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16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D5BB6-B1F1-4AAE-B656-773B86A3477F}" type="datetimeFigureOut">
              <a:rPr lang="it-IT" smtClean="0"/>
              <a:t>20/05/2021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7938F-BFFC-4F4E-B66F-8DADF0B43C96}" type="slidenum">
              <a:rPr lang="it-IT" smtClean="0"/>
              <a:t>‹N›</a:t>
            </a:fld>
            <a:endParaRPr lang="it-IT"/>
          </a:p>
        </p:txBody>
      </p:sp>
    </p:spTree>
    <p:extLst>
      <p:ext uri="{BB962C8B-B14F-4D97-AF65-F5344CB8AC3E}">
        <p14:creationId xmlns:p14="http://schemas.microsoft.com/office/powerpoint/2010/main" val="328334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Rdg Vesta" pitchFamily="2" charset="0"/>
              </a:defRPr>
            </a:lvl1pPr>
            <a:lvl2pPr marL="716872" indent="-275720" eaLnBrk="0" hangingPunct="0">
              <a:defRPr sz="2300">
                <a:solidFill>
                  <a:schemeClr val="tx1"/>
                </a:solidFill>
                <a:latin typeface="Rdg Vesta" pitchFamily="2" charset="0"/>
              </a:defRPr>
            </a:lvl2pPr>
            <a:lvl3pPr marL="1102881" indent="-220576" eaLnBrk="0" hangingPunct="0">
              <a:defRPr sz="2300">
                <a:solidFill>
                  <a:schemeClr val="tx1"/>
                </a:solidFill>
                <a:latin typeface="Rdg Vesta" pitchFamily="2" charset="0"/>
              </a:defRPr>
            </a:lvl3pPr>
            <a:lvl4pPr marL="1544033" indent="-220576" eaLnBrk="0" hangingPunct="0">
              <a:defRPr sz="2300">
                <a:solidFill>
                  <a:schemeClr val="tx1"/>
                </a:solidFill>
                <a:latin typeface="Rdg Vesta" pitchFamily="2" charset="0"/>
              </a:defRPr>
            </a:lvl4pPr>
            <a:lvl5pPr marL="1985185" indent="-220576" eaLnBrk="0" hangingPunct="0">
              <a:defRPr sz="2300">
                <a:solidFill>
                  <a:schemeClr val="tx1"/>
                </a:solidFill>
                <a:latin typeface="Rdg Vesta" pitchFamily="2" charset="0"/>
              </a:defRPr>
            </a:lvl5pPr>
            <a:lvl6pPr marL="2426338" indent="-220576" eaLnBrk="0" fontAlgn="base" hangingPunct="0">
              <a:spcBef>
                <a:spcPct val="0"/>
              </a:spcBef>
              <a:spcAft>
                <a:spcPct val="0"/>
              </a:spcAft>
              <a:defRPr sz="2300">
                <a:solidFill>
                  <a:schemeClr val="tx1"/>
                </a:solidFill>
                <a:latin typeface="Rdg Vesta" pitchFamily="2" charset="0"/>
              </a:defRPr>
            </a:lvl6pPr>
            <a:lvl7pPr marL="2867490" indent="-220576" eaLnBrk="0" fontAlgn="base" hangingPunct="0">
              <a:spcBef>
                <a:spcPct val="0"/>
              </a:spcBef>
              <a:spcAft>
                <a:spcPct val="0"/>
              </a:spcAft>
              <a:defRPr sz="2300">
                <a:solidFill>
                  <a:schemeClr val="tx1"/>
                </a:solidFill>
                <a:latin typeface="Rdg Vesta" pitchFamily="2" charset="0"/>
              </a:defRPr>
            </a:lvl7pPr>
            <a:lvl8pPr marL="3308642" indent="-220576" eaLnBrk="0" fontAlgn="base" hangingPunct="0">
              <a:spcBef>
                <a:spcPct val="0"/>
              </a:spcBef>
              <a:spcAft>
                <a:spcPct val="0"/>
              </a:spcAft>
              <a:defRPr sz="2300">
                <a:solidFill>
                  <a:schemeClr val="tx1"/>
                </a:solidFill>
                <a:latin typeface="Rdg Vesta" pitchFamily="2" charset="0"/>
              </a:defRPr>
            </a:lvl8pPr>
            <a:lvl9pPr marL="3749794" indent="-220576" eaLnBrk="0" fontAlgn="base" hangingPunct="0">
              <a:spcBef>
                <a:spcPct val="0"/>
              </a:spcBef>
              <a:spcAft>
                <a:spcPct val="0"/>
              </a:spcAft>
              <a:defRPr sz="2300">
                <a:solidFill>
                  <a:schemeClr val="tx1"/>
                </a:solidFill>
                <a:latin typeface="Rdg Vesta" pitchFamily="2" charset="0"/>
              </a:defRPr>
            </a:lvl9pPr>
          </a:lstStyle>
          <a:p>
            <a:pPr eaLnBrk="1" hangingPunct="1">
              <a:defRPr/>
            </a:pPr>
            <a:fld id="{1E3AB2D3-072F-43BB-9ECF-942E2A90416A}" type="slidenum">
              <a:rPr lang="en-GB" sz="1300"/>
              <a:pPr eaLnBrk="1" hangingPunct="1">
                <a:defRPr/>
              </a:pPr>
              <a:t>1</a:t>
            </a:fld>
            <a:endParaRPr lang="en-GB" sz="1300" dirty="0"/>
          </a:p>
        </p:txBody>
      </p:sp>
      <p:sp>
        <p:nvSpPr>
          <p:cNvPr id="87043" name="Rectangle 2"/>
          <p:cNvSpPr>
            <a:spLocks noGrp="1" noRot="1" noChangeAspect="1" noChangeArrowheads="1" noTextEdit="1"/>
          </p:cNvSpPr>
          <p:nvPr>
            <p:ph type="sldImg"/>
          </p:nvPr>
        </p:nvSpPr>
        <p:spPr>
          <a:xfrm>
            <a:off x="917575" y="744538"/>
            <a:ext cx="4962525" cy="3722687"/>
          </a:xfrm>
          <a:ln/>
        </p:spPr>
      </p:sp>
      <p:sp>
        <p:nvSpPr>
          <p:cNvPr id="87044" name="Rectangle 3"/>
          <p:cNvSpPr>
            <a:spLocks noGrp="1" noChangeArrowheads="1"/>
          </p:cNvSpPr>
          <p:nvPr>
            <p:ph type="body" idx="1"/>
          </p:nvPr>
        </p:nvSpPr>
        <p:spPr>
          <a:xfrm>
            <a:off x="905952" y="4716947"/>
            <a:ext cx="4985772" cy="44674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21133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B79EB7C-F4DD-4D46-8E0D-FD4E6CD64586}" type="datetimeFigureOut">
              <a:rPr lang="it-IT" smtClean="0"/>
              <a:t>20/05/2021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DB119B8-AB58-4327-8EB3-1025E6026D09}" type="slidenum">
              <a:rPr lang="it-IT" smtClean="0"/>
              <a:t>‹N›</a:t>
            </a:fld>
            <a:endParaRPr lang="it-IT"/>
          </a:p>
        </p:txBody>
      </p:sp>
    </p:spTree>
    <p:extLst>
      <p:ext uri="{BB962C8B-B14F-4D97-AF65-F5344CB8AC3E}">
        <p14:creationId xmlns:p14="http://schemas.microsoft.com/office/powerpoint/2010/main" val="71508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B79EB7C-F4DD-4D46-8E0D-FD4E6CD64586}" type="datetimeFigureOut">
              <a:rPr lang="it-IT" smtClean="0"/>
              <a:t>20/05/2021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DB119B8-AB58-4327-8EB3-1025E6026D09}" type="slidenum">
              <a:rPr lang="it-IT" smtClean="0"/>
              <a:t>‹N›</a:t>
            </a:fld>
            <a:endParaRPr lang="it-IT"/>
          </a:p>
        </p:txBody>
      </p:sp>
    </p:spTree>
    <p:extLst>
      <p:ext uri="{BB962C8B-B14F-4D97-AF65-F5344CB8AC3E}">
        <p14:creationId xmlns:p14="http://schemas.microsoft.com/office/powerpoint/2010/main" val="75836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B79EB7C-F4DD-4D46-8E0D-FD4E6CD64586}" type="datetimeFigureOut">
              <a:rPr lang="it-IT" smtClean="0"/>
              <a:t>20/05/2021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DB119B8-AB58-4327-8EB3-1025E6026D09}" type="slidenum">
              <a:rPr lang="it-IT" smtClean="0"/>
              <a:t>‹N›</a:t>
            </a:fld>
            <a:endParaRPr lang="it-IT"/>
          </a:p>
        </p:txBody>
      </p:sp>
    </p:spTree>
    <p:extLst>
      <p:ext uri="{BB962C8B-B14F-4D97-AF65-F5344CB8AC3E}">
        <p14:creationId xmlns:p14="http://schemas.microsoft.com/office/powerpoint/2010/main" val="151371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755650" y="188913"/>
            <a:ext cx="6192838" cy="719137"/>
          </a:xfrm>
          <a:prstGeom prst="rect">
            <a:avLst/>
          </a:prstGeom>
        </p:spPr>
        <p:txBody>
          <a:bodyPr wrap="none" anchor="b"/>
          <a:lstStyle/>
          <a:p>
            <a:pPr eaLnBrk="0" hangingPunct="0">
              <a:defRPr/>
            </a:pPr>
            <a:endParaRPr lang="en-US" sz="2800" dirty="0">
              <a:solidFill>
                <a:schemeClr val="bg1"/>
              </a:solidFill>
              <a:latin typeface="Rdg Vesta" charset="0"/>
            </a:endParaRPr>
          </a:p>
        </p:txBody>
      </p:sp>
      <p:sp>
        <p:nvSpPr>
          <p:cNvPr id="3" name="Rectangle 3"/>
          <p:cNvSpPr>
            <a:spLocks noGrp="1" noChangeArrowheads="1"/>
          </p:cNvSpPr>
          <p:nvPr/>
        </p:nvSpPr>
        <p:spPr bwMode="auto">
          <a:xfrm>
            <a:off x="755650" y="1557338"/>
            <a:ext cx="7931150" cy="4343400"/>
          </a:xfrm>
          <a:prstGeom prst="rect">
            <a:avLst/>
          </a:prstGeom>
        </p:spPr>
        <p:txBody>
          <a:bodyPr/>
          <a:lstStyle/>
          <a:p>
            <a:pPr marL="342900" indent="-342900" eaLnBrk="0" hangingPunct="0">
              <a:lnSpc>
                <a:spcPct val="110000"/>
              </a:lnSpc>
              <a:spcBef>
                <a:spcPct val="20000"/>
              </a:spcBef>
              <a:buClr>
                <a:schemeClr val="hlink"/>
              </a:buClr>
              <a:buFontTx/>
              <a:buChar char="•"/>
              <a:defRPr/>
            </a:pPr>
            <a:endParaRPr lang="en-US" sz="2400" dirty="0">
              <a:solidFill>
                <a:srgbClr val="000000"/>
              </a:solidFill>
              <a:latin typeface="Rdg Vesta" charset="0"/>
            </a:endParaRPr>
          </a:p>
        </p:txBody>
      </p:sp>
    </p:spTree>
    <p:extLst>
      <p:ext uri="{BB962C8B-B14F-4D97-AF65-F5344CB8AC3E}">
        <p14:creationId xmlns:p14="http://schemas.microsoft.com/office/powerpoint/2010/main" val="3402131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B79EB7C-F4DD-4D46-8E0D-FD4E6CD64586}" type="datetimeFigureOut">
              <a:rPr lang="it-IT" smtClean="0"/>
              <a:t>20/05/2021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DB119B8-AB58-4327-8EB3-1025E6026D09}" type="slidenum">
              <a:rPr lang="it-IT" smtClean="0"/>
              <a:t>‹N›</a:t>
            </a:fld>
            <a:endParaRPr lang="it-IT"/>
          </a:p>
        </p:txBody>
      </p:sp>
    </p:spTree>
    <p:extLst>
      <p:ext uri="{BB962C8B-B14F-4D97-AF65-F5344CB8AC3E}">
        <p14:creationId xmlns:p14="http://schemas.microsoft.com/office/powerpoint/2010/main" val="426109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6B79EB7C-F4DD-4D46-8E0D-FD4E6CD64586}" type="datetimeFigureOut">
              <a:rPr lang="it-IT" smtClean="0"/>
              <a:t>20/05/2021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DB119B8-AB58-4327-8EB3-1025E6026D09}" type="slidenum">
              <a:rPr lang="it-IT" smtClean="0"/>
              <a:t>‹N›</a:t>
            </a:fld>
            <a:endParaRPr lang="it-IT"/>
          </a:p>
        </p:txBody>
      </p:sp>
    </p:spTree>
    <p:extLst>
      <p:ext uri="{BB962C8B-B14F-4D97-AF65-F5344CB8AC3E}">
        <p14:creationId xmlns:p14="http://schemas.microsoft.com/office/powerpoint/2010/main" val="353119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6B79EB7C-F4DD-4D46-8E0D-FD4E6CD64586}" type="datetimeFigureOut">
              <a:rPr lang="it-IT" smtClean="0"/>
              <a:t>20/05/2021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DB119B8-AB58-4327-8EB3-1025E6026D09}" type="slidenum">
              <a:rPr lang="it-IT" smtClean="0"/>
              <a:t>‹N›</a:t>
            </a:fld>
            <a:endParaRPr lang="it-IT"/>
          </a:p>
        </p:txBody>
      </p:sp>
    </p:spTree>
    <p:extLst>
      <p:ext uri="{BB962C8B-B14F-4D97-AF65-F5344CB8AC3E}">
        <p14:creationId xmlns:p14="http://schemas.microsoft.com/office/powerpoint/2010/main" val="172021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6B79EB7C-F4DD-4D46-8E0D-FD4E6CD64586}" type="datetimeFigureOut">
              <a:rPr lang="it-IT" smtClean="0"/>
              <a:t>20/05/2021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DB119B8-AB58-4327-8EB3-1025E6026D09}" type="slidenum">
              <a:rPr lang="it-IT" smtClean="0"/>
              <a:t>‹N›</a:t>
            </a:fld>
            <a:endParaRPr lang="it-IT"/>
          </a:p>
        </p:txBody>
      </p:sp>
    </p:spTree>
    <p:extLst>
      <p:ext uri="{BB962C8B-B14F-4D97-AF65-F5344CB8AC3E}">
        <p14:creationId xmlns:p14="http://schemas.microsoft.com/office/powerpoint/2010/main" val="255719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B79EB7C-F4DD-4D46-8E0D-FD4E6CD64586}" type="datetimeFigureOut">
              <a:rPr lang="it-IT" smtClean="0"/>
              <a:t>20/05/2021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DB119B8-AB58-4327-8EB3-1025E6026D09}" type="slidenum">
              <a:rPr lang="it-IT" smtClean="0"/>
              <a:t>‹N›</a:t>
            </a:fld>
            <a:endParaRPr lang="it-IT"/>
          </a:p>
        </p:txBody>
      </p:sp>
    </p:spTree>
    <p:extLst>
      <p:ext uri="{BB962C8B-B14F-4D97-AF65-F5344CB8AC3E}">
        <p14:creationId xmlns:p14="http://schemas.microsoft.com/office/powerpoint/2010/main" val="249895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9EB7C-F4DD-4D46-8E0D-FD4E6CD64586}" type="datetimeFigureOut">
              <a:rPr lang="it-IT" smtClean="0"/>
              <a:t>20/05/2021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DB119B8-AB58-4327-8EB3-1025E6026D09}" type="slidenum">
              <a:rPr lang="it-IT" smtClean="0"/>
              <a:t>‹N›</a:t>
            </a:fld>
            <a:endParaRPr lang="it-IT"/>
          </a:p>
        </p:txBody>
      </p:sp>
    </p:spTree>
    <p:extLst>
      <p:ext uri="{BB962C8B-B14F-4D97-AF65-F5344CB8AC3E}">
        <p14:creationId xmlns:p14="http://schemas.microsoft.com/office/powerpoint/2010/main" val="122765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6B79EB7C-F4DD-4D46-8E0D-FD4E6CD64586}" type="datetimeFigureOut">
              <a:rPr lang="it-IT" smtClean="0"/>
              <a:t>20/05/2021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DB119B8-AB58-4327-8EB3-1025E6026D09}" type="slidenum">
              <a:rPr lang="it-IT" smtClean="0"/>
              <a:t>‹N›</a:t>
            </a:fld>
            <a:endParaRPr lang="it-IT"/>
          </a:p>
        </p:txBody>
      </p:sp>
    </p:spTree>
    <p:extLst>
      <p:ext uri="{BB962C8B-B14F-4D97-AF65-F5344CB8AC3E}">
        <p14:creationId xmlns:p14="http://schemas.microsoft.com/office/powerpoint/2010/main" val="58692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6B79EB7C-F4DD-4D46-8E0D-FD4E6CD64586}" type="datetimeFigureOut">
              <a:rPr lang="it-IT" smtClean="0"/>
              <a:t>20/05/2021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DB119B8-AB58-4327-8EB3-1025E6026D09}" type="slidenum">
              <a:rPr lang="it-IT" smtClean="0"/>
              <a:t>‹N›</a:t>
            </a:fld>
            <a:endParaRPr lang="it-IT"/>
          </a:p>
        </p:txBody>
      </p:sp>
    </p:spTree>
    <p:extLst>
      <p:ext uri="{BB962C8B-B14F-4D97-AF65-F5344CB8AC3E}">
        <p14:creationId xmlns:p14="http://schemas.microsoft.com/office/powerpoint/2010/main" val="3214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9EB7C-F4DD-4D46-8E0D-FD4E6CD64586}" type="datetimeFigureOut">
              <a:rPr lang="it-IT" smtClean="0"/>
              <a:t>20/05/2021</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119B8-AB58-4327-8EB3-1025E6026D09}" type="slidenum">
              <a:rPr lang="it-IT" smtClean="0"/>
              <a:t>‹N›</a:t>
            </a:fld>
            <a:endParaRPr lang="it-IT"/>
          </a:p>
        </p:txBody>
      </p:sp>
    </p:spTree>
    <p:extLst>
      <p:ext uri="{BB962C8B-B14F-4D97-AF65-F5344CB8AC3E}">
        <p14:creationId xmlns:p14="http://schemas.microsoft.com/office/powerpoint/2010/main" val="3817361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95288" y="908050"/>
            <a:ext cx="79200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dg Vesta" pitchFamily="2" charset="0"/>
                <a:cs typeface="Arial" charset="0"/>
              </a:defRPr>
            </a:lvl1pPr>
            <a:lvl2pPr marL="742950" indent="-285750" eaLnBrk="0" hangingPunct="0">
              <a:defRPr sz="2400">
                <a:solidFill>
                  <a:schemeClr val="tx1"/>
                </a:solidFill>
                <a:latin typeface="Rdg Vesta" pitchFamily="2" charset="0"/>
                <a:cs typeface="Arial" charset="0"/>
              </a:defRPr>
            </a:lvl2pPr>
            <a:lvl3pPr marL="1143000" indent="-228600" eaLnBrk="0" hangingPunct="0">
              <a:defRPr sz="2400">
                <a:solidFill>
                  <a:schemeClr val="tx1"/>
                </a:solidFill>
                <a:latin typeface="Rdg Vesta" pitchFamily="2" charset="0"/>
                <a:cs typeface="Arial" charset="0"/>
              </a:defRPr>
            </a:lvl3pPr>
            <a:lvl4pPr marL="1600200" indent="-228600" eaLnBrk="0" hangingPunct="0">
              <a:defRPr sz="2400">
                <a:solidFill>
                  <a:schemeClr val="tx1"/>
                </a:solidFill>
                <a:latin typeface="Rdg Vesta" pitchFamily="2" charset="0"/>
                <a:cs typeface="Arial" charset="0"/>
              </a:defRPr>
            </a:lvl4pPr>
            <a:lvl5pPr marL="2057400" indent="-228600" eaLnBrk="0" hangingPunct="0">
              <a:defRPr sz="2400">
                <a:solidFill>
                  <a:schemeClr val="tx1"/>
                </a:solidFill>
                <a:latin typeface="Rdg Vesta" pitchFamily="2" charset="0"/>
                <a:cs typeface="Arial" charset="0"/>
              </a:defRPr>
            </a:lvl5pPr>
            <a:lvl6pPr marL="2514600" indent="-228600" eaLnBrk="0" fontAlgn="base" hangingPunct="0">
              <a:spcBef>
                <a:spcPct val="0"/>
              </a:spcBef>
              <a:spcAft>
                <a:spcPct val="0"/>
              </a:spcAft>
              <a:defRPr sz="2400">
                <a:solidFill>
                  <a:schemeClr val="tx1"/>
                </a:solidFill>
                <a:latin typeface="Rdg Vesta" pitchFamily="2" charset="0"/>
                <a:cs typeface="Arial" charset="0"/>
              </a:defRPr>
            </a:lvl6pPr>
            <a:lvl7pPr marL="2971800" indent="-228600" eaLnBrk="0" fontAlgn="base" hangingPunct="0">
              <a:spcBef>
                <a:spcPct val="0"/>
              </a:spcBef>
              <a:spcAft>
                <a:spcPct val="0"/>
              </a:spcAft>
              <a:defRPr sz="2400">
                <a:solidFill>
                  <a:schemeClr val="tx1"/>
                </a:solidFill>
                <a:latin typeface="Rdg Vesta" pitchFamily="2" charset="0"/>
                <a:cs typeface="Arial" charset="0"/>
              </a:defRPr>
            </a:lvl7pPr>
            <a:lvl8pPr marL="3429000" indent="-228600" eaLnBrk="0" fontAlgn="base" hangingPunct="0">
              <a:spcBef>
                <a:spcPct val="0"/>
              </a:spcBef>
              <a:spcAft>
                <a:spcPct val="0"/>
              </a:spcAft>
              <a:defRPr sz="2400">
                <a:solidFill>
                  <a:schemeClr val="tx1"/>
                </a:solidFill>
                <a:latin typeface="Rdg Vesta" pitchFamily="2" charset="0"/>
                <a:cs typeface="Arial" charset="0"/>
              </a:defRPr>
            </a:lvl8pPr>
            <a:lvl9pPr marL="3886200" indent="-228600" eaLnBrk="0" fontAlgn="base" hangingPunct="0">
              <a:spcBef>
                <a:spcPct val="0"/>
              </a:spcBef>
              <a:spcAft>
                <a:spcPct val="0"/>
              </a:spcAft>
              <a:defRPr sz="2400">
                <a:solidFill>
                  <a:schemeClr val="tx1"/>
                </a:solidFill>
                <a:latin typeface="Rdg Vesta" pitchFamily="2" charset="0"/>
                <a:cs typeface="Arial" charset="0"/>
              </a:defRPr>
            </a:lvl9pPr>
          </a:lstStyle>
          <a:p>
            <a:pPr algn="ctr" eaLnBrk="1" hangingPunct="1">
              <a:spcBef>
                <a:spcPct val="50000"/>
              </a:spcBef>
            </a:pPr>
            <a:r>
              <a:rPr lang="en-GB" sz="4000" dirty="0" smtClean="0">
                <a:solidFill>
                  <a:srgbClr val="FF0000"/>
                </a:solidFill>
                <a:latin typeface="Calibri" pitchFamily="34" charset="0"/>
                <a:cs typeface="Calibri" pitchFamily="34" charset="0"/>
              </a:rPr>
              <a:t>Transmission Electron Microscopy</a:t>
            </a:r>
            <a:endParaRPr lang="en-GB" sz="4000" dirty="0">
              <a:solidFill>
                <a:srgbClr val="FF0000"/>
              </a:solidFill>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364" y="1986963"/>
            <a:ext cx="4897884" cy="444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758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75694" y="692150"/>
            <a:ext cx="4392613"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en-GB" sz="2400" b="1" dirty="0">
                <a:solidFill>
                  <a:srgbClr val="FF0000"/>
                </a:solidFill>
              </a:rPr>
              <a:t>Electromagnetic lenses</a:t>
            </a:r>
          </a:p>
        </p:txBody>
      </p:sp>
      <p:sp>
        <p:nvSpPr>
          <p:cNvPr id="3" name="Text Box 3"/>
          <p:cNvSpPr txBox="1">
            <a:spLocks noChangeArrowheads="1"/>
          </p:cNvSpPr>
          <p:nvPr/>
        </p:nvSpPr>
        <p:spPr bwMode="auto">
          <a:xfrm>
            <a:off x="684213" y="1628775"/>
            <a:ext cx="7561262" cy="6413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t>All modern TEMs use electromagnetic lenses. These consist of a coil of copper wires inside iron pole pieces. </a:t>
            </a:r>
          </a:p>
        </p:txBody>
      </p:sp>
      <p:sp>
        <p:nvSpPr>
          <p:cNvPr id="4" name="Text Box 4"/>
          <p:cNvSpPr txBox="1">
            <a:spLocks noChangeArrowheads="1"/>
          </p:cNvSpPr>
          <p:nvPr/>
        </p:nvSpPr>
        <p:spPr bwMode="auto">
          <a:xfrm>
            <a:off x="3203575" y="2781300"/>
            <a:ext cx="4897438" cy="1465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dirty="0"/>
              <a:t>A current through the coils creates a magnetic field, symbolized by red lines in the diagram on the left. Electrons close to the centre are less strongly deflected than those passing through the lens far from the axis. </a:t>
            </a:r>
          </a:p>
        </p:txBody>
      </p:sp>
      <p:pic>
        <p:nvPicPr>
          <p:cNvPr id="5" name="Picture 23" descr="lin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2781300"/>
            <a:ext cx="1635125" cy="282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901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843213" y="692150"/>
            <a:ext cx="3671887"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Chromatic aberration</a:t>
            </a:r>
          </a:p>
        </p:txBody>
      </p:sp>
      <p:sp>
        <p:nvSpPr>
          <p:cNvPr id="3" name="Rectangle 3"/>
          <p:cNvSpPr>
            <a:spLocks noChangeArrowheads="1"/>
          </p:cNvSpPr>
          <p:nvPr/>
        </p:nvSpPr>
        <p:spPr bwMode="auto">
          <a:xfrm>
            <a:off x="900113" y="1412875"/>
            <a:ext cx="7632700" cy="22891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en-GB">
                <a:latin typeface="Arial" charset="0"/>
                <a:cs typeface="Arial" charset="0"/>
              </a:rPr>
              <a:t>Chromatic aberration is caused by a lens having a different refractive index for different electron energies. It is present in all electron lenses, but can be reduced by minimising the energy spread of the electron source. Field emission sources have the lowest energy spread. There is currently interest in developing chromatic aberration correctors for TEM, but this is still at quite an early stage.</a:t>
            </a:r>
          </a:p>
          <a:p>
            <a:pPr fontAlgn="base">
              <a:spcBef>
                <a:spcPct val="0"/>
              </a:spcBef>
              <a:spcAft>
                <a:spcPct val="0"/>
              </a:spcAft>
            </a:pPr>
            <a:endParaRPr lang="en-GB">
              <a:latin typeface="Arial" charset="0"/>
              <a:cs typeface="Arial" charset="0"/>
            </a:endParaRPr>
          </a:p>
          <a:p>
            <a:pPr fontAlgn="base">
              <a:spcBef>
                <a:spcPct val="0"/>
              </a:spcBef>
              <a:spcAft>
                <a:spcPct val="0"/>
              </a:spcAft>
            </a:pPr>
            <a:endParaRPr lang="en-GB">
              <a:latin typeface="Arial" charset="0"/>
              <a:cs typeface="Arial"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396"/>
          <a:stretch/>
        </p:blipFill>
        <p:spPr bwMode="auto">
          <a:xfrm>
            <a:off x="0" y="3581400"/>
            <a:ext cx="9000000" cy="302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5148064" y="3212976"/>
            <a:ext cx="345638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392996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987675" y="692150"/>
            <a:ext cx="3384550"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Spherical aberration</a:t>
            </a:r>
          </a:p>
        </p:txBody>
      </p:sp>
      <p:grpSp>
        <p:nvGrpSpPr>
          <p:cNvPr id="3" name="Group 3"/>
          <p:cNvGrpSpPr>
            <a:grpSpLocks/>
          </p:cNvGrpSpPr>
          <p:nvPr/>
        </p:nvGrpSpPr>
        <p:grpSpPr bwMode="auto">
          <a:xfrm>
            <a:off x="900113" y="1773238"/>
            <a:ext cx="7559675" cy="3213100"/>
            <a:chOff x="567" y="1389"/>
            <a:chExt cx="4762" cy="2024"/>
          </a:xfrm>
        </p:grpSpPr>
        <p:sp>
          <p:nvSpPr>
            <p:cNvPr id="4" name="Rectangle 4"/>
            <p:cNvSpPr>
              <a:spLocks noChangeArrowheads="1"/>
            </p:cNvSpPr>
            <p:nvPr/>
          </p:nvSpPr>
          <p:spPr bwMode="auto">
            <a:xfrm>
              <a:off x="567" y="1389"/>
              <a:ext cx="1633" cy="196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fontAlgn="base">
                <a:spcBef>
                  <a:spcPct val="0"/>
                </a:spcBef>
                <a:spcAft>
                  <a:spcPct val="0"/>
                </a:spcAft>
              </a:pPr>
              <a:r>
                <a:rPr lang="en-GB">
                  <a:latin typeface="Arial" charset="0"/>
                  <a:cs typeface="Arial" charset="0"/>
                </a:rPr>
                <a:t>A lens suffers from spherical aberration if it focuses rays more tightly if they enter it far from the optic axis than if they enter closer to the axis. It therefore does not produce a perfect focal point. This is illustrated in diagram A on the right.</a:t>
              </a:r>
            </a:p>
          </p:txBody>
        </p:sp>
        <p:pic>
          <p:nvPicPr>
            <p:cNvPr id="5" name="Picture 9" descr="va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 y="1434"/>
              <a:ext cx="2767" cy="19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95717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68538" y="692150"/>
            <a:ext cx="4824412"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Spherical aberration correctors</a:t>
            </a:r>
          </a:p>
        </p:txBody>
      </p:sp>
      <p:sp>
        <p:nvSpPr>
          <p:cNvPr id="3" name="Rectangle 3"/>
          <p:cNvSpPr>
            <a:spLocks noChangeArrowheads="1"/>
          </p:cNvSpPr>
          <p:nvPr/>
        </p:nvSpPr>
        <p:spPr bwMode="auto">
          <a:xfrm>
            <a:off x="900113" y="1412875"/>
            <a:ext cx="7632700" cy="11906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en-GB">
                <a:latin typeface="Arial" charset="0"/>
                <a:cs typeface="Arial" charset="0"/>
              </a:rPr>
              <a:t>In recent years, spherical aberration correctors have been developed for transmission electron microscopes, and this has greatly improved their resolving power. Aberration corrected TEMs can have a resolution of 0.1 nm or better. </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852738"/>
            <a:ext cx="3219450" cy="19526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5"/>
          <p:cNvSpPr>
            <a:spLocks noChangeArrowheads="1"/>
          </p:cNvSpPr>
          <p:nvPr/>
        </p:nvSpPr>
        <p:spPr bwMode="auto">
          <a:xfrm>
            <a:off x="900113" y="2997200"/>
            <a:ext cx="3025775" cy="17399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en-GB">
                <a:latin typeface="Arial" charset="0"/>
                <a:cs typeface="Arial" charset="0"/>
              </a:rPr>
              <a:t>Using these new ultra-high resolution TEMs it is possible to image the atomic structure of crystals such as graphite, as shown on the right.</a:t>
            </a:r>
          </a:p>
        </p:txBody>
      </p:sp>
    </p:spTree>
    <p:extLst>
      <p:ext uri="{BB962C8B-B14F-4D97-AF65-F5344CB8AC3E}">
        <p14:creationId xmlns:p14="http://schemas.microsoft.com/office/powerpoint/2010/main" val="3627658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9365"/>
          <a:stretch/>
        </p:blipFill>
        <p:spPr bwMode="auto">
          <a:xfrm>
            <a:off x="72000" y="1268760"/>
            <a:ext cx="9000000" cy="385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221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249360"/>
            <a:ext cx="9000000" cy="63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61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249360"/>
            <a:ext cx="9000000" cy="63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15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noChangeArrowheads="1"/>
          </p:cNvSpPr>
          <p:nvPr>
            <p:ph type="title"/>
          </p:nvPr>
        </p:nvSpPr>
        <p:spPr bwMode="auto">
          <a:xfrm>
            <a:off x="755650" y="188913"/>
            <a:ext cx="6192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dirty="0" smtClean="0">
                <a:solidFill>
                  <a:srgbClr val="FF0000"/>
                </a:solidFill>
                <a:latin typeface="Calibri" pitchFamily="34" charset="0"/>
                <a:cs typeface="Calibri" pitchFamily="34" charset="0"/>
              </a:rPr>
              <a:t>Transmission </a:t>
            </a:r>
            <a:r>
              <a:rPr lang="en-GB" dirty="0">
                <a:solidFill>
                  <a:srgbClr val="FF0000"/>
                </a:solidFill>
                <a:latin typeface="Calibri" pitchFamily="34" charset="0"/>
                <a:cs typeface="Calibri" pitchFamily="34" charset="0"/>
              </a:rPr>
              <a:t>electron </a:t>
            </a:r>
            <a:r>
              <a:rPr lang="en-GB" dirty="0" smtClean="0">
                <a:solidFill>
                  <a:srgbClr val="FF0000"/>
                </a:solidFill>
                <a:latin typeface="Calibri" pitchFamily="34" charset="0"/>
                <a:cs typeface="Calibri" pitchFamily="34" charset="0"/>
              </a:rPr>
              <a:t>microscopy</a:t>
            </a:r>
            <a:endParaRPr lang="en-GB" dirty="0">
              <a:solidFill>
                <a:srgbClr val="FF0000"/>
              </a:solidFill>
              <a:latin typeface="Calibri" pitchFamily="34" charset="0"/>
              <a:cs typeface="Calibri" pitchFamily="34" charset="0"/>
            </a:endParaRPr>
          </a:p>
        </p:txBody>
      </p:sp>
      <p:sp>
        <p:nvSpPr>
          <p:cNvPr id="8" name="Text Box 4"/>
          <p:cNvSpPr txBox="1">
            <a:spLocks noChangeArrowheads="1"/>
          </p:cNvSpPr>
          <p:nvPr/>
        </p:nvSpPr>
        <p:spPr bwMode="auto">
          <a:xfrm>
            <a:off x="611188" y="1773238"/>
            <a:ext cx="813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pPr>
            <a:r>
              <a:rPr lang="en-GB" sz="2400" b="1" dirty="0">
                <a:latin typeface="Calibri" pitchFamily="34" charset="0"/>
                <a:cs typeface="Calibri" pitchFamily="34" charset="0"/>
              </a:rPr>
              <a:t>Specimens for TEM</a:t>
            </a:r>
          </a:p>
        </p:txBody>
      </p:sp>
      <p:grpSp>
        <p:nvGrpSpPr>
          <p:cNvPr id="9" name="Group 5"/>
          <p:cNvGrpSpPr>
            <a:grpSpLocks/>
          </p:cNvGrpSpPr>
          <p:nvPr/>
        </p:nvGrpSpPr>
        <p:grpSpPr bwMode="auto">
          <a:xfrm>
            <a:off x="2843213" y="2708275"/>
            <a:ext cx="3960812" cy="1158875"/>
            <a:chOff x="839" y="1706"/>
            <a:chExt cx="2495" cy="730"/>
          </a:xfrm>
        </p:grpSpPr>
        <p:sp>
          <p:nvSpPr>
            <p:cNvPr id="10" name="Text Box 6"/>
            <p:cNvSpPr txBox="1">
              <a:spLocks noChangeArrowheads="1"/>
            </p:cNvSpPr>
            <p:nvPr/>
          </p:nvSpPr>
          <p:spPr bwMode="auto">
            <a:xfrm>
              <a:off x="2200" y="1842"/>
              <a:ext cx="113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dirty="0">
                  <a:latin typeface="Calibri" pitchFamily="34" charset="0"/>
                  <a:cs typeface="Calibri" pitchFamily="34" charset="0"/>
                </a:rPr>
                <a:t>3 mm TEM grid</a:t>
              </a:r>
            </a:p>
            <a:p>
              <a:pPr eaLnBrk="1" hangingPunct="1">
                <a:spcBef>
                  <a:spcPct val="50000"/>
                </a:spcBef>
              </a:pPr>
              <a:endParaRPr lang="en-GB" dirty="0">
                <a:latin typeface="Calibri" pitchFamily="34" charset="0"/>
                <a:cs typeface="Calibri" pitchFamily="34" charset="0"/>
              </a:endParaRPr>
            </a:p>
          </p:txBody>
        </p:sp>
        <p:pic>
          <p:nvPicPr>
            <p:cNvPr id="1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 y="1706"/>
              <a:ext cx="952"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
          <p:cNvGrpSpPr>
            <a:grpSpLocks/>
          </p:cNvGrpSpPr>
          <p:nvPr/>
        </p:nvGrpSpPr>
        <p:grpSpPr bwMode="auto">
          <a:xfrm>
            <a:off x="2124075" y="4221163"/>
            <a:ext cx="4679950" cy="1460500"/>
            <a:chOff x="612" y="2659"/>
            <a:chExt cx="2948" cy="920"/>
          </a:xfrm>
        </p:grpSpPr>
        <p:pic>
          <p:nvPicPr>
            <p:cNvPr id="1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 y="2659"/>
              <a:ext cx="1639"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0"/>
            <p:cNvSpPr txBox="1">
              <a:spLocks noChangeArrowheads="1"/>
            </p:cNvSpPr>
            <p:nvPr/>
          </p:nvSpPr>
          <p:spPr bwMode="auto">
            <a:xfrm>
              <a:off x="2472" y="2886"/>
              <a:ext cx="10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dirty="0">
                  <a:latin typeface="Calibri" pitchFamily="34" charset="0"/>
                  <a:cs typeface="Calibri" pitchFamily="34" charset="0"/>
                </a:rPr>
                <a:t>Carbon films</a:t>
              </a:r>
            </a:p>
          </p:txBody>
        </p:sp>
      </p:grpSp>
    </p:spTree>
    <p:extLst>
      <p:ext uri="{BB962C8B-B14F-4D97-AF65-F5344CB8AC3E}">
        <p14:creationId xmlns:p14="http://schemas.microsoft.com/office/powerpoint/2010/main" val="3248970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249360"/>
            <a:ext cx="9000000" cy="63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263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249360"/>
            <a:ext cx="9000000" cy="63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785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auto">
          <a:xfrm>
            <a:off x="755650" y="188913"/>
            <a:ext cx="6192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dirty="0" smtClean="0">
                <a:solidFill>
                  <a:srgbClr val="FF0000"/>
                </a:solidFill>
                <a:latin typeface="Calibri" pitchFamily="34" charset="0"/>
                <a:cs typeface="Calibri" pitchFamily="34" charset="0"/>
              </a:rPr>
              <a:t>SEM &amp; TEM</a:t>
            </a:r>
            <a:endParaRPr lang="en-GB" sz="2800" dirty="0">
              <a:solidFill>
                <a:srgbClr val="FF0000"/>
              </a:solidFill>
              <a:latin typeface="Calibri" pitchFamily="34" charset="0"/>
              <a:cs typeface="Calibri" pitchFamily="34" charset="0"/>
            </a:endParaRPr>
          </a:p>
        </p:txBody>
      </p:sp>
      <p:sp>
        <p:nvSpPr>
          <p:cNvPr id="7" name="Rectangle 6"/>
          <p:cNvSpPr/>
          <p:nvPr/>
        </p:nvSpPr>
        <p:spPr>
          <a:xfrm>
            <a:off x="456471" y="5127368"/>
            <a:ext cx="2721386" cy="338554"/>
          </a:xfrm>
          <a:prstGeom prst="rect">
            <a:avLst/>
          </a:prstGeom>
        </p:spPr>
        <p:txBody>
          <a:bodyPr wrap="none">
            <a:spAutoFit/>
          </a:bodyPr>
          <a:lstStyle/>
          <a:p>
            <a:pPr eaLnBrk="1" hangingPunct="1">
              <a:buFont typeface="Arial" charset="0"/>
              <a:buNone/>
            </a:pPr>
            <a:r>
              <a:rPr lang="en-GB" sz="1600" b="1" dirty="0">
                <a:latin typeface="Calibri" pitchFamily="34" charset="0"/>
                <a:cs typeface="Calibri" pitchFamily="34" charset="0"/>
              </a:rPr>
              <a:t>S</a:t>
            </a:r>
            <a:r>
              <a:rPr lang="en-GB" sz="1600" b="1" dirty="0" smtClean="0">
                <a:latin typeface="Calibri" pitchFamily="34" charset="0"/>
                <a:cs typeface="Calibri" pitchFamily="34" charset="0"/>
              </a:rPr>
              <a:t>canning </a:t>
            </a:r>
            <a:r>
              <a:rPr lang="en-GB" sz="1600" b="1" dirty="0">
                <a:latin typeface="Calibri" pitchFamily="34" charset="0"/>
                <a:cs typeface="Calibri" pitchFamily="34" charset="0"/>
              </a:rPr>
              <a:t>electron </a:t>
            </a:r>
            <a:r>
              <a:rPr lang="en-GB" sz="1600" b="1" dirty="0" smtClean="0">
                <a:latin typeface="Calibri" pitchFamily="34" charset="0"/>
                <a:cs typeface="Calibri" pitchFamily="34" charset="0"/>
              </a:rPr>
              <a:t>microscope</a:t>
            </a:r>
            <a:endParaRPr lang="en-GB" sz="1600" b="1" dirty="0">
              <a:latin typeface="Calibri" pitchFamily="34" charset="0"/>
              <a:cs typeface="Calibri" pitchFamily="34" charset="0"/>
            </a:endParaRPr>
          </a:p>
        </p:txBody>
      </p:sp>
      <p:sp>
        <p:nvSpPr>
          <p:cNvPr id="2" name="TextBox 1"/>
          <p:cNvSpPr txBox="1"/>
          <p:nvPr/>
        </p:nvSpPr>
        <p:spPr>
          <a:xfrm>
            <a:off x="6732240" y="1988839"/>
            <a:ext cx="1224136" cy="246221"/>
          </a:xfrm>
          <a:prstGeom prst="rect">
            <a:avLst/>
          </a:prstGeom>
          <a:noFill/>
        </p:spPr>
        <p:txBody>
          <a:bodyPr wrap="square" rtlCol="0">
            <a:spAutoFit/>
          </a:bodyPr>
          <a:lstStyle/>
          <a:p>
            <a:r>
              <a:rPr lang="en-GB" sz="1000" dirty="0" smtClean="0"/>
              <a:t>Electron gun</a:t>
            </a:r>
            <a:endParaRPr lang="en-GB" sz="1000" dirty="0"/>
          </a:p>
        </p:txBody>
      </p:sp>
      <p:grpSp>
        <p:nvGrpSpPr>
          <p:cNvPr id="20" name="Group 19"/>
          <p:cNvGrpSpPr/>
          <p:nvPr/>
        </p:nvGrpSpPr>
        <p:grpSpPr>
          <a:xfrm>
            <a:off x="438714" y="1700808"/>
            <a:ext cx="3533673" cy="3290367"/>
            <a:chOff x="438714" y="1700808"/>
            <a:chExt cx="3533673" cy="3290367"/>
          </a:xfrm>
        </p:grpSpPr>
        <p:grpSp>
          <p:nvGrpSpPr>
            <p:cNvPr id="14" name="Group 13"/>
            <p:cNvGrpSpPr/>
            <p:nvPr/>
          </p:nvGrpSpPr>
          <p:grpSpPr>
            <a:xfrm>
              <a:off x="438714" y="1700808"/>
              <a:ext cx="3533673" cy="3290367"/>
              <a:chOff x="438714" y="1700808"/>
              <a:chExt cx="3533673" cy="3290367"/>
            </a:xfrm>
          </p:grpSpPr>
          <p:grpSp>
            <p:nvGrpSpPr>
              <p:cNvPr id="4" name="Group 3"/>
              <p:cNvGrpSpPr/>
              <p:nvPr/>
            </p:nvGrpSpPr>
            <p:grpSpPr>
              <a:xfrm>
                <a:off x="438714" y="1700808"/>
                <a:ext cx="3533673" cy="3290367"/>
                <a:chOff x="438714" y="1700808"/>
                <a:chExt cx="3533673" cy="3290367"/>
              </a:xfrm>
            </p:grpSpPr>
            <p:pic>
              <p:nvPicPr>
                <p:cNvPr id="6" name="Picture 5" descr="elmicr-sem"/>
                <p:cNvPicPr>
                  <a:picLocks noChangeAspect="1" noChangeArrowheads="1"/>
                </p:cNvPicPr>
                <p:nvPr/>
              </p:nvPicPr>
              <p:blipFill>
                <a:blip r:embed="rId2" cstate="print"/>
                <a:srcRect/>
                <a:stretch>
                  <a:fillRect/>
                </a:stretch>
              </p:blipFill>
              <p:spPr bwMode="auto">
                <a:xfrm>
                  <a:off x="438714" y="1700808"/>
                  <a:ext cx="3533673" cy="3290367"/>
                </a:xfrm>
                <a:prstGeom prst="rect">
                  <a:avLst/>
                </a:prstGeom>
                <a:noFill/>
              </p:spPr>
            </p:pic>
            <p:sp>
              <p:nvSpPr>
                <p:cNvPr id="11" name="TextBox 10"/>
                <p:cNvSpPr txBox="1"/>
                <p:nvPr/>
              </p:nvSpPr>
              <p:spPr>
                <a:xfrm>
                  <a:off x="576249" y="4653135"/>
                  <a:ext cx="1043423" cy="246221"/>
                </a:xfrm>
                <a:prstGeom prst="rect">
                  <a:avLst/>
                </a:prstGeom>
                <a:solidFill>
                  <a:schemeClr val="bg1"/>
                </a:solidFill>
              </p:spPr>
              <p:txBody>
                <a:bodyPr wrap="square" rtlCol="0">
                  <a:spAutoFit/>
                </a:bodyPr>
                <a:lstStyle/>
                <a:p>
                  <a:r>
                    <a:rPr lang="en-GB" sz="1000" b="1" dirty="0" smtClean="0">
                      <a:solidFill>
                        <a:srgbClr val="FF0000"/>
                      </a:solidFill>
                    </a:rPr>
                    <a:t>Specimen</a:t>
                  </a:r>
                  <a:endParaRPr lang="en-GB" sz="1000" b="1" dirty="0">
                    <a:solidFill>
                      <a:srgbClr val="FF0000"/>
                    </a:solidFill>
                  </a:endParaRPr>
                </a:p>
              </p:txBody>
            </p:sp>
          </p:grpSp>
          <p:cxnSp>
            <p:nvCxnSpPr>
              <p:cNvPr id="15" name="Straight Connector 14"/>
              <p:cNvCxnSpPr/>
              <p:nvPr/>
            </p:nvCxnSpPr>
            <p:spPr>
              <a:xfrm flipH="1" flipV="1">
                <a:off x="1043608" y="4149080"/>
                <a:ext cx="1" cy="504055"/>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43609" y="4149080"/>
                <a:ext cx="360039"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flipV="1">
              <a:off x="1043608" y="4221088"/>
              <a:ext cx="1" cy="43204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43609" y="4221088"/>
              <a:ext cx="28803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732240" y="2111949"/>
            <a:ext cx="1224136" cy="246221"/>
          </a:xfrm>
          <a:prstGeom prst="rect">
            <a:avLst/>
          </a:prstGeom>
          <a:noFill/>
        </p:spPr>
        <p:txBody>
          <a:bodyPr wrap="square" rtlCol="0">
            <a:spAutoFit/>
          </a:bodyPr>
          <a:lstStyle/>
          <a:p>
            <a:r>
              <a:rPr lang="en-GB" sz="1000" dirty="0" smtClean="0"/>
              <a:t>Electron gun</a:t>
            </a:r>
            <a:endParaRPr lang="en-GB" sz="1000" dirty="0"/>
          </a:p>
        </p:txBody>
      </p:sp>
      <p:sp>
        <p:nvSpPr>
          <p:cNvPr id="8" name="TextBox 7"/>
          <p:cNvSpPr txBox="1"/>
          <p:nvPr/>
        </p:nvSpPr>
        <p:spPr>
          <a:xfrm>
            <a:off x="6732240" y="2503928"/>
            <a:ext cx="1224136" cy="246221"/>
          </a:xfrm>
          <a:prstGeom prst="rect">
            <a:avLst/>
          </a:prstGeom>
          <a:noFill/>
        </p:spPr>
        <p:txBody>
          <a:bodyPr wrap="square" rtlCol="0">
            <a:spAutoFit/>
          </a:bodyPr>
          <a:lstStyle/>
          <a:p>
            <a:r>
              <a:rPr lang="en-GB" sz="1000" dirty="0" smtClean="0"/>
              <a:t>Condenser lens</a:t>
            </a:r>
            <a:endParaRPr lang="en-GB" sz="1000" dirty="0"/>
          </a:p>
        </p:txBody>
      </p:sp>
      <p:grpSp>
        <p:nvGrpSpPr>
          <p:cNvPr id="23" name="Group 22"/>
          <p:cNvGrpSpPr/>
          <p:nvPr/>
        </p:nvGrpSpPr>
        <p:grpSpPr>
          <a:xfrm>
            <a:off x="6228184" y="2843218"/>
            <a:ext cx="1728192" cy="502773"/>
            <a:chOff x="6228184" y="2843218"/>
            <a:chExt cx="1728192" cy="502773"/>
          </a:xfrm>
        </p:grpSpPr>
        <p:sp>
          <p:nvSpPr>
            <p:cNvPr id="9" name="TextBox 8"/>
            <p:cNvSpPr txBox="1"/>
            <p:nvPr/>
          </p:nvSpPr>
          <p:spPr>
            <a:xfrm>
              <a:off x="6732240" y="2843218"/>
              <a:ext cx="1224136" cy="246221"/>
            </a:xfrm>
            <a:prstGeom prst="rect">
              <a:avLst/>
            </a:prstGeom>
            <a:noFill/>
          </p:spPr>
          <p:txBody>
            <a:bodyPr wrap="square" rtlCol="0">
              <a:spAutoFit/>
            </a:bodyPr>
            <a:lstStyle/>
            <a:p>
              <a:r>
                <a:rPr lang="en-GB" sz="1000" dirty="0" smtClean="0"/>
                <a:t>Objective lens</a:t>
              </a:r>
              <a:endParaRPr lang="en-GB" sz="1000" dirty="0"/>
            </a:p>
          </p:txBody>
        </p:sp>
        <p:sp>
          <p:nvSpPr>
            <p:cNvPr id="10" name="TextBox 9"/>
            <p:cNvSpPr txBox="1"/>
            <p:nvPr/>
          </p:nvSpPr>
          <p:spPr>
            <a:xfrm>
              <a:off x="6732240" y="3099770"/>
              <a:ext cx="1224136" cy="246221"/>
            </a:xfrm>
            <a:prstGeom prst="rect">
              <a:avLst/>
            </a:prstGeom>
            <a:noFill/>
          </p:spPr>
          <p:txBody>
            <a:bodyPr wrap="square" rtlCol="0">
              <a:spAutoFit/>
            </a:bodyPr>
            <a:lstStyle/>
            <a:p>
              <a:r>
                <a:rPr lang="en-GB" sz="1000" b="1" dirty="0" smtClean="0">
                  <a:solidFill>
                    <a:srgbClr val="FF0000"/>
                  </a:solidFill>
                </a:rPr>
                <a:t>Specimen</a:t>
              </a:r>
              <a:endParaRPr lang="en-GB" sz="1000" b="1" dirty="0">
                <a:solidFill>
                  <a:srgbClr val="FF0000"/>
                </a:solidFill>
              </a:endParaRPr>
            </a:p>
          </p:txBody>
        </p:sp>
        <p:cxnSp>
          <p:nvCxnSpPr>
            <p:cNvPr id="22" name="Straight Arrow Connector 21"/>
            <p:cNvCxnSpPr>
              <a:stCxn id="10" idx="1"/>
            </p:cNvCxnSpPr>
            <p:nvPr/>
          </p:nvCxnSpPr>
          <p:spPr>
            <a:xfrm flipH="1" flipV="1">
              <a:off x="6228184" y="3222880"/>
              <a:ext cx="504056" cy="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rot="18952558">
            <a:off x="6890298" y="3563383"/>
            <a:ext cx="76620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6745497" y="3505072"/>
            <a:ext cx="1224136" cy="246221"/>
          </a:xfrm>
          <a:prstGeom prst="rect">
            <a:avLst/>
          </a:prstGeom>
          <a:noFill/>
        </p:spPr>
        <p:txBody>
          <a:bodyPr wrap="square" rtlCol="0">
            <a:spAutoFit/>
          </a:bodyPr>
          <a:lstStyle/>
          <a:p>
            <a:r>
              <a:rPr lang="en-GB" sz="1000" dirty="0" smtClean="0"/>
              <a:t>Projector lens</a:t>
            </a:r>
            <a:endParaRPr lang="en-GB" sz="1000" dirty="0"/>
          </a:p>
        </p:txBody>
      </p:sp>
      <p:sp>
        <p:nvSpPr>
          <p:cNvPr id="32" name="TextBox 31"/>
          <p:cNvSpPr txBox="1"/>
          <p:nvPr/>
        </p:nvSpPr>
        <p:spPr>
          <a:xfrm>
            <a:off x="6745496" y="4406162"/>
            <a:ext cx="1714935" cy="246221"/>
          </a:xfrm>
          <a:prstGeom prst="rect">
            <a:avLst/>
          </a:prstGeom>
          <a:noFill/>
        </p:spPr>
        <p:txBody>
          <a:bodyPr wrap="square" rtlCol="0">
            <a:spAutoFit/>
          </a:bodyPr>
          <a:lstStyle/>
          <a:p>
            <a:r>
              <a:rPr lang="en-GB" sz="1000" dirty="0" smtClean="0"/>
              <a:t>Fluorescent screen</a:t>
            </a:r>
            <a:endParaRPr lang="en-GB" sz="1000" dirty="0"/>
          </a:p>
        </p:txBody>
      </p:sp>
      <p:sp>
        <p:nvSpPr>
          <p:cNvPr id="33" name="TextBox 32"/>
          <p:cNvSpPr txBox="1"/>
          <p:nvPr/>
        </p:nvSpPr>
        <p:spPr>
          <a:xfrm>
            <a:off x="6732240" y="2102319"/>
            <a:ext cx="1224136" cy="246221"/>
          </a:xfrm>
          <a:prstGeom prst="rect">
            <a:avLst/>
          </a:prstGeom>
          <a:noFill/>
        </p:spPr>
        <p:txBody>
          <a:bodyPr wrap="square" rtlCol="0">
            <a:spAutoFit/>
          </a:bodyPr>
          <a:lstStyle/>
          <a:p>
            <a:r>
              <a:rPr lang="en-GB" sz="1000" dirty="0" smtClean="0"/>
              <a:t>Electron gun</a:t>
            </a:r>
            <a:endParaRPr lang="en-GB" sz="1000" dirty="0"/>
          </a:p>
        </p:txBody>
      </p:sp>
      <p:sp>
        <p:nvSpPr>
          <p:cNvPr id="34" name="TextBox 33"/>
          <p:cNvSpPr txBox="1"/>
          <p:nvPr/>
        </p:nvSpPr>
        <p:spPr>
          <a:xfrm>
            <a:off x="6752964" y="4652383"/>
            <a:ext cx="1224136" cy="246221"/>
          </a:xfrm>
          <a:prstGeom prst="rect">
            <a:avLst/>
          </a:prstGeom>
          <a:noFill/>
        </p:spPr>
        <p:txBody>
          <a:bodyPr wrap="square" rtlCol="0">
            <a:spAutoFit/>
          </a:bodyPr>
          <a:lstStyle/>
          <a:p>
            <a:r>
              <a:rPr lang="en-GB" sz="1000" dirty="0" smtClean="0"/>
              <a:t>Digital camera</a:t>
            </a:r>
            <a:endParaRPr lang="en-GB" sz="1000" dirty="0"/>
          </a:p>
        </p:txBody>
      </p:sp>
      <p:grpSp>
        <p:nvGrpSpPr>
          <p:cNvPr id="31" name="Group 30"/>
          <p:cNvGrpSpPr/>
          <p:nvPr/>
        </p:nvGrpSpPr>
        <p:grpSpPr>
          <a:xfrm>
            <a:off x="5564832" y="1658100"/>
            <a:ext cx="2874875" cy="3298891"/>
            <a:chOff x="5564832" y="1658100"/>
            <a:chExt cx="2874875" cy="3298891"/>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832" y="1658100"/>
              <a:ext cx="2376264" cy="3298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6711516" y="2503928"/>
              <a:ext cx="1224136" cy="246221"/>
            </a:xfrm>
            <a:prstGeom prst="rect">
              <a:avLst/>
            </a:prstGeom>
            <a:noFill/>
          </p:spPr>
          <p:txBody>
            <a:bodyPr wrap="square" rtlCol="0">
              <a:spAutoFit/>
            </a:bodyPr>
            <a:lstStyle/>
            <a:p>
              <a:r>
                <a:rPr lang="en-GB" sz="1000" dirty="0" smtClean="0"/>
                <a:t>Condenser lens</a:t>
              </a:r>
              <a:endParaRPr lang="en-GB" sz="1000" dirty="0"/>
            </a:p>
          </p:txBody>
        </p:sp>
        <p:grpSp>
          <p:nvGrpSpPr>
            <p:cNvPr id="36" name="Group 35"/>
            <p:cNvGrpSpPr/>
            <p:nvPr/>
          </p:nvGrpSpPr>
          <p:grpSpPr>
            <a:xfrm>
              <a:off x="6207460" y="2843218"/>
              <a:ext cx="1728192" cy="502773"/>
              <a:chOff x="6228184" y="2843218"/>
              <a:chExt cx="1728192" cy="502773"/>
            </a:xfrm>
          </p:grpSpPr>
          <p:sp>
            <p:nvSpPr>
              <p:cNvPr id="37" name="TextBox 36"/>
              <p:cNvSpPr txBox="1"/>
              <p:nvPr/>
            </p:nvSpPr>
            <p:spPr>
              <a:xfrm>
                <a:off x="6732240" y="2843218"/>
                <a:ext cx="1224136" cy="246221"/>
              </a:xfrm>
              <a:prstGeom prst="rect">
                <a:avLst/>
              </a:prstGeom>
              <a:noFill/>
            </p:spPr>
            <p:txBody>
              <a:bodyPr wrap="square" rtlCol="0">
                <a:spAutoFit/>
              </a:bodyPr>
              <a:lstStyle/>
              <a:p>
                <a:r>
                  <a:rPr lang="en-GB" sz="1000" dirty="0" smtClean="0"/>
                  <a:t>Objective lens</a:t>
                </a:r>
                <a:endParaRPr lang="en-GB" sz="1000" dirty="0"/>
              </a:p>
            </p:txBody>
          </p:sp>
          <p:sp>
            <p:nvSpPr>
              <p:cNvPr id="38" name="TextBox 37"/>
              <p:cNvSpPr txBox="1"/>
              <p:nvPr/>
            </p:nvSpPr>
            <p:spPr>
              <a:xfrm>
                <a:off x="6732240" y="3099770"/>
                <a:ext cx="1224136" cy="246221"/>
              </a:xfrm>
              <a:prstGeom prst="rect">
                <a:avLst/>
              </a:prstGeom>
              <a:noFill/>
            </p:spPr>
            <p:txBody>
              <a:bodyPr wrap="square" rtlCol="0">
                <a:spAutoFit/>
              </a:bodyPr>
              <a:lstStyle/>
              <a:p>
                <a:r>
                  <a:rPr lang="en-GB" sz="1000" b="1" dirty="0" smtClean="0">
                    <a:solidFill>
                      <a:srgbClr val="FF0000"/>
                    </a:solidFill>
                  </a:rPr>
                  <a:t>Specimen</a:t>
                </a:r>
                <a:endParaRPr lang="en-GB" sz="1000" b="1" dirty="0">
                  <a:solidFill>
                    <a:srgbClr val="FF0000"/>
                  </a:solidFill>
                </a:endParaRPr>
              </a:p>
            </p:txBody>
          </p:sp>
          <p:cxnSp>
            <p:nvCxnSpPr>
              <p:cNvPr id="39" name="Straight Arrow Connector 38"/>
              <p:cNvCxnSpPr>
                <a:stCxn id="38" idx="1"/>
              </p:cNvCxnSpPr>
              <p:nvPr/>
            </p:nvCxnSpPr>
            <p:spPr>
              <a:xfrm flipH="1" flipV="1">
                <a:off x="6228184" y="3222880"/>
                <a:ext cx="504056" cy="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6724773" y="3505072"/>
              <a:ext cx="1224136" cy="246221"/>
            </a:xfrm>
            <a:prstGeom prst="rect">
              <a:avLst/>
            </a:prstGeom>
            <a:noFill/>
          </p:spPr>
          <p:txBody>
            <a:bodyPr wrap="square" rtlCol="0">
              <a:spAutoFit/>
            </a:bodyPr>
            <a:lstStyle/>
            <a:p>
              <a:r>
                <a:rPr lang="en-GB" sz="1000" dirty="0" smtClean="0"/>
                <a:t>Projector lens</a:t>
              </a:r>
              <a:endParaRPr lang="en-GB" sz="1000" dirty="0"/>
            </a:p>
          </p:txBody>
        </p:sp>
        <p:sp>
          <p:nvSpPr>
            <p:cNvPr id="41" name="TextBox 40"/>
            <p:cNvSpPr txBox="1"/>
            <p:nvPr/>
          </p:nvSpPr>
          <p:spPr>
            <a:xfrm>
              <a:off x="6724772" y="4406162"/>
              <a:ext cx="1714935" cy="246221"/>
            </a:xfrm>
            <a:prstGeom prst="rect">
              <a:avLst/>
            </a:prstGeom>
            <a:noFill/>
          </p:spPr>
          <p:txBody>
            <a:bodyPr wrap="square" rtlCol="0">
              <a:spAutoFit/>
            </a:bodyPr>
            <a:lstStyle/>
            <a:p>
              <a:r>
                <a:rPr lang="en-GB" sz="1000" dirty="0" smtClean="0"/>
                <a:t>Fluorescent screen</a:t>
              </a:r>
              <a:endParaRPr lang="en-GB" sz="1000" dirty="0"/>
            </a:p>
          </p:txBody>
        </p:sp>
        <p:sp>
          <p:nvSpPr>
            <p:cNvPr id="42" name="TextBox 41"/>
            <p:cNvSpPr txBox="1"/>
            <p:nvPr/>
          </p:nvSpPr>
          <p:spPr>
            <a:xfrm>
              <a:off x="6711516" y="2102319"/>
              <a:ext cx="1224136" cy="246221"/>
            </a:xfrm>
            <a:prstGeom prst="rect">
              <a:avLst/>
            </a:prstGeom>
            <a:noFill/>
          </p:spPr>
          <p:txBody>
            <a:bodyPr wrap="square" rtlCol="0">
              <a:spAutoFit/>
            </a:bodyPr>
            <a:lstStyle/>
            <a:p>
              <a:r>
                <a:rPr lang="en-GB" sz="1000" dirty="0" smtClean="0"/>
                <a:t>Electron gun</a:t>
              </a:r>
              <a:endParaRPr lang="en-GB" sz="1000" dirty="0"/>
            </a:p>
          </p:txBody>
        </p:sp>
        <p:sp>
          <p:nvSpPr>
            <p:cNvPr id="43" name="TextBox 42"/>
            <p:cNvSpPr txBox="1"/>
            <p:nvPr/>
          </p:nvSpPr>
          <p:spPr>
            <a:xfrm>
              <a:off x="6732240" y="4652383"/>
              <a:ext cx="1224136" cy="246221"/>
            </a:xfrm>
            <a:prstGeom prst="rect">
              <a:avLst/>
            </a:prstGeom>
            <a:noFill/>
          </p:spPr>
          <p:txBody>
            <a:bodyPr wrap="square" rtlCol="0">
              <a:spAutoFit/>
            </a:bodyPr>
            <a:lstStyle/>
            <a:p>
              <a:r>
                <a:rPr lang="en-GB" sz="1000" dirty="0" smtClean="0"/>
                <a:t>Digital camera</a:t>
              </a:r>
              <a:endParaRPr lang="en-GB" sz="1000" dirty="0"/>
            </a:p>
          </p:txBody>
        </p:sp>
      </p:grpSp>
      <p:sp>
        <p:nvSpPr>
          <p:cNvPr id="45" name="Rectangle 44"/>
          <p:cNvSpPr/>
          <p:nvPr/>
        </p:nvSpPr>
        <p:spPr>
          <a:xfrm>
            <a:off x="5076056" y="5127368"/>
            <a:ext cx="3061864" cy="338554"/>
          </a:xfrm>
          <a:prstGeom prst="rect">
            <a:avLst/>
          </a:prstGeom>
        </p:spPr>
        <p:txBody>
          <a:bodyPr wrap="none">
            <a:spAutoFit/>
          </a:bodyPr>
          <a:lstStyle/>
          <a:p>
            <a:pPr eaLnBrk="1" hangingPunct="1">
              <a:buFont typeface="Arial" charset="0"/>
              <a:buNone/>
            </a:pPr>
            <a:r>
              <a:rPr lang="en-GB" sz="1600" b="1" dirty="0" smtClean="0">
                <a:latin typeface="Calibri" pitchFamily="34" charset="0"/>
                <a:cs typeface="Calibri" pitchFamily="34" charset="0"/>
              </a:rPr>
              <a:t>Transmission electron microscope</a:t>
            </a:r>
            <a:endParaRPr lang="en-GB" sz="1600" b="1" dirty="0">
              <a:latin typeface="Calibri" pitchFamily="34" charset="0"/>
              <a:cs typeface="Calibri" pitchFamily="34" charset="0"/>
            </a:endParaRPr>
          </a:p>
        </p:txBody>
      </p:sp>
    </p:spTree>
    <p:extLst>
      <p:ext uri="{BB962C8B-B14F-4D97-AF65-F5344CB8AC3E}">
        <p14:creationId xmlns:p14="http://schemas.microsoft.com/office/powerpoint/2010/main" val="267835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249360"/>
            <a:ext cx="9000000" cy="63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79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249360"/>
            <a:ext cx="9000000" cy="63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2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052" y="2575263"/>
            <a:ext cx="1523017" cy="95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5"/>
          <p:cNvSpPr txBox="1">
            <a:spLocks noChangeArrowheads="1"/>
          </p:cNvSpPr>
          <p:nvPr/>
        </p:nvSpPr>
        <p:spPr bwMode="auto">
          <a:xfrm>
            <a:off x="4384520" y="2578765"/>
            <a:ext cx="27368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b="1" dirty="0" smtClean="0">
                <a:latin typeface="Calibri" pitchFamily="34" charset="0"/>
                <a:cs typeface="Calibri" pitchFamily="34" charset="0"/>
              </a:rPr>
              <a:t>Absorption </a:t>
            </a:r>
            <a:r>
              <a:rPr lang="en-GB" sz="1600" b="1" dirty="0">
                <a:latin typeface="Calibri" pitchFamily="34" charset="0"/>
                <a:cs typeface="Calibri" pitchFamily="34" charset="0"/>
              </a:rPr>
              <a:t>contrast:</a:t>
            </a:r>
          </a:p>
          <a:p>
            <a:pPr eaLnBrk="1" hangingPunct="1">
              <a:spcBef>
                <a:spcPct val="50000"/>
              </a:spcBef>
            </a:pPr>
            <a:r>
              <a:rPr lang="en-GB" sz="1600" dirty="0">
                <a:latin typeface="Calibri" pitchFamily="34" charset="0"/>
                <a:cs typeface="Calibri" pitchFamily="34" charset="0"/>
              </a:rPr>
              <a:t>Heavy atoms absorb more electrons than light atoms</a:t>
            </a:r>
            <a:r>
              <a:rPr lang="en-GB" dirty="0">
                <a:latin typeface="Calibri" pitchFamily="34" charset="0"/>
                <a:cs typeface="Calibri" pitchFamily="34" charset="0"/>
              </a:rPr>
              <a:t>.</a:t>
            </a:r>
          </a:p>
        </p:txBody>
      </p:sp>
      <p:sp>
        <p:nvSpPr>
          <p:cNvPr id="6" name="Rectangle 4"/>
          <p:cNvSpPr>
            <a:spLocks noChangeArrowheads="1"/>
          </p:cNvSpPr>
          <p:nvPr/>
        </p:nvSpPr>
        <p:spPr bwMode="auto">
          <a:xfrm>
            <a:off x="755650" y="188913"/>
            <a:ext cx="6192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2800" dirty="0" smtClean="0">
                <a:solidFill>
                  <a:srgbClr val="FF0000"/>
                </a:solidFill>
                <a:latin typeface="Calibri" pitchFamily="34" charset="0"/>
                <a:cs typeface="Calibri" pitchFamily="34" charset="0"/>
              </a:rPr>
              <a:t>Contrast in the TEM – Scattering</a:t>
            </a:r>
            <a:endParaRPr lang="en-GB" sz="2800" dirty="0">
              <a:solidFill>
                <a:srgbClr val="FF0000"/>
              </a:solidFill>
              <a:latin typeface="Calibri" pitchFamily="34" charset="0"/>
              <a:cs typeface="Calibri" pitchFamily="34" charset="0"/>
            </a:endParaRPr>
          </a:p>
        </p:txBody>
      </p:sp>
      <p:sp>
        <p:nvSpPr>
          <p:cNvPr id="7" name="Rectangle 6"/>
          <p:cNvSpPr/>
          <p:nvPr/>
        </p:nvSpPr>
        <p:spPr>
          <a:xfrm>
            <a:off x="2759716" y="1700808"/>
            <a:ext cx="3249608" cy="369332"/>
          </a:xfrm>
          <a:prstGeom prst="rect">
            <a:avLst/>
          </a:prstGeom>
        </p:spPr>
        <p:txBody>
          <a:bodyPr wrap="none">
            <a:spAutoFit/>
          </a:bodyPr>
          <a:lstStyle/>
          <a:p>
            <a:r>
              <a:rPr lang="en-GB" b="1" dirty="0"/>
              <a:t>Biological and “soft matter”</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9661" y="4293096"/>
            <a:ext cx="2761797" cy="1280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15"/>
          <p:cNvSpPr txBox="1">
            <a:spLocks noChangeArrowheads="1"/>
          </p:cNvSpPr>
          <p:nvPr/>
        </p:nvSpPr>
        <p:spPr bwMode="auto">
          <a:xfrm>
            <a:off x="4384520" y="4077072"/>
            <a:ext cx="27368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b="1" dirty="0" smtClean="0">
                <a:latin typeface="Calibri" pitchFamily="34" charset="0"/>
                <a:cs typeface="Calibri" pitchFamily="34" charset="0"/>
              </a:rPr>
              <a:t>Scattering </a:t>
            </a:r>
            <a:r>
              <a:rPr lang="en-GB" sz="1600" b="1" dirty="0">
                <a:latin typeface="Calibri" pitchFamily="34" charset="0"/>
                <a:cs typeface="Calibri" pitchFamily="34" charset="0"/>
              </a:rPr>
              <a:t>contrast:</a:t>
            </a:r>
          </a:p>
          <a:p>
            <a:pPr eaLnBrk="1" hangingPunct="1">
              <a:spcBef>
                <a:spcPct val="50000"/>
              </a:spcBef>
            </a:pPr>
            <a:r>
              <a:rPr lang="en-GB" sz="1600" dirty="0" smtClean="0">
                <a:latin typeface="Calibri" pitchFamily="34" charset="0"/>
                <a:cs typeface="Calibri" pitchFamily="34" charset="0"/>
              </a:rPr>
              <a:t>Some electrons blocked by objective aperture</a:t>
            </a:r>
            <a:r>
              <a:rPr lang="en-GB" dirty="0" smtClean="0">
                <a:latin typeface="Calibri" pitchFamily="34" charset="0"/>
                <a:cs typeface="Calibri" pitchFamily="34" charset="0"/>
              </a:rPr>
              <a:t>.</a:t>
            </a:r>
            <a:endParaRPr lang="en-GB" dirty="0">
              <a:latin typeface="Calibri" pitchFamily="34" charset="0"/>
              <a:cs typeface="Calibri" pitchFamily="34" charset="0"/>
            </a:endParaRPr>
          </a:p>
        </p:txBody>
      </p:sp>
    </p:spTree>
    <p:extLst>
      <p:ext uri="{BB962C8B-B14F-4D97-AF65-F5344CB8AC3E}">
        <p14:creationId xmlns:p14="http://schemas.microsoft.com/office/powerpoint/2010/main" val="2371605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noChangeArrowheads="1"/>
          </p:cNvSpPr>
          <p:nvPr>
            <p:ph type="title"/>
          </p:nvPr>
        </p:nvSpPr>
        <p:spPr bwMode="auto">
          <a:xfrm>
            <a:off x="755650" y="188913"/>
            <a:ext cx="6192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dirty="0" smtClean="0">
                <a:solidFill>
                  <a:srgbClr val="FF0000"/>
                </a:solidFill>
                <a:latin typeface="Calibri" pitchFamily="34" charset="0"/>
                <a:cs typeface="Calibri" pitchFamily="34" charset="0"/>
              </a:rPr>
              <a:t>Positive </a:t>
            </a:r>
            <a:r>
              <a:rPr lang="en-GB" dirty="0">
                <a:solidFill>
                  <a:srgbClr val="FF0000"/>
                </a:solidFill>
                <a:latin typeface="Calibri" pitchFamily="34" charset="0"/>
                <a:cs typeface="Calibri" pitchFamily="34" charset="0"/>
              </a:rPr>
              <a:t>staining </a:t>
            </a:r>
          </a:p>
        </p:txBody>
      </p:sp>
      <p:pic>
        <p:nvPicPr>
          <p:cNvPr id="1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1700213"/>
            <a:ext cx="3146425"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1116013" y="2694732"/>
            <a:ext cx="33829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dirty="0">
                <a:latin typeface="Calibri" pitchFamily="34" charset="0"/>
                <a:cs typeface="Calibri" pitchFamily="34" charset="0"/>
              </a:rPr>
              <a:t>Electron-dense heavy metal salt selectively stains certain features within the sample.</a:t>
            </a:r>
          </a:p>
          <a:p>
            <a:endParaRPr lang="en-GB" dirty="0">
              <a:latin typeface="Calibri" pitchFamily="34" charset="0"/>
              <a:cs typeface="Calibri" pitchFamily="34" charset="0"/>
            </a:endParaRPr>
          </a:p>
          <a:p>
            <a:r>
              <a:rPr lang="en-GB" dirty="0">
                <a:latin typeface="Calibri" pitchFamily="34" charset="0"/>
                <a:cs typeface="Calibri" pitchFamily="34" charset="0"/>
              </a:rPr>
              <a:t>Block copolymer containing polystyrene and polymethylmethacrylate stained with ruthenium tetroxide.</a:t>
            </a:r>
          </a:p>
        </p:txBody>
      </p:sp>
    </p:spTree>
    <p:extLst>
      <p:ext uri="{BB962C8B-B14F-4D97-AF65-F5344CB8AC3E}">
        <p14:creationId xmlns:p14="http://schemas.microsoft.com/office/powerpoint/2010/main" val="4223292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755650" y="188913"/>
            <a:ext cx="6192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dirty="0" smtClean="0">
                <a:solidFill>
                  <a:srgbClr val="FF0000"/>
                </a:solidFill>
                <a:latin typeface="Calibri" pitchFamily="34" charset="0"/>
                <a:cs typeface="Calibri" pitchFamily="34" charset="0"/>
              </a:rPr>
              <a:t>Biological </a:t>
            </a:r>
            <a:r>
              <a:rPr lang="en-GB" dirty="0">
                <a:solidFill>
                  <a:srgbClr val="FF0000"/>
                </a:solidFill>
                <a:latin typeface="Calibri" pitchFamily="34" charset="0"/>
                <a:cs typeface="Calibri" pitchFamily="34" charset="0"/>
              </a:rPr>
              <a:t>TEM - negative staining </a:t>
            </a:r>
          </a:p>
        </p:txBody>
      </p:sp>
      <p:sp>
        <p:nvSpPr>
          <p:cNvPr id="5" name="Text Box 5"/>
          <p:cNvSpPr txBox="1">
            <a:spLocks noChangeArrowheads="1"/>
          </p:cNvSpPr>
          <p:nvPr/>
        </p:nvSpPr>
        <p:spPr bwMode="auto">
          <a:xfrm>
            <a:off x="539750" y="2420938"/>
            <a:ext cx="39608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dirty="0">
                <a:latin typeface="Calibri" pitchFamily="34" charset="0"/>
                <a:cs typeface="Calibri" pitchFamily="34" charset="0"/>
              </a:rPr>
              <a:t>Surrounding biomolecules with thin amorphous layer of heavy metal salt. Reveals structure, and reduces structural flattening that occurs in the absence of stain.</a:t>
            </a:r>
          </a:p>
        </p:txBody>
      </p:sp>
      <p:sp>
        <p:nvSpPr>
          <p:cNvPr id="6" name="Text Box 6"/>
          <p:cNvSpPr txBox="1">
            <a:spLocks noChangeArrowheads="1"/>
          </p:cNvSpPr>
          <p:nvPr/>
        </p:nvSpPr>
        <p:spPr bwMode="auto">
          <a:xfrm>
            <a:off x="539750" y="4149725"/>
            <a:ext cx="36734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dirty="0">
                <a:latin typeface="Calibri" pitchFamily="34" charset="0"/>
                <a:cs typeface="Calibri" pitchFamily="34" charset="0"/>
              </a:rPr>
              <a:t>Commonly used stains: uranyl acetate, uranyl formate, sodium/potassium phosphotungstate, ammonium molybdate. </a:t>
            </a:r>
          </a:p>
        </p:txBody>
      </p:sp>
      <p:grpSp>
        <p:nvGrpSpPr>
          <p:cNvPr id="7" name="Group 10"/>
          <p:cNvGrpSpPr>
            <a:grpSpLocks/>
          </p:cNvGrpSpPr>
          <p:nvPr/>
        </p:nvGrpSpPr>
        <p:grpSpPr bwMode="auto">
          <a:xfrm>
            <a:off x="4643438" y="2492375"/>
            <a:ext cx="3673475" cy="3389313"/>
            <a:chOff x="2925" y="1570"/>
            <a:chExt cx="2314" cy="2135"/>
          </a:xfrm>
        </p:grpSpPr>
        <p:pic>
          <p:nvPicPr>
            <p:cNvPr id="8" name="Picture 8" descr="Fig-8-ade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 y="1570"/>
              <a:ext cx="2268"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p:cNvSpPr txBox="1">
              <a:spLocks noChangeArrowheads="1"/>
            </p:cNvSpPr>
            <p:nvPr/>
          </p:nvSpPr>
          <p:spPr bwMode="auto">
            <a:xfrm>
              <a:off x="2925" y="3339"/>
              <a:ext cx="231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dirty="0">
                  <a:latin typeface="Calibri" pitchFamily="34" charset="0"/>
                  <a:cs typeface="Calibri" pitchFamily="34" charset="0"/>
                </a:rPr>
                <a:t>Adenovirus negatively stained with uranyl acetate </a:t>
              </a:r>
            </a:p>
          </p:txBody>
        </p:sp>
      </p:grpSp>
    </p:spTree>
    <p:extLst>
      <p:ext uri="{BB962C8B-B14F-4D97-AF65-F5344CB8AC3E}">
        <p14:creationId xmlns:p14="http://schemas.microsoft.com/office/powerpoint/2010/main" val="1849961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55650" y="188913"/>
            <a:ext cx="6192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2400" dirty="0" smtClean="0">
                <a:solidFill>
                  <a:srgbClr val="FF0000"/>
                </a:solidFill>
                <a:latin typeface="Calibri" pitchFamily="34" charset="0"/>
                <a:cs typeface="Calibri" pitchFamily="34" charset="0"/>
              </a:rPr>
              <a:t>Biological </a:t>
            </a:r>
            <a:r>
              <a:rPr lang="en-GB" sz="2400" dirty="0">
                <a:solidFill>
                  <a:srgbClr val="FF0000"/>
                </a:solidFill>
                <a:latin typeface="Calibri" pitchFamily="34" charset="0"/>
                <a:cs typeface="Calibri" pitchFamily="34" charset="0"/>
              </a:rPr>
              <a:t>TEM – preparing specimens from </a:t>
            </a:r>
            <a:r>
              <a:rPr lang="en-GB" sz="2400" dirty="0" smtClean="0">
                <a:solidFill>
                  <a:srgbClr val="FF0000"/>
                </a:solidFill>
                <a:latin typeface="Calibri" pitchFamily="34" charset="0"/>
                <a:cs typeface="Calibri" pitchFamily="34" charset="0"/>
              </a:rPr>
              <a:t>tissue</a:t>
            </a:r>
            <a:endParaRPr lang="en-GB" sz="2400" dirty="0">
              <a:solidFill>
                <a:srgbClr val="FF0000"/>
              </a:solidFill>
              <a:latin typeface="Calibri" pitchFamily="34" charset="0"/>
              <a:cs typeface="Calibri" pitchFamily="34" charset="0"/>
            </a:endParaRPr>
          </a:p>
        </p:txBody>
      </p:sp>
      <p:pic>
        <p:nvPicPr>
          <p:cNvPr id="5" name="Picture 5" descr="mcb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4294"/>
            <a:ext cx="3455987"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474936" y="3253582"/>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dirty="0">
                <a:latin typeface="Calibri" pitchFamily="34" charset="0"/>
                <a:cs typeface="Calibri" pitchFamily="34" charset="0"/>
              </a:rPr>
              <a:t>Microtome </a:t>
            </a:r>
          </a:p>
        </p:txBody>
      </p:sp>
      <p:sp>
        <p:nvSpPr>
          <p:cNvPr id="7" name="Rectangle 14"/>
          <p:cNvSpPr>
            <a:spLocks noChangeArrowheads="1"/>
          </p:cNvSpPr>
          <p:nvPr/>
        </p:nvSpPr>
        <p:spPr bwMode="auto">
          <a:xfrm>
            <a:off x="827236" y="2099747"/>
            <a:ext cx="6698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GB" dirty="0">
                <a:latin typeface="Calibri" pitchFamily="34" charset="0"/>
                <a:cs typeface="Calibri" pitchFamily="34" charset="0"/>
              </a:rPr>
              <a:t>Fix </a:t>
            </a:r>
            <a:r>
              <a:rPr lang="en-GB" dirty="0">
                <a:latin typeface="Calibri" pitchFamily="34" charset="0"/>
                <a:cs typeface="Calibri" pitchFamily="34" charset="0"/>
                <a:sym typeface="Wingdings" pitchFamily="2" charset="2"/>
              </a:rPr>
              <a:t></a:t>
            </a:r>
            <a:r>
              <a:rPr lang="en-GB" dirty="0">
                <a:latin typeface="Calibri" pitchFamily="34" charset="0"/>
                <a:cs typeface="Calibri" pitchFamily="34" charset="0"/>
              </a:rPr>
              <a:t> dehydrate </a:t>
            </a:r>
            <a:r>
              <a:rPr lang="en-GB" dirty="0">
                <a:latin typeface="Calibri" pitchFamily="34" charset="0"/>
                <a:cs typeface="Calibri" pitchFamily="34" charset="0"/>
                <a:sym typeface="Wingdings" pitchFamily="2" charset="2"/>
              </a:rPr>
              <a:t></a:t>
            </a:r>
            <a:r>
              <a:rPr lang="en-GB" dirty="0">
                <a:latin typeface="Calibri" pitchFamily="34" charset="0"/>
                <a:cs typeface="Calibri" pitchFamily="34" charset="0"/>
              </a:rPr>
              <a:t> set in resin </a:t>
            </a:r>
            <a:r>
              <a:rPr lang="en-GB" dirty="0">
                <a:latin typeface="Calibri" pitchFamily="34" charset="0"/>
                <a:cs typeface="Calibri" pitchFamily="34" charset="0"/>
                <a:sym typeface="Wingdings" pitchFamily="2" charset="2"/>
              </a:rPr>
              <a:t></a:t>
            </a:r>
            <a:r>
              <a:rPr lang="en-GB" dirty="0">
                <a:latin typeface="Calibri" pitchFamily="34" charset="0"/>
                <a:cs typeface="Calibri" pitchFamily="34" charset="0"/>
              </a:rPr>
              <a:t> section </a:t>
            </a:r>
            <a:r>
              <a:rPr lang="en-GB" dirty="0">
                <a:latin typeface="Calibri" pitchFamily="34" charset="0"/>
                <a:cs typeface="Calibri" pitchFamily="34" charset="0"/>
                <a:sym typeface="Wingdings" pitchFamily="2" charset="2"/>
              </a:rPr>
              <a:t></a:t>
            </a:r>
            <a:r>
              <a:rPr lang="en-GB" dirty="0">
                <a:latin typeface="Calibri" pitchFamily="34" charset="0"/>
                <a:cs typeface="Calibri" pitchFamily="34" charset="0"/>
              </a:rPr>
              <a:t> deposit on grids </a:t>
            </a:r>
            <a:r>
              <a:rPr lang="en-GB" dirty="0">
                <a:latin typeface="Calibri" pitchFamily="34" charset="0"/>
                <a:cs typeface="Calibri" pitchFamily="34" charset="0"/>
                <a:sym typeface="Wingdings" pitchFamily="2" charset="2"/>
              </a:rPr>
              <a:t></a:t>
            </a:r>
            <a:r>
              <a:rPr lang="en-GB" dirty="0">
                <a:latin typeface="Calibri" pitchFamily="34" charset="0"/>
                <a:cs typeface="Calibri" pitchFamily="34" charset="0"/>
              </a:rPr>
              <a:t> stain</a:t>
            </a:r>
          </a:p>
        </p:txBody>
      </p:sp>
    </p:spTree>
    <p:extLst>
      <p:ext uri="{BB962C8B-B14F-4D97-AF65-F5344CB8AC3E}">
        <p14:creationId xmlns:p14="http://schemas.microsoft.com/office/powerpoint/2010/main" val="1638180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55650" y="188913"/>
            <a:ext cx="6192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2800" dirty="0" smtClean="0">
                <a:solidFill>
                  <a:srgbClr val="FF0000"/>
                </a:solidFill>
                <a:latin typeface="Calibri" pitchFamily="34" charset="0"/>
                <a:cs typeface="Calibri" pitchFamily="34" charset="0"/>
              </a:rPr>
              <a:t>Biological </a:t>
            </a:r>
            <a:r>
              <a:rPr lang="en-GB" sz="2800" dirty="0">
                <a:solidFill>
                  <a:srgbClr val="FF0000"/>
                </a:solidFill>
                <a:latin typeface="Calibri" pitchFamily="34" charset="0"/>
                <a:cs typeface="Calibri" pitchFamily="34" charset="0"/>
              </a:rPr>
              <a:t>TEM – thin </a:t>
            </a:r>
            <a:r>
              <a:rPr lang="en-GB" sz="2800" dirty="0" smtClean="0">
                <a:solidFill>
                  <a:srgbClr val="FF0000"/>
                </a:solidFill>
                <a:latin typeface="Calibri" pitchFamily="34" charset="0"/>
                <a:cs typeface="Calibri" pitchFamily="34" charset="0"/>
              </a:rPr>
              <a:t>section</a:t>
            </a:r>
            <a:endParaRPr lang="en-GB" sz="2800" dirty="0">
              <a:solidFill>
                <a:srgbClr val="FF0000"/>
              </a:solidFill>
              <a:latin typeface="Calibri" pitchFamily="34" charset="0"/>
              <a:cs typeface="Calibri" pitchFamily="34" charset="0"/>
            </a:endParaRPr>
          </a:p>
        </p:txBody>
      </p:sp>
      <p:grpSp>
        <p:nvGrpSpPr>
          <p:cNvPr id="5" name="Group 4"/>
          <p:cNvGrpSpPr/>
          <p:nvPr/>
        </p:nvGrpSpPr>
        <p:grpSpPr>
          <a:xfrm>
            <a:off x="2036927" y="2132856"/>
            <a:ext cx="5184105" cy="3109913"/>
            <a:chOff x="2051720" y="2708275"/>
            <a:chExt cx="5184105" cy="3109913"/>
          </a:xfrm>
        </p:grpSpPr>
        <p:sp>
          <p:nvSpPr>
            <p:cNvPr id="6" name="Text Box 7"/>
            <p:cNvSpPr txBox="1">
              <a:spLocks noChangeArrowheads="1"/>
            </p:cNvSpPr>
            <p:nvPr/>
          </p:nvSpPr>
          <p:spPr bwMode="auto">
            <a:xfrm>
              <a:off x="2051720" y="5146789"/>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dirty="0"/>
                <a:t>Kidney</a:t>
              </a:r>
            </a:p>
          </p:txBody>
        </p:sp>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708275"/>
              <a:ext cx="395922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831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55650" y="188913"/>
            <a:ext cx="6192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2800" dirty="0" smtClean="0">
                <a:solidFill>
                  <a:srgbClr val="FF0000"/>
                </a:solidFill>
                <a:latin typeface="Calibri" pitchFamily="34" charset="0"/>
                <a:cs typeface="Calibri" pitchFamily="34" charset="0"/>
              </a:rPr>
              <a:t>Contrast in the TEM - Diffraction</a:t>
            </a:r>
            <a:endParaRPr lang="en-GB" sz="2800" dirty="0">
              <a:solidFill>
                <a:srgbClr val="FF0000"/>
              </a:solidFill>
              <a:latin typeface="Calibri" pitchFamily="34" charset="0"/>
              <a:cs typeface="Calibri" pitchFamily="34" charset="0"/>
            </a:endParaRPr>
          </a:p>
        </p:txBody>
      </p:sp>
      <p:sp>
        <p:nvSpPr>
          <p:cNvPr id="11" name="Rectangle 11"/>
          <p:cNvSpPr>
            <a:spLocks noChangeArrowheads="1"/>
          </p:cNvSpPr>
          <p:nvPr/>
        </p:nvSpPr>
        <p:spPr bwMode="auto">
          <a:xfrm>
            <a:off x="1250950" y="5209183"/>
            <a:ext cx="3101975" cy="701675"/>
          </a:xfrm>
          <a:prstGeom prst="rect">
            <a:avLst/>
          </a:prstGeom>
          <a:ln/>
          <a:extLst/>
        </p:spPr>
        <p:style>
          <a:lnRef idx="2">
            <a:schemeClr val="accent3"/>
          </a:lnRef>
          <a:fillRef idx="1">
            <a:schemeClr val="lt1"/>
          </a:fillRef>
          <a:effectRef idx="0">
            <a:schemeClr val="accent3"/>
          </a:effectRef>
          <a:fontRef idx="minor">
            <a:schemeClr val="dk1"/>
          </a:fontRef>
        </p:style>
        <p:txBody>
          <a:bodyPr>
            <a:spAutoFit/>
          </a:bodyPr>
          <a:lstStyle>
            <a:defPPr>
              <a:defRPr lang="en-US"/>
            </a:defPPr>
            <a:lvl1pPr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5pPr>
            <a:lvl6pPr marL="2286000" algn="l" defTabSz="914400" rtl="0" eaLnBrk="1" latinLnBrk="0" hangingPunct="1">
              <a:defRPr sz="2400" kern="1200">
                <a:solidFill>
                  <a:schemeClr val="tx1"/>
                </a:solidFill>
                <a:latin typeface="Comic Sans MS" pitchFamily="1" charset="0"/>
                <a:ea typeface="ＭＳ Ｐゴシック" pitchFamily="1" charset="-128"/>
                <a:cs typeface="+mn-cs"/>
              </a:defRPr>
            </a:lvl6pPr>
            <a:lvl7pPr marL="2743200" algn="l" defTabSz="914400" rtl="0" eaLnBrk="1" latinLnBrk="0" hangingPunct="1">
              <a:defRPr sz="2400" kern="1200">
                <a:solidFill>
                  <a:schemeClr val="tx1"/>
                </a:solidFill>
                <a:latin typeface="Comic Sans MS" pitchFamily="1" charset="0"/>
                <a:ea typeface="ＭＳ Ｐゴシック" pitchFamily="1" charset="-128"/>
                <a:cs typeface="+mn-cs"/>
              </a:defRPr>
            </a:lvl7pPr>
            <a:lvl8pPr marL="3200400" algn="l" defTabSz="914400" rtl="0" eaLnBrk="1" latinLnBrk="0" hangingPunct="1">
              <a:defRPr sz="2400" kern="1200">
                <a:solidFill>
                  <a:schemeClr val="tx1"/>
                </a:solidFill>
                <a:latin typeface="Comic Sans MS" pitchFamily="1" charset="0"/>
                <a:ea typeface="ＭＳ Ｐゴシック" pitchFamily="1" charset="-128"/>
                <a:cs typeface="+mn-cs"/>
              </a:defRPr>
            </a:lvl8pPr>
            <a:lvl9pPr marL="3657600" algn="l" defTabSz="914400" rtl="0" eaLnBrk="1" latinLnBrk="0" hangingPunct="1">
              <a:defRPr sz="2400" kern="1200">
                <a:solidFill>
                  <a:schemeClr val="tx1"/>
                </a:solidFill>
                <a:latin typeface="Comic Sans MS" pitchFamily="1" charset="0"/>
                <a:ea typeface="ＭＳ Ｐゴシック" pitchFamily="1" charset="-128"/>
                <a:cs typeface="+mn-cs"/>
              </a:defRPr>
            </a:lvl9pPr>
          </a:lstStyle>
          <a:p>
            <a:pPr algn="ctr"/>
            <a:r>
              <a:rPr lang="en-US" altLang="it-IT" sz="2000" dirty="0">
                <a:latin typeface="Arial" panose="020B0604020202020204" pitchFamily="34" charset="0"/>
                <a:cs typeface="Arial" panose="020B0604020202020204" pitchFamily="34" charset="0"/>
              </a:rPr>
              <a:t>Cr</a:t>
            </a:r>
            <a:r>
              <a:rPr lang="en-US" altLang="it-IT" sz="2000" baseline="-25000" dirty="0">
                <a:latin typeface="Arial" panose="020B0604020202020204" pitchFamily="34" charset="0"/>
                <a:cs typeface="Arial" panose="020B0604020202020204" pitchFamily="34" charset="0"/>
              </a:rPr>
              <a:t>23</a:t>
            </a:r>
            <a:r>
              <a:rPr lang="en-US" altLang="it-IT" sz="2000" dirty="0">
                <a:latin typeface="Arial" panose="020B0604020202020204" pitchFamily="34" charset="0"/>
                <a:cs typeface="Arial" panose="020B0604020202020204" pitchFamily="34" charset="0"/>
              </a:rPr>
              <a:t>C</a:t>
            </a:r>
            <a:r>
              <a:rPr lang="en-US" altLang="it-IT" sz="2000" baseline="-25000" dirty="0">
                <a:latin typeface="Arial" panose="020B0604020202020204" pitchFamily="34" charset="0"/>
                <a:cs typeface="Arial" panose="020B0604020202020204" pitchFamily="34" charset="0"/>
              </a:rPr>
              <a:t>6 </a:t>
            </a:r>
            <a:r>
              <a:rPr lang="en-US" altLang="it-IT" sz="2000" dirty="0">
                <a:latin typeface="Arial" panose="020B0604020202020204" pitchFamily="34" charset="0"/>
                <a:cs typeface="Arial" panose="020B0604020202020204" pitchFamily="34" charset="0"/>
              </a:rPr>
              <a:t>- F cubic</a:t>
            </a:r>
          </a:p>
          <a:p>
            <a:pPr algn="ctr"/>
            <a:r>
              <a:rPr lang="en-US" altLang="it-IT" sz="2000" dirty="0">
                <a:latin typeface="Arial" panose="020B0604020202020204" pitchFamily="34" charset="0"/>
                <a:cs typeface="Arial" panose="020B0604020202020204" pitchFamily="34" charset="0"/>
              </a:rPr>
              <a:t>a = 10.659 Å</a:t>
            </a:r>
            <a:endParaRPr lang="en-US" altLang="it-IT" sz="2000" baseline="-25000" dirty="0">
              <a:latin typeface="Arial" panose="020B0604020202020204" pitchFamily="34" charset="0"/>
              <a:cs typeface="Arial" panose="020B0604020202020204" pitchFamily="34" charset="0"/>
            </a:endParaRPr>
          </a:p>
        </p:txBody>
      </p:sp>
      <p:pic>
        <p:nvPicPr>
          <p:cNvPr id="1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700808"/>
            <a:ext cx="3454400" cy="334803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18"/>
          <p:cNvGrpSpPr>
            <a:grpSpLocks/>
          </p:cNvGrpSpPr>
          <p:nvPr/>
        </p:nvGrpSpPr>
        <p:grpSpPr bwMode="auto">
          <a:xfrm>
            <a:off x="4905375" y="1718271"/>
            <a:ext cx="3282950" cy="3354387"/>
            <a:chOff x="3084" y="1375"/>
            <a:chExt cx="2068" cy="2113"/>
          </a:xfrm>
        </p:grpSpPr>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 y="1375"/>
              <a:ext cx="2068" cy="210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4"/>
            <p:cNvSpPr>
              <a:spLocks noChangeArrowheads="1"/>
            </p:cNvSpPr>
            <p:nvPr/>
          </p:nvSpPr>
          <p:spPr bwMode="auto">
            <a:xfrm>
              <a:off x="3085" y="2637"/>
              <a:ext cx="514" cy="851"/>
            </a:xfrm>
            <a:prstGeom prst="rect">
              <a:avLst/>
            </a:prstGeom>
            <a:solidFill>
              <a:srgbClr val="0000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5pPr>
              <a:lvl6pPr marL="2286000" algn="l" defTabSz="914400" rtl="0" eaLnBrk="1" latinLnBrk="0" hangingPunct="1">
                <a:defRPr sz="2400" kern="1200">
                  <a:solidFill>
                    <a:schemeClr val="tx1"/>
                  </a:solidFill>
                  <a:latin typeface="Comic Sans MS" pitchFamily="1" charset="0"/>
                  <a:ea typeface="ＭＳ Ｐゴシック" pitchFamily="1" charset="-128"/>
                  <a:cs typeface="+mn-cs"/>
                </a:defRPr>
              </a:lvl6pPr>
              <a:lvl7pPr marL="2743200" algn="l" defTabSz="914400" rtl="0" eaLnBrk="1" latinLnBrk="0" hangingPunct="1">
                <a:defRPr sz="2400" kern="1200">
                  <a:solidFill>
                    <a:schemeClr val="tx1"/>
                  </a:solidFill>
                  <a:latin typeface="Comic Sans MS" pitchFamily="1" charset="0"/>
                  <a:ea typeface="ＭＳ Ｐゴシック" pitchFamily="1" charset="-128"/>
                  <a:cs typeface="+mn-cs"/>
                </a:defRPr>
              </a:lvl7pPr>
              <a:lvl8pPr marL="3200400" algn="l" defTabSz="914400" rtl="0" eaLnBrk="1" latinLnBrk="0" hangingPunct="1">
                <a:defRPr sz="2400" kern="1200">
                  <a:solidFill>
                    <a:schemeClr val="tx1"/>
                  </a:solidFill>
                  <a:latin typeface="Comic Sans MS" pitchFamily="1" charset="0"/>
                  <a:ea typeface="ＭＳ Ｐゴシック" pitchFamily="1" charset="-128"/>
                  <a:cs typeface="+mn-cs"/>
                </a:defRPr>
              </a:lvl8pPr>
              <a:lvl9pPr marL="3657600" algn="l" defTabSz="914400" rtl="0" eaLnBrk="1" latinLnBrk="0" hangingPunct="1">
                <a:defRPr sz="2400" kern="1200">
                  <a:solidFill>
                    <a:schemeClr val="tx1"/>
                  </a:solidFill>
                  <a:latin typeface="Comic Sans MS" pitchFamily="1" charset="0"/>
                  <a:ea typeface="ＭＳ Ｐゴシック" pitchFamily="1" charset="-128"/>
                  <a:cs typeface="+mn-cs"/>
                </a:defRPr>
              </a:lvl9pPr>
            </a:lstStyle>
            <a:p>
              <a:endParaRPr lang="en-US"/>
            </a:p>
          </p:txBody>
        </p:sp>
        <p:sp>
          <p:nvSpPr>
            <p:cNvPr id="9" name="Rectangle 15"/>
            <p:cNvSpPr>
              <a:spLocks noChangeArrowheads="1"/>
            </p:cNvSpPr>
            <p:nvPr/>
          </p:nvSpPr>
          <p:spPr bwMode="auto">
            <a:xfrm>
              <a:off x="3573" y="2755"/>
              <a:ext cx="67" cy="728"/>
            </a:xfrm>
            <a:prstGeom prst="rect">
              <a:avLst/>
            </a:prstGeom>
            <a:solidFill>
              <a:srgbClr val="0000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5pPr>
              <a:lvl6pPr marL="2286000" algn="l" defTabSz="914400" rtl="0" eaLnBrk="1" latinLnBrk="0" hangingPunct="1">
                <a:defRPr sz="2400" kern="1200">
                  <a:solidFill>
                    <a:schemeClr val="tx1"/>
                  </a:solidFill>
                  <a:latin typeface="Comic Sans MS" pitchFamily="1" charset="0"/>
                  <a:ea typeface="ＭＳ Ｐゴシック" pitchFamily="1" charset="-128"/>
                  <a:cs typeface="+mn-cs"/>
                </a:defRPr>
              </a:lvl6pPr>
              <a:lvl7pPr marL="2743200" algn="l" defTabSz="914400" rtl="0" eaLnBrk="1" latinLnBrk="0" hangingPunct="1">
                <a:defRPr sz="2400" kern="1200">
                  <a:solidFill>
                    <a:schemeClr val="tx1"/>
                  </a:solidFill>
                  <a:latin typeface="Comic Sans MS" pitchFamily="1" charset="0"/>
                  <a:ea typeface="ＭＳ Ｐゴシック" pitchFamily="1" charset="-128"/>
                  <a:cs typeface="+mn-cs"/>
                </a:defRPr>
              </a:lvl7pPr>
              <a:lvl8pPr marL="3200400" algn="l" defTabSz="914400" rtl="0" eaLnBrk="1" latinLnBrk="0" hangingPunct="1">
                <a:defRPr sz="2400" kern="1200">
                  <a:solidFill>
                    <a:schemeClr val="tx1"/>
                  </a:solidFill>
                  <a:latin typeface="Comic Sans MS" pitchFamily="1" charset="0"/>
                  <a:ea typeface="ＭＳ Ｐゴシック" pitchFamily="1" charset="-128"/>
                  <a:cs typeface="+mn-cs"/>
                </a:defRPr>
              </a:lvl8pPr>
              <a:lvl9pPr marL="3657600" algn="l" defTabSz="914400" rtl="0" eaLnBrk="1" latinLnBrk="0" hangingPunct="1">
                <a:defRPr sz="2400" kern="1200">
                  <a:solidFill>
                    <a:schemeClr val="tx1"/>
                  </a:solidFill>
                  <a:latin typeface="Comic Sans MS" pitchFamily="1" charset="0"/>
                  <a:ea typeface="ＭＳ Ｐゴシック" pitchFamily="1" charset="-128"/>
                  <a:cs typeface="+mn-cs"/>
                </a:defRPr>
              </a:lvl9pPr>
            </a:lstStyle>
            <a:p>
              <a:endParaRPr lang="en-US"/>
            </a:p>
          </p:txBody>
        </p:sp>
        <p:pic>
          <p:nvPicPr>
            <p:cNvPr id="1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 y="2932"/>
              <a:ext cx="76" cy="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 name="Rectangle 19"/>
          <p:cNvSpPr>
            <a:spLocks noChangeArrowheads="1"/>
          </p:cNvSpPr>
          <p:nvPr/>
        </p:nvSpPr>
        <p:spPr bwMode="auto">
          <a:xfrm>
            <a:off x="5035550" y="5209183"/>
            <a:ext cx="3101975" cy="701675"/>
          </a:xfrm>
          <a:prstGeom prst="rect">
            <a:avLst/>
          </a:prstGeom>
          <a:ln/>
          <a:extLst/>
        </p:spPr>
        <p:style>
          <a:lnRef idx="2">
            <a:schemeClr val="accent3"/>
          </a:lnRef>
          <a:fillRef idx="1">
            <a:schemeClr val="lt1"/>
          </a:fillRef>
          <a:effectRef idx="0">
            <a:schemeClr val="accent3"/>
          </a:effectRef>
          <a:fontRef idx="minor">
            <a:schemeClr val="dk1"/>
          </a:fontRef>
        </p:style>
        <p:txBody>
          <a:bodyPr>
            <a:spAutoFit/>
          </a:bodyPr>
          <a:lstStyle>
            <a:defPPr>
              <a:defRPr lang="en-US"/>
            </a:defPPr>
            <a:lvl1pPr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5pPr>
            <a:lvl6pPr marL="2286000" algn="l" defTabSz="914400" rtl="0" eaLnBrk="1" latinLnBrk="0" hangingPunct="1">
              <a:defRPr sz="2400" kern="1200">
                <a:solidFill>
                  <a:schemeClr val="tx1"/>
                </a:solidFill>
                <a:latin typeface="Comic Sans MS" pitchFamily="1" charset="0"/>
                <a:ea typeface="ＭＳ Ｐゴシック" pitchFamily="1" charset="-128"/>
                <a:cs typeface="+mn-cs"/>
              </a:defRPr>
            </a:lvl6pPr>
            <a:lvl7pPr marL="2743200" algn="l" defTabSz="914400" rtl="0" eaLnBrk="1" latinLnBrk="0" hangingPunct="1">
              <a:defRPr sz="2400" kern="1200">
                <a:solidFill>
                  <a:schemeClr val="tx1"/>
                </a:solidFill>
                <a:latin typeface="Comic Sans MS" pitchFamily="1" charset="0"/>
                <a:ea typeface="ＭＳ Ｐゴシック" pitchFamily="1" charset="-128"/>
                <a:cs typeface="+mn-cs"/>
              </a:defRPr>
            </a:lvl7pPr>
            <a:lvl8pPr marL="3200400" algn="l" defTabSz="914400" rtl="0" eaLnBrk="1" latinLnBrk="0" hangingPunct="1">
              <a:defRPr sz="2400" kern="1200">
                <a:solidFill>
                  <a:schemeClr val="tx1"/>
                </a:solidFill>
                <a:latin typeface="Comic Sans MS" pitchFamily="1" charset="0"/>
                <a:ea typeface="ＭＳ Ｐゴシック" pitchFamily="1" charset="-128"/>
                <a:cs typeface="+mn-cs"/>
              </a:defRPr>
            </a:lvl8pPr>
            <a:lvl9pPr marL="3657600" algn="l" defTabSz="914400" rtl="0" eaLnBrk="1" latinLnBrk="0" hangingPunct="1">
              <a:defRPr sz="2400" kern="1200">
                <a:solidFill>
                  <a:schemeClr val="tx1"/>
                </a:solidFill>
                <a:latin typeface="Comic Sans MS" pitchFamily="1" charset="0"/>
                <a:ea typeface="ＭＳ Ｐゴシック" pitchFamily="1" charset="-128"/>
                <a:cs typeface="+mn-cs"/>
              </a:defRPr>
            </a:lvl9pPr>
          </a:lstStyle>
          <a:p>
            <a:pPr algn="ctr"/>
            <a:r>
              <a:rPr lang="en-US" altLang="it-IT" sz="2000" dirty="0">
                <a:latin typeface="Arial" panose="020B0604020202020204" pitchFamily="34" charset="0"/>
                <a:cs typeface="Arial" panose="020B0604020202020204" pitchFamily="34" charset="0"/>
              </a:rPr>
              <a:t>Ni</a:t>
            </a:r>
            <a:r>
              <a:rPr lang="en-US" altLang="it-IT" sz="2000" baseline="-25000" dirty="0">
                <a:latin typeface="Arial" panose="020B0604020202020204" pitchFamily="34" charset="0"/>
                <a:cs typeface="Arial" panose="020B0604020202020204" pitchFamily="34" charset="0"/>
              </a:rPr>
              <a:t>2</a:t>
            </a:r>
            <a:r>
              <a:rPr lang="en-US" altLang="it-IT" sz="2000" dirty="0">
                <a:latin typeface="Arial" panose="020B0604020202020204" pitchFamily="34" charset="0"/>
                <a:cs typeface="Arial" panose="020B0604020202020204" pitchFamily="34" charset="0"/>
              </a:rPr>
              <a:t>AlTi</a:t>
            </a:r>
            <a:r>
              <a:rPr lang="en-US" altLang="it-IT" sz="2000" baseline="-25000" dirty="0">
                <a:latin typeface="Arial" panose="020B0604020202020204" pitchFamily="34" charset="0"/>
                <a:cs typeface="Arial" panose="020B0604020202020204" pitchFamily="34" charset="0"/>
              </a:rPr>
              <a:t> </a:t>
            </a:r>
            <a:r>
              <a:rPr lang="en-US" altLang="it-IT" sz="2000" dirty="0">
                <a:latin typeface="Arial" panose="020B0604020202020204" pitchFamily="34" charset="0"/>
                <a:cs typeface="Arial" panose="020B0604020202020204" pitchFamily="34" charset="0"/>
              </a:rPr>
              <a:t>- P cubic</a:t>
            </a:r>
          </a:p>
          <a:p>
            <a:pPr algn="ctr"/>
            <a:r>
              <a:rPr lang="en-US" altLang="it-IT" sz="2000" dirty="0">
                <a:latin typeface="Arial" panose="020B0604020202020204" pitchFamily="34" charset="0"/>
                <a:cs typeface="Arial" panose="020B0604020202020204" pitchFamily="34" charset="0"/>
              </a:rPr>
              <a:t>a = 2.92 Å</a:t>
            </a:r>
            <a:endParaRPr lang="en-US" altLang="it-IT" sz="2000" baseline="-25000" dirty="0">
              <a:latin typeface="Arial" panose="020B0604020202020204" pitchFamily="34" charset="0"/>
              <a:cs typeface="Arial" panose="020B0604020202020204" pitchFamily="34" charset="0"/>
            </a:endParaRPr>
          </a:p>
        </p:txBody>
      </p:sp>
      <p:sp>
        <p:nvSpPr>
          <p:cNvPr id="13" name="CasellaDiTesto 12"/>
          <p:cNvSpPr txBox="1"/>
          <p:nvPr/>
        </p:nvSpPr>
        <p:spPr>
          <a:xfrm>
            <a:off x="2801937" y="1124744"/>
            <a:ext cx="3925113" cy="369332"/>
          </a:xfrm>
          <a:prstGeom prst="rect">
            <a:avLst/>
          </a:prstGeom>
          <a:noFill/>
        </p:spPr>
        <p:txBody>
          <a:bodyPr wrap="none" rtlCol="0">
            <a:spAutoFit/>
          </a:bodyPr>
          <a:lstStyle/>
          <a:p>
            <a:r>
              <a:rPr lang="en-US" dirty="0" smtClean="0">
                <a:solidFill>
                  <a:srgbClr val="0000FF"/>
                </a:solidFill>
              </a:rPr>
              <a:t>Diffraction pattern from single crystal</a:t>
            </a:r>
            <a:endParaRPr lang="en-US" dirty="0">
              <a:solidFill>
                <a:srgbClr val="0000FF"/>
              </a:solidFill>
            </a:endParaRPr>
          </a:p>
        </p:txBody>
      </p:sp>
    </p:spTree>
    <p:extLst>
      <p:ext uri="{BB962C8B-B14F-4D97-AF65-F5344CB8AC3E}">
        <p14:creationId xmlns:p14="http://schemas.microsoft.com/office/powerpoint/2010/main" val="48041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73075" y="1181819"/>
            <a:ext cx="4511675" cy="396875"/>
          </a:xfrm>
          <a:prstGeom prst="rect">
            <a:avLst/>
          </a:prstGeom>
          <a:ln/>
          <a:extLst/>
        </p:spPr>
        <p:style>
          <a:lnRef idx="2">
            <a:schemeClr val="accent3"/>
          </a:lnRef>
          <a:fillRef idx="1">
            <a:schemeClr val="lt1"/>
          </a:fillRef>
          <a:effectRef idx="0">
            <a:schemeClr val="accent3"/>
          </a:effectRef>
          <a:fontRef idx="minor">
            <a:schemeClr val="dk1"/>
          </a:fontRef>
        </p:style>
        <p:txBody>
          <a:bodyPr>
            <a:spAutoFit/>
          </a:bodyPr>
          <a:lstStyle>
            <a:defPPr>
              <a:defRPr lang="en-US"/>
            </a:defPPr>
            <a:lvl1pPr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5pPr>
            <a:lvl6pPr marL="2286000" algn="l" defTabSz="914400" rtl="0" eaLnBrk="1" latinLnBrk="0" hangingPunct="1">
              <a:defRPr sz="2400" kern="1200">
                <a:solidFill>
                  <a:schemeClr val="tx1"/>
                </a:solidFill>
                <a:latin typeface="Comic Sans MS" pitchFamily="1" charset="0"/>
                <a:ea typeface="ＭＳ Ｐゴシック" pitchFamily="1" charset="-128"/>
                <a:cs typeface="+mn-cs"/>
              </a:defRPr>
            </a:lvl6pPr>
            <a:lvl7pPr marL="2743200" algn="l" defTabSz="914400" rtl="0" eaLnBrk="1" latinLnBrk="0" hangingPunct="1">
              <a:defRPr sz="2400" kern="1200">
                <a:solidFill>
                  <a:schemeClr val="tx1"/>
                </a:solidFill>
                <a:latin typeface="Comic Sans MS" pitchFamily="1" charset="0"/>
                <a:ea typeface="ＭＳ Ｐゴシック" pitchFamily="1" charset="-128"/>
                <a:cs typeface="+mn-cs"/>
              </a:defRPr>
            </a:lvl7pPr>
            <a:lvl8pPr marL="3200400" algn="l" defTabSz="914400" rtl="0" eaLnBrk="1" latinLnBrk="0" hangingPunct="1">
              <a:defRPr sz="2400" kern="1200">
                <a:solidFill>
                  <a:schemeClr val="tx1"/>
                </a:solidFill>
                <a:latin typeface="Comic Sans MS" pitchFamily="1" charset="0"/>
                <a:ea typeface="ＭＳ Ｐゴシック" pitchFamily="1" charset="-128"/>
                <a:cs typeface="+mn-cs"/>
              </a:defRPr>
            </a:lvl8pPr>
            <a:lvl9pPr marL="3657600" algn="l" defTabSz="914400" rtl="0" eaLnBrk="1" latinLnBrk="0" hangingPunct="1">
              <a:defRPr sz="2400" kern="1200">
                <a:solidFill>
                  <a:schemeClr val="tx1"/>
                </a:solidFill>
                <a:latin typeface="Comic Sans MS" pitchFamily="1" charset="0"/>
                <a:ea typeface="ＭＳ Ｐゴシック" pitchFamily="1" charset="-128"/>
                <a:cs typeface="+mn-cs"/>
              </a:defRPr>
            </a:lvl9pPr>
          </a:lstStyle>
          <a:p>
            <a:r>
              <a:rPr lang="en-US" altLang="it-IT" sz="2000" dirty="0">
                <a:solidFill>
                  <a:srgbClr val="0000FF"/>
                </a:solidFill>
                <a:latin typeface="Arial" panose="020B0604020202020204" pitchFamily="34" charset="0"/>
                <a:cs typeface="Arial" panose="020B0604020202020204" pitchFamily="34" charset="0"/>
              </a:rPr>
              <a:t>Polycrystalline </a:t>
            </a:r>
            <a:r>
              <a:rPr lang="en-US" altLang="it-IT" sz="2000" dirty="0" smtClean="0">
                <a:solidFill>
                  <a:srgbClr val="0000FF"/>
                </a:solidFill>
                <a:latin typeface="Arial" panose="020B0604020202020204" pitchFamily="34" charset="0"/>
                <a:cs typeface="Arial" panose="020B0604020202020204" pitchFamily="34" charset="0"/>
              </a:rPr>
              <a:t>materials</a:t>
            </a:r>
            <a:endParaRPr lang="en-US" altLang="it-IT" sz="2000" dirty="0">
              <a:solidFill>
                <a:srgbClr val="0000FF"/>
              </a:solidFill>
              <a:latin typeface="Arial" panose="020B0604020202020204" pitchFamily="34" charset="0"/>
              <a:cs typeface="Arial" panose="020B0604020202020204" pitchFamily="34" charset="0"/>
            </a:endParaRPr>
          </a:p>
        </p:txBody>
      </p:sp>
      <p:grpSp>
        <p:nvGrpSpPr>
          <p:cNvPr id="3" name="Group 8"/>
          <p:cNvGrpSpPr>
            <a:grpSpLocks/>
          </p:cNvGrpSpPr>
          <p:nvPr/>
        </p:nvGrpSpPr>
        <p:grpSpPr bwMode="auto">
          <a:xfrm>
            <a:off x="5778500" y="2499444"/>
            <a:ext cx="3022600" cy="4025900"/>
            <a:chOff x="3612" y="1060"/>
            <a:chExt cx="1904" cy="2536"/>
          </a:xfrm>
        </p:grpSpPr>
        <p:sp>
          <p:nvSpPr>
            <p:cNvPr id="5" name="Rectangle 4"/>
            <p:cNvSpPr>
              <a:spLocks noChangeArrowheads="1"/>
            </p:cNvSpPr>
            <p:nvPr/>
          </p:nvSpPr>
          <p:spPr bwMode="auto">
            <a:xfrm>
              <a:off x="3630" y="3150"/>
              <a:ext cx="1886" cy="446"/>
            </a:xfrm>
            <a:prstGeom prst="rect">
              <a:avLst/>
            </a:prstGeom>
            <a:ln/>
            <a:extLst/>
          </p:spPr>
          <p:style>
            <a:lnRef idx="2">
              <a:schemeClr val="accent3"/>
            </a:lnRef>
            <a:fillRef idx="1">
              <a:schemeClr val="lt1"/>
            </a:fillRef>
            <a:effectRef idx="0">
              <a:schemeClr val="accent3"/>
            </a:effectRef>
            <a:fontRef idx="minor">
              <a:schemeClr val="dk1"/>
            </a:fontRef>
          </p:style>
          <p:txBody>
            <a:bodyPr>
              <a:spAutoFit/>
            </a:bodyPr>
            <a:lstStyle>
              <a:defPPr>
                <a:defRPr lang="en-US"/>
              </a:defPPr>
              <a:lvl1pPr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Comic Sans MS" pitchFamily="1" charset="0"/>
                  <a:ea typeface="ＭＳ Ｐゴシック" pitchFamily="1" charset="-128"/>
                  <a:cs typeface="+mn-cs"/>
                </a:defRPr>
              </a:lvl5pPr>
              <a:lvl6pPr marL="2286000" algn="l" defTabSz="914400" rtl="0" eaLnBrk="1" latinLnBrk="0" hangingPunct="1">
                <a:defRPr sz="2400" kern="1200">
                  <a:solidFill>
                    <a:schemeClr val="tx1"/>
                  </a:solidFill>
                  <a:latin typeface="Comic Sans MS" pitchFamily="1" charset="0"/>
                  <a:ea typeface="ＭＳ Ｐゴシック" pitchFamily="1" charset="-128"/>
                  <a:cs typeface="+mn-cs"/>
                </a:defRPr>
              </a:lvl6pPr>
              <a:lvl7pPr marL="2743200" algn="l" defTabSz="914400" rtl="0" eaLnBrk="1" latinLnBrk="0" hangingPunct="1">
                <a:defRPr sz="2400" kern="1200">
                  <a:solidFill>
                    <a:schemeClr val="tx1"/>
                  </a:solidFill>
                  <a:latin typeface="Comic Sans MS" pitchFamily="1" charset="0"/>
                  <a:ea typeface="ＭＳ Ｐゴシック" pitchFamily="1" charset="-128"/>
                  <a:cs typeface="+mn-cs"/>
                </a:defRPr>
              </a:lvl7pPr>
              <a:lvl8pPr marL="3200400" algn="l" defTabSz="914400" rtl="0" eaLnBrk="1" latinLnBrk="0" hangingPunct="1">
                <a:defRPr sz="2400" kern="1200">
                  <a:solidFill>
                    <a:schemeClr val="tx1"/>
                  </a:solidFill>
                  <a:latin typeface="Comic Sans MS" pitchFamily="1" charset="0"/>
                  <a:ea typeface="ＭＳ Ｐゴシック" pitchFamily="1" charset="-128"/>
                  <a:cs typeface="+mn-cs"/>
                </a:defRPr>
              </a:lvl8pPr>
              <a:lvl9pPr marL="3657600" algn="l" defTabSz="914400" rtl="0" eaLnBrk="1" latinLnBrk="0" hangingPunct="1">
                <a:defRPr sz="2400" kern="1200">
                  <a:solidFill>
                    <a:schemeClr val="tx1"/>
                  </a:solidFill>
                  <a:latin typeface="Comic Sans MS" pitchFamily="1" charset="0"/>
                  <a:ea typeface="ＭＳ Ｐゴシック" pitchFamily="1" charset="-128"/>
                  <a:cs typeface="+mn-cs"/>
                </a:defRPr>
              </a:lvl9pPr>
            </a:lstStyle>
            <a:p>
              <a:pPr algn="ctr">
                <a:spcAft>
                  <a:spcPts val="1400"/>
                </a:spcAft>
              </a:pPr>
              <a:r>
                <a:rPr lang="en-US" altLang="it-IT" sz="2000">
                  <a:latin typeface="Arial" panose="020B0604020202020204" pitchFamily="34" charset="0"/>
                  <a:cs typeface="Arial" panose="020B0604020202020204" pitchFamily="34" charset="0"/>
                </a:rPr>
                <a:t>polycrystalline BaTiO</a:t>
              </a:r>
              <a:r>
                <a:rPr lang="en-US" altLang="it-IT" baseline="-25000">
                  <a:latin typeface="Arial" panose="020B0604020202020204" pitchFamily="34" charset="0"/>
                  <a:cs typeface="Arial" panose="020B0604020202020204" pitchFamily="34" charset="0"/>
                </a:rPr>
                <a:t>3</a:t>
              </a:r>
              <a:r>
                <a:rPr lang="en-US" altLang="it-IT" sz="2000">
                  <a:latin typeface="Arial" panose="020B0604020202020204" pitchFamily="34" charset="0"/>
                  <a:cs typeface="Arial" panose="020B0604020202020204" pitchFamily="34" charset="0"/>
                </a:rPr>
                <a:t> spotty Debye rings</a:t>
              </a:r>
              <a:endParaRPr lang="en-US" altLang="it-IT" sz="1400">
                <a:latin typeface="Arial" panose="020B0604020202020204" pitchFamily="34" charset="0"/>
                <a:cs typeface="Arial" panose="020B0604020202020204" pitchFamily="34" charset="0"/>
                <a:sym typeface="Symbol" pitchFamily="1" charset="2"/>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 y="1060"/>
              <a:ext cx="1880" cy="1960"/>
            </a:xfrm>
            <a:prstGeom prst="rect">
              <a:avLst/>
            </a:prstGeom>
            <a:ln/>
            <a:extLst/>
          </p:spPr>
          <p:style>
            <a:lnRef idx="2">
              <a:schemeClr val="accent3"/>
            </a:lnRef>
            <a:fillRef idx="1">
              <a:schemeClr val="lt1"/>
            </a:fillRef>
            <a:effectRef idx="0">
              <a:schemeClr val="accent3"/>
            </a:effectRef>
            <a:fontRef idx="minor">
              <a:schemeClr val="dk1"/>
            </a:fontRef>
          </p:style>
        </p:pic>
      </p:gr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883494"/>
            <a:ext cx="5135563" cy="2755900"/>
          </a:xfrm>
          <a:prstGeom prst="rect">
            <a:avLst/>
          </a:prstGeom>
          <a:ln/>
          <a:extLst/>
        </p:spPr>
        <p:style>
          <a:lnRef idx="2">
            <a:schemeClr val="accent3"/>
          </a:lnRef>
          <a:fillRef idx="1">
            <a:schemeClr val="lt1"/>
          </a:fillRef>
          <a:effectRef idx="0">
            <a:schemeClr val="accent3"/>
          </a:effectRef>
          <a:fontRef idx="minor">
            <a:schemeClr val="dk1"/>
          </a:fontRef>
        </p:style>
      </p:pic>
      <p:sp>
        <p:nvSpPr>
          <p:cNvPr id="7" name="Rectangle 4"/>
          <p:cNvSpPr>
            <a:spLocks noChangeArrowheads="1"/>
          </p:cNvSpPr>
          <p:nvPr/>
        </p:nvSpPr>
        <p:spPr bwMode="auto">
          <a:xfrm>
            <a:off x="755650" y="188913"/>
            <a:ext cx="6192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2800" dirty="0" smtClean="0">
                <a:solidFill>
                  <a:srgbClr val="FF0000"/>
                </a:solidFill>
                <a:latin typeface="Calibri" pitchFamily="34" charset="0"/>
                <a:cs typeface="Calibri" pitchFamily="34" charset="0"/>
              </a:rPr>
              <a:t>Contrast in the TEM - Diffraction</a:t>
            </a:r>
            <a:endParaRPr lang="en-GB" sz="28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180542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6"/>
          <p:cNvSpPr txBox="1">
            <a:spLocks noChangeArrowheads="1"/>
          </p:cNvSpPr>
          <p:nvPr/>
        </p:nvSpPr>
        <p:spPr bwMode="auto">
          <a:xfrm>
            <a:off x="3086099" y="1268760"/>
            <a:ext cx="273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b="1" dirty="0" smtClean="0">
                <a:latin typeface="Calibri" pitchFamily="34" charset="0"/>
                <a:cs typeface="Calibri" pitchFamily="34" charset="0"/>
              </a:rPr>
              <a:t>Diffraction </a:t>
            </a:r>
            <a:r>
              <a:rPr lang="en-GB" b="1" dirty="0">
                <a:latin typeface="Calibri" pitchFamily="34" charset="0"/>
                <a:cs typeface="Calibri" pitchFamily="34" charset="0"/>
              </a:rPr>
              <a:t>contrast</a:t>
            </a:r>
          </a:p>
        </p:txBody>
      </p:sp>
      <p:pic>
        <p:nvPicPr>
          <p:cNvPr id="7"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3937" y="3619015"/>
            <a:ext cx="165735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24"/>
          <p:cNvSpPr>
            <a:spLocks noChangeArrowheads="1"/>
          </p:cNvSpPr>
          <p:nvPr/>
        </p:nvSpPr>
        <p:spPr bwMode="auto">
          <a:xfrm>
            <a:off x="2293450" y="3458424"/>
            <a:ext cx="1584325" cy="1584325"/>
          </a:xfrm>
          <a:prstGeom prst="ellipse">
            <a:avLst/>
          </a:prstGeom>
          <a:solidFill>
            <a:srgbClr val="FFFFFF">
              <a:alpha val="0"/>
            </a:srgbClr>
          </a:solidFill>
          <a:ln w="1193800">
            <a:solidFill>
              <a:srgbClr val="FFFFFF"/>
            </a:solidFill>
            <a:round/>
            <a:headEnd/>
            <a:tailEnd/>
          </a:ln>
        </p:spPr>
        <p:txBody>
          <a:bodyPr/>
          <a:lstStyle/>
          <a:p>
            <a:endParaRPr lang="en-US" dirty="0">
              <a:latin typeface="Calibri" pitchFamily="34" charset="0"/>
              <a:cs typeface="Calibri" pitchFamily="34" charset="0"/>
            </a:endParaRPr>
          </a:p>
        </p:txBody>
      </p:sp>
      <p:pic>
        <p:nvPicPr>
          <p:cNvPr id="9"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0252" y="1988840"/>
            <a:ext cx="3900346" cy="3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755650" y="188913"/>
            <a:ext cx="6192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2800" dirty="0" smtClean="0">
                <a:solidFill>
                  <a:srgbClr val="FF0000"/>
                </a:solidFill>
                <a:latin typeface="Calibri" pitchFamily="34" charset="0"/>
                <a:cs typeface="Calibri" pitchFamily="34" charset="0"/>
              </a:rPr>
              <a:t>Contrast in the TEM - 2</a:t>
            </a:r>
            <a:endParaRPr lang="en-GB" sz="28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532652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85"/>
            <a:ext cx="9144000" cy="646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697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altLang="it-IT" b="1" dirty="0">
                <a:solidFill>
                  <a:srgbClr val="FF0000"/>
                </a:solidFill>
              </a:rPr>
              <a:t>Bright Field Imaging</a:t>
            </a:r>
          </a:p>
        </p:txBody>
      </p:sp>
      <p:sp>
        <p:nvSpPr>
          <p:cNvPr id="19459" name="Rectangle 3"/>
          <p:cNvSpPr>
            <a:spLocks noGrp="1" noChangeArrowheads="1"/>
          </p:cNvSpPr>
          <p:nvPr>
            <p:ph type="body" idx="1"/>
          </p:nvPr>
        </p:nvSpPr>
        <p:spPr>
          <a:xfrm>
            <a:off x="685800" y="1981200"/>
            <a:ext cx="7391400" cy="2743200"/>
          </a:xfrm>
        </p:spPr>
        <p:txBody>
          <a:bodyPr/>
          <a:lstStyle/>
          <a:p>
            <a:r>
              <a:rPr lang="en-US" altLang="it-IT"/>
              <a:t>If the main portion of the near-forward scattered beam is used to form the image</a:t>
            </a:r>
          </a:p>
          <a:p>
            <a:pPr lvl="1"/>
            <a:r>
              <a:rPr lang="en-US" altLang="it-IT"/>
              <a:t>transmitted beam</a:t>
            </a:r>
          </a:p>
          <a:p>
            <a:pPr lvl="1"/>
            <a:r>
              <a:rPr lang="en-US" altLang="it-IT"/>
              <a:t>000 beam</a:t>
            </a:r>
          </a:p>
          <a:p>
            <a:pPr lvl="1"/>
            <a:r>
              <a:rPr lang="en-US" altLang="it-IT"/>
              <a:t>zero-order beam</a:t>
            </a:r>
          </a:p>
        </p:txBody>
      </p:sp>
      <p:pic>
        <p:nvPicPr>
          <p:cNvPr id="19460" name="Picture 4" descr="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00400"/>
            <a:ext cx="2700338" cy="298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586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noChangeArrowheads="1"/>
          </p:cNvSpPr>
          <p:nvPr>
            <p:ph type="title"/>
          </p:nvPr>
        </p:nvSpPr>
        <p:spPr bwMode="auto">
          <a:xfrm>
            <a:off x="755650" y="188913"/>
            <a:ext cx="6192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dirty="0" smtClean="0">
                <a:solidFill>
                  <a:srgbClr val="FF0000"/>
                </a:solidFill>
                <a:latin typeface="Calibri" pitchFamily="34" charset="0"/>
                <a:cs typeface="Calibri" pitchFamily="34" charset="0"/>
              </a:rPr>
              <a:t>Transmission </a:t>
            </a:r>
            <a:r>
              <a:rPr lang="en-GB" dirty="0">
                <a:solidFill>
                  <a:srgbClr val="FF0000"/>
                </a:solidFill>
                <a:latin typeface="Calibri" pitchFamily="34" charset="0"/>
                <a:cs typeface="Calibri" pitchFamily="34" charset="0"/>
              </a:rPr>
              <a:t>electron </a:t>
            </a:r>
            <a:r>
              <a:rPr lang="en-GB" dirty="0" smtClean="0">
                <a:solidFill>
                  <a:srgbClr val="FF0000"/>
                </a:solidFill>
                <a:latin typeface="Calibri" pitchFamily="34" charset="0"/>
                <a:cs typeface="Calibri" pitchFamily="34" charset="0"/>
              </a:rPr>
              <a:t>microscopy</a:t>
            </a:r>
            <a:endParaRPr lang="en-GB" dirty="0">
              <a:solidFill>
                <a:srgbClr val="FF0000"/>
              </a:solidFill>
              <a:latin typeface="Calibri" pitchFamily="34" charset="0"/>
              <a:cs typeface="Calibri" pitchFamily="34" charset="0"/>
            </a:endParaRPr>
          </a:p>
        </p:txBody>
      </p:sp>
      <p:sp>
        <p:nvSpPr>
          <p:cNvPr id="7" name="Text Box 4"/>
          <p:cNvSpPr txBox="1">
            <a:spLocks noChangeArrowheads="1"/>
          </p:cNvSpPr>
          <p:nvPr/>
        </p:nvSpPr>
        <p:spPr bwMode="auto">
          <a:xfrm>
            <a:off x="900113" y="1779820"/>
            <a:ext cx="8135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pPr>
            <a:r>
              <a:rPr lang="en-GB" sz="2000" b="1" dirty="0">
                <a:latin typeface="Calibri" pitchFamily="34" charset="0"/>
                <a:cs typeface="Calibri" pitchFamily="34" charset="0"/>
              </a:rPr>
              <a:t>TEM in physical science – bright field imaging</a:t>
            </a:r>
          </a:p>
        </p:txBody>
      </p:sp>
      <p:grpSp>
        <p:nvGrpSpPr>
          <p:cNvPr id="9" name="Group 6"/>
          <p:cNvGrpSpPr>
            <a:grpSpLocks/>
          </p:cNvGrpSpPr>
          <p:nvPr/>
        </p:nvGrpSpPr>
        <p:grpSpPr bwMode="auto">
          <a:xfrm>
            <a:off x="827088" y="2852738"/>
            <a:ext cx="3095625" cy="2393950"/>
            <a:chOff x="521" y="1797"/>
            <a:chExt cx="1950" cy="1508"/>
          </a:xfrm>
        </p:grpSpPr>
        <p:sp>
          <p:nvSpPr>
            <p:cNvPr id="10" name="Text Box 7"/>
            <p:cNvSpPr txBox="1">
              <a:spLocks noChangeArrowheads="1"/>
            </p:cNvSpPr>
            <p:nvPr/>
          </p:nvSpPr>
          <p:spPr bwMode="auto">
            <a:xfrm>
              <a:off x="521" y="3113"/>
              <a:ext cx="19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400" dirty="0">
                  <a:latin typeface="Calibri" pitchFamily="34" charset="0"/>
                  <a:cs typeface="Calibri" pitchFamily="34" charset="0"/>
                </a:rPr>
                <a:t>Dislocations in stainless steel foil</a:t>
              </a:r>
            </a:p>
          </p:txBody>
        </p:sp>
        <p:pic>
          <p:nvPicPr>
            <p:cNvPr id="1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 y="1797"/>
              <a:ext cx="1620" cy="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9"/>
          <p:cNvGrpSpPr>
            <a:grpSpLocks/>
          </p:cNvGrpSpPr>
          <p:nvPr/>
        </p:nvGrpSpPr>
        <p:grpSpPr bwMode="auto">
          <a:xfrm>
            <a:off x="4716463" y="2420938"/>
            <a:ext cx="3095625" cy="3473450"/>
            <a:chOff x="2971" y="1525"/>
            <a:chExt cx="1950" cy="2188"/>
          </a:xfrm>
        </p:grpSpPr>
        <p:pic>
          <p:nvPicPr>
            <p:cNvPr id="1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1" y="1525"/>
              <a:ext cx="1526"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p:cNvSpPr txBox="1">
              <a:spLocks noChangeArrowheads="1"/>
            </p:cNvSpPr>
            <p:nvPr/>
          </p:nvSpPr>
          <p:spPr bwMode="auto">
            <a:xfrm>
              <a:off x="2971" y="3521"/>
              <a:ext cx="19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400" dirty="0">
                  <a:latin typeface="Calibri" pitchFamily="34" charset="0"/>
                  <a:cs typeface="Calibri" pitchFamily="34" charset="0"/>
                </a:rPr>
                <a:t>Platinum/alumina catalyst</a:t>
              </a:r>
            </a:p>
          </p:txBody>
        </p:sp>
      </p:grpSp>
    </p:spTree>
    <p:extLst>
      <p:ext uri="{BB962C8B-B14F-4D97-AF65-F5344CB8AC3E}">
        <p14:creationId xmlns:p14="http://schemas.microsoft.com/office/powerpoint/2010/main" val="3562832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4267200" y="228600"/>
          <a:ext cx="4514850" cy="6326188"/>
        </p:xfrm>
        <a:graphic>
          <a:graphicData uri="http://schemas.openxmlformats.org/presentationml/2006/ole">
            <mc:AlternateContent xmlns:mc="http://schemas.openxmlformats.org/markup-compatibility/2006">
              <mc:Choice xmlns:v="urn:schemas-microsoft-com:vml" Requires="v">
                <p:oleObj spid="_x0000_s1026" name="PhotoImpact" r:id="rId3" imgW="4514286" imgH="6323810" progId="PI3.Image">
                  <p:embed/>
                </p:oleObj>
              </mc:Choice>
              <mc:Fallback>
                <p:oleObj name="PhotoImpact" r:id="rId3" imgW="4514286" imgH="6323810" progId="PI3.Image">
                  <p:embed/>
                  <p:pic>
                    <p:nvPicPr>
                      <p:cNvPr id="317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28600"/>
                        <a:ext cx="4514850" cy="632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Text Box 3"/>
          <p:cNvSpPr txBox="1">
            <a:spLocks noChangeArrowheads="1"/>
          </p:cNvSpPr>
          <p:nvPr/>
        </p:nvSpPr>
        <p:spPr bwMode="auto">
          <a:xfrm>
            <a:off x="533400" y="3200400"/>
            <a:ext cx="25314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b="1" u="sng">
                <a:solidFill>
                  <a:srgbClr val="FF0000"/>
                </a:solidFill>
              </a:rPr>
              <a:t>Ray Paths in the TEM</a:t>
            </a:r>
            <a:endParaRPr lang="en-US" altLang="it-IT" u="sng">
              <a:solidFill>
                <a:srgbClr val="FF0000"/>
              </a:solidFill>
            </a:endParaRPr>
          </a:p>
        </p:txBody>
      </p:sp>
    </p:spTree>
    <p:extLst>
      <p:ext uri="{BB962C8B-B14F-4D97-AF65-F5344CB8AC3E}">
        <p14:creationId xmlns:p14="http://schemas.microsoft.com/office/powerpoint/2010/main" val="1870134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nvGraphicFramePr>
        <p:xfrm>
          <a:off x="2259013" y="1397000"/>
          <a:ext cx="4624387" cy="4064000"/>
        </p:xfrm>
        <a:graphic>
          <a:graphicData uri="http://schemas.openxmlformats.org/presentationml/2006/ole">
            <mc:AlternateContent xmlns:mc="http://schemas.openxmlformats.org/markup-compatibility/2006">
              <mc:Choice xmlns:v="urn:schemas-microsoft-com:vml" Requires="v">
                <p:oleObj spid="_x0000_s2050" name="PhotoImpact" r:id="rId3" imgW="7964440" imgH="6999746" progId="PI3.Image">
                  <p:embed/>
                </p:oleObj>
              </mc:Choice>
              <mc:Fallback>
                <p:oleObj name="PhotoImpact" r:id="rId3" imgW="7964440" imgH="6999746" progId="PI3.Image">
                  <p:embed/>
                  <p:pic>
                    <p:nvPicPr>
                      <p:cNvPr id="20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9013" y="1397000"/>
                        <a:ext cx="4624387"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6"/>
          <p:cNvSpPr txBox="1">
            <a:spLocks noChangeArrowheads="1"/>
          </p:cNvSpPr>
          <p:nvPr/>
        </p:nvSpPr>
        <p:spPr bwMode="auto">
          <a:xfrm>
            <a:off x="1143000" y="304800"/>
            <a:ext cx="63246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dirty="0">
                <a:solidFill>
                  <a:srgbClr val="FF0000"/>
                </a:solidFill>
              </a:rPr>
              <a:t>Electron Diffraction</a:t>
            </a:r>
          </a:p>
          <a:p>
            <a:pPr algn="ctr">
              <a:spcBef>
                <a:spcPct val="50000"/>
              </a:spcBef>
            </a:pPr>
            <a:r>
              <a:rPr lang="en-US" altLang="it-IT" dirty="0">
                <a:solidFill>
                  <a:srgbClr val="FF0000"/>
                </a:solidFill>
              </a:rPr>
              <a:t>TEM Imaging Modes: Diffraction vs BF</a:t>
            </a:r>
          </a:p>
        </p:txBody>
      </p:sp>
      <p:pic>
        <p:nvPicPr>
          <p:cNvPr id="2253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2697"/>
          <a:stretch/>
        </p:blipFill>
        <p:spPr bwMode="auto">
          <a:xfrm>
            <a:off x="866775" y="1295255"/>
            <a:ext cx="7408863" cy="501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017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52400" y="1066800"/>
            <a:ext cx="4724400" cy="2743200"/>
          </a:xfrm>
        </p:spPr>
        <p:txBody>
          <a:bodyPr/>
          <a:lstStyle/>
          <a:p>
            <a:r>
              <a:rPr lang="en-US" altLang="it-IT"/>
              <a:t>If the transmitted beam is excluded from the image formation process</a:t>
            </a:r>
          </a:p>
          <a:p>
            <a:pPr lvl="1"/>
            <a:r>
              <a:rPr lang="en-US" altLang="it-IT"/>
              <a:t>off-axis imaging</a:t>
            </a:r>
          </a:p>
          <a:p>
            <a:pPr lvl="1"/>
            <a:r>
              <a:rPr lang="en-US" altLang="it-IT"/>
              <a:t>tilted beam imaging</a:t>
            </a:r>
          </a:p>
        </p:txBody>
      </p:sp>
      <p:pic>
        <p:nvPicPr>
          <p:cNvPr id="29700" name="Picture 4" descr="OA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143000"/>
            <a:ext cx="252730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57600"/>
            <a:ext cx="259715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755650" y="188913"/>
            <a:ext cx="6192838" cy="719137"/>
          </a:xfrm>
        </p:spPr>
        <p:txBody>
          <a:bodyPr/>
          <a:lstStyle/>
          <a:p>
            <a:pPr algn="ctr"/>
            <a:r>
              <a:rPr lang="en-US" altLang="it-IT" b="1" dirty="0" smtClean="0">
                <a:solidFill>
                  <a:srgbClr val="FF0000"/>
                </a:solidFill>
              </a:rPr>
              <a:t>Dark Field </a:t>
            </a:r>
            <a:r>
              <a:rPr lang="en-US" altLang="it-IT" b="1" dirty="0">
                <a:solidFill>
                  <a:srgbClr val="FF0000"/>
                </a:solidFill>
              </a:rPr>
              <a:t>Imaging</a:t>
            </a:r>
          </a:p>
        </p:txBody>
      </p:sp>
    </p:spTree>
    <p:extLst>
      <p:ext uri="{BB962C8B-B14F-4D97-AF65-F5344CB8AC3E}">
        <p14:creationId xmlns:p14="http://schemas.microsoft.com/office/powerpoint/2010/main" val="2918013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2700338" cy="29860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A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89448"/>
            <a:ext cx="252730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613248"/>
            <a:ext cx="2597150" cy="3048000"/>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4213587" y="841375"/>
            <a:ext cx="33393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3600" b="1" dirty="0">
                <a:solidFill>
                  <a:srgbClr val="FF0000"/>
                </a:solidFill>
              </a:rPr>
              <a:t>TEM Imaging: </a:t>
            </a:r>
          </a:p>
          <a:p>
            <a:pPr algn="ctr"/>
            <a:r>
              <a:rPr lang="en-US" altLang="it-IT" sz="3600" b="1" dirty="0">
                <a:solidFill>
                  <a:srgbClr val="FF0000"/>
                </a:solidFill>
              </a:rPr>
              <a:t>Ray Paths</a:t>
            </a:r>
            <a:endParaRPr lang="en-US" altLang="it-IT" dirty="0">
              <a:solidFill>
                <a:srgbClr val="FF0000"/>
              </a:solidFill>
            </a:endParaRPr>
          </a:p>
        </p:txBody>
      </p:sp>
    </p:spTree>
    <p:extLst>
      <p:ext uri="{BB962C8B-B14F-4D97-AF65-F5344CB8AC3E}">
        <p14:creationId xmlns:p14="http://schemas.microsoft.com/office/powerpoint/2010/main" val="1491830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croscopy.ethz.ch/images/TEM-HR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96852"/>
            <a:ext cx="3757917" cy="3367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215" y="1952342"/>
            <a:ext cx="2664147" cy="251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2140" y="4830621"/>
            <a:ext cx="2664296" cy="133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87573" y="1268760"/>
            <a:ext cx="3595856" cy="369332"/>
          </a:xfrm>
          <a:prstGeom prst="rect">
            <a:avLst/>
          </a:prstGeom>
        </p:spPr>
        <p:txBody>
          <a:bodyPr wrap="none">
            <a:spAutoFit/>
          </a:bodyPr>
          <a:lstStyle/>
          <a:p>
            <a:r>
              <a:rPr lang="en-GB" b="1" dirty="0"/>
              <a:t>Phase contrast: lattice imaging</a:t>
            </a:r>
          </a:p>
        </p:txBody>
      </p:sp>
      <p:sp>
        <p:nvSpPr>
          <p:cNvPr id="8" name="Rectangle 4"/>
          <p:cNvSpPr>
            <a:spLocks noChangeArrowheads="1"/>
          </p:cNvSpPr>
          <p:nvPr/>
        </p:nvSpPr>
        <p:spPr bwMode="auto">
          <a:xfrm>
            <a:off x="755650" y="188913"/>
            <a:ext cx="6192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2800" dirty="0" smtClean="0">
                <a:solidFill>
                  <a:srgbClr val="FF0000"/>
                </a:solidFill>
                <a:latin typeface="Calibri" pitchFamily="34" charset="0"/>
                <a:cs typeface="Calibri" pitchFamily="34" charset="0"/>
              </a:rPr>
              <a:t>Contrast in the TEM - 3</a:t>
            </a:r>
            <a:endParaRPr lang="en-GB" sz="28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1332066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249360"/>
            <a:ext cx="9000000" cy="63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120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249360"/>
            <a:ext cx="9000000" cy="63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039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rotWithShape="1">
          <a:blip r:embed="rId2" cstate="print"/>
          <a:srcRect b="13564"/>
          <a:stretch/>
        </p:blipFill>
        <p:spPr bwMode="auto">
          <a:xfrm>
            <a:off x="467544" y="1288558"/>
            <a:ext cx="5616624" cy="4588714"/>
          </a:xfrm>
          <a:prstGeom prst="rect">
            <a:avLst/>
          </a:prstGeom>
          <a:noFill/>
        </p:spPr>
      </p:pic>
      <p:sp>
        <p:nvSpPr>
          <p:cNvPr id="3" name="CasellaDiTesto 2"/>
          <p:cNvSpPr txBox="1"/>
          <p:nvPr/>
        </p:nvSpPr>
        <p:spPr>
          <a:xfrm>
            <a:off x="395536" y="476672"/>
            <a:ext cx="4911537" cy="461665"/>
          </a:xfrm>
          <a:prstGeom prst="rect">
            <a:avLst/>
          </a:prstGeom>
          <a:noFill/>
        </p:spPr>
        <p:txBody>
          <a:bodyPr wrap="none" rtlCol="0">
            <a:spAutoFit/>
          </a:bodyPr>
          <a:lstStyle/>
          <a:p>
            <a:r>
              <a:rPr lang="en-US" sz="2400" b="1" dirty="0" smtClean="0">
                <a:solidFill>
                  <a:srgbClr val="0000FF"/>
                </a:solidFill>
              </a:rPr>
              <a:t>High Angular Annular Dark Field</a:t>
            </a:r>
            <a:endParaRPr lang="en-US" sz="2400" b="1" dirty="0">
              <a:solidFill>
                <a:srgbClr val="0000FF"/>
              </a:solidFill>
            </a:endParaRPr>
          </a:p>
        </p:txBody>
      </p:sp>
      <p:sp>
        <p:nvSpPr>
          <p:cNvPr id="4" name="CasellaDiTesto 3"/>
          <p:cNvSpPr txBox="1"/>
          <p:nvPr/>
        </p:nvSpPr>
        <p:spPr>
          <a:xfrm>
            <a:off x="2739421" y="5877272"/>
            <a:ext cx="986167" cy="600164"/>
          </a:xfrm>
          <a:prstGeom prst="rect">
            <a:avLst/>
          </a:prstGeom>
          <a:noFill/>
        </p:spPr>
        <p:txBody>
          <a:bodyPr wrap="none" rtlCol="0">
            <a:spAutoFit/>
          </a:bodyPr>
          <a:lstStyle/>
          <a:p>
            <a:pPr algn="ctr"/>
            <a:r>
              <a:rPr lang="it-IT" sz="1100" dirty="0" smtClean="0">
                <a:latin typeface="Symbol" panose="05050102010706020507" pitchFamily="18" charset="2"/>
              </a:rPr>
              <a:t>q</a:t>
            </a:r>
            <a:r>
              <a:rPr lang="it-IT" sz="1100" baseline="-25000" dirty="0" smtClean="0"/>
              <a:t>1</a:t>
            </a:r>
            <a:r>
              <a:rPr lang="it-IT" sz="1100" dirty="0" smtClean="0"/>
              <a:t> &lt; 10 </a:t>
            </a:r>
            <a:r>
              <a:rPr lang="it-IT" sz="1100" dirty="0" err="1" smtClean="0"/>
              <a:t>mrad</a:t>
            </a:r>
            <a:endParaRPr lang="it-IT" sz="1100" dirty="0" smtClean="0"/>
          </a:p>
          <a:p>
            <a:pPr algn="ctr"/>
            <a:r>
              <a:rPr lang="it-IT" sz="1100" dirty="0" err="1" smtClean="0"/>
              <a:t>Transmetted</a:t>
            </a:r>
            <a:endParaRPr lang="it-IT" sz="1100" dirty="0"/>
          </a:p>
          <a:p>
            <a:pPr algn="ctr"/>
            <a:r>
              <a:rPr lang="it-IT" sz="1100" dirty="0" err="1"/>
              <a:t>electrons</a:t>
            </a:r>
            <a:endParaRPr lang="it-IT" sz="1100" dirty="0"/>
          </a:p>
        </p:txBody>
      </p:sp>
      <p:sp>
        <p:nvSpPr>
          <p:cNvPr id="5" name="CasellaDiTesto 4"/>
          <p:cNvSpPr txBox="1"/>
          <p:nvPr/>
        </p:nvSpPr>
        <p:spPr>
          <a:xfrm>
            <a:off x="3758598" y="5733256"/>
            <a:ext cx="1178528" cy="600164"/>
          </a:xfrm>
          <a:prstGeom prst="rect">
            <a:avLst/>
          </a:prstGeom>
          <a:noFill/>
        </p:spPr>
        <p:txBody>
          <a:bodyPr wrap="none" rtlCol="0">
            <a:spAutoFit/>
          </a:bodyPr>
          <a:lstStyle/>
          <a:p>
            <a:pPr algn="ctr"/>
            <a:r>
              <a:rPr lang="it-IT" sz="1100" dirty="0" smtClean="0">
                <a:solidFill>
                  <a:srgbClr val="0000FF"/>
                </a:solidFill>
                <a:latin typeface="Symbol" panose="05050102010706020507" pitchFamily="18" charset="2"/>
              </a:rPr>
              <a:t>q</a:t>
            </a:r>
            <a:r>
              <a:rPr lang="it-IT" sz="1100" baseline="-25000" dirty="0" smtClean="0">
                <a:solidFill>
                  <a:srgbClr val="0000FF"/>
                </a:solidFill>
              </a:rPr>
              <a:t>2</a:t>
            </a:r>
            <a:r>
              <a:rPr lang="it-IT" sz="1100" dirty="0" smtClean="0">
                <a:solidFill>
                  <a:srgbClr val="0000FF"/>
                </a:solidFill>
              </a:rPr>
              <a:t> 10 – 50 </a:t>
            </a:r>
            <a:r>
              <a:rPr lang="it-IT" sz="1100" dirty="0" err="1" smtClean="0">
                <a:solidFill>
                  <a:srgbClr val="0000FF"/>
                </a:solidFill>
              </a:rPr>
              <a:t>mrad</a:t>
            </a:r>
            <a:endParaRPr lang="it-IT" sz="1100" dirty="0" smtClean="0">
              <a:solidFill>
                <a:srgbClr val="0000FF"/>
              </a:solidFill>
            </a:endParaRPr>
          </a:p>
          <a:p>
            <a:pPr algn="ctr"/>
            <a:r>
              <a:rPr lang="it-IT" sz="1100" dirty="0" err="1" smtClean="0">
                <a:solidFill>
                  <a:srgbClr val="0000FF"/>
                </a:solidFill>
              </a:rPr>
              <a:t>Diffracted</a:t>
            </a:r>
            <a:r>
              <a:rPr lang="it-IT" sz="1100" dirty="0" smtClean="0">
                <a:solidFill>
                  <a:srgbClr val="0000FF"/>
                </a:solidFill>
              </a:rPr>
              <a:t> </a:t>
            </a:r>
          </a:p>
          <a:p>
            <a:pPr algn="ctr"/>
            <a:r>
              <a:rPr lang="it-IT" sz="1100" dirty="0" err="1" smtClean="0">
                <a:solidFill>
                  <a:srgbClr val="0000FF"/>
                </a:solidFill>
              </a:rPr>
              <a:t>electrons</a:t>
            </a:r>
            <a:endParaRPr lang="it-IT" sz="1100" dirty="0">
              <a:solidFill>
                <a:srgbClr val="0000FF"/>
              </a:solidFill>
            </a:endParaRPr>
          </a:p>
        </p:txBody>
      </p:sp>
      <p:sp>
        <p:nvSpPr>
          <p:cNvPr id="6" name="CasellaDiTesto 5"/>
          <p:cNvSpPr txBox="1"/>
          <p:nvPr/>
        </p:nvSpPr>
        <p:spPr>
          <a:xfrm>
            <a:off x="4987322" y="5287734"/>
            <a:ext cx="986167" cy="600164"/>
          </a:xfrm>
          <a:prstGeom prst="rect">
            <a:avLst/>
          </a:prstGeom>
          <a:noFill/>
        </p:spPr>
        <p:txBody>
          <a:bodyPr wrap="none" rtlCol="0">
            <a:spAutoFit/>
          </a:bodyPr>
          <a:lstStyle/>
          <a:p>
            <a:pPr algn="ctr"/>
            <a:r>
              <a:rPr lang="it-IT" sz="1100" dirty="0" smtClean="0">
                <a:solidFill>
                  <a:srgbClr val="FF0000"/>
                </a:solidFill>
                <a:latin typeface="Symbol" panose="05050102010706020507" pitchFamily="18" charset="2"/>
              </a:rPr>
              <a:t>q</a:t>
            </a:r>
            <a:r>
              <a:rPr lang="it-IT" sz="1100" baseline="-25000" dirty="0">
                <a:solidFill>
                  <a:srgbClr val="FF0000"/>
                </a:solidFill>
              </a:rPr>
              <a:t>3</a:t>
            </a:r>
            <a:r>
              <a:rPr lang="it-IT" sz="1100" dirty="0" smtClean="0">
                <a:solidFill>
                  <a:srgbClr val="FF0000"/>
                </a:solidFill>
              </a:rPr>
              <a:t> &gt; 50 </a:t>
            </a:r>
            <a:r>
              <a:rPr lang="it-IT" sz="1100" dirty="0" err="1" smtClean="0">
                <a:solidFill>
                  <a:srgbClr val="FF0000"/>
                </a:solidFill>
              </a:rPr>
              <a:t>mrad</a:t>
            </a:r>
            <a:endParaRPr lang="it-IT" sz="1100" dirty="0" smtClean="0">
              <a:solidFill>
                <a:srgbClr val="FF0000"/>
              </a:solidFill>
            </a:endParaRPr>
          </a:p>
          <a:p>
            <a:pPr algn="ctr"/>
            <a:r>
              <a:rPr lang="it-IT" sz="1100" dirty="0" err="1" smtClean="0">
                <a:solidFill>
                  <a:srgbClr val="FF0000"/>
                </a:solidFill>
              </a:rPr>
              <a:t>Scattered</a:t>
            </a:r>
            <a:endParaRPr lang="it-IT" sz="1100" dirty="0" smtClean="0">
              <a:solidFill>
                <a:srgbClr val="FF0000"/>
              </a:solidFill>
            </a:endParaRPr>
          </a:p>
          <a:p>
            <a:pPr algn="ctr"/>
            <a:r>
              <a:rPr lang="it-IT" sz="1100" dirty="0" err="1" smtClean="0">
                <a:solidFill>
                  <a:srgbClr val="FF0000"/>
                </a:solidFill>
              </a:rPr>
              <a:t>electrons</a:t>
            </a:r>
            <a:endParaRPr lang="it-IT" sz="1100" dirty="0">
              <a:solidFill>
                <a:srgbClr val="FF0000"/>
              </a:solidFill>
            </a:endParaRPr>
          </a:p>
        </p:txBody>
      </p:sp>
      <p:sp>
        <p:nvSpPr>
          <p:cNvPr id="7" name="CasellaDiTesto 6"/>
          <p:cNvSpPr txBox="1"/>
          <p:nvPr/>
        </p:nvSpPr>
        <p:spPr>
          <a:xfrm>
            <a:off x="6131193" y="4528919"/>
            <a:ext cx="2896947" cy="369332"/>
          </a:xfrm>
          <a:prstGeom prst="rect">
            <a:avLst/>
          </a:prstGeom>
          <a:noFill/>
        </p:spPr>
        <p:txBody>
          <a:bodyPr wrap="none" rtlCol="0">
            <a:spAutoFit/>
          </a:bodyPr>
          <a:lstStyle/>
          <a:p>
            <a:pPr algn="ctr"/>
            <a:r>
              <a:rPr lang="it-IT" dirty="0" err="1" smtClean="0">
                <a:solidFill>
                  <a:srgbClr val="FF0000"/>
                </a:solidFill>
              </a:rPr>
              <a:t>Scattered</a:t>
            </a:r>
            <a:r>
              <a:rPr lang="it-IT" dirty="0" smtClean="0">
                <a:solidFill>
                  <a:srgbClr val="FF0000"/>
                </a:solidFill>
              </a:rPr>
              <a:t> </a:t>
            </a:r>
            <a:r>
              <a:rPr lang="it-IT" dirty="0" err="1" smtClean="0">
                <a:solidFill>
                  <a:srgbClr val="FF0000"/>
                </a:solidFill>
              </a:rPr>
              <a:t>intensity</a:t>
            </a:r>
            <a:r>
              <a:rPr lang="it-IT" dirty="0" smtClean="0">
                <a:solidFill>
                  <a:srgbClr val="FF0000"/>
                </a:solidFill>
              </a:rPr>
              <a:t> = f(Z</a:t>
            </a:r>
            <a:r>
              <a:rPr lang="it-IT" baseline="30000" dirty="0" smtClean="0">
                <a:solidFill>
                  <a:srgbClr val="FF0000"/>
                </a:solidFill>
              </a:rPr>
              <a:t>2</a:t>
            </a:r>
            <a:r>
              <a:rPr lang="it-IT" dirty="0" smtClean="0">
                <a:solidFill>
                  <a:srgbClr val="FF0000"/>
                </a:solidFill>
              </a:rPr>
              <a:t>) </a:t>
            </a:r>
            <a:endParaRPr lang="it-IT" dirty="0">
              <a:solidFill>
                <a:srgbClr val="FF0000"/>
              </a:solidFill>
            </a:endParaRPr>
          </a:p>
        </p:txBody>
      </p:sp>
      <p:sp>
        <p:nvSpPr>
          <p:cNvPr id="8" name="CasellaDiTesto 7"/>
          <p:cNvSpPr txBox="1"/>
          <p:nvPr/>
        </p:nvSpPr>
        <p:spPr>
          <a:xfrm>
            <a:off x="6084168" y="5003041"/>
            <a:ext cx="2990999" cy="584775"/>
          </a:xfrm>
          <a:prstGeom prst="rect">
            <a:avLst/>
          </a:prstGeom>
          <a:noFill/>
        </p:spPr>
        <p:txBody>
          <a:bodyPr wrap="square" rtlCol="0">
            <a:spAutoFit/>
          </a:bodyPr>
          <a:lstStyle/>
          <a:p>
            <a:pPr algn="ctr"/>
            <a:r>
              <a:rPr lang="it-IT" sz="1600" dirty="0" smtClean="0"/>
              <a:t>HAADF detector </a:t>
            </a:r>
            <a:r>
              <a:rPr lang="it-IT" sz="1600" dirty="0" err="1" smtClean="0"/>
              <a:t>is</a:t>
            </a:r>
            <a:r>
              <a:rPr lang="it-IT" sz="1600" dirty="0" smtClean="0"/>
              <a:t> </a:t>
            </a:r>
            <a:r>
              <a:rPr lang="it-IT" sz="1600" dirty="0" err="1" smtClean="0"/>
              <a:t>highly</a:t>
            </a:r>
            <a:r>
              <a:rPr lang="it-IT" sz="1600" dirty="0" smtClean="0"/>
              <a:t> sensitive to </a:t>
            </a:r>
            <a:r>
              <a:rPr lang="it-IT" sz="1600" dirty="0" err="1" smtClean="0"/>
              <a:t>heavy</a:t>
            </a:r>
            <a:r>
              <a:rPr lang="it-IT" sz="1600" dirty="0" smtClean="0"/>
              <a:t> </a:t>
            </a:r>
            <a:r>
              <a:rPr lang="it-IT" sz="1600" dirty="0" err="1" smtClean="0"/>
              <a:t>atoms</a:t>
            </a:r>
            <a:endParaRPr lang="it-IT" sz="1600" dirty="0"/>
          </a:p>
        </p:txBody>
      </p:sp>
    </p:spTree>
    <p:extLst>
      <p:ext uri="{BB962C8B-B14F-4D97-AF65-F5344CB8AC3E}">
        <p14:creationId xmlns:p14="http://schemas.microsoft.com/office/powerpoint/2010/main" val="454907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559"/>
          <a:stretch/>
        </p:blipFill>
        <p:spPr bwMode="auto">
          <a:xfrm>
            <a:off x="72000" y="1556792"/>
            <a:ext cx="9000000" cy="505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2369314" y="961564"/>
            <a:ext cx="4405373" cy="523220"/>
          </a:xfrm>
          <a:prstGeom prst="rect">
            <a:avLst/>
          </a:prstGeom>
          <a:noFill/>
        </p:spPr>
        <p:txBody>
          <a:bodyPr wrap="none" rtlCol="0">
            <a:spAutoFit/>
          </a:bodyPr>
          <a:lstStyle/>
          <a:p>
            <a:pPr algn="ctr"/>
            <a:r>
              <a:rPr lang="it-IT" sz="2800" b="1" dirty="0" err="1" smtClean="0">
                <a:solidFill>
                  <a:srgbClr val="0000FF"/>
                </a:solidFill>
              </a:rPr>
              <a:t>Theoretical</a:t>
            </a:r>
            <a:r>
              <a:rPr lang="it-IT" sz="2800" b="1" dirty="0" smtClean="0">
                <a:solidFill>
                  <a:srgbClr val="0000FF"/>
                </a:solidFill>
              </a:rPr>
              <a:t> </a:t>
            </a:r>
            <a:r>
              <a:rPr lang="it-IT" sz="2800" b="1" dirty="0" err="1" smtClean="0">
                <a:solidFill>
                  <a:srgbClr val="0000FF"/>
                </a:solidFill>
              </a:rPr>
              <a:t>resolution</a:t>
            </a:r>
            <a:r>
              <a:rPr lang="it-IT" sz="2800" b="1" dirty="0" smtClean="0">
                <a:solidFill>
                  <a:srgbClr val="0000FF"/>
                </a:solidFill>
              </a:rPr>
              <a:t> </a:t>
            </a:r>
            <a:r>
              <a:rPr lang="it-IT" sz="2800" b="1" i="1" dirty="0" err="1" smtClean="0">
                <a:solidFill>
                  <a:srgbClr val="0000FF"/>
                </a:solidFill>
              </a:rPr>
              <a:t>r</a:t>
            </a:r>
            <a:r>
              <a:rPr lang="it-IT" sz="2800" b="1" i="1" baseline="-25000" dirty="0" err="1" smtClean="0">
                <a:solidFill>
                  <a:srgbClr val="0000FF"/>
                </a:solidFill>
              </a:rPr>
              <a:t>th</a:t>
            </a:r>
            <a:endParaRPr lang="it-IT" sz="2800" b="1" i="1" baseline="-25000" dirty="0">
              <a:solidFill>
                <a:srgbClr val="0000FF"/>
              </a:solidFill>
            </a:endParaRPr>
          </a:p>
        </p:txBody>
      </p:sp>
    </p:spTree>
    <p:extLst>
      <p:ext uri="{BB962C8B-B14F-4D97-AF65-F5344CB8AC3E}">
        <p14:creationId xmlns:p14="http://schemas.microsoft.com/office/powerpoint/2010/main" val="145611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96" t="8103" r="12396" b="19427"/>
          <a:stretch/>
        </p:blipFill>
        <p:spPr bwMode="auto">
          <a:xfrm>
            <a:off x="553055" y="620690"/>
            <a:ext cx="8037890" cy="547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60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b) TEM images of the 30%Pd/Co3O4 powder; (c) EDX analysis result of the area inside the circle in the (a) image; (d) EDX analysis result of the area inside circle A; (e) EDX analysis result of the area inside circle B. The powder is baked at 400 Â°C for 2 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1047"/>
            <a:ext cx="7632848" cy="4785439"/>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95536" y="476672"/>
            <a:ext cx="4923143" cy="461665"/>
          </a:xfrm>
          <a:prstGeom prst="rect">
            <a:avLst/>
          </a:prstGeom>
          <a:noFill/>
        </p:spPr>
        <p:txBody>
          <a:bodyPr wrap="none" rtlCol="0">
            <a:spAutoFit/>
          </a:bodyPr>
          <a:lstStyle/>
          <a:p>
            <a:r>
              <a:rPr lang="en-US" sz="2400" b="1" dirty="0" smtClean="0">
                <a:solidFill>
                  <a:srgbClr val="0000FF"/>
                </a:solidFill>
              </a:rPr>
              <a:t>Energy Dispersed Spectroscopy</a:t>
            </a:r>
            <a:endParaRPr lang="en-US" sz="2400" b="1" dirty="0">
              <a:solidFill>
                <a:srgbClr val="0000FF"/>
              </a:solidFill>
            </a:endParaRPr>
          </a:p>
        </p:txBody>
      </p:sp>
    </p:spTree>
    <p:extLst>
      <p:ext uri="{BB962C8B-B14F-4D97-AF65-F5344CB8AC3E}">
        <p14:creationId xmlns:p14="http://schemas.microsoft.com/office/powerpoint/2010/main" val="2184407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427"/>
          <a:stretch/>
        </p:blipFill>
        <p:spPr bwMode="auto">
          <a:xfrm>
            <a:off x="72000" y="1484784"/>
            <a:ext cx="9000000" cy="512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837918" y="509771"/>
            <a:ext cx="5468164" cy="830997"/>
          </a:xfrm>
          <a:prstGeom prst="rect">
            <a:avLst/>
          </a:prstGeom>
          <a:noFill/>
        </p:spPr>
        <p:txBody>
          <a:bodyPr wrap="none" rtlCol="0">
            <a:spAutoFit/>
          </a:bodyPr>
          <a:lstStyle/>
          <a:p>
            <a:pPr algn="ctr"/>
            <a:r>
              <a:rPr lang="it-IT" sz="2400" b="1" dirty="0" smtClean="0">
                <a:solidFill>
                  <a:srgbClr val="FF0000"/>
                </a:solidFill>
              </a:rPr>
              <a:t>Electron Energy </a:t>
            </a:r>
            <a:r>
              <a:rPr lang="it-IT" sz="2400" b="1" dirty="0" err="1" smtClean="0">
                <a:solidFill>
                  <a:srgbClr val="FF0000"/>
                </a:solidFill>
              </a:rPr>
              <a:t>Loss</a:t>
            </a:r>
            <a:r>
              <a:rPr lang="it-IT" sz="2400" b="1" dirty="0" smtClean="0">
                <a:solidFill>
                  <a:srgbClr val="FF0000"/>
                </a:solidFill>
              </a:rPr>
              <a:t> </a:t>
            </a:r>
            <a:r>
              <a:rPr lang="it-IT" sz="2400" b="1" dirty="0" err="1" smtClean="0">
                <a:solidFill>
                  <a:srgbClr val="FF0000"/>
                </a:solidFill>
              </a:rPr>
              <a:t>Spectroscopy</a:t>
            </a:r>
            <a:endParaRPr lang="it-IT" sz="2400" b="1" dirty="0" smtClean="0">
              <a:solidFill>
                <a:srgbClr val="FF0000"/>
              </a:solidFill>
            </a:endParaRPr>
          </a:p>
          <a:p>
            <a:pPr algn="ctr"/>
            <a:r>
              <a:rPr lang="it-IT" sz="2400" b="1" dirty="0" smtClean="0">
                <a:solidFill>
                  <a:srgbClr val="FF0000"/>
                </a:solidFill>
              </a:rPr>
              <a:t>- EELS -</a:t>
            </a:r>
            <a:endParaRPr lang="it-IT" sz="2400" b="1" dirty="0">
              <a:solidFill>
                <a:srgbClr val="FF0000"/>
              </a:solidFill>
            </a:endParaRPr>
          </a:p>
        </p:txBody>
      </p:sp>
    </p:spTree>
    <p:extLst>
      <p:ext uri="{BB962C8B-B14F-4D97-AF65-F5344CB8AC3E}">
        <p14:creationId xmlns:p14="http://schemas.microsoft.com/office/powerpoint/2010/main" val="109173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633"/>
          <a:stretch/>
        </p:blipFill>
        <p:spPr bwMode="auto">
          <a:xfrm>
            <a:off x="72000" y="692696"/>
            <a:ext cx="9000000" cy="555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429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249360"/>
            <a:ext cx="9000000" cy="63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465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249360"/>
            <a:ext cx="9000000" cy="63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707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360"/>
            <a:ext cx="9000000" cy="63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943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916238" y="692150"/>
            <a:ext cx="3384550"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Accelerating voltage</a:t>
            </a:r>
          </a:p>
        </p:txBody>
      </p:sp>
      <p:sp>
        <p:nvSpPr>
          <p:cNvPr id="3" name="Text Box 3"/>
          <p:cNvSpPr txBox="1">
            <a:spLocks noChangeArrowheads="1"/>
          </p:cNvSpPr>
          <p:nvPr/>
        </p:nvSpPr>
        <p:spPr bwMode="auto">
          <a:xfrm>
            <a:off x="684213" y="1773238"/>
            <a:ext cx="7561262" cy="22891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dirty="0"/>
              <a:t>Electrons emitted by the filament are accelerated by a series of anodes. For transmission electron microscopy, accelerating voltages typically range from 60 kV to </a:t>
            </a:r>
            <a:r>
              <a:rPr lang="en-GB" dirty="0" smtClean="0"/>
              <a:t>300 </a:t>
            </a:r>
            <a:r>
              <a:rPr lang="en-GB" dirty="0"/>
              <a:t>kV. Higher accelerating voltages give higher resolution, but less contrast. High accelerating voltages can also result in greater specimen damage. For these reasons, studies of biological samples tend to employ low accelerating voltages (60 kV to 100 kV), while studies of inorganic materials, which often require higher resolution, usually employ an accelerating voltage of 2</a:t>
            </a:r>
            <a:r>
              <a:rPr lang="en-GB" dirty="0" smtClean="0"/>
              <a:t>00 kV or more. </a:t>
            </a:r>
            <a:endParaRPr lang="en-GB" dirty="0"/>
          </a:p>
        </p:txBody>
      </p:sp>
    </p:spTree>
    <p:extLst>
      <p:ext uri="{BB962C8B-B14F-4D97-AF65-F5344CB8AC3E}">
        <p14:creationId xmlns:p14="http://schemas.microsoft.com/office/powerpoint/2010/main" val="41795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249360"/>
            <a:ext cx="9000000" cy="63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711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211638" y="1557338"/>
            <a:ext cx="4464050" cy="32527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dirty="0"/>
              <a:t>Electrons emitted by the gun are accelerated, typically by 80 - 200 kV.</a:t>
            </a:r>
          </a:p>
          <a:p>
            <a:pPr>
              <a:spcBef>
                <a:spcPct val="50000"/>
              </a:spcBef>
            </a:pPr>
            <a:r>
              <a:rPr lang="en-GB" dirty="0"/>
              <a:t>The </a:t>
            </a:r>
            <a:r>
              <a:rPr lang="en-GB" dirty="0">
                <a:solidFill>
                  <a:srgbClr val="0000FF"/>
                </a:solidFill>
              </a:rPr>
              <a:t>condenser lenses </a:t>
            </a:r>
            <a:r>
              <a:rPr lang="en-GB" dirty="0"/>
              <a:t>focus the beam onto the specimen, which is introduced into the microscope through an airlock.</a:t>
            </a:r>
          </a:p>
          <a:p>
            <a:pPr>
              <a:spcBef>
                <a:spcPct val="50000"/>
              </a:spcBef>
            </a:pPr>
            <a:r>
              <a:rPr lang="en-GB" dirty="0"/>
              <a:t>The </a:t>
            </a:r>
            <a:r>
              <a:rPr lang="en-GB" dirty="0">
                <a:solidFill>
                  <a:srgbClr val="0000FF"/>
                </a:solidFill>
              </a:rPr>
              <a:t>objective lens </a:t>
            </a:r>
            <a:r>
              <a:rPr lang="en-GB" dirty="0"/>
              <a:t>forms a focussed image, which is enlarged by the </a:t>
            </a:r>
            <a:r>
              <a:rPr lang="en-GB" dirty="0">
                <a:solidFill>
                  <a:srgbClr val="0000FF"/>
                </a:solidFill>
              </a:rPr>
              <a:t>projector lenses</a:t>
            </a:r>
            <a:r>
              <a:rPr lang="en-GB" dirty="0"/>
              <a:t>. </a:t>
            </a:r>
          </a:p>
          <a:p>
            <a:pPr>
              <a:spcBef>
                <a:spcPct val="50000"/>
              </a:spcBef>
            </a:pPr>
            <a:r>
              <a:rPr lang="en-GB" dirty="0"/>
              <a:t>The image is viewed on a fluorescent screen or a computer monitor.</a:t>
            </a:r>
          </a:p>
        </p:txBody>
      </p:sp>
      <p:sp>
        <p:nvSpPr>
          <p:cNvPr id="3" name="Text Box 3"/>
          <p:cNvSpPr txBox="1">
            <a:spLocks noChangeArrowheads="1"/>
          </p:cNvSpPr>
          <p:nvPr/>
        </p:nvSpPr>
        <p:spPr bwMode="auto">
          <a:xfrm>
            <a:off x="2411413" y="692150"/>
            <a:ext cx="3816350"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FF0000"/>
                </a:solidFill>
              </a:rPr>
              <a:t>Components of the TEM</a:t>
            </a:r>
          </a:p>
        </p:txBody>
      </p:sp>
      <p:pic>
        <p:nvPicPr>
          <p:cNvPr id="4" name="Picture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3825875" cy="45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88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150" y="1258888"/>
            <a:ext cx="2932113"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
          <p:cNvSpPr txBox="1">
            <a:spLocks noChangeArrowheads="1"/>
          </p:cNvSpPr>
          <p:nvPr/>
        </p:nvSpPr>
        <p:spPr bwMode="auto">
          <a:xfrm>
            <a:off x="826816" y="692150"/>
            <a:ext cx="6985544"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en-GB" sz="2400" b="1" dirty="0" smtClean="0">
                <a:solidFill>
                  <a:srgbClr val="FF0000"/>
                </a:solidFill>
              </a:rPr>
              <a:t>Scheme of beam within a TEM</a:t>
            </a:r>
            <a:endParaRPr lang="en-GB" sz="2400" b="1" dirty="0">
              <a:solidFill>
                <a:srgbClr val="FF0000"/>
              </a:solidFill>
            </a:endParaRPr>
          </a:p>
        </p:txBody>
      </p:sp>
    </p:spTree>
    <p:extLst>
      <p:ext uri="{BB962C8B-B14F-4D97-AF65-F5344CB8AC3E}">
        <p14:creationId xmlns:p14="http://schemas.microsoft.com/office/powerpoint/2010/main" val="4061564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810</Words>
  <Application>Microsoft Office PowerPoint</Application>
  <PresentationFormat>Presentazione su schermo (4:3)</PresentationFormat>
  <Paragraphs>110</Paragraphs>
  <Slides>45</Slides>
  <Notes>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45</vt:i4>
      </vt:variant>
    </vt:vector>
  </HeadingPairs>
  <TitlesOfParts>
    <vt:vector size="55" baseType="lpstr">
      <vt:lpstr>ＭＳ Ｐゴシック</vt:lpstr>
      <vt:lpstr>Arial</vt:lpstr>
      <vt:lpstr>Calibri</vt:lpstr>
      <vt:lpstr>Calibri Light</vt:lpstr>
      <vt:lpstr>Comic Sans MS</vt:lpstr>
      <vt:lpstr>Rdg Vesta</vt:lpstr>
      <vt:lpstr>Symbol</vt:lpstr>
      <vt:lpstr>Wingdings</vt:lpstr>
      <vt:lpstr>Tema di Office</vt:lpstr>
      <vt:lpstr>PhotoImpact</vt:lpstr>
      <vt:lpstr>Presentazione standard di PowerPoint</vt:lpstr>
      <vt:lpstr>SEM &amp; TEM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Transmission electron microscopy</vt:lpstr>
      <vt:lpstr>Presentazione standard di PowerPoint</vt:lpstr>
      <vt:lpstr>Presentazione standard di PowerPoint</vt:lpstr>
      <vt:lpstr>Presentazione standard di PowerPoint</vt:lpstr>
      <vt:lpstr>Presentazione standard di PowerPoint</vt:lpstr>
      <vt:lpstr>Presentazione standard di PowerPoint</vt:lpstr>
      <vt:lpstr>Positive staining </vt:lpstr>
      <vt:lpstr>Biological TEM - negative staining </vt:lpstr>
      <vt:lpstr>Presentazione standard di PowerPoint</vt:lpstr>
      <vt:lpstr>Presentazione standard di PowerPoint</vt:lpstr>
      <vt:lpstr>Presentazione standard di PowerPoint</vt:lpstr>
      <vt:lpstr>Presentazione standard di PowerPoint</vt:lpstr>
      <vt:lpstr>Presentazione standard di PowerPoint</vt:lpstr>
      <vt:lpstr>Bright Field Imaging</vt:lpstr>
      <vt:lpstr>Transmission electron microscopy</vt:lpstr>
      <vt:lpstr>Presentazione standard di PowerPoint</vt:lpstr>
      <vt:lpstr>Presentazione standard di PowerPoint</vt:lpstr>
      <vt:lpstr>Dark Field Imaging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Tiziano Montini</dc:creator>
  <cp:lastModifiedBy>Tiziano Montini</cp:lastModifiedBy>
  <cp:revision>2</cp:revision>
  <dcterms:created xsi:type="dcterms:W3CDTF">2021-05-20T20:13:35Z</dcterms:created>
  <dcterms:modified xsi:type="dcterms:W3CDTF">2021-05-20T20:20:45Z</dcterms:modified>
</cp:coreProperties>
</file>