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"/>
  </p:notesMasterIdLst>
  <p:sldIdLst>
    <p:sldId id="275" r:id="rId2"/>
    <p:sldId id="276" r:id="rId3"/>
    <p:sldId id="277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66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E41A3-60C2-47EA-92AA-EAF5D38A3FE1}" type="datetimeFigureOut">
              <a:rPr lang="it-IT" smtClean="0"/>
              <a:t>20/05/2021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66A479-0A60-4073-B416-65E1897228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2366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2E7DB6-A6EC-4E2E-9D31-1E8C1BCB7DD4}" type="slidenum">
              <a:rPr lang="en-GB" smtClean="0"/>
              <a:pPr>
                <a:defRPr/>
              </a:pPr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0475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40E77-FABC-4187-8A68-1FF4063896F8}" type="datetimeFigureOut">
              <a:rPr lang="it-IT" smtClean="0"/>
              <a:t>20/05/2021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026CC-120D-4A09-A065-C4C57CECA1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886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40E77-FABC-4187-8A68-1FF4063896F8}" type="datetimeFigureOut">
              <a:rPr lang="it-IT" smtClean="0"/>
              <a:t>20/05/2021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026CC-120D-4A09-A065-C4C57CECA1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9870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40E77-FABC-4187-8A68-1FF4063896F8}" type="datetimeFigureOut">
              <a:rPr lang="it-IT" smtClean="0"/>
              <a:t>20/05/2021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026CC-120D-4A09-A065-C4C57CECA1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2263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755650" y="188913"/>
            <a:ext cx="6192838" cy="719137"/>
          </a:xfrm>
          <a:prstGeom prst="rect">
            <a:avLst/>
          </a:prstGeom>
        </p:spPr>
        <p:txBody>
          <a:bodyPr wrap="none" anchor="b"/>
          <a:lstStyle/>
          <a:p>
            <a:pPr eaLnBrk="0" hangingPunct="0">
              <a:defRPr/>
            </a:pPr>
            <a:endParaRPr lang="en-US" sz="2800" dirty="0">
              <a:solidFill>
                <a:schemeClr val="bg1"/>
              </a:solidFill>
              <a:latin typeface="Rdg Vesta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755650" y="1557338"/>
            <a:ext cx="7931150" cy="4343400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lnSpc>
                <a:spcPct val="110000"/>
              </a:lnSpc>
              <a:spcBef>
                <a:spcPct val="20000"/>
              </a:spcBef>
              <a:buClr>
                <a:schemeClr val="hlink"/>
              </a:buClr>
              <a:buFontTx/>
              <a:buChar char="•"/>
              <a:defRPr/>
            </a:pPr>
            <a:endParaRPr lang="en-US" sz="2400" dirty="0">
              <a:solidFill>
                <a:srgbClr val="000000"/>
              </a:solidFill>
              <a:latin typeface="Rdg Vest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43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40E77-FABC-4187-8A68-1FF4063896F8}" type="datetimeFigureOut">
              <a:rPr lang="it-IT" smtClean="0"/>
              <a:t>20/05/2021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026CC-120D-4A09-A065-C4C57CECA1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6244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40E77-FABC-4187-8A68-1FF4063896F8}" type="datetimeFigureOut">
              <a:rPr lang="it-IT" smtClean="0"/>
              <a:t>20/05/2021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026CC-120D-4A09-A065-C4C57CECA1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0576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40E77-FABC-4187-8A68-1FF4063896F8}" type="datetimeFigureOut">
              <a:rPr lang="it-IT" smtClean="0"/>
              <a:t>20/05/2021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026CC-120D-4A09-A065-C4C57CECA1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5326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40E77-FABC-4187-8A68-1FF4063896F8}" type="datetimeFigureOut">
              <a:rPr lang="it-IT" smtClean="0"/>
              <a:t>20/05/2021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026CC-120D-4A09-A065-C4C57CECA1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5496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40E77-FABC-4187-8A68-1FF4063896F8}" type="datetimeFigureOut">
              <a:rPr lang="it-IT" smtClean="0"/>
              <a:t>20/05/2021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026CC-120D-4A09-A065-C4C57CECA1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4018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40E77-FABC-4187-8A68-1FF4063896F8}" type="datetimeFigureOut">
              <a:rPr lang="it-IT" smtClean="0"/>
              <a:t>20/05/2021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026CC-120D-4A09-A065-C4C57CECA1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2244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40E77-FABC-4187-8A68-1FF4063896F8}" type="datetimeFigureOut">
              <a:rPr lang="it-IT" smtClean="0"/>
              <a:t>20/05/2021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026CC-120D-4A09-A065-C4C57CECA1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6691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40E77-FABC-4187-8A68-1FF4063896F8}" type="datetimeFigureOut">
              <a:rPr lang="it-IT" smtClean="0"/>
              <a:t>20/05/2021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026CC-120D-4A09-A065-C4C57CECA1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1755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40E77-FABC-4187-8A68-1FF4063896F8}" type="datetimeFigureOut">
              <a:rPr lang="it-IT" smtClean="0"/>
              <a:t>20/05/2021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026CC-120D-4A09-A065-C4C57CECA1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2708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4" name="Text Box 4"/>
          <p:cNvSpPr txBox="1">
            <a:spLocks noChangeArrowheads="1"/>
          </p:cNvSpPr>
          <p:nvPr/>
        </p:nvSpPr>
        <p:spPr bwMode="auto">
          <a:xfrm>
            <a:off x="2873450" y="447675"/>
            <a:ext cx="57308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Pd@CeO</a:t>
            </a:r>
            <a:r>
              <a:rPr lang="it-IT" sz="2200" b="1" baseline="-25000" dirty="0">
                <a:solidFill>
                  <a:srgbClr val="FF9933"/>
                </a:solidFill>
                <a:cs typeface="Arial" pitchFamily="34" charset="0"/>
              </a:rPr>
              <a:t>2</a:t>
            </a:r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 </a:t>
            </a:r>
            <a:r>
              <a:rPr lang="it-IT" sz="2200" b="1" dirty="0" smtClean="0">
                <a:solidFill>
                  <a:srgbClr val="FF9933"/>
                </a:solidFill>
                <a:cs typeface="Arial" pitchFamily="34" charset="0"/>
              </a:rPr>
              <a:t>HIERARCHICAL STRUCTURES</a:t>
            </a:r>
            <a:endParaRPr lang="it-IT" sz="2200" b="1" dirty="0">
              <a:solidFill>
                <a:srgbClr val="FF9933"/>
              </a:solidFill>
              <a:cs typeface="Arial" pitchFamily="34" charset="0"/>
            </a:endParaRPr>
          </a:p>
        </p:txBody>
      </p:sp>
      <p:sp>
        <p:nvSpPr>
          <p:cNvPr id="476166" name="Rectangle 6"/>
          <p:cNvSpPr>
            <a:spLocks noChangeArrowheads="1"/>
          </p:cNvSpPr>
          <p:nvPr/>
        </p:nvSpPr>
        <p:spPr bwMode="auto">
          <a:xfrm>
            <a:off x="4284663" y="6279119"/>
            <a:ext cx="45747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r>
              <a:rPr lang="it-IT" i="1" dirty="0" smtClean="0"/>
              <a:t>J. Am. </a:t>
            </a:r>
            <a:r>
              <a:rPr lang="it-IT" i="1" dirty="0" err="1" smtClean="0"/>
              <a:t>Chem</a:t>
            </a:r>
            <a:r>
              <a:rPr lang="it-IT" i="1" dirty="0" smtClean="0"/>
              <a:t>. Soc.</a:t>
            </a:r>
            <a:r>
              <a:rPr lang="it-IT" b="1" dirty="0" smtClean="0"/>
              <a:t> </a:t>
            </a:r>
            <a:r>
              <a:rPr lang="it-IT" b="1" dirty="0"/>
              <a:t>132</a:t>
            </a:r>
            <a:r>
              <a:rPr lang="it-IT" dirty="0"/>
              <a:t> (2010), 1402-1409.</a:t>
            </a:r>
          </a:p>
        </p:txBody>
      </p:sp>
      <p:sp>
        <p:nvSpPr>
          <p:cNvPr id="10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9" name="Rettangolo arrotondato 8"/>
          <p:cNvSpPr/>
          <p:nvPr/>
        </p:nvSpPr>
        <p:spPr bwMode="auto">
          <a:xfrm>
            <a:off x="200819" y="1214438"/>
            <a:ext cx="2497138" cy="5429250"/>
          </a:xfrm>
          <a:prstGeom prst="roundRect">
            <a:avLst>
              <a:gd name="adj" fmla="val 4139"/>
            </a:avLst>
          </a:prstGeom>
          <a:solidFill>
            <a:srgbClr val="FFC000"/>
          </a:solidFill>
          <a:ln w="38100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latin typeface="Times" pitchFamily="18" charset="0"/>
            </a:endParaRPr>
          </a:p>
        </p:txBody>
      </p:sp>
      <p:pic>
        <p:nvPicPr>
          <p:cNvPr id="11" name="Picture 2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3607" y="1299220"/>
            <a:ext cx="1111563" cy="1121668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12" name="Immagine 23" descr="design-Pd-COOH-hydrolysi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50" b="13084"/>
          <a:stretch>
            <a:fillRect/>
          </a:stretch>
        </p:blipFill>
        <p:spPr bwMode="auto">
          <a:xfrm>
            <a:off x="6126163" y="3663950"/>
            <a:ext cx="2574925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Connettore 2 12"/>
          <p:cNvCxnSpPr/>
          <p:nvPr/>
        </p:nvCxnSpPr>
        <p:spPr>
          <a:xfrm>
            <a:off x="3071813" y="2143125"/>
            <a:ext cx="1071562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428750"/>
            <a:ext cx="8858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ttangolo arrotondato 14"/>
          <p:cNvSpPr/>
          <p:nvPr/>
        </p:nvSpPr>
        <p:spPr bwMode="auto">
          <a:xfrm>
            <a:off x="5940425" y="990600"/>
            <a:ext cx="3071813" cy="925513"/>
          </a:xfrm>
          <a:prstGeom prst="roundRect">
            <a:avLst/>
          </a:prstGeom>
          <a:solidFill>
            <a:srgbClr val="FFC000"/>
          </a:solidFill>
          <a:ln w="38100">
            <a:noFill/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 anchorCtr="1"/>
          <a:lstStyle/>
          <a:p>
            <a:pPr algn="ctr">
              <a:defRPr/>
            </a:pPr>
            <a:r>
              <a:rPr lang="fr-FR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Hydrolysis</a:t>
            </a:r>
            <a:r>
              <a:rPr lang="fr-FR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conditions:</a:t>
            </a:r>
          </a:p>
          <a:p>
            <a:pPr algn="ctr">
              <a:defRPr/>
            </a:pPr>
            <a:r>
              <a:rPr lang="fr-FR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THF + 30 </a:t>
            </a:r>
            <a:r>
              <a:rPr lang="fr-FR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</a:t>
            </a:r>
            <a:r>
              <a:rPr lang="fr-FR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fr-FR" sz="1400" b="1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br>
              <a:rPr lang="fr-FR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(120 mol vs Ce) in 4 h</a:t>
            </a:r>
          </a:p>
        </p:txBody>
      </p:sp>
      <p:sp>
        <p:nvSpPr>
          <p:cNvPr id="16" name="Rectangle 24"/>
          <p:cNvSpPr>
            <a:spLocks noChangeArrowheads="1"/>
          </p:cNvSpPr>
          <p:nvPr/>
        </p:nvSpPr>
        <p:spPr bwMode="auto">
          <a:xfrm>
            <a:off x="3071813" y="2214563"/>
            <a:ext cx="1000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 sz="2400" b="1">
                <a:latin typeface="Calibri" pitchFamily="34" charset="0"/>
              </a:rPr>
              <a:t>THF</a:t>
            </a: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322263" y="3013224"/>
            <a:ext cx="22542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it-IT" altLang="it-IT" b="1">
                <a:cs typeface="Arial" panose="020B0604020202020204" pitchFamily="34" charset="0"/>
              </a:rPr>
              <a:t>MUA: 11-Mercapto</a:t>
            </a:r>
            <a:br>
              <a:rPr lang="it-IT" altLang="it-IT" b="1">
                <a:cs typeface="Arial" panose="020B0604020202020204" pitchFamily="34" charset="0"/>
              </a:rPr>
            </a:br>
            <a:r>
              <a:rPr lang="it-IT" altLang="it-IT" b="1">
                <a:cs typeface="Arial" panose="020B0604020202020204" pitchFamily="34" charset="0"/>
              </a:rPr>
              <a:t>Undecanoic Acid</a:t>
            </a:r>
          </a:p>
        </p:txBody>
      </p:sp>
      <p:sp>
        <p:nvSpPr>
          <p:cNvPr id="18" name="Rettangolo arrotondato 17"/>
          <p:cNvSpPr/>
          <p:nvPr/>
        </p:nvSpPr>
        <p:spPr bwMode="auto">
          <a:xfrm>
            <a:off x="3059113" y="4581525"/>
            <a:ext cx="3000375" cy="684213"/>
          </a:xfrm>
          <a:prstGeom prst="roundRect">
            <a:avLst/>
          </a:prstGeom>
          <a:solidFill>
            <a:srgbClr val="FFC000"/>
          </a:solidFill>
          <a:ln w="38100">
            <a:noFill/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 anchorCtr="1"/>
          <a:lstStyle/>
          <a:p>
            <a:pPr algn="ctr">
              <a:defRPr/>
            </a:pP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Dispersible in CH</a:t>
            </a:r>
            <a:r>
              <a:rPr lang="en-US" sz="2000" b="1" baseline="-25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  <a:r>
              <a:rPr lang="en-US" sz="2000" b="1" baseline="-25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toluene, hexane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412875"/>
            <a:ext cx="1614487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H:\MUA-Pd\Figure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1" r="54391" b="50856"/>
          <a:stretch>
            <a:fillRect/>
          </a:stretch>
        </p:blipFill>
        <p:spPr bwMode="auto">
          <a:xfrm>
            <a:off x="456407" y="4383088"/>
            <a:ext cx="1985963" cy="207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179388" y="3571875"/>
            <a:ext cx="2540000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it-IT" altLang="it-IT" sz="2200" b="1">
                <a:cs typeface="Arial" panose="020B0604020202020204" pitchFamily="34" charset="0"/>
              </a:rPr>
              <a:t>Pd core size: </a:t>
            </a:r>
            <a:br>
              <a:rPr lang="it-IT" altLang="it-IT" sz="2200" b="1">
                <a:cs typeface="Arial" panose="020B0604020202020204" pitchFamily="34" charset="0"/>
              </a:rPr>
            </a:br>
            <a:r>
              <a:rPr lang="it-IT" altLang="it-IT" sz="2200" b="1">
                <a:cs typeface="Arial" panose="020B0604020202020204" pitchFamily="34" charset="0"/>
              </a:rPr>
              <a:t>1.8 ± 0.2 nm</a:t>
            </a:r>
          </a:p>
        </p:txBody>
      </p:sp>
      <p:sp>
        <p:nvSpPr>
          <p:cNvPr id="23" name="Rectangle 24"/>
          <p:cNvSpPr>
            <a:spLocks noChangeArrowheads="1"/>
          </p:cNvSpPr>
          <p:nvPr/>
        </p:nvSpPr>
        <p:spPr bwMode="auto">
          <a:xfrm>
            <a:off x="338347" y="2428875"/>
            <a:ext cx="2222083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it-IT" altLang="it-IT" sz="2600" b="1" dirty="0">
                <a:cs typeface="Arial" panose="020B0604020202020204" pitchFamily="34" charset="0"/>
              </a:rPr>
              <a:t>MUA-Pd </a:t>
            </a:r>
            <a:r>
              <a:rPr lang="it-IT" altLang="it-IT" sz="2600" b="1" dirty="0" err="1">
                <a:cs typeface="Arial" panose="020B0604020202020204" pitchFamily="34" charset="0"/>
              </a:rPr>
              <a:t>NPs</a:t>
            </a:r>
            <a:endParaRPr lang="it-IT" altLang="it-IT" sz="2600" b="1" dirty="0">
              <a:cs typeface="Arial" panose="020B0604020202020204" pitchFamily="34" charset="0"/>
            </a:endParaRPr>
          </a:p>
        </p:txBody>
      </p:sp>
      <p:cxnSp>
        <p:nvCxnSpPr>
          <p:cNvPr id="24" name="Connettore 2 23"/>
          <p:cNvCxnSpPr/>
          <p:nvPr/>
        </p:nvCxnSpPr>
        <p:spPr>
          <a:xfrm>
            <a:off x="5795963" y="2852738"/>
            <a:ext cx="720725" cy="93662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5" name="Rettangolo 30"/>
          <p:cNvSpPr>
            <a:spLocks noChangeArrowheads="1"/>
          </p:cNvSpPr>
          <p:nvPr/>
        </p:nvSpPr>
        <p:spPr bwMode="auto">
          <a:xfrm>
            <a:off x="2771775" y="908050"/>
            <a:ext cx="2698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 b="1">
                <a:latin typeface="Calibri" pitchFamily="34" charset="0"/>
              </a:rPr>
              <a:t>Ce(IV) tetrakis(decyloxide)</a:t>
            </a:r>
            <a:endParaRPr lang="en-US" altLang="it-IT"/>
          </a:p>
        </p:txBody>
      </p:sp>
      <p:sp>
        <p:nvSpPr>
          <p:cNvPr id="26" name="Rectangle 24"/>
          <p:cNvSpPr>
            <a:spLocks noChangeArrowheads="1"/>
          </p:cNvSpPr>
          <p:nvPr/>
        </p:nvSpPr>
        <p:spPr bwMode="auto">
          <a:xfrm>
            <a:off x="5399088" y="2924175"/>
            <a:ext cx="37449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it-IT" altLang="it-IT" sz="1400" b="1" dirty="0" err="1">
                <a:cs typeface="Arial" panose="020B0604020202020204" pitchFamily="34" charset="0"/>
              </a:rPr>
              <a:t>Controlled</a:t>
            </a:r>
            <a:r>
              <a:rPr lang="it-IT" altLang="it-IT" sz="1400" b="1" dirty="0">
                <a:cs typeface="Arial" panose="020B0604020202020204" pitchFamily="34" charset="0"/>
              </a:rPr>
              <a:t> </a:t>
            </a:r>
            <a:r>
              <a:rPr lang="it-IT" altLang="it-IT" sz="1400" b="1" dirty="0" err="1">
                <a:cs typeface="Arial" panose="020B0604020202020204" pitchFamily="34" charset="0"/>
              </a:rPr>
              <a:t>Hydrolysis</a:t>
            </a:r>
            <a:endParaRPr lang="it-IT" altLang="it-IT" sz="14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3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Dati\Lavori\2012\Hydrophobation\1st-Revision-N\fornasiero_Figur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04"/>
          <a:stretch>
            <a:fillRect/>
          </a:stretch>
        </p:blipFill>
        <p:spPr bwMode="auto">
          <a:xfrm>
            <a:off x="179387" y="1124744"/>
            <a:ext cx="8696033" cy="1672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" descr="https://d2ufo47lrtsv5s.cloudfront.net/content/sci/337/6095/713/F2.large.jpg?width=800&amp;height=600&amp;carousel=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17" r="33260"/>
          <a:stretch>
            <a:fillRect/>
          </a:stretch>
        </p:blipFill>
        <p:spPr bwMode="auto">
          <a:xfrm>
            <a:off x="4215621" y="3809752"/>
            <a:ext cx="4874822" cy="2477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7188" name="Text Box 4"/>
          <p:cNvSpPr txBox="1">
            <a:spLocks noChangeArrowheads="1"/>
          </p:cNvSpPr>
          <p:nvPr/>
        </p:nvSpPr>
        <p:spPr bwMode="auto">
          <a:xfrm>
            <a:off x="3826917" y="447675"/>
            <a:ext cx="477733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dirty="0">
                <a:solidFill>
                  <a:srgbClr val="FF9933"/>
                </a:solidFill>
                <a:latin typeface="Univers-Condensed"/>
              </a:rPr>
              <a:t>Pd@CeO</a:t>
            </a:r>
            <a:r>
              <a:rPr lang="it-IT" sz="2200" b="1" baseline="-25000" dirty="0">
                <a:solidFill>
                  <a:srgbClr val="FF9933"/>
                </a:solidFill>
                <a:latin typeface="Univers-Condensed"/>
              </a:rPr>
              <a:t>2</a:t>
            </a:r>
            <a:r>
              <a:rPr lang="it-IT" sz="2200" b="1" dirty="0">
                <a:solidFill>
                  <a:srgbClr val="FF9933"/>
                </a:solidFill>
                <a:latin typeface="Univers-Condensed"/>
              </a:rPr>
              <a:t> </a:t>
            </a:r>
            <a:r>
              <a:rPr lang="it-IT" sz="2200" b="1" dirty="0" smtClean="0">
                <a:solidFill>
                  <a:srgbClr val="FF9933"/>
                </a:solidFill>
                <a:latin typeface="Univers-Condensed"/>
              </a:rPr>
              <a:t>FOR</a:t>
            </a:r>
            <a:r>
              <a:rPr lang="it-IT" sz="2200" b="1" cap="all" dirty="0" smtClean="0">
                <a:solidFill>
                  <a:srgbClr val="FF9933"/>
                </a:solidFill>
                <a:latin typeface="Univers-Condensed"/>
              </a:rPr>
              <a:t> </a:t>
            </a:r>
            <a:r>
              <a:rPr lang="it-IT" sz="2200" b="1" cap="all" dirty="0">
                <a:solidFill>
                  <a:srgbClr val="FF9933"/>
                </a:solidFill>
                <a:latin typeface="Univers-Condensed"/>
              </a:rPr>
              <a:t>CH</a:t>
            </a:r>
            <a:r>
              <a:rPr lang="it-IT" sz="2200" b="1" cap="all" baseline="-25000" dirty="0">
                <a:solidFill>
                  <a:srgbClr val="FF9933"/>
                </a:solidFill>
                <a:latin typeface="Univers-Condensed"/>
              </a:rPr>
              <a:t>4</a:t>
            </a:r>
            <a:r>
              <a:rPr lang="it-IT" sz="2200" b="1" cap="all" dirty="0">
                <a:solidFill>
                  <a:srgbClr val="FF9933"/>
                </a:solidFill>
                <a:latin typeface="Univers-Condensed"/>
              </a:rPr>
              <a:t> </a:t>
            </a:r>
            <a:r>
              <a:rPr lang="it-IT" sz="2200" b="1" cap="all" dirty="0" err="1" smtClean="0">
                <a:solidFill>
                  <a:srgbClr val="FF9933"/>
                </a:solidFill>
                <a:latin typeface="Univers-Condensed"/>
              </a:rPr>
              <a:t>combustion</a:t>
            </a:r>
            <a:endParaRPr lang="it-IT" sz="2200" b="1" cap="all" dirty="0">
              <a:solidFill>
                <a:srgbClr val="FF9933"/>
              </a:solidFill>
              <a:latin typeface="Univers-Condensed"/>
            </a:endParaRPr>
          </a:p>
          <a:p>
            <a:pPr algn="r"/>
            <a:endParaRPr lang="it-IT" sz="2200" b="1" dirty="0">
              <a:solidFill>
                <a:srgbClr val="FF9933"/>
              </a:solidFill>
              <a:latin typeface="Univers-Condensed"/>
            </a:endParaRPr>
          </a:p>
        </p:txBody>
      </p:sp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1" name="TextBox 3"/>
          <p:cNvSpPr txBox="1"/>
          <p:nvPr/>
        </p:nvSpPr>
        <p:spPr>
          <a:xfrm>
            <a:off x="5805627" y="6464369"/>
            <a:ext cx="3223959" cy="36933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>
              <a:defRPr/>
            </a:pPr>
            <a:r>
              <a:rPr lang="it-IT" i="1" dirty="0" smtClean="0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337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(2012), 713</a:t>
            </a:r>
            <a:r>
              <a:rPr lang="en-US" i="0" dirty="0" smtClean="0">
                <a:latin typeface="Arial" panose="020B0604020202020204" pitchFamily="34" charset="0"/>
                <a:cs typeface="Arial" panose="020B0604020202020204" pitchFamily="34" charset="0"/>
              </a:rPr>
              <a:t>-717.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2" descr="https://d2ufo47lrtsv5s.cloudfront.net/content/sci/337/6095/713/F2.large.jpg?width=800&amp;height=600&amp;carousel=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70" b="50735"/>
          <a:stretch>
            <a:fillRect/>
          </a:stretch>
        </p:blipFill>
        <p:spPr bwMode="auto">
          <a:xfrm>
            <a:off x="395288" y="3254400"/>
            <a:ext cx="4235685" cy="2118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ttangolo arrotondato 21"/>
          <p:cNvSpPr/>
          <p:nvPr/>
        </p:nvSpPr>
        <p:spPr bwMode="auto">
          <a:xfrm>
            <a:off x="3485357" y="2966988"/>
            <a:ext cx="1582737" cy="431800"/>
          </a:xfrm>
          <a:prstGeom prst="roundRect">
            <a:avLst/>
          </a:prstGeom>
          <a:solidFill>
            <a:srgbClr val="FFC000"/>
          </a:solidFill>
          <a:ln w="38100">
            <a:noFill/>
            <a:headEnd type="none" w="med" len="med"/>
            <a:tailEnd type="none" w="med" len="med"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 anchorCtr="1"/>
          <a:lstStyle/>
          <a:p>
            <a:pPr>
              <a:defRPr/>
            </a:pPr>
            <a:r>
              <a:rPr lang="it-IT" sz="1600" b="1" dirty="0">
                <a:solidFill>
                  <a:schemeClr val="accent2"/>
                </a:solidFill>
                <a:latin typeface="Myriad Pro" pitchFamily="34" charset="0"/>
                <a:cs typeface="Arial" pitchFamily="34" charset="0"/>
              </a:rPr>
              <a:t>HAADF-STEM</a:t>
            </a:r>
            <a:endParaRPr lang="it-IT" b="1" dirty="0">
              <a:solidFill>
                <a:schemeClr val="accent2"/>
              </a:solidFill>
              <a:latin typeface="Myriad Pro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15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51148" y="415120"/>
            <a:ext cx="3781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Pd@CeO</a:t>
            </a:r>
            <a:r>
              <a:rPr lang="en-US" sz="2400" baseline="-25000" dirty="0" smtClean="0">
                <a:solidFill>
                  <a:srgbClr val="FF0000"/>
                </a:solidFill>
              </a:rPr>
              <a:t>2</a:t>
            </a:r>
            <a:r>
              <a:rPr lang="en-US" sz="2400" dirty="0" smtClean="0">
                <a:solidFill>
                  <a:srgbClr val="FF0000"/>
                </a:solidFill>
              </a:rPr>
              <a:t>/Al</a:t>
            </a:r>
            <a:r>
              <a:rPr lang="en-US" sz="2400" baseline="-25000" dirty="0" smtClean="0">
                <a:solidFill>
                  <a:srgbClr val="FF0000"/>
                </a:solidFill>
              </a:rPr>
              <a:t>2</a:t>
            </a:r>
            <a:r>
              <a:rPr lang="en-US" sz="2400" dirty="0" smtClean="0">
                <a:solidFill>
                  <a:srgbClr val="FF0000"/>
                </a:solidFill>
              </a:rPr>
              <a:t>O</a:t>
            </a:r>
            <a:r>
              <a:rPr lang="en-US" sz="2400" baseline="-25000" dirty="0" smtClean="0">
                <a:solidFill>
                  <a:srgbClr val="FF0000"/>
                </a:solidFill>
              </a:rPr>
              <a:t>3</a:t>
            </a:r>
            <a:r>
              <a:rPr lang="en-US" sz="2400" dirty="0" smtClean="0">
                <a:solidFill>
                  <a:srgbClr val="FF0000"/>
                </a:solidFill>
              </a:rPr>
              <a:t> materials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8" name="movie-for-press [Qualità e dimensione_ Alta]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89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</TotalTime>
  <Words>83</Words>
  <Application>Microsoft Office PowerPoint</Application>
  <PresentationFormat>Presentazione su schermo (4:3)</PresentationFormat>
  <Paragraphs>16</Paragraphs>
  <Slides>3</Slides>
  <Notes>1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11" baseType="lpstr">
      <vt:lpstr>Arial</vt:lpstr>
      <vt:lpstr>Calibri</vt:lpstr>
      <vt:lpstr>Calibri Light</vt:lpstr>
      <vt:lpstr>Myriad Pro</vt:lpstr>
      <vt:lpstr>Rdg Vesta</vt:lpstr>
      <vt:lpstr>Times</vt:lpstr>
      <vt:lpstr>Univers-Condensed</vt:lpstr>
      <vt:lpstr>Tema di Office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Tiziano Montini</dc:creator>
  <cp:lastModifiedBy>Tiziano Montini</cp:lastModifiedBy>
  <cp:revision>3</cp:revision>
  <dcterms:created xsi:type="dcterms:W3CDTF">2021-05-20T20:15:37Z</dcterms:created>
  <dcterms:modified xsi:type="dcterms:W3CDTF">2021-05-20T20:32:24Z</dcterms:modified>
</cp:coreProperties>
</file>