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77" r:id="rId3"/>
    <p:sldId id="280" r:id="rId4"/>
    <p:sldId id="303" r:id="rId5"/>
    <p:sldId id="305" r:id="rId6"/>
    <p:sldId id="306" r:id="rId7"/>
    <p:sldId id="281" r:id="rId8"/>
    <p:sldId id="307" r:id="rId9"/>
    <p:sldId id="308" r:id="rId10"/>
    <p:sldId id="309" r:id="rId11"/>
    <p:sldId id="310" r:id="rId12"/>
    <p:sldId id="311" r:id="rId13"/>
    <p:sldId id="362" r:id="rId14"/>
    <p:sldId id="313" r:id="rId15"/>
    <p:sldId id="312" r:id="rId16"/>
    <p:sldId id="314" r:id="rId17"/>
    <p:sldId id="315" r:id="rId18"/>
    <p:sldId id="355" r:id="rId19"/>
    <p:sldId id="316" r:id="rId20"/>
    <p:sldId id="317" r:id="rId21"/>
    <p:sldId id="343" r:id="rId22"/>
    <p:sldId id="344" r:id="rId23"/>
    <p:sldId id="363" r:id="rId24"/>
    <p:sldId id="356" r:id="rId25"/>
    <p:sldId id="318" r:id="rId26"/>
    <p:sldId id="320" r:id="rId27"/>
    <p:sldId id="319" r:id="rId28"/>
    <p:sldId id="322" r:id="rId29"/>
    <p:sldId id="323" r:id="rId30"/>
    <p:sldId id="324" r:id="rId31"/>
    <p:sldId id="325" r:id="rId32"/>
    <p:sldId id="326" r:id="rId33"/>
    <p:sldId id="328" r:id="rId34"/>
    <p:sldId id="329" r:id="rId35"/>
    <p:sldId id="331" r:id="rId36"/>
    <p:sldId id="327" r:id="rId37"/>
    <p:sldId id="332" r:id="rId38"/>
    <p:sldId id="364" r:id="rId39"/>
    <p:sldId id="333" r:id="rId40"/>
    <p:sldId id="334" r:id="rId41"/>
    <p:sldId id="337" r:id="rId42"/>
    <p:sldId id="336" r:id="rId43"/>
    <p:sldId id="338" r:id="rId44"/>
    <p:sldId id="339" r:id="rId45"/>
    <p:sldId id="340" r:id="rId46"/>
    <p:sldId id="348" r:id="rId47"/>
    <p:sldId id="349" r:id="rId48"/>
    <p:sldId id="350" r:id="rId49"/>
    <p:sldId id="345" r:id="rId50"/>
    <p:sldId id="346" r:id="rId51"/>
    <p:sldId id="347" r:id="rId52"/>
    <p:sldId id="361" r:id="rId53"/>
    <p:sldId id="335" r:id="rId54"/>
    <p:sldId id="341" r:id="rId55"/>
    <p:sldId id="342" r:id="rId56"/>
    <p:sldId id="351" r:id="rId57"/>
    <p:sldId id="352" r:id="rId58"/>
    <p:sldId id="353" r:id="rId59"/>
    <p:sldId id="357" r:id="rId60"/>
    <p:sldId id="358" r:id="rId61"/>
    <p:sldId id="359" r:id="rId62"/>
    <p:sldId id="360" r:id="rId63"/>
    <p:sldId id="35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3/1/2023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3/1/2023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3/1/2023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oserver.org/" TargetMode="External"/><Relationship Id="rId2" Type="http://schemas.openxmlformats.org/officeDocument/2006/relationships/hyperlink" Target="http://split4.pmfst.hr/dadp"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ddbj.nig.ac.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b.cngb.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uniprot.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academic.oup.com/na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quenceconversion.bugaco.com/converter/biology/sequences/"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phylogeny.lirmm.fr/phylo_cgi/data_converter.cg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wormbase.org/" TargetMode="External"/><Relationship Id="rId2" Type="http://schemas.openxmlformats.org/officeDocument/2006/relationships/hyperlink" Target="https://www.arabidopsi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isaid.org/" TargetMode="Externa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2.xml.rels><?xml version="1.0" encoding="UTF-8" standalone="yes"?>
<Relationships xmlns="http://schemas.openxmlformats.org/package/2006/relationships"><Relationship Id="rId2" Type="http://schemas.openxmlformats.org/officeDocument/2006/relationships/hyperlink" Target="https://www.genecards.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bi.ac.uk/ebisearch/overview.ebi/statistics"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ebi.ac.uk/ebisearch/about"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a:t>2</a:t>
            </a:r>
            <a:r>
              <a:rPr lang="it-IT" sz="4800" dirty="0" smtClean="0"/>
              <a:t/>
            </a:r>
            <a:br>
              <a:rPr lang="it-IT" sz="4800" dirty="0" smtClean="0"/>
            </a:br>
            <a:r>
              <a:rPr lang="it-IT" sz="4800" dirty="0" smtClean="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pPr algn="just"/>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a:t>
            </a:r>
            <a:r>
              <a:rPr lang="it-IT" dirty="0" smtClean="0"/>
              <a:t>FTP). </a:t>
            </a:r>
            <a:endParaRPr lang="it-IT" dirty="0"/>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80" y="224205"/>
            <a:ext cx="9509760" cy="5502402"/>
          </a:xfrm>
        </p:spPr>
        <p:txBody>
          <a:bodyPr/>
          <a:lstStyle/>
          <a:p>
            <a:pPr algn="just"/>
            <a:r>
              <a:rPr lang="it-IT" dirty="0" smtClean="0"/>
              <a:t>Le </a:t>
            </a:r>
            <a:r>
              <a:rPr lang="it-IT" b="1" u="sng" dirty="0" smtClean="0"/>
              <a:t>banche dati secondarie</a:t>
            </a:r>
            <a:r>
              <a:rPr lang="it-IT" b="1" dirty="0" smtClean="0"/>
              <a:t> </a:t>
            </a:r>
            <a:r>
              <a:rPr lang="it-IT" dirty="0" smtClean="0"/>
              <a:t>sono database che contengono dati derivati dall’analisi dei contenuti delle banche dati primarie</a:t>
            </a:r>
          </a:p>
          <a:p>
            <a:pPr algn="just"/>
            <a:r>
              <a:rPr lang="it-IT" dirty="0" smtClean="0"/>
              <a:t>Sono spesso impropriamente definiti «</a:t>
            </a:r>
            <a:r>
              <a:rPr lang="it-IT" b="1" dirty="0" err="1" smtClean="0"/>
              <a:t>curated</a:t>
            </a:r>
            <a:r>
              <a:rPr lang="it-IT" b="1" dirty="0" smtClean="0"/>
              <a:t> </a:t>
            </a:r>
            <a:r>
              <a:rPr lang="it-IT" b="1" dirty="0" err="1" smtClean="0"/>
              <a:t>databases</a:t>
            </a:r>
            <a:r>
              <a:rPr lang="it-IT" dirty="0" smtClean="0"/>
              <a:t>» (in quanto anche i database primari sono «curati</a:t>
            </a:r>
            <a:r>
              <a:rPr lang="it-IT" dirty="0" smtClean="0"/>
              <a:t>»)</a:t>
            </a:r>
            <a:endParaRPr lang="it-IT" dirty="0" smtClean="0"/>
          </a:p>
          <a:p>
            <a:pPr algn="just"/>
            <a:r>
              <a:rPr lang="it-IT" dirty="0" smtClean="0"/>
              <a:t>I loro contenuti solitamente </a:t>
            </a:r>
            <a:r>
              <a:rPr lang="it-IT" u="sng" dirty="0" smtClean="0"/>
              <a:t>NON derivano da dati sottomessi direttamente dai ricercatori</a:t>
            </a:r>
            <a:r>
              <a:rPr lang="it-IT" dirty="0" smtClean="0"/>
              <a:t>, ma piuttosto da: (i) analisi condotte automaticamente da pipeline di analisi bioinformatiche che analizzano tutti i contenuti di un determinato database primario; (ii) analisi condotte in prima persona dai curatori dei database stessi</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80" y="3283136"/>
            <a:ext cx="8140039" cy="3278813"/>
          </a:xfrm>
          <a:prstGeom prst="rect">
            <a:avLst/>
          </a:prstGeom>
        </p:spPr>
      </p:pic>
    </p:spTree>
    <p:extLst>
      <p:ext uri="{BB962C8B-B14F-4D97-AF65-F5344CB8AC3E}">
        <p14:creationId xmlns:p14="http://schemas.microsoft.com/office/powerpoint/2010/main" val="28999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Esistono molte </a:t>
            </a:r>
            <a:r>
              <a:rPr lang="it-IT" b="1" u="sng" dirty="0"/>
              <a:t>banche dati specializzate</a:t>
            </a:r>
            <a:r>
              <a:rPr lang="it-IT" dirty="0"/>
              <a:t> contenenti uno o più </a:t>
            </a:r>
            <a:r>
              <a:rPr lang="it-IT" dirty="0" smtClean="0"/>
              <a:t>database secondari, </a:t>
            </a:r>
            <a:r>
              <a:rPr lang="it-IT" dirty="0"/>
              <a:t>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 </a:t>
            </a:r>
            <a:r>
              <a:rPr lang="it-IT" dirty="0"/>
              <a:t>sempre più accurata. </a:t>
            </a:r>
          </a:p>
          <a:p>
            <a:pPr algn="just"/>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67560" y="133588"/>
            <a:ext cx="7968848" cy="369332"/>
          </a:xfrm>
          <a:prstGeom prst="rect">
            <a:avLst/>
          </a:prstGeom>
          <a:noFill/>
        </p:spPr>
        <p:txBody>
          <a:bodyPr wrap="none" rtlCol="0">
            <a:spAutoFit/>
          </a:bodyPr>
          <a:lstStyle/>
          <a:p>
            <a:r>
              <a:rPr lang="it-IT" dirty="0" smtClean="0"/>
              <a:t>Un </a:t>
            </a:r>
            <a:r>
              <a:rPr lang="it-IT" dirty="0" smtClean="0"/>
              <a:t>paio di esempi </a:t>
            </a:r>
            <a:r>
              <a:rPr lang="it-IT" dirty="0" smtClean="0"/>
              <a:t>di un database </a:t>
            </a:r>
            <a:r>
              <a:rPr lang="it-IT" dirty="0" smtClean="0"/>
              <a:t>secondari </a:t>
            </a:r>
            <a:r>
              <a:rPr lang="it-IT" dirty="0" smtClean="0"/>
              <a:t>altamente </a:t>
            </a:r>
            <a:r>
              <a:rPr lang="it-IT" dirty="0" smtClean="0"/>
              <a:t>specializzati…</a:t>
            </a:r>
            <a:endParaRPr lang="en-US" dirty="0"/>
          </a:p>
        </p:txBody>
      </p:sp>
      <p:sp>
        <p:nvSpPr>
          <p:cNvPr id="3" name="Segnaposto contenuto 2"/>
          <p:cNvSpPr>
            <a:spLocks noGrp="1"/>
          </p:cNvSpPr>
          <p:nvPr>
            <p:ph idx="1"/>
          </p:nvPr>
        </p:nvSpPr>
        <p:spPr>
          <a:xfrm>
            <a:off x="945465" y="1137021"/>
            <a:ext cx="10581250" cy="4343400"/>
          </a:xfrm>
        </p:spPr>
        <p:txBody>
          <a:bodyPr/>
          <a:lstStyle/>
          <a:p>
            <a:r>
              <a:rPr lang="en-US" dirty="0">
                <a:hlinkClick r:id="rId2"/>
              </a:rPr>
              <a:t>http://</a:t>
            </a:r>
            <a:r>
              <a:rPr lang="en-US" dirty="0" smtClean="0">
                <a:hlinkClick r:id="rId2"/>
              </a:rPr>
              <a:t>split4.pmfst.hr/dadp</a:t>
            </a:r>
            <a:endParaRPr lang="en-US" dirty="0" smtClean="0"/>
          </a:p>
          <a:p>
            <a:pPr marL="45720" indent="0">
              <a:buNone/>
            </a:pPr>
            <a:r>
              <a:rPr lang="it-IT" dirty="0" smtClean="0"/>
              <a:t>DAPD: Database of </a:t>
            </a:r>
            <a:r>
              <a:rPr lang="it-IT" dirty="0" err="1" smtClean="0"/>
              <a:t>Anuran</a:t>
            </a:r>
            <a:r>
              <a:rPr lang="it-IT" dirty="0" smtClean="0"/>
              <a:t> Defense </a:t>
            </a:r>
            <a:r>
              <a:rPr lang="it-IT" dirty="0" err="1" smtClean="0"/>
              <a:t>Peptides</a:t>
            </a:r>
            <a:r>
              <a:rPr lang="it-IT" dirty="0" smtClean="0"/>
              <a:t> - un database di peptidi antimicrobici di anfibi</a:t>
            </a:r>
          </a:p>
          <a:p>
            <a:pPr marL="45720" indent="0">
              <a:buNone/>
            </a:pPr>
            <a:endParaRPr lang="it-IT" dirty="0"/>
          </a:p>
          <a:p>
            <a:pPr marL="45720" indent="0">
              <a:buNone/>
            </a:pPr>
            <a:endParaRPr lang="it-IT" dirty="0" smtClean="0"/>
          </a:p>
          <a:p>
            <a:pPr marL="45720" indent="0">
              <a:buNone/>
            </a:pPr>
            <a:endParaRPr lang="it-IT" dirty="0"/>
          </a:p>
          <a:p>
            <a:r>
              <a:rPr lang="en-US" dirty="0">
                <a:hlinkClick r:id="rId3"/>
              </a:rPr>
              <a:t>https://</a:t>
            </a:r>
            <a:r>
              <a:rPr lang="en-US" dirty="0" smtClean="0">
                <a:hlinkClick r:id="rId3"/>
              </a:rPr>
              <a:t>www.conoserver.org</a:t>
            </a:r>
            <a:endParaRPr lang="en-US" dirty="0" smtClean="0"/>
          </a:p>
          <a:p>
            <a:pPr marL="45720" indent="0">
              <a:buNone/>
            </a:pPr>
            <a:r>
              <a:rPr lang="it-IT" dirty="0" err="1" smtClean="0"/>
              <a:t>Conoserver</a:t>
            </a:r>
            <a:r>
              <a:rPr lang="it-IT" dirty="0"/>
              <a:t> </a:t>
            </a:r>
            <a:r>
              <a:rPr lang="it-IT" dirty="0" smtClean="0"/>
              <a:t>– un database di peptidi componenti del veleno di gastropodi predatori ad azione neurotossica</a:t>
            </a:r>
            <a:endParaRPr lang="en-US"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023" y="2052319"/>
            <a:ext cx="5733214" cy="1685576"/>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766" y="5088049"/>
            <a:ext cx="6199471" cy="1214672"/>
          </a:xfrm>
          <a:prstGeom prst="rect">
            <a:avLst/>
          </a:prstGeom>
        </p:spPr>
      </p:pic>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pPr algn="just"/>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pPr algn="just"/>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Tra i campi più comunemente associati alle biosequenze vi sono </a:t>
            </a:r>
            <a:r>
              <a:rPr lang="it-IT" b="1" dirty="0" smtClean="0"/>
              <a:t>l'identificativo </a:t>
            </a:r>
            <a:r>
              <a:rPr lang="it-IT" b="1" dirty="0"/>
              <a:t>(ID), </a:t>
            </a:r>
            <a:r>
              <a:rPr lang="it-IT" dirty="0"/>
              <a:t>ovvero il "nome" della </a:t>
            </a:r>
            <a:r>
              <a:rPr lang="it-IT" dirty="0" smtClean="0"/>
              <a:t>sequenza, spesso chiamati anche </a:t>
            </a:r>
            <a:r>
              <a:rPr lang="it-IT" b="1" dirty="0" smtClean="0"/>
              <a:t>numero </a:t>
            </a:r>
            <a:r>
              <a:rPr lang="it-IT" b="1" dirty="0"/>
              <a:t>di accesso </a:t>
            </a:r>
            <a:r>
              <a:rPr lang="it-IT" dirty="0"/>
              <a:t>(accession o AC), che rappresenta una "targa", ovvero un codice alfanumerico mediante il quale ciascuna entry può essere identificata univocamente all'interno di un database e tra database diversi. </a:t>
            </a:r>
          </a:p>
          <a:p>
            <a:pPr algn="just"/>
            <a:r>
              <a:rPr lang="it-IT" dirty="0"/>
              <a:t>Altri campi comuni alla maggior parte dei database sono le </a:t>
            </a:r>
            <a:r>
              <a:rPr lang="it-IT" b="1" dirty="0"/>
              <a:t>informazioni tassonomiche </a:t>
            </a:r>
            <a:r>
              <a:rPr lang="it-IT" dirty="0"/>
              <a:t>(indicate da sigle quali OS e OC o da parole più esplicite quali ORGANISM e SOURCE) e le </a:t>
            </a:r>
            <a:r>
              <a:rPr lang="it-IT" b="1" dirty="0"/>
              <a:t>informazioni bibliografiche</a:t>
            </a:r>
            <a:r>
              <a:rPr lang="it-IT" dirty="0"/>
              <a:t>,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smtClean="0"/>
              <a:t>Un esempio di alcuni campi associati ad entry di un database bibliografico (</a:t>
            </a:r>
            <a:r>
              <a:rPr lang="it-IT" dirty="0" err="1" smtClean="0"/>
              <a:t>Pubmed</a:t>
            </a:r>
            <a:r>
              <a:rPr lang="it-IT" dirty="0" smtClean="0"/>
              <a:t>) ed un database di sequenze nucleotidiche (</a:t>
            </a:r>
            <a:r>
              <a:rPr lang="it-IT" dirty="0" err="1" smtClean="0"/>
              <a:t>GenBank</a:t>
            </a:r>
            <a:r>
              <a:rPr lang="it-IT" dirty="0" smtClean="0"/>
              <a:t>)</a:t>
            </a:r>
            <a:endParaRPr lang="it-IT" dirty="0"/>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smtClean="0"/>
              <a:t>PUBMED</a:t>
            </a:r>
          </a:p>
          <a:p>
            <a:endParaRPr lang="it-IT" dirty="0" smtClean="0"/>
          </a:p>
          <a:p>
            <a:r>
              <a:rPr lang="it-IT" dirty="0" smtClean="0"/>
              <a:t>-Author</a:t>
            </a:r>
          </a:p>
          <a:p>
            <a:r>
              <a:rPr lang="it-IT" dirty="0" smtClean="0"/>
              <a:t>-Book</a:t>
            </a:r>
          </a:p>
          <a:p>
            <a:r>
              <a:rPr lang="it-IT" dirty="0" smtClean="0"/>
              <a:t>-ISBN</a:t>
            </a:r>
          </a:p>
          <a:p>
            <a:r>
              <a:rPr lang="it-IT" dirty="0" smtClean="0"/>
              <a:t>-Journal</a:t>
            </a:r>
          </a:p>
          <a:p>
            <a:r>
              <a:rPr lang="it-IT" dirty="0" smtClean="0"/>
              <a:t>-Editor</a:t>
            </a:r>
          </a:p>
          <a:p>
            <a:r>
              <a:rPr lang="it-IT" dirty="0" smtClean="0"/>
              <a:t>-Language</a:t>
            </a:r>
          </a:p>
          <a:p>
            <a:r>
              <a:rPr lang="it-IT" dirty="0" smtClean="0"/>
              <a:t>-</a:t>
            </a:r>
            <a:r>
              <a:rPr lang="it-IT" dirty="0" err="1" smtClean="0"/>
              <a:t>Publication</a:t>
            </a:r>
            <a:r>
              <a:rPr lang="it-IT" dirty="0" smtClean="0"/>
              <a:t> </a:t>
            </a:r>
            <a:r>
              <a:rPr lang="it-IT" dirty="0" err="1" smtClean="0"/>
              <a:t>type</a:t>
            </a:r>
            <a:endParaRPr lang="it-IT" dirty="0" smtClean="0"/>
          </a:p>
          <a:p>
            <a:r>
              <a:rPr lang="it-IT" dirty="0" smtClean="0"/>
              <a:t>-Title</a:t>
            </a:r>
          </a:p>
          <a:p>
            <a:r>
              <a:rPr lang="it-IT" dirty="0" smtClean="0"/>
              <a:t>-Volume</a:t>
            </a:r>
          </a:p>
          <a:p>
            <a:r>
              <a:rPr lang="it-IT" dirty="0" smtClean="0"/>
              <a:t>-</a:t>
            </a:r>
            <a:r>
              <a:rPr lang="it-IT" dirty="0" err="1" smtClean="0"/>
              <a:t>Publication</a:t>
            </a:r>
            <a:r>
              <a:rPr lang="it-IT" dirty="0" smtClean="0"/>
              <a:t> </a:t>
            </a:r>
            <a:r>
              <a:rPr lang="it-IT" dirty="0" err="1" smtClean="0"/>
              <a:t>datae</a:t>
            </a:r>
            <a:endParaRPr lang="it-IT" dirty="0" smtClean="0"/>
          </a:p>
          <a:p>
            <a:r>
              <a:rPr lang="it-IT" dirty="0" smtClean="0"/>
              <a:t>-Title/</a:t>
            </a:r>
            <a:r>
              <a:rPr lang="it-IT" dirty="0" err="1" smtClean="0"/>
              <a:t>Abstract</a:t>
            </a:r>
            <a:endParaRPr lang="it-IT" dirty="0" smtClean="0"/>
          </a:p>
          <a:p>
            <a:r>
              <a:rPr lang="it-IT" dirty="0" smtClean="0"/>
              <a:t>-Publisher</a:t>
            </a:r>
          </a:p>
          <a:p>
            <a:r>
              <a:rPr lang="it-IT" dirty="0" smtClean="0"/>
              <a:t>…</a:t>
            </a:r>
            <a:endParaRPr lang="it-IT" dirty="0"/>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smtClean="0"/>
              <a:t>GENBANK</a:t>
            </a:r>
          </a:p>
          <a:p>
            <a:endParaRPr lang="it-IT" dirty="0" smtClean="0"/>
          </a:p>
          <a:p>
            <a:r>
              <a:rPr lang="it-IT" dirty="0" smtClean="0"/>
              <a:t>-Author</a:t>
            </a:r>
          </a:p>
          <a:p>
            <a:r>
              <a:rPr lang="it-IT" dirty="0" smtClean="0"/>
              <a:t>-</a:t>
            </a:r>
            <a:r>
              <a:rPr lang="it-IT" dirty="0" err="1" smtClean="0"/>
              <a:t>BioProject</a:t>
            </a:r>
            <a:endParaRPr lang="it-IT" dirty="0" smtClean="0"/>
          </a:p>
          <a:p>
            <a:r>
              <a:rPr lang="it-IT" dirty="0" smtClean="0"/>
              <a:t>-</a:t>
            </a:r>
            <a:r>
              <a:rPr lang="it-IT" dirty="0" err="1" smtClean="0"/>
              <a:t>Biosample</a:t>
            </a:r>
            <a:endParaRPr lang="it-IT" dirty="0" smtClean="0"/>
          </a:p>
          <a:p>
            <a:r>
              <a:rPr lang="it-IT" dirty="0" smtClean="0"/>
              <a:t>-Gene </a:t>
            </a:r>
            <a:r>
              <a:rPr lang="it-IT" dirty="0" err="1" smtClean="0"/>
              <a:t>name</a:t>
            </a:r>
            <a:endParaRPr lang="it-IT" dirty="0" smtClean="0"/>
          </a:p>
          <a:p>
            <a:r>
              <a:rPr lang="it-IT" dirty="0" smtClean="0"/>
              <a:t>-Keyword</a:t>
            </a:r>
          </a:p>
          <a:p>
            <a:r>
              <a:rPr lang="it-IT" dirty="0" smtClean="0"/>
              <a:t>-</a:t>
            </a:r>
            <a:r>
              <a:rPr lang="it-IT" dirty="0" err="1" smtClean="0"/>
              <a:t>Properties</a:t>
            </a:r>
            <a:endParaRPr lang="it-IT" dirty="0" smtClean="0"/>
          </a:p>
          <a:p>
            <a:r>
              <a:rPr lang="it-IT" dirty="0" smtClean="0"/>
              <a:t>-</a:t>
            </a:r>
            <a:r>
              <a:rPr lang="it-IT" dirty="0" err="1" smtClean="0"/>
              <a:t>Publication</a:t>
            </a:r>
            <a:r>
              <a:rPr lang="it-IT" dirty="0" smtClean="0"/>
              <a:t> date</a:t>
            </a:r>
          </a:p>
          <a:p>
            <a:r>
              <a:rPr lang="it-IT" dirty="0" smtClean="0"/>
              <a:t>-</a:t>
            </a:r>
            <a:r>
              <a:rPr lang="it-IT" dirty="0" err="1" smtClean="0"/>
              <a:t>Organism</a:t>
            </a:r>
            <a:endParaRPr lang="it-IT" dirty="0" smtClean="0"/>
          </a:p>
          <a:p>
            <a:r>
              <a:rPr lang="it-IT" dirty="0" smtClean="0"/>
              <a:t>-</a:t>
            </a:r>
            <a:r>
              <a:rPr lang="it-IT" dirty="0" err="1" smtClean="0"/>
              <a:t>Protein</a:t>
            </a:r>
            <a:r>
              <a:rPr lang="it-IT" dirty="0" smtClean="0"/>
              <a:t> </a:t>
            </a:r>
            <a:r>
              <a:rPr lang="it-IT" dirty="0" err="1" smtClean="0"/>
              <a:t>name</a:t>
            </a:r>
            <a:endParaRPr lang="it-IT" dirty="0" smtClean="0"/>
          </a:p>
          <a:p>
            <a:r>
              <a:rPr lang="it-IT" dirty="0" smtClean="0"/>
              <a:t>-</a:t>
            </a:r>
            <a:r>
              <a:rPr lang="it-IT" dirty="0" err="1" smtClean="0"/>
              <a:t>Sequence</a:t>
            </a:r>
            <a:r>
              <a:rPr lang="it-IT" dirty="0" smtClean="0"/>
              <a:t> </a:t>
            </a:r>
            <a:r>
              <a:rPr lang="it-IT" dirty="0" err="1" smtClean="0"/>
              <a:t>length</a:t>
            </a:r>
            <a:endParaRPr lang="it-IT" dirty="0" smtClean="0"/>
          </a:p>
          <a:p>
            <a:r>
              <a:rPr lang="it-IT" dirty="0" smtClean="0"/>
              <a:t>-</a:t>
            </a:r>
            <a:r>
              <a:rPr lang="it-IT" dirty="0" err="1" smtClean="0"/>
              <a:t>Strain</a:t>
            </a:r>
            <a:endParaRPr lang="it-IT" dirty="0" smtClean="0"/>
          </a:p>
          <a:p>
            <a:r>
              <a:rPr lang="it-IT" dirty="0" smtClean="0"/>
              <a:t>-journal</a:t>
            </a:r>
          </a:p>
          <a:p>
            <a:r>
              <a:rPr lang="it-IT" dirty="0" smtClean="0"/>
              <a:t>…</a:t>
            </a:r>
            <a:endParaRPr lang="it-IT" dirty="0"/>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smtClean="0"/>
              <a:t>Alcuni campi possono essere comuni a veri database (ad esempio una sequenza può fare riferimento ad il nome di un autore o al titolo di un articolo)</a:t>
            </a:r>
          </a:p>
          <a:p>
            <a:endParaRPr lang="it-IT" dirty="0"/>
          </a:p>
          <a:p>
            <a:r>
              <a:rPr lang="it-IT" dirty="0" smtClean="0"/>
              <a:t>Nel caso in cui io non sia sicuro del campo all’interno del quale effettuare la ricerca, è sempre possibile selezionare </a:t>
            </a:r>
            <a:r>
              <a:rPr lang="it-IT" u="sng" dirty="0" smtClean="0"/>
              <a:t>«ALL FIELDS»</a:t>
            </a:r>
            <a:endParaRPr lang="en-US" u="sng" dirty="0"/>
          </a:p>
        </p:txBody>
      </p:sp>
    </p:spTree>
    <p:extLst>
      <p:ext uri="{BB962C8B-B14F-4D97-AF65-F5344CB8AC3E}">
        <p14:creationId xmlns:p14="http://schemas.microsoft.com/office/powerpoint/2010/main" val="11626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Sono molto importanti, rappresentando la reale differenza tra database in termini di ricchezza di annotazione, le </a:t>
            </a:r>
            <a:r>
              <a:rPr lang="it-IT" b="1" u="sng" dirty="0"/>
              <a:t>caratteristiche o proprietà (FEATURES o </a:t>
            </a:r>
            <a:r>
              <a:rPr lang="it-IT" b="1" u="sng" dirty="0" smtClean="0"/>
              <a:t>FT)</a:t>
            </a:r>
            <a:r>
              <a:rPr lang="it-IT" dirty="0" smtClean="0"/>
              <a:t> associate </a:t>
            </a:r>
            <a:r>
              <a:rPr lang="it-IT" dirty="0"/>
              <a:t>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a:t>
            </a:r>
            <a:r>
              <a:rPr lang="it-IT" b="1" u="sng" dirty="0" smtClean="0"/>
              <a:t>) </a:t>
            </a:r>
            <a:endParaRPr lang="it-IT" b="1" u="sng" dirty="0"/>
          </a:p>
          <a:p>
            <a:pPr algn="just"/>
            <a:r>
              <a:rPr lang="it-IT" dirty="0"/>
              <a:t>Naturalmente, la struttura delle entry in database diversi riflette non solo l'organizzazione di chi ha concepito le schede ma anche le peculiari caratteristiche delle entità </a:t>
            </a:r>
            <a:r>
              <a:rPr lang="it-IT" dirty="0" smtClean="0"/>
              <a:t>trattate</a:t>
            </a:r>
            <a:endParaRPr lang="it-IT" dirty="0"/>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it-IT" b="1" u="sng" dirty="0" smtClean="0"/>
              <a:t>National </a:t>
            </a:r>
            <a:r>
              <a:rPr lang="it-IT" b="1" u="sng" dirty="0"/>
              <a:t>Center for Biotechnology Information (NCBI) </a:t>
            </a:r>
            <a:endParaRPr lang="it-IT" b="1" u="sng" dirty="0" smtClean="0"/>
          </a:p>
          <a:p>
            <a:pPr algn="just"/>
            <a:r>
              <a:rPr lang="it-IT" dirty="0" smtClean="0"/>
              <a:t>Sovvenzionato dall’</a:t>
            </a:r>
            <a:r>
              <a:rPr lang="it-IT" b="1" dirty="0" smtClean="0"/>
              <a:t>NIH (National </a:t>
            </a:r>
            <a:r>
              <a:rPr lang="it-IT" b="1" dirty="0" err="1" smtClean="0"/>
              <a:t>Institute</a:t>
            </a:r>
            <a:r>
              <a:rPr lang="it-IT" b="1" dirty="0" smtClean="0"/>
              <a:t> of </a:t>
            </a:r>
            <a:r>
              <a:rPr lang="it-IT" b="1" dirty="0" err="1" smtClean="0"/>
              <a:t>Health</a:t>
            </a:r>
            <a:r>
              <a:rPr lang="it-IT" b="1" dirty="0" smtClean="0"/>
              <a:t>)</a:t>
            </a:r>
            <a:r>
              <a:rPr lang="it-IT" dirty="0" smtClean="0"/>
              <a:t> americano</a:t>
            </a:r>
            <a:endParaRPr lang="it-IT" dirty="0"/>
          </a:p>
          <a:p>
            <a:pPr algn="just"/>
            <a:r>
              <a:rPr lang="it-IT" dirty="0" smtClean="0">
                <a:hlinkClick r:id="rId2"/>
              </a:rPr>
              <a:t>http</a:t>
            </a:r>
            <a:r>
              <a:rPr lang="it-IT" dirty="0">
                <a:hlinkClick r:id="rId2"/>
              </a:rPr>
              <a:t>://</a:t>
            </a:r>
            <a:r>
              <a:rPr lang="it-IT" dirty="0" smtClean="0">
                <a:hlinkClick r:id="rId2"/>
              </a:rPr>
              <a:t>www.ncbi.nlm.nih.gov</a:t>
            </a:r>
            <a:r>
              <a:rPr lang="it-IT" dirty="0" smtClean="0"/>
              <a:t>  </a:t>
            </a:r>
            <a:endParaRPr lang="it-IT" dirty="0"/>
          </a:p>
          <a:p>
            <a:pPr algn="just"/>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pPr algn="just"/>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smtClean="0"/>
              <a:t>“</a:t>
            </a:r>
            <a:r>
              <a:rPr lang="en-US" sz="2400" i="1" dirty="0" smtClean="0"/>
              <a:t>A </a:t>
            </a:r>
            <a:r>
              <a:rPr lang="en-US" sz="2400" i="1" dirty="0"/>
              <a:t>database is a collection of data, typically describing the activities of one or more related </a:t>
            </a:r>
            <a:r>
              <a:rPr lang="en-US" sz="2400" i="1" dirty="0" smtClean="0"/>
              <a:t>organizations</a:t>
            </a:r>
            <a:r>
              <a:rPr lang="en-US" sz="2400" dirty="0" smtClean="0"/>
              <a:t>” (Ramakrishnan </a:t>
            </a:r>
            <a:r>
              <a:rPr lang="en-US" sz="2400" dirty="0"/>
              <a:t>and </a:t>
            </a:r>
            <a:r>
              <a:rPr lang="en-US" sz="2400" dirty="0" err="1"/>
              <a:t>Gehrke</a:t>
            </a:r>
            <a:r>
              <a:rPr lang="en-US" sz="2400" dirty="0"/>
              <a:t>)</a:t>
            </a:r>
          </a:p>
          <a:p>
            <a:pPr algn="just"/>
            <a:r>
              <a:rPr lang="en-US" sz="2400" dirty="0" smtClean="0"/>
              <a:t>“</a:t>
            </a:r>
            <a:r>
              <a:rPr lang="en-US" sz="2400" i="1" dirty="0" smtClean="0"/>
              <a:t>A </a:t>
            </a:r>
            <a:r>
              <a:rPr lang="en-US" sz="2400" i="1" dirty="0"/>
              <a:t>database is a repository for a collection of computerized data </a:t>
            </a:r>
            <a:r>
              <a:rPr lang="en-US" sz="2400" i="1" dirty="0" smtClean="0"/>
              <a:t>files</a:t>
            </a:r>
            <a:r>
              <a:rPr lang="en-US" sz="2400" dirty="0" smtClean="0"/>
              <a:t>” </a:t>
            </a:r>
            <a:r>
              <a:rPr lang="en-US" sz="2400" dirty="0"/>
              <a:t>(Date</a:t>
            </a:r>
            <a:r>
              <a:rPr lang="en-US" sz="2400" dirty="0" smtClean="0"/>
              <a:t>)</a:t>
            </a:r>
          </a:p>
          <a:p>
            <a:pPr algn="just"/>
            <a:r>
              <a:rPr lang="en-US" sz="2400" dirty="0" smtClean="0"/>
              <a:t>I database </a:t>
            </a:r>
            <a:r>
              <a:rPr lang="en-US" sz="2400" dirty="0" err="1" smtClean="0"/>
              <a:t>tipicamente</a:t>
            </a:r>
            <a:r>
              <a:rPr lang="en-US" sz="2400" dirty="0" smtClean="0"/>
              <a:t> </a:t>
            </a:r>
            <a:r>
              <a:rPr lang="en-US" sz="2400" dirty="0" err="1" smtClean="0"/>
              <a:t>supportano</a:t>
            </a:r>
            <a:r>
              <a:rPr lang="en-US" sz="2400" dirty="0" smtClean="0"/>
              <a:t>: </a:t>
            </a:r>
            <a:r>
              <a:rPr lang="en-US" sz="2400" b="1" dirty="0" smtClean="0"/>
              <a:t>(</a:t>
            </a:r>
            <a:r>
              <a:rPr lang="en-US" sz="2400" b="1" dirty="0" err="1" smtClean="0"/>
              <a:t>i</a:t>
            </a:r>
            <a:r>
              <a:rPr lang="en-US" sz="2400" b="1" dirty="0" smtClean="0"/>
              <a:t>) </a:t>
            </a:r>
            <a:r>
              <a:rPr lang="en-US" sz="2400" b="1" dirty="0" err="1" smtClean="0"/>
              <a:t>archiviazione</a:t>
            </a:r>
            <a:r>
              <a:rPr lang="en-US" sz="2400" b="1" dirty="0" smtClean="0"/>
              <a:t>; (ii) </a:t>
            </a:r>
            <a:r>
              <a:rPr lang="en-US" sz="2400" b="1" dirty="0" err="1" smtClean="0"/>
              <a:t>recupero</a:t>
            </a:r>
            <a:r>
              <a:rPr lang="en-US" sz="2400" b="1" dirty="0" smtClean="0"/>
              <a:t> </a:t>
            </a:r>
            <a:r>
              <a:rPr lang="en-US" sz="2400" b="1" dirty="0" err="1" smtClean="0"/>
              <a:t>dati</a:t>
            </a:r>
            <a:r>
              <a:rPr lang="en-US" sz="2400" b="1" dirty="0" smtClean="0"/>
              <a:t> (iii); aggiornamento </a:t>
            </a:r>
            <a:r>
              <a:rPr lang="en-US" sz="2400" b="1" dirty="0" err="1" smtClean="0"/>
              <a:t>dati</a:t>
            </a:r>
            <a:r>
              <a:rPr lang="en-US" sz="2400" b="1" dirty="0" smtClean="0"/>
              <a:t>; (iv) </a:t>
            </a:r>
            <a:r>
              <a:rPr lang="en-US" sz="2400" b="1" dirty="0" err="1" smtClean="0"/>
              <a:t>rimozione</a:t>
            </a:r>
            <a:r>
              <a:rPr lang="en-US" sz="2400" b="1" dirty="0" smtClean="0"/>
              <a:t> </a:t>
            </a:r>
            <a:r>
              <a:rPr lang="en-US" sz="2400" b="1" dirty="0" err="1" smtClean="0"/>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pPr algn="just"/>
            <a:endParaRPr lang="it-IT" dirty="0"/>
          </a:p>
          <a:p>
            <a:pPr algn="just"/>
            <a:r>
              <a:rPr lang="it-IT" b="1" u="sng" dirty="0" smtClean="0"/>
              <a:t>European Bioinformatics Institute (EBI</a:t>
            </a:r>
            <a:r>
              <a:rPr lang="it-IT" b="1" u="sng" dirty="0" smtClean="0"/>
              <a:t>)</a:t>
            </a:r>
            <a:r>
              <a:rPr lang="it-IT" dirty="0" smtClean="0"/>
              <a:t>, parte dell’EMBL</a:t>
            </a:r>
            <a:endParaRPr lang="it-IT" b="1" u="sng" dirty="0"/>
          </a:p>
          <a:p>
            <a:pPr algn="just"/>
            <a:r>
              <a:rPr lang="it-IT" dirty="0" smtClean="0">
                <a:hlinkClick r:id="rId2"/>
              </a:rPr>
              <a:t>http</a:t>
            </a:r>
            <a:r>
              <a:rPr lang="it-IT" dirty="0">
                <a:hlinkClick r:id="rId2"/>
              </a:rPr>
              <a:t>://</a:t>
            </a:r>
            <a:r>
              <a:rPr lang="it-IT" dirty="0" smtClean="0">
                <a:hlinkClick r:id="rId2"/>
              </a:rPr>
              <a:t>www.ebi.ac.uk</a:t>
            </a:r>
            <a:r>
              <a:rPr lang="it-IT" dirty="0" smtClean="0"/>
              <a:t> </a:t>
            </a:r>
            <a:endParaRPr lang="it-IT" dirty="0"/>
          </a:p>
          <a:p>
            <a:pPr algn="just"/>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pPr algn="just"/>
            <a:r>
              <a:rPr lang="it-IT" dirty="0" smtClean="0"/>
              <a:t>Contiene dati relativi a DNA, mRNA, proteine, genomi, pubblicazioni, strumenti per data mining, ecc. </a:t>
            </a:r>
            <a:endParaRPr lang="it-IT" dirty="0"/>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676" y="2041714"/>
            <a:ext cx="5855676" cy="2956134"/>
          </a:xfrm>
          <a:prstGeom prst="rect">
            <a:avLst/>
          </a:prstGeom>
        </p:spPr>
      </p:pic>
      <p:sp>
        <p:nvSpPr>
          <p:cNvPr id="6" name="CasellaDiTesto 5"/>
          <p:cNvSpPr txBox="1"/>
          <p:nvPr/>
        </p:nvSpPr>
        <p:spPr>
          <a:xfrm>
            <a:off x="641838" y="5477608"/>
            <a:ext cx="11227777" cy="646331"/>
          </a:xfrm>
          <a:prstGeom prst="rect">
            <a:avLst/>
          </a:prstGeom>
          <a:noFill/>
        </p:spPr>
        <p:txBody>
          <a:bodyPr wrap="square" rtlCol="0">
            <a:spAutoFit/>
          </a:bodyPr>
          <a:lstStyle/>
          <a:p>
            <a:r>
              <a:rPr lang="it-IT" b="1" dirty="0" smtClean="0"/>
              <a:t>EMBL - </a:t>
            </a:r>
            <a:r>
              <a:rPr lang="it-IT" b="1" dirty="0" err="1" smtClean="0"/>
              <a:t>European</a:t>
            </a:r>
            <a:r>
              <a:rPr lang="it-IT" b="1" dirty="0" smtClean="0"/>
              <a:t> </a:t>
            </a:r>
            <a:r>
              <a:rPr lang="it-IT" b="1" dirty="0" err="1"/>
              <a:t>Molecular</a:t>
            </a:r>
            <a:r>
              <a:rPr lang="it-IT" b="1" dirty="0"/>
              <a:t> </a:t>
            </a:r>
            <a:r>
              <a:rPr lang="it-IT" b="1" dirty="0" err="1"/>
              <a:t>Biology</a:t>
            </a:r>
            <a:r>
              <a:rPr lang="it-IT" b="1" dirty="0"/>
              <a:t> </a:t>
            </a:r>
            <a:r>
              <a:rPr lang="it-IT" b="1" dirty="0" err="1" smtClean="0"/>
              <a:t>Laboratory</a:t>
            </a:r>
            <a:r>
              <a:rPr lang="it-IT" dirty="0" smtClean="0"/>
              <a:t>: istituto di ricerca intergovernativo sostenuto da 20 paesi europei (+ Australia), ha la sua sede principale ad Heidelberg (Germania)</a:t>
            </a:r>
            <a:endParaRPr lang="en-US" dirty="0"/>
          </a:p>
        </p:txBody>
      </p:sp>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DDBJ (DNA Data Bank of Japan)</a:t>
            </a:r>
            <a:endParaRPr lang="it-IT" b="1" u="sng" dirty="0"/>
          </a:p>
          <a:p>
            <a:r>
              <a:rPr lang="it-IT" dirty="0">
                <a:hlinkClick r:id="rId2"/>
              </a:rPr>
              <a:t>https://www.ddbj.nig.ac.jp</a:t>
            </a:r>
            <a:r>
              <a:rPr lang="it-IT" dirty="0" smtClean="0">
                <a:hlinkClick r:id="rId2"/>
              </a:rPr>
              <a:t>/</a:t>
            </a:r>
            <a:endParaRPr lang="it-IT" dirty="0" smtClean="0"/>
          </a:p>
          <a:p>
            <a:r>
              <a:rPr lang="en-US" dirty="0" smtClean="0"/>
              <a:t>Il </a:t>
            </a:r>
            <a:r>
              <a:rPr lang="en-US" dirty="0" err="1" smtClean="0"/>
              <a:t>corrispettivo</a:t>
            </a:r>
            <a:r>
              <a:rPr lang="en-US" dirty="0" smtClean="0"/>
              <a:t> </a:t>
            </a:r>
            <a:r>
              <a:rPr lang="en-US" dirty="0" err="1" smtClean="0"/>
              <a:t>giapponese</a:t>
            </a:r>
            <a:r>
              <a:rPr lang="en-US" dirty="0" smtClean="0"/>
              <a:t> </a:t>
            </a:r>
            <a:r>
              <a:rPr lang="en-US" dirty="0" err="1" smtClean="0"/>
              <a:t>dell’NCBI</a:t>
            </a:r>
            <a:r>
              <a:rPr lang="en-US" dirty="0" smtClean="0"/>
              <a:t> e </a:t>
            </a:r>
            <a:r>
              <a:rPr lang="en-US" dirty="0" err="1" smtClean="0"/>
              <a:t>dell’EBI</a:t>
            </a:r>
            <a:endParaRPr lang="en-US"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10" y="1319022"/>
            <a:ext cx="6695831" cy="4697730"/>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en-US" b="1" u="sng" dirty="0" err="1" smtClean="0"/>
              <a:t>CNGBdb</a:t>
            </a:r>
            <a:r>
              <a:rPr lang="en-US" b="1" u="sng" dirty="0" smtClean="0"/>
              <a:t> (China National </a:t>
            </a:r>
            <a:r>
              <a:rPr lang="en-US" b="1" u="sng" dirty="0" err="1" smtClean="0"/>
              <a:t>GenBank</a:t>
            </a:r>
            <a:r>
              <a:rPr lang="en-US" b="1" u="sng" dirty="0" smtClean="0"/>
              <a:t> Database)</a:t>
            </a:r>
          </a:p>
          <a:p>
            <a:pPr algn="just"/>
            <a:r>
              <a:rPr lang="it-IT" dirty="0" smtClean="0">
                <a:hlinkClick r:id="rId2"/>
              </a:rPr>
              <a:t>https</a:t>
            </a:r>
            <a:r>
              <a:rPr lang="it-IT" dirty="0">
                <a:hlinkClick r:id="rId2"/>
              </a:rPr>
              <a:t>://</a:t>
            </a:r>
            <a:r>
              <a:rPr lang="it-IT" dirty="0" smtClean="0">
                <a:hlinkClick r:id="rId2"/>
              </a:rPr>
              <a:t>db.cngb.org</a:t>
            </a:r>
            <a:endParaRPr lang="it-IT" dirty="0" smtClean="0"/>
          </a:p>
          <a:p>
            <a:pPr algn="just"/>
            <a:r>
              <a:rPr lang="en-US" dirty="0" smtClean="0"/>
              <a:t>Il </a:t>
            </a:r>
            <a:r>
              <a:rPr lang="en-US" dirty="0" err="1" smtClean="0"/>
              <a:t>corrispettivo</a:t>
            </a:r>
            <a:r>
              <a:rPr lang="en-US" dirty="0" smtClean="0"/>
              <a:t> </a:t>
            </a:r>
            <a:r>
              <a:rPr lang="it-IT" dirty="0" smtClean="0"/>
              <a:t>cinese dei 3 database descritti nelle </a:t>
            </a:r>
            <a:r>
              <a:rPr lang="it-IT" dirty="0" err="1" smtClean="0"/>
              <a:t>slides</a:t>
            </a:r>
            <a:r>
              <a:rPr lang="it-IT" dirty="0" smtClean="0"/>
              <a:t> precedenti</a:t>
            </a:r>
          </a:p>
          <a:p>
            <a:pPr algn="just"/>
            <a:r>
              <a:rPr lang="it-IT" dirty="0" smtClean="0"/>
              <a:t>Release molto più recente, per rispondere alle esigenze della ricerca cinese in ambito biologico</a:t>
            </a:r>
            <a:endParaRPr lang="it-IT" dirty="0"/>
          </a:p>
          <a:p>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6" y="2051421"/>
            <a:ext cx="6716655" cy="3425372"/>
          </a:xfrm>
          <a:prstGeom prst="rect">
            <a:avLst/>
          </a:prstGeom>
        </p:spPr>
      </p:pic>
    </p:spTree>
    <p:extLst>
      <p:ext uri="{BB962C8B-B14F-4D97-AF65-F5344CB8AC3E}">
        <p14:creationId xmlns:p14="http://schemas.microsoft.com/office/powerpoint/2010/main" val="13453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777766" y="1673352"/>
            <a:ext cx="10899226" cy="4343400"/>
          </a:xfrm>
        </p:spPr>
        <p:txBody>
          <a:bodyPr/>
          <a:lstStyle/>
          <a:p>
            <a:endParaRPr lang="it-IT" dirty="0"/>
          </a:p>
          <a:p>
            <a:pPr algn="just"/>
            <a:r>
              <a:rPr lang="it-IT" b="1" u="sng" dirty="0" smtClean="0"/>
              <a:t>Questi grandi database facilitano una gestione uniforme dei dati </a:t>
            </a:r>
            <a:r>
              <a:rPr lang="it-IT" b="1" u="sng" dirty="0" err="1" smtClean="0"/>
              <a:t>bioinformatici</a:t>
            </a:r>
            <a:r>
              <a:rPr lang="it-IT" b="1" u="sng" dirty="0" smtClean="0"/>
              <a:t> ed un loro mantenimento nel tempo, oltre ad il necessario aggiornamento dell’archiviazione</a:t>
            </a:r>
          </a:p>
          <a:p>
            <a:pPr algn="just"/>
            <a:r>
              <a:rPr lang="it-IT" dirty="0" smtClean="0"/>
              <a:t>Nel corso degli anni hanno inglobato diversi database inizialmente sviluppati esternamente, che poi ne sono diventati parte integrante</a:t>
            </a:r>
          </a:p>
          <a:p>
            <a:pPr algn="just"/>
            <a:r>
              <a:rPr lang="it-IT" dirty="0" smtClean="0"/>
              <a:t>Spesso, pur facendo parte dei database NCBI ed EBI, questi database mantengono una propria interfaccia indipendente</a:t>
            </a:r>
          </a:p>
          <a:p>
            <a:pPr algn="just"/>
            <a:r>
              <a:rPr lang="it-IT" dirty="0" smtClean="0"/>
              <a:t>Altri database (soprattutto quelli altamente specializzati) restano del tutto indipendenti e sono accessibili soltanto al di fuori di questi grandi contenitori</a:t>
            </a:r>
          </a:p>
          <a:p>
            <a:pPr algn="just"/>
            <a:r>
              <a:rPr lang="it-IT" dirty="0" smtClean="0"/>
              <a:t>Vedremo </a:t>
            </a:r>
            <a:r>
              <a:rPr lang="it-IT" dirty="0" smtClean="0"/>
              <a:t>alcuni esempi </a:t>
            </a:r>
            <a:r>
              <a:rPr lang="it-IT" dirty="0" smtClean="0"/>
              <a:t>appartenenti ad entrambe le categorie nelle </a:t>
            </a:r>
            <a:r>
              <a:rPr lang="it-IT" dirty="0" smtClean="0"/>
              <a:t>prossime </a:t>
            </a:r>
            <a:r>
              <a:rPr lang="it-IT" dirty="0" err="1" smtClean="0"/>
              <a:t>slides</a:t>
            </a:r>
            <a:endParaRPr lang="it-IT" dirty="0"/>
          </a:p>
          <a:p>
            <a:endParaRPr lang="it-IT" dirty="0"/>
          </a:p>
        </p:txBody>
      </p:sp>
    </p:spTree>
    <p:extLst>
      <p:ext uri="{BB962C8B-B14F-4D97-AF65-F5344CB8AC3E}">
        <p14:creationId xmlns:p14="http://schemas.microsoft.com/office/powerpoint/2010/main" val="3223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283406" y="1427166"/>
            <a:ext cx="5035940" cy="4703885"/>
          </a:xfrm>
        </p:spPr>
        <p:txBody>
          <a:bodyPr>
            <a:normAutofit lnSpcReduction="10000"/>
          </a:bodyPr>
          <a:lstStyle/>
          <a:p>
            <a:pPr algn="just"/>
            <a:r>
              <a:rPr lang="it-IT" b="1" u="sng" dirty="0" err="1" smtClean="0"/>
              <a:t>UniProtKB</a:t>
            </a:r>
            <a:endParaRPr lang="it-IT" b="1" u="sng" dirty="0"/>
          </a:p>
          <a:p>
            <a:pPr algn="just"/>
            <a:r>
              <a:rPr lang="it-IT" dirty="0" smtClean="0">
                <a:hlinkClick r:id="rId2"/>
              </a:rPr>
              <a:t>http</a:t>
            </a:r>
            <a:r>
              <a:rPr lang="it-IT" dirty="0">
                <a:hlinkClick r:id="rId2"/>
              </a:rPr>
              <a:t>://</a:t>
            </a:r>
            <a:r>
              <a:rPr lang="it-IT" dirty="0" smtClean="0">
                <a:hlinkClick r:id="rId2"/>
              </a:rPr>
              <a:t>www.uniprot.org</a:t>
            </a:r>
            <a:r>
              <a:rPr lang="it-IT" dirty="0" smtClean="0"/>
              <a:t> </a:t>
            </a:r>
          </a:p>
          <a:p>
            <a:pPr algn="just"/>
            <a:r>
              <a:rPr lang="en-US" dirty="0" err="1" smtClean="0"/>
              <a:t>Archivio</a:t>
            </a:r>
            <a:r>
              <a:rPr lang="en-US" dirty="0" smtClean="0"/>
              <a:t> di </a:t>
            </a:r>
            <a:r>
              <a:rPr lang="en-US" dirty="0" err="1" smtClean="0"/>
              <a:t>sequenze</a:t>
            </a:r>
            <a:r>
              <a:rPr lang="en-US" dirty="0" smtClean="0"/>
              <a:t> </a:t>
            </a:r>
            <a:r>
              <a:rPr lang="en-US" dirty="0" err="1" smtClean="0"/>
              <a:t>proteiche</a:t>
            </a:r>
            <a:endParaRPr lang="en-US" dirty="0"/>
          </a:p>
          <a:p>
            <a:pPr algn="just"/>
            <a:r>
              <a:rPr lang="it-IT" dirty="0" smtClean="0"/>
              <a:t>Sezione </a:t>
            </a:r>
            <a:r>
              <a:rPr lang="it-IT" b="1" u="sng" dirty="0" smtClean="0"/>
              <a:t>SWISS-PROT</a:t>
            </a:r>
            <a:r>
              <a:rPr lang="it-IT" dirty="0" smtClean="0"/>
              <a:t>: sequenze annotate manualmente e controllate una ad una</a:t>
            </a:r>
          </a:p>
          <a:p>
            <a:pPr algn="just"/>
            <a:r>
              <a:rPr lang="it-IT" b="1" u="sng" dirty="0" smtClean="0"/>
              <a:t>TrEMBL</a:t>
            </a:r>
            <a:r>
              <a:rPr lang="it-IT" dirty="0" smtClean="0"/>
              <a:t>: annotate automaticamente (ovvero predette </a:t>
            </a:r>
            <a:r>
              <a:rPr lang="it-IT" dirty="0" err="1" smtClean="0"/>
              <a:t>bioinformaticamente</a:t>
            </a:r>
            <a:r>
              <a:rPr lang="it-IT" dirty="0" smtClean="0"/>
              <a:t> da genomi) e non </a:t>
            </a:r>
            <a:r>
              <a:rPr lang="it-IT" dirty="0" smtClean="0"/>
              <a:t>controllate</a:t>
            </a:r>
          </a:p>
          <a:p>
            <a:pPr algn="just"/>
            <a:r>
              <a:rPr lang="it-IT" dirty="0" smtClean="0"/>
              <a:t>Deriva dall’unificazione (nel 2003 dei database proteici dell’EBI, del SIB (</a:t>
            </a:r>
            <a:r>
              <a:rPr lang="it-IT" dirty="0" err="1" smtClean="0"/>
              <a:t>Swiss</a:t>
            </a:r>
            <a:r>
              <a:rPr lang="it-IT" dirty="0" smtClean="0"/>
              <a:t> </a:t>
            </a:r>
            <a:r>
              <a:rPr lang="it-IT" dirty="0" err="1" smtClean="0"/>
              <a:t>Bioinformatics</a:t>
            </a:r>
            <a:r>
              <a:rPr lang="it-IT" dirty="0" smtClean="0"/>
              <a:t> </a:t>
            </a:r>
            <a:r>
              <a:rPr lang="it-IT" dirty="0" err="1" smtClean="0"/>
              <a:t>Institute</a:t>
            </a:r>
            <a:r>
              <a:rPr lang="it-IT" dirty="0" smtClean="0"/>
              <a:t>) e del PIR (</a:t>
            </a:r>
            <a:r>
              <a:rPr lang="it-IT" dirty="0" err="1" smtClean="0"/>
              <a:t>Protein</a:t>
            </a:r>
            <a:r>
              <a:rPr lang="it-IT" dirty="0" smtClean="0"/>
              <a:t> Information Resource)</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862418" cy="4343400"/>
          </a:xfrm>
        </p:spPr>
        <p:txBody>
          <a:bodyPr/>
          <a:lstStyle/>
          <a:p>
            <a:endParaRPr lang="it-IT" dirty="0"/>
          </a:p>
          <a:p>
            <a:pPr algn="just"/>
            <a:r>
              <a:rPr lang="it-IT" b="1" u="sng" dirty="0" smtClean="0"/>
              <a:t>KEGG (</a:t>
            </a:r>
            <a:r>
              <a:rPr lang="en-US" b="1" u="sng" dirty="0"/>
              <a:t>Kyoto Encyclopedia of Genes and </a:t>
            </a:r>
            <a:r>
              <a:rPr lang="en-US" b="1" u="sng" dirty="0" smtClean="0"/>
              <a:t>Genomes)</a:t>
            </a:r>
            <a:endParaRPr lang="it-IT" b="1" u="sng" dirty="0"/>
          </a:p>
          <a:p>
            <a:pPr algn="just"/>
            <a:r>
              <a:rPr lang="it-IT" dirty="0">
                <a:hlinkClick r:id="rId2"/>
              </a:rPr>
              <a:t>http://www.genome.jp/kegg</a:t>
            </a:r>
            <a:r>
              <a:rPr lang="it-IT" dirty="0" smtClean="0">
                <a:hlinkClick r:id="rId2"/>
              </a:rPr>
              <a:t>/</a:t>
            </a:r>
            <a:endParaRPr lang="it-IT" dirty="0" smtClean="0"/>
          </a:p>
          <a:p>
            <a:pPr algn="just"/>
            <a:r>
              <a:rPr lang="it-IT" dirty="0" smtClean="0"/>
              <a:t>Informazioni relative a geni, genomi e funzioni nell’ambito di </a:t>
            </a:r>
            <a:r>
              <a:rPr lang="it-IT" dirty="0" err="1" smtClean="0"/>
              <a:t>pathway</a:t>
            </a:r>
            <a:r>
              <a:rPr lang="it-IT" dirty="0" smtClean="0"/>
              <a:t> </a:t>
            </a:r>
            <a:r>
              <a:rPr lang="it-IT" dirty="0" smtClean="0"/>
              <a:t>metabolici</a:t>
            </a:r>
          </a:p>
          <a:p>
            <a:pPr algn="just"/>
            <a:r>
              <a:rPr lang="it-IT" dirty="0" smtClean="0"/>
              <a:t>Gestito dall’università di Kyoto, indipendente da EBI, NCBI e DDBJ</a:t>
            </a:r>
          </a:p>
          <a:p>
            <a:pPr algn="just"/>
            <a:r>
              <a:rPr lang="it-IT" dirty="0" smtClean="0"/>
              <a:t>Utile per procedere con l’annotazione funzionale di geni e proteine</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smtClean="0"/>
              <a:t>KEGG PATHWAY – UN ESEMPIO</a:t>
            </a:r>
            <a:endParaRPr lang="it-IT" dirty="0"/>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smtClean="0"/>
              <a:t>DATABASE BIBLIOGRAFICI</a:t>
            </a:r>
            <a:endParaRPr lang="it-IT" dirty="0"/>
          </a:p>
        </p:txBody>
      </p:sp>
      <p:sp>
        <p:nvSpPr>
          <p:cNvPr id="3" name="Content Placeholder 2"/>
          <p:cNvSpPr>
            <a:spLocks noGrp="1"/>
          </p:cNvSpPr>
          <p:nvPr>
            <p:ph idx="1"/>
          </p:nvPr>
        </p:nvSpPr>
        <p:spPr>
          <a:xfrm>
            <a:off x="384464" y="1662131"/>
            <a:ext cx="3325091" cy="4551633"/>
          </a:xfrm>
        </p:spPr>
        <p:txBody>
          <a:bodyPr/>
          <a:lstStyle/>
          <a:p>
            <a:pPr algn="just"/>
            <a:r>
              <a:rPr lang="it-IT" dirty="0" smtClean="0"/>
              <a:t>Anche i contenuti di un giornale scientifico possono essere organizzati, in modo molto semplice, secondo i medesimi criteri</a:t>
            </a:r>
          </a:p>
          <a:p>
            <a:pPr algn="just"/>
            <a:r>
              <a:rPr lang="it-IT" dirty="0"/>
              <a:t>Prendiamo come esempio il giornale Nucleic Acids Research (</a:t>
            </a:r>
            <a:r>
              <a:rPr lang="it-IT" dirty="0">
                <a:hlinkClick r:id="rId2"/>
              </a:rPr>
              <a:t>https://</a:t>
            </a:r>
            <a:r>
              <a:rPr lang="it-IT" dirty="0" smtClean="0">
                <a:hlinkClick r:id="rId2"/>
              </a:rPr>
              <a:t>academic.oup.com/nar</a:t>
            </a:r>
            <a:r>
              <a:rPr lang="it-IT" dirty="0" smtClean="0"/>
              <a:t> )</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smtClean="0"/>
              <a:t>Issues -&gt; menù a tendina</a:t>
            </a:r>
            <a:br>
              <a:rPr lang="it-IT" sz="2400" dirty="0" smtClean="0"/>
            </a:br>
            <a:r>
              <a:rPr lang="it-IT" sz="2400" dirty="0" smtClean="0"/>
              <a:t>possibilità di selezionare anno di pubblicazione e volume/issue</a:t>
            </a:r>
            <a:endParaRPr lang="it-IT"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smtClean="0"/>
              <a:t>Ogni articolo è associato a:</a:t>
            </a:r>
          </a:p>
          <a:p>
            <a:endParaRPr lang="it-IT" dirty="0"/>
          </a:p>
          <a:p>
            <a:pPr marL="285750" indent="-285750" algn="just">
              <a:buFont typeface="Arial" panose="020B0604020202020204" pitchFamily="34" charset="0"/>
              <a:buChar char="•"/>
            </a:pPr>
            <a:r>
              <a:rPr lang="it-IT" b="1" dirty="0" smtClean="0"/>
              <a:t>Titolo</a:t>
            </a:r>
          </a:p>
          <a:p>
            <a:pPr marL="285750" indent="-285750" algn="just">
              <a:buFont typeface="Arial" panose="020B0604020202020204" pitchFamily="34" charset="0"/>
              <a:buChar char="•"/>
            </a:pPr>
            <a:r>
              <a:rPr lang="it-IT" b="1" dirty="0" smtClean="0"/>
              <a:t>Autori</a:t>
            </a:r>
          </a:p>
          <a:p>
            <a:pPr marL="285750" indent="-285750" algn="just">
              <a:buFont typeface="Arial" panose="020B0604020202020204" pitchFamily="34" charset="0"/>
              <a:buChar char="•"/>
            </a:pPr>
            <a:r>
              <a:rPr lang="it-IT" b="1" dirty="0" smtClean="0"/>
              <a:t>Dati bibliografici </a:t>
            </a:r>
            <a:r>
              <a:rPr lang="it-IT" dirty="0" smtClean="0"/>
              <a:t>(Journal name, volume, issue, pages</a:t>
            </a:r>
          </a:p>
          <a:p>
            <a:pPr marL="285750" indent="-285750" algn="just">
              <a:buFont typeface="Arial" panose="020B0604020202020204" pitchFamily="34" charset="0"/>
              <a:buChar char="•"/>
            </a:pPr>
            <a:r>
              <a:rPr lang="it-IT" b="1" dirty="0" smtClean="0"/>
              <a:t>Doi</a:t>
            </a:r>
            <a:r>
              <a:rPr lang="it-IT" dirty="0" smtClean="0"/>
              <a:t> (Digital Object Identifier) -&gt; URL persistente per permettere archiviazione e accessibilità nel lungo periodo</a:t>
            </a:r>
          </a:p>
          <a:p>
            <a:pPr marL="285750" indent="-285750" algn="just">
              <a:buFont typeface="Arial" panose="020B0604020202020204" pitchFamily="34" charset="0"/>
              <a:buChar char="•"/>
            </a:pPr>
            <a:r>
              <a:rPr lang="it-IT" b="1" dirty="0" smtClean="0"/>
              <a:t>Data di pubblicazione</a:t>
            </a:r>
          </a:p>
          <a:p>
            <a:pPr marL="285750" indent="-285750" algn="just">
              <a:buFont typeface="Arial" panose="020B0604020202020204" pitchFamily="34" charset="0"/>
              <a:buChar char="•"/>
            </a:pPr>
            <a:r>
              <a:rPr lang="it-IT" b="1" dirty="0" smtClean="0"/>
              <a:t>Abstract</a:t>
            </a:r>
            <a:r>
              <a:rPr lang="it-IT" dirty="0" smtClean="0"/>
              <a:t> -&gt; un breve riassunto del lavoro che presenta metodologie e scoperte più rilevanti</a:t>
            </a:r>
          </a:p>
          <a:p>
            <a:pPr marL="285750" indent="-285750" algn="just">
              <a:buFont typeface="Arial" panose="020B0604020202020204" pitchFamily="34" charset="0"/>
              <a:buChar char="•"/>
            </a:pPr>
            <a:r>
              <a:rPr lang="it-IT" b="1" dirty="0" smtClean="0"/>
              <a:t>Keywords</a:t>
            </a:r>
            <a:endParaRPr lang="it-IT" b="1" dirty="0"/>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smtClean="0"/>
              <a:t>In un database «biologico» questo consiste nel:</a:t>
            </a:r>
          </a:p>
          <a:p>
            <a:pPr marL="45720" indent="0" algn="just">
              <a:buNone/>
            </a:pPr>
            <a:r>
              <a:rPr lang="it-IT" dirty="0" smtClean="0"/>
              <a:t>-</a:t>
            </a:r>
            <a:r>
              <a:rPr lang="it-IT" b="1" dirty="0" smtClean="0"/>
              <a:t>Depositare una sequenza </a:t>
            </a:r>
            <a:r>
              <a:rPr lang="it-IT" dirty="0" smtClean="0"/>
              <a:t>una volta determinata </a:t>
            </a:r>
            <a:r>
              <a:rPr lang="it-IT" dirty="0" smtClean="0"/>
              <a:t>direttamente o indirettamente</a:t>
            </a:r>
            <a:endParaRPr lang="it-IT" dirty="0" smtClean="0"/>
          </a:p>
          <a:p>
            <a:pPr marL="45720" indent="0" algn="just">
              <a:buNone/>
            </a:pPr>
            <a:r>
              <a:rPr lang="it-IT" dirty="0" smtClean="0"/>
              <a:t>-</a:t>
            </a:r>
            <a:r>
              <a:rPr lang="it-IT" b="1" dirty="0" smtClean="0"/>
              <a:t>Permettere una ricerca </a:t>
            </a:r>
            <a:r>
              <a:rPr lang="it-IT" dirty="0" smtClean="0"/>
              <a:t>utilizzando uno o più campi (identificativo, nome del gene, ecc.)</a:t>
            </a:r>
          </a:p>
          <a:p>
            <a:pPr marL="45720" indent="0" algn="just">
              <a:buNone/>
            </a:pPr>
            <a:r>
              <a:rPr lang="it-IT" dirty="0" smtClean="0"/>
              <a:t>-</a:t>
            </a:r>
            <a:r>
              <a:rPr lang="it-IT" b="1" dirty="0" smtClean="0"/>
              <a:t>Aggiornarla</a:t>
            </a:r>
            <a:r>
              <a:rPr lang="it-IT" dirty="0" smtClean="0"/>
              <a:t> nel caso si rilevino errori nel sequenziamento, la si riesca ad allungare o assemblare meglio nel caso di un genoma</a:t>
            </a:r>
          </a:p>
          <a:p>
            <a:pPr marL="45720" indent="0" algn="just">
              <a:buNone/>
            </a:pPr>
            <a:r>
              <a:rPr lang="it-IT" dirty="0" smtClean="0"/>
              <a:t>-</a:t>
            </a:r>
            <a:r>
              <a:rPr lang="it-IT" b="1" dirty="0" smtClean="0"/>
              <a:t>Eliminarla quando la entry diventi obsoleta, ridondante</a:t>
            </a:r>
            <a:r>
              <a:rPr lang="it-IT" dirty="0" smtClean="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sono </a:t>
            </a:r>
            <a:r>
              <a:rPr lang="it-IT" dirty="0" err="1" smtClean="0"/>
              <a:t>achiviate</a:t>
            </a:r>
            <a:r>
              <a:rPr lang="it-IT" dirty="0" smtClean="0"/>
              <a:t> le sequenze?</a:t>
            </a:r>
            <a:br>
              <a:rPr lang="it-IT" dirty="0" smtClean="0"/>
            </a:br>
            <a:r>
              <a:rPr lang="it-IT" dirty="0" smtClean="0"/>
              <a:t>FORMATI </a:t>
            </a:r>
            <a:r>
              <a:rPr lang="it-IT" dirty="0" smtClean="0"/>
              <a:t>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pPr algn="just"/>
            <a:r>
              <a:rPr lang="it-IT" dirty="0" smtClean="0"/>
              <a:t>Formato base di input (e output) per moltissimi software e tool online di bioinformatica</a:t>
            </a:r>
          </a:p>
          <a:p>
            <a:pPr algn="just"/>
            <a:r>
              <a:rPr lang="it-IT" dirty="0" smtClean="0"/>
              <a:t>Linea di intestazione introdotta da «&gt;» seguita da testo libero</a:t>
            </a:r>
          </a:p>
          <a:p>
            <a:pPr algn="just"/>
            <a:r>
              <a:rPr lang="it-IT" dirty="0" smtClean="0"/>
              <a:t>Sequenza (nucleotidica o proteica) a capo</a:t>
            </a:r>
          </a:p>
          <a:p>
            <a:pPr algn="just"/>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smtClean="0"/>
              <a:t>FORMATI DI FILE – GenBank</a:t>
            </a:r>
            <a:endParaRPr lang="it-IT" dirty="0"/>
          </a:p>
        </p:txBody>
      </p:sp>
      <p:sp>
        <p:nvSpPr>
          <p:cNvPr id="3" name="Content Placeholder 2"/>
          <p:cNvSpPr>
            <a:spLocks noGrp="1"/>
          </p:cNvSpPr>
          <p:nvPr>
            <p:ph idx="1"/>
          </p:nvPr>
        </p:nvSpPr>
        <p:spPr>
          <a:xfrm>
            <a:off x="941070" y="1885950"/>
            <a:ext cx="5482590" cy="4098798"/>
          </a:xfrm>
        </p:spPr>
        <p:txBody>
          <a:bodyPr>
            <a:normAutofit/>
          </a:bodyPr>
          <a:lstStyle/>
          <a:p>
            <a:pPr algn="just"/>
            <a:r>
              <a:rPr lang="it-IT" dirty="0" smtClean="0"/>
              <a:t>Flat file format usato da GenBank (database di sequenze nucleotiche)</a:t>
            </a:r>
          </a:p>
          <a:p>
            <a:pPr algn="just"/>
            <a:r>
              <a:rPr lang="it-IT" dirty="0" smtClean="0"/>
              <a:t>Contiene la sequenza ma anche annotazioni</a:t>
            </a:r>
          </a:p>
          <a:p>
            <a:pPr algn="just"/>
            <a:r>
              <a:rPr lang="it-IT" dirty="0" smtClean="0"/>
              <a:t>Autore, versione, data di deposito, aricolo di riferimento, traduzione in proteina, ecc.</a:t>
            </a:r>
          </a:p>
          <a:p>
            <a:pPr algn="just"/>
            <a:r>
              <a:rPr lang="it-IT" dirty="0" smtClean="0"/>
              <a:t>Esempio a lato mostra solo un file relativamente semplice, ma queste entry possono essere notevolmente complesse!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Swiss-Prot</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pPr algn="just"/>
            <a:r>
              <a:rPr lang="it-IT" dirty="0" smtClean="0"/>
              <a:t>Formato definito dal database UniProtKB/Swiss-Prot</a:t>
            </a:r>
          </a:p>
          <a:p>
            <a:pPr algn="just"/>
            <a:r>
              <a:rPr lang="it-IT" dirty="0" smtClean="0"/>
              <a:t>Dedicato a sequenze proteiche</a:t>
            </a:r>
          </a:p>
          <a:p>
            <a:pPr algn="just"/>
            <a:r>
              <a:rPr lang="it-IT" dirty="0" smtClean="0"/>
              <a:t>Anche in questo caso contiene sia la sequenza primaria che le annotazioni ad essa relative</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ASN.1</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pPr algn="just"/>
            <a:r>
              <a:rPr lang="it-IT" dirty="0"/>
              <a:t>Formato relativo ad uno standard internazionale (</a:t>
            </a:r>
            <a:r>
              <a:rPr lang="it-IT" b="1" dirty="0"/>
              <a:t>Abstract Syntax Notation </a:t>
            </a:r>
            <a:r>
              <a:rPr lang="it-IT" b="1" dirty="0" smtClean="0"/>
              <a:t>One</a:t>
            </a:r>
            <a:r>
              <a:rPr lang="it-IT" dirty="0" smtClean="0"/>
              <a:t>)</a:t>
            </a:r>
          </a:p>
          <a:p>
            <a:pPr algn="just"/>
            <a:r>
              <a:rPr lang="it-IT" dirty="0" smtClean="0"/>
              <a:t>Formato base per tutti i dati contenuti nel portale NCBI, indipendentemente dal database di riferimento</a:t>
            </a:r>
          </a:p>
          <a:p>
            <a:pPr algn="just"/>
            <a:r>
              <a:rPr lang="it-IT" dirty="0" smtClean="0"/>
              <a:t>E’standardizzato, quindi è indipendente dalla piattaforma e dal linguaggio</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60070"/>
            <a:ext cx="5343525" cy="4914900"/>
          </a:xfrm>
          <a:prstGeom prst="rect">
            <a:avLst/>
          </a:prstGeom>
        </p:spPr>
      </p:pic>
    </p:spTree>
    <p:extLst>
      <p:ext uri="{BB962C8B-B14F-4D97-AF65-F5344CB8AC3E}">
        <p14:creationId xmlns:p14="http://schemas.microsoft.com/office/powerpoint/2010/main" val="200089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smtClean="0"/>
              <a:t>CONVERSIONE TRA FORMATI</a:t>
            </a:r>
            <a:endParaRPr lang="it-IT" dirty="0"/>
          </a:p>
        </p:txBody>
      </p:sp>
      <p:sp>
        <p:nvSpPr>
          <p:cNvPr id="3" name="Content Placeholder 2"/>
          <p:cNvSpPr>
            <a:spLocks noGrp="1"/>
          </p:cNvSpPr>
          <p:nvPr>
            <p:ph idx="1"/>
          </p:nvPr>
        </p:nvSpPr>
        <p:spPr>
          <a:xfrm>
            <a:off x="817685" y="1673352"/>
            <a:ext cx="4730261" cy="4343400"/>
          </a:xfrm>
        </p:spPr>
        <p:txBody>
          <a:bodyPr>
            <a:normAutofit lnSpcReduction="10000"/>
          </a:bodyPr>
          <a:lstStyle/>
          <a:p>
            <a:pPr algn="just"/>
            <a:r>
              <a:rPr lang="it-IT" dirty="0" smtClean="0"/>
              <a:t>Molto spesso </a:t>
            </a:r>
            <a:r>
              <a:rPr lang="it-IT" b="1" u="sng" dirty="0" smtClean="0"/>
              <a:t>gli strumenti bioinformatici necessitano di un input in un determinato formato</a:t>
            </a:r>
          </a:p>
          <a:p>
            <a:pPr algn="just"/>
            <a:r>
              <a:rPr lang="it-IT" dirty="0" smtClean="0"/>
              <a:t>Allo stesso tempo </a:t>
            </a:r>
            <a:r>
              <a:rPr lang="it-IT" b="1" u="sng" dirty="0" smtClean="0"/>
              <a:t>l’output è anch’esso in un determinato formato</a:t>
            </a:r>
            <a:r>
              <a:rPr lang="it-IT" dirty="0" smtClean="0"/>
              <a:t> che potrebbe non essere direttamente conpatibile con altri strumenti</a:t>
            </a:r>
          </a:p>
          <a:p>
            <a:pPr algn="just"/>
            <a:r>
              <a:rPr lang="it-IT" dirty="0" smtClean="0"/>
              <a:t>Fortunatamente esistono tool che permettono la </a:t>
            </a:r>
            <a:r>
              <a:rPr lang="it-IT" b="1" u="sng" dirty="0" smtClean="0"/>
              <a:t>conversione</a:t>
            </a:r>
            <a:r>
              <a:rPr lang="it-IT" dirty="0" smtClean="0"/>
              <a:t> tra formati</a:t>
            </a:r>
          </a:p>
          <a:p>
            <a:pPr algn="just"/>
            <a:r>
              <a:rPr lang="it-IT" dirty="0" smtClean="0"/>
              <a:t>I maggiori portali permettono lo scaricamento dei dati in più formati</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62946"/>
            <a:ext cx="6560820" cy="800219"/>
          </a:xfrm>
          <a:prstGeom prst="rect">
            <a:avLst/>
          </a:prstGeom>
          <a:noFill/>
        </p:spPr>
        <p:txBody>
          <a:bodyPr wrap="square" rtlCol="0">
            <a:spAutoFit/>
          </a:bodyPr>
          <a:lstStyle/>
          <a:p>
            <a:r>
              <a:rPr lang="it-IT" sz="1400" dirty="0" smtClean="0"/>
              <a:t>esempi</a:t>
            </a:r>
          </a:p>
          <a:p>
            <a:r>
              <a:rPr lang="it-IT" sz="1400" dirty="0" smtClean="0">
                <a:hlinkClick r:id="rId3"/>
              </a:rPr>
              <a:t>http</a:t>
            </a:r>
            <a:r>
              <a:rPr lang="it-IT" sz="1400" dirty="0">
                <a:hlinkClick r:id="rId3"/>
              </a:rPr>
              <a:t>://sequenceconversion.bugaco.com/converter/biology/sequences</a:t>
            </a:r>
            <a:r>
              <a:rPr lang="it-IT" dirty="0" smtClean="0">
                <a:hlinkClick r:id="rId3"/>
              </a:rPr>
              <a:t>/</a:t>
            </a:r>
            <a:endParaRPr lang="it-IT" dirty="0" smtClean="0"/>
          </a:p>
          <a:p>
            <a:r>
              <a:rPr lang="it-IT" sz="1400" dirty="0">
                <a:hlinkClick r:id="rId4"/>
              </a:rPr>
              <a:t>http://</a:t>
            </a:r>
            <a:r>
              <a:rPr lang="it-IT" sz="1400" dirty="0" smtClean="0">
                <a:hlinkClick r:id="rId4"/>
              </a:rPr>
              <a:t>phylogeny.lirmm.fr/phylo_cgi/data_converter.cgi</a:t>
            </a:r>
            <a:r>
              <a:rPr lang="it-IT" sz="1400" dirty="0" smtClean="0"/>
              <a:t> </a:t>
            </a:r>
            <a:endParaRPr lang="it-IT" sz="1400" dirty="0"/>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ACQUISIRE I DATI BIOINFORMATICI</a:t>
            </a:r>
            <a:endParaRPr lang="it-IT" dirty="0"/>
          </a:p>
        </p:txBody>
      </p:sp>
      <p:sp>
        <p:nvSpPr>
          <p:cNvPr id="3" name="Content Placeholder 2"/>
          <p:cNvSpPr>
            <a:spLocks noGrp="1"/>
          </p:cNvSpPr>
          <p:nvPr>
            <p:ph idx="1"/>
          </p:nvPr>
        </p:nvSpPr>
        <p:spPr/>
        <p:txBody>
          <a:bodyPr>
            <a:normAutofit/>
          </a:bodyPr>
          <a:lstStyle/>
          <a:p>
            <a:pPr algn="just"/>
            <a:r>
              <a:rPr lang="en-US" b="1" dirty="0" err="1" smtClean="0"/>
              <a:t>Ricercare</a:t>
            </a:r>
            <a:r>
              <a:rPr lang="en-US" b="1" dirty="0" smtClean="0"/>
              <a:t> e </a:t>
            </a:r>
            <a:r>
              <a:rPr lang="en-US" b="1" dirty="0" err="1" smtClean="0"/>
              <a:t>selezionare</a:t>
            </a:r>
            <a:r>
              <a:rPr lang="en-US" b="1" dirty="0" smtClean="0"/>
              <a:t> </a:t>
            </a:r>
            <a:r>
              <a:rPr lang="en-US" b="1" dirty="0" err="1" smtClean="0"/>
              <a:t>i</a:t>
            </a:r>
            <a:r>
              <a:rPr lang="en-US" b="1" dirty="0" smtClean="0"/>
              <a:t> </a:t>
            </a:r>
            <a:r>
              <a:rPr lang="en-US" b="1" dirty="0" err="1" smtClean="0"/>
              <a:t>dati</a:t>
            </a:r>
            <a:r>
              <a:rPr lang="en-US" b="1" dirty="0" smtClean="0"/>
              <a:t> </a:t>
            </a:r>
            <a:r>
              <a:rPr lang="en-US" dirty="0" smtClean="0"/>
              <a:t>in un database</a:t>
            </a:r>
            <a:endParaRPr lang="en-US" dirty="0"/>
          </a:p>
          <a:p>
            <a:pPr algn="just"/>
            <a:r>
              <a:rPr lang="it-IT" b="1" dirty="0" smtClean="0"/>
              <a:t>Scaricare</a:t>
            </a:r>
            <a:r>
              <a:rPr lang="it-IT" dirty="0" smtClean="0"/>
              <a:t> i dati da una pagina web</a:t>
            </a:r>
            <a:endParaRPr lang="it-IT" dirty="0"/>
          </a:p>
          <a:p>
            <a:pPr algn="just"/>
            <a:r>
              <a:rPr lang="en-US" b="1" u="sng" dirty="0" err="1" smtClean="0"/>
              <a:t>Utilizzare</a:t>
            </a:r>
            <a:r>
              <a:rPr lang="en-US" b="1" u="sng" dirty="0" smtClean="0"/>
              <a:t> </a:t>
            </a:r>
            <a:r>
              <a:rPr lang="en-US" b="1" u="sng" dirty="0" err="1" smtClean="0"/>
              <a:t>degli</a:t>
            </a:r>
            <a:r>
              <a:rPr lang="en-US" b="1" u="sng" dirty="0" smtClean="0"/>
              <a:t> script</a:t>
            </a:r>
            <a:r>
              <a:rPr lang="en-US" b="1" dirty="0" smtClean="0"/>
              <a:t> </a:t>
            </a:r>
            <a:r>
              <a:rPr lang="en-US" dirty="0" smtClean="0"/>
              <a:t>per </a:t>
            </a:r>
            <a:r>
              <a:rPr lang="en-US" dirty="0" err="1" smtClean="0"/>
              <a:t>scaricare</a:t>
            </a:r>
            <a:r>
              <a:rPr lang="en-US" dirty="0" smtClean="0"/>
              <a:t> </a:t>
            </a:r>
            <a:r>
              <a:rPr lang="en-US" dirty="0" err="1"/>
              <a:t>i</a:t>
            </a:r>
            <a:r>
              <a:rPr lang="en-US" dirty="0" smtClean="0"/>
              <a:t> </a:t>
            </a:r>
            <a:r>
              <a:rPr lang="en-US" dirty="0" err="1" smtClean="0"/>
              <a:t>dati</a:t>
            </a:r>
            <a:r>
              <a:rPr lang="en-US" dirty="0" smtClean="0"/>
              <a:t> (</a:t>
            </a:r>
            <a:r>
              <a:rPr lang="en-US" dirty="0" err="1" smtClean="0"/>
              <a:t>soprattutto</a:t>
            </a:r>
            <a:r>
              <a:rPr lang="en-US" dirty="0" smtClean="0"/>
              <a:t> </a:t>
            </a:r>
            <a:r>
              <a:rPr lang="en-US" dirty="0" err="1" smtClean="0"/>
              <a:t>quando</a:t>
            </a:r>
            <a:r>
              <a:rPr lang="en-US" dirty="0" smtClean="0"/>
              <a:t> </a:t>
            </a:r>
            <a:r>
              <a:rPr lang="en-US" dirty="0" err="1" smtClean="0"/>
              <a:t>si</a:t>
            </a:r>
            <a:r>
              <a:rPr lang="en-US" dirty="0" smtClean="0"/>
              <a:t> </a:t>
            </a:r>
            <a:r>
              <a:rPr lang="en-US" dirty="0" err="1" smtClean="0"/>
              <a:t>tratta</a:t>
            </a:r>
            <a:r>
              <a:rPr lang="en-US" dirty="0" smtClean="0"/>
              <a:t> di files di </a:t>
            </a:r>
            <a:r>
              <a:rPr lang="en-US" dirty="0" err="1" smtClean="0"/>
              <a:t>grandi</a:t>
            </a:r>
            <a:r>
              <a:rPr lang="en-US" dirty="0" smtClean="0"/>
              <a:t> </a:t>
            </a:r>
            <a:r>
              <a:rPr lang="en-US" dirty="0" err="1" smtClean="0"/>
              <a:t>dimensioni</a:t>
            </a:r>
            <a:r>
              <a:rPr lang="en-US" dirty="0" smtClean="0"/>
              <a:t> o di </a:t>
            </a:r>
            <a:r>
              <a:rPr lang="en-US" dirty="0" err="1" smtClean="0"/>
              <a:t>una</a:t>
            </a:r>
            <a:r>
              <a:rPr lang="en-US" dirty="0" smtClean="0"/>
              <a:t> </a:t>
            </a:r>
            <a:r>
              <a:rPr lang="en-US" dirty="0" err="1" smtClean="0"/>
              <a:t>serie</a:t>
            </a:r>
            <a:r>
              <a:rPr lang="en-US" dirty="0" smtClean="0"/>
              <a:t> di files </a:t>
            </a:r>
            <a:r>
              <a:rPr lang="en-US" dirty="0" err="1" smtClean="0"/>
              <a:t>che</a:t>
            </a:r>
            <a:r>
              <a:rPr lang="en-US" dirty="0" smtClean="0"/>
              <a:t> </a:t>
            </a:r>
            <a:r>
              <a:rPr lang="en-US" dirty="0" err="1" smtClean="0"/>
              <a:t>altrimenti</a:t>
            </a:r>
            <a:r>
              <a:rPr lang="en-US" dirty="0" smtClean="0"/>
              <a:t> </a:t>
            </a:r>
            <a:r>
              <a:rPr lang="en-US" dirty="0" err="1" smtClean="0"/>
              <a:t>dovrebbero</a:t>
            </a:r>
            <a:r>
              <a:rPr lang="en-US" dirty="0" smtClean="0"/>
              <a:t> </a:t>
            </a:r>
            <a:r>
              <a:rPr lang="en-US" dirty="0" err="1" smtClean="0"/>
              <a:t>essere</a:t>
            </a:r>
            <a:r>
              <a:rPr lang="en-US" dirty="0" smtClean="0"/>
              <a:t> </a:t>
            </a:r>
            <a:r>
              <a:rPr lang="en-US" dirty="0" err="1" smtClean="0"/>
              <a:t>scaricati</a:t>
            </a:r>
            <a:r>
              <a:rPr lang="en-US" dirty="0" smtClean="0"/>
              <a:t> </a:t>
            </a:r>
            <a:r>
              <a:rPr lang="en-US" dirty="0" err="1" smtClean="0"/>
              <a:t>singolarmente</a:t>
            </a:r>
            <a:r>
              <a:rPr lang="en-US" dirty="0" smtClean="0"/>
              <a:t> </a:t>
            </a:r>
            <a:r>
              <a:rPr lang="en-US" dirty="0" err="1" smtClean="0"/>
              <a:t>uno</a:t>
            </a:r>
            <a:r>
              <a:rPr lang="en-US" dirty="0" smtClean="0"/>
              <a:t> ad </a:t>
            </a:r>
            <a:r>
              <a:rPr lang="en-US" dirty="0" err="1" smtClean="0"/>
              <a:t>uno</a:t>
            </a:r>
            <a:r>
              <a:rPr lang="en-US" dirty="0" smtClean="0"/>
              <a:t>)</a:t>
            </a:r>
            <a:endParaRPr lang="en-US" dirty="0" smtClean="0"/>
          </a:p>
          <a:p>
            <a:pPr algn="just"/>
            <a:r>
              <a:rPr lang="en-US" b="1" u="sng" dirty="0" err="1" smtClean="0"/>
              <a:t>Utilizzare</a:t>
            </a:r>
            <a:r>
              <a:rPr lang="en-US" b="1" u="sng" dirty="0" smtClean="0"/>
              <a:t> FTP</a:t>
            </a:r>
            <a:r>
              <a:rPr lang="en-US" dirty="0" smtClean="0"/>
              <a:t> per </a:t>
            </a:r>
            <a:r>
              <a:rPr lang="en-US" dirty="0" err="1" smtClean="0"/>
              <a:t>scaricare</a:t>
            </a:r>
            <a:r>
              <a:rPr lang="en-US" dirty="0" smtClean="0"/>
              <a:t> </a:t>
            </a:r>
            <a:r>
              <a:rPr lang="en-US" dirty="0" err="1" smtClean="0"/>
              <a:t>interi</a:t>
            </a:r>
            <a:r>
              <a:rPr lang="en-US" dirty="0" smtClean="0"/>
              <a:t> database</a:t>
            </a:r>
            <a:r>
              <a:rPr lang="en-US" dirty="0"/>
              <a:t> </a:t>
            </a:r>
            <a:r>
              <a:rPr lang="en-US" dirty="0" smtClean="0"/>
              <a:t>(</a:t>
            </a:r>
            <a:r>
              <a:rPr lang="en-US" dirty="0" err="1" smtClean="0"/>
              <a:t>esempio</a:t>
            </a:r>
            <a:r>
              <a:rPr lang="en-US" dirty="0" smtClean="0"/>
              <a:t>: </a:t>
            </a:r>
            <a:r>
              <a:rPr lang="it-IT" dirty="0" smtClean="0"/>
              <a:t>ftp.ncbi.nih.gov)</a:t>
            </a:r>
            <a:endParaRPr lang="it-IT" dirty="0"/>
          </a:p>
          <a:p>
            <a:pPr algn="just"/>
            <a:r>
              <a:rPr lang="en-US" dirty="0" smtClean="0"/>
              <a:t>Durante un </a:t>
            </a:r>
            <a:r>
              <a:rPr lang="en-US" dirty="0" err="1" smtClean="0"/>
              <a:t>progetto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necessario</a:t>
            </a:r>
            <a:r>
              <a:rPr lang="en-US" dirty="0" smtClean="0"/>
              <a:t> </a:t>
            </a:r>
            <a:r>
              <a:rPr lang="en-US" dirty="0" err="1" smtClean="0"/>
              <a:t>eseguire</a:t>
            </a:r>
            <a:r>
              <a:rPr lang="en-US" dirty="0" smtClean="0"/>
              <a:t> </a:t>
            </a:r>
            <a:r>
              <a:rPr lang="en-US" dirty="0" err="1" smtClean="0"/>
              <a:t>tutte</a:t>
            </a:r>
            <a:r>
              <a:rPr lang="en-US" dirty="0" smtClean="0"/>
              <a:t> </a:t>
            </a:r>
            <a:r>
              <a:rPr lang="en-US" dirty="0" err="1" smtClean="0"/>
              <a:t>queste</a:t>
            </a:r>
            <a:r>
              <a:rPr lang="en-US" dirty="0" smtClean="0"/>
              <a:t> </a:t>
            </a:r>
            <a:r>
              <a:rPr lang="en-US" dirty="0" err="1" smtClean="0"/>
              <a:t>operazioni</a:t>
            </a:r>
            <a:endParaRPr lang="en-US" dirty="0"/>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088" y="1375996"/>
            <a:ext cx="6563166" cy="4470888"/>
          </a:xfrm>
        </p:spPr>
        <p:txBody>
          <a:bodyPr>
            <a:normAutofit fontScale="92500" lnSpcReduction="20000"/>
          </a:bodyPr>
          <a:lstStyle/>
          <a:p>
            <a:pPr marL="45720" indent="0">
              <a:buNone/>
            </a:pPr>
            <a:endParaRPr lang="it-IT" dirty="0"/>
          </a:p>
          <a:p>
            <a:pPr algn="just"/>
            <a:r>
              <a:rPr lang="it-IT" dirty="0" smtClean="0"/>
              <a:t>Nessun problema: </a:t>
            </a:r>
            <a:r>
              <a:rPr lang="it-IT" b="1" u="sng" dirty="0" smtClean="0"/>
              <a:t>NCBI, EBI e DDBJ si scambiano giornalmente i contenuti</a:t>
            </a:r>
            <a:r>
              <a:rPr lang="it-IT" dirty="0" smtClean="0"/>
              <a:t>, che restano associati a degli </a:t>
            </a:r>
            <a:r>
              <a:rPr lang="it-IT" dirty="0" err="1" smtClean="0"/>
              <a:t>accession</a:t>
            </a:r>
            <a:r>
              <a:rPr lang="it-IT" dirty="0" smtClean="0"/>
              <a:t> ID unici che ne rendono semplice la reperibilità indipendentemente dal database scelto</a:t>
            </a:r>
          </a:p>
          <a:p>
            <a:pPr algn="just"/>
            <a:r>
              <a:rPr lang="it-IT" dirty="0" smtClean="0"/>
              <a:t>Affinché questo scambio possa avvenire efficientemente, la strutturazione delle schede deve rispettare alcuni </a:t>
            </a:r>
            <a:r>
              <a:rPr lang="it-IT" b="1" dirty="0" smtClean="0"/>
              <a:t>standard di formattazione predefiniti</a:t>
            </a:r>
          </a:p>
          <a:p>
            <a:pPr algn="just"/>
            <a:r>
              <a:rPr lang="it-IT" dirty="0" smtClean="0"/>
              <a:t>Il tutto avviene grazie al sistema </a:t>
            </a:r>
            <a:r>
              <a:rPr lang="it-IT" b="1" u="sng" dirty="0" smtClean="0"/>
              <a:t>INSDC (</a:t>
            </a:r>
            <a:r>
              <a:rPr lang="en-US" b="1" u="sng" dirty="0"/>
              <a:t>International Nucleotide Sequence Database </a:t>
            </a:r>
            <a:r>
              <a:rPr lang="en-US" b="1" u="sng" dirty="0" smtClean="0"/>
              <a:t>Collaboration</a:t>
            </a:r>
            <a:r>
              <a:rPr lang="it-IT" b="1" u="sng" dirty="0" smtClean="0"/>
              <a:t>)</a:t>
            </a:r>
            <a:r>
              <a:rPr lang="it-IT" dirty="0" smtClean="0"/>
              <a:t>, ovvero un comitato che riunisce membri dei tre grandi portali </a:t>
            </a:r>
            <a:r>
              <a:rPr lang="it-IT" dirty="0" err="1" smtClean="0"/>
              <a:t>bioinformatici</a:t>
            </a:r>
            <a:r>
              <a:rPr lang="it-IT" dirty="0" smtClean="0"/>
              <a:t> che stabiliscono gli standard di condivisione</a:t>
            </a:r>
          </a:p>
          <a:p>
            <a:pPr algn="just"/>
            <a:r>
              <a:rPr lang="en-US" dirty="0" err="1" smtClean="0"/>
              <a:t>CNGBdb</a:t>
            </a:r>
            <a:r>
              <a:rPr lang="en-US" dirty="0" smtClean="0"/>
              <a:t> al </a:t>
            </a:r>
            <a:r>
              <a:rPr lang="en-US" dirty="0" err="1" smtClean="0"/>
              <a:t>momento</a:t>
            </a:r>
            <a:r>
              <a:rPr lang="en-US" dirty="0" smtClean="0"/>
              <a:t> non ne è </a:t>
            </a:r>
            <a:r>
              <a:rPr lang="en-US" dirty="0" err="1" smtClean="0"/>
              <a:t>ufficialmente</a:t>
            </a:r>
            <a:r>
              <a:rPr lang="en-US" dirty="0" smtClean="0"/>
              <a:t> </a:t>
            </a:r>
            <a:r>
              <a:rPr lang="en-US" dirty="0" err="1" smtClean="0"/>
              <a:t>membro</a:t>
            </a:r>
            <a:r>
              <a:rPr lang="en-US" dirty="0" smtClean="0"/>
              <a:t>, ma </a:t>
            </a:r>
            <a:r>
              <a:rPr lang="en-US" dirty="0" err="1" smtClean="0"/>
              <a:t>usa</a:t>
            </a:r>
            <a:r>
              <a:rPr lang="en-US" dirty="0" smtClean="0"/>
              <a:t> </a:t>
            </a:r>
            <a:r>
              <a:rPr lang="en-US" dirty="0" err="1" smtClean="0"/>
              <a:t>gli</a:t>
            </a:r>
            <a:r>
              <a:rPr lang="en-US" dirty="0" smtClean="0"/>
              <a:t> </a:t>
            </a:r>
            <a:r>
              <a:rPr lang="en-US" dirty="0" err="1" smtClean="0"/>
              <a:t>stessi</a:t>
            </a:r>
            <a:r>
              <a:rPr lang="en-US" dirty="0" smtClean="0"/>
              <a:t> standard di </a:t>
            </a:r>
            <a:r>
              <a:rPr lang="en-US" dirty="0" err="1" smtClean="0"/>
              <a:t>formattazione</a:t>
            </a:r>
            <a:endParaRPr lang="it-IT" dirty="0" smtClean="0"/>
          </a:p>
          <a:p>
            <a:pPr algn="just"/>
            <a:endParaRPr lang="en-US" b="1" dirty="0"/>
          </a:p>
        </p:txBody>
      </p:sp>
      <p:sp>
        <p:nvSpPr>
          <p:cNvPr id="2" name="CasellaDiTesto 1"/>
          <p:cNvSpPr txBox="1"/>
          <p:nvPr/>
        </p:nvSpPr>
        <p:spPr>
          <a:xfrm>
            <a:off x="1160584" y="465992"/>
            <a:ext cx="10014439" cy="984885"/>
          </a:xfrm>
          <a:prstGeom prst="rect">
            <a:avLst/>
          </a:prstGeom>
          <a:noFill/>
        </p:spPr>
        <p:txBody>
          <a:bodyPr wrap="square" rtlCol="0">
            <a:spAutoFit/>
          </a:bodyPr>
          <a:lstStyle/>
          <a:p>
            <a:r>
              <a:rPr lang="it-IT" sz="2000" dirty="0"/>
              <a:t>MA SE I DATI FOSSERO DEPOSITATI IN UNO SOLTANTO DEI 3 GRANDI PORTALI BIOINFORMATICI?</a:t>
            </a:r>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99" y="1450877"/>
            <a:ext cx="4571267" cy="4571267"/>
          </a:xfrm>
          <a:prstGeom prst="rect">
            <a:avLst/>
          </a:prstGeom>
        </p:spPr>
      </p:pic>
    </p:spTree>
    <p:extLst>
      <p:ext uri="{BB962C8B-B14F-4D97-AF65-F5344CB8AC3E}">
        <p14:creationId xmlns:p14="http://schemas.microsoft.com/office/powerpoint/2010/main" val="241388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7" y="622764"/>
            <a:ext cx="10278867" cy="4343400"/>
          </a:xfrm>
        </p:spPr>
        <p:txBody>
          <a:bodyPr>
            <a:noAutofit/>
          </a:bodyPr>
          <a:lstStyle/>
          <a:p>
            <a:r>
              <a:rPr lang="it-IT" sz="2400" b="1" u="sng" dirty="0" err="1" smtClean="0"/>
              <a:t>Genbank</a:t>
            </a:r>
            <a:endParaRPr lang="it-IT" sz="2400" b="1" u="sng" dirty="0" smtClean="0"/>
          </a:p>
          <a:p>
            <a:pPr algn="just"/>
            <a:r>
              <a:rPr lang="it-IT" sz="2400" dirty="0" smtClean="0"/>
              <a:t> </a:t>
            </a:r>
            <a:r>
              <a:rPr lang="it-IT" sz="2400" dirty="0"/>
              <a:t>è la più importante banca dati americana, strutturata due anni dopo la creazione dell'EMBL </a:t>
            </a:r>
            <a:r>
              <a:rPr lang="it-IT" sz="2400" dirty="0" err="1" smtClean="0"/>
              <a:t>library</a:t>
            </a:r>
            <a:r>
              <a:rPr lang="it-IT" sz="2400" dirty="0" smtClean="0"/>
              <a:t> (nel 1982)</a:t>
            </a:r>
          </a:p>
          <a:p>
            <a:pPr algn="just"/>
            <a:r>
              <a:rPr lang="it-IT" sz="2400" dirty="0" smtClean="0"/>
              <a:t>Riceve </a:t>
            </a:r>
            <a:r>
              <a:rPr lang="it-IT" sz="2400" dirty="0" err="1" smtClean="0"/>
              <a:t>submission</a:t>
            </a:r>
            <a:r>
              <a:rPr lang="it-IT" sz="2400" dirty="0" smtClean="0"/>
              <a:t> di sequenze da oltre 300mila laboratori localizzati in tutto il mondo</a:t>
            </a:r>
          </a:p>
          <a:p>
            <a:pPr algn="just"/>
            <a:r>
              <a:rPr lang="it-IT" sz="2400" dirty="0" smtClean="0"/>
              <a:t>Permette un semplice caricamento di nuovi dati da parte degli utenti tramite FTP (per grossi </a:t>
            </a:r>
            <a:r>
              <a:rPr lang="it-IT" sz="2400" dirty="0" err="1" smtClean="0"/>
              <a:t>dataset</a:t>
            </a:r>
            <a:r>
              <a:rPr lang="it-IT" sz="2400" dirty="0" smtClean="0"/>
              <a:t>) o strumenti dedicati (</a:t>
            </a:r>
            <a:r>
              <a:rPr lang="it-IT" sz="2400" dirty="0" err="1" smtClean="0"/>
              <a:t>Bankit</a:t>
            </a:r>
            <a:r>
              <a:rPr lang="it-IT" sz="2400" dirty="0" smtClean="0"/>
              <a:t>, </a:t>
            </a:r>
            <a:r>
              <a:rPr lang="it-IT" sz="2400" dirty="0" err="1" smtClean="0"/>
              <a:t>Sequin</a:t>
            </a:r>
            <a:r>
              <a:rPr lang="it-IT" sz="2400" dirty="0" smtClean="0"/>
              <a:t>, etc.) per singole sequenze</a:t>
            </a:r>
            <a:endParaRPr lang="it-IT" sz="2400" dirty="0" smtClean="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283" y="4076401"/>
            <a:ext cx="7952496" cy="2389930"/>
          </a:xfrm>
          <a:prstGeom prst="rect">
            <a:avLst/>
          </a:prstGeom>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1499105"/>
            <a:ext cx="9509760" cy="4343400"/>
          </a:xfrm>
        </p:spPr>
        <p:txBody>
          <a:bodyPr>
            <a:noAutofit/>
          </a:bodyPr>
          <a:lstStyle/>
          <a:p>
            <a:endParaRPr lang="it-IT" sz="2400" dirty="0"/>
          </a:p>
          <a:p>
            <a:r>
              <a:rPr lang="it-IT" sz="2400" b="1" u="sng" dirty="0" smtClean="0"/>
              <a:t>Ensembl</a:t>
            </a:r>
          </a:p>
          <a:p>
            <a:pPr algn="just"/>
            <a:r>
              <a:rPr lang="it-IT" dirty="0" smtClean="0"/>
              <a:t>non </a:t>
            </a:r>
            <a:r>
              <a:rPr lang="it-IT" dirty="0"/>
              <a:t>è solo un database o un </a:t>
            </a:r>
            <a:r>
              <a:rPr lang="it-IT" b="1" dirty="0"/>
              <a:t>sistema di interrogazione </a:t>
            </a:r>
            <a:r>
              <a:rPr lang="it-IT" dirty="0"/>
              <a:t>(browser), bensì un </a:t>
            </a:r>
            <a:r>
              <a:rPr lang="it-IT" b="1" dirty="0"/>
              <a:t>sistema integrato, dedicato alla </a:t>
            </a:r>
            <a:r>
              <a:rPr lang="it-IT" b="1" dirty="0" smtClean="0"/>
              <a:t>genomica</a:t>
            </a:r>
            <a:endParaRPr lang="it-IT" dirty="0"/>
          </a:p>
          <a:p>
            <a:pPr algn="just"/>
            <a:r>
              <a:rPr lang="it-IT" dirty="0" smtClean="0"/>
              <a:t>Ensembl </a:t>
            </a:r>
            <a:r>
              <a:rPr lang="it-IT" dirty="0"/>
              <a:t>è nato da un progetto di collaborazione tra EMBL-EBI e Sanger Institute, finanziato principalmente dalla Wellcome </a:t>
            </a:r>
            <a:r>
              <a:rPr lang="it-IT" dirty="0" smtClean="0"/>
              <a:t>Trust (ente di beneficienza inglese costituito con </a:t>
            </a:r>
            <a:r>
              <a:rPr lang="it-IT" dirty="0"/>
              <a:t>lo scopo </a:t>
            </a:r>
            <a:r>
              <a:rPr lang="it-IT" dirty="0" smtClean="0"/>
              <a:t>di </a:t>
            </a:r>
            <a:r>
              <a:rPr lang="it-IT" dirty="0"/>
              <a:t>finanziare la ricerca per migliorare la salute umana e animale</a:t>
            </a:r>
            <a:endParaRPr lang="it-IT" dirty="0" smtClean="0"/>
          </a:p>
          <a:p>
            <a:pPr algn="just"/>
            <a:r>
              <a:rPr lang="it-IT" dirty="0" smtClean="0"/>
              <a:t>Gli </a:t>
            </a:r>
            <a:r>
              <a:rPr lang="it-IT" dirty="0"/>
              <a:t>organismi i cui genomi sono analizzabili presso il sito Ensembl </a:t>
            </a:r>
            <a:r>
              <a:rPr lang="it-IT" dirty="0" smtClean="0"/>
              <a:t>erano inizialmente </a:t>
            </a:r>
            <a:r>
              <a:rPr lang="it-IT" dirty="0"/>
              <a:t>prevalentemente uomo, topo e </a:t>
            </a:r>
            <a:r>
              <a:rPr lang="it-IT" i="1" dirty="0"/>
              <a:t>Drosophila</a:t>
            </a:r>
            <a:r>
              <a:rPr lang="it-IT" dirty="0"/>
              <a:t>, </a:t>
            </a:r>
            <a:r>
              <a:rPr lang="it-IT" dirty="0" smtClean="0"/>
              <a:t>ma ad oggi il numero di genomi curati è molto maggiore</a:t>
            </a:r>
            <a:endParaRPr lang="it-IT" dirty="0"/>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2728"/>
            <a:ext cx="9509760" cy="726948"/>
          </a:xfrm>
        </p:spPr>
        <p:txBody>
          <a:bodyPr>
            <a:normAutofit/>
          </a:bodyPr>
          <a:lstStyle/>
          <a:p>
            <a:r>
              <a:rPr lang="it-IT" sz="3200" dirty="0" smtClean="0"/>
              <a:t>KNOWLEDGE DISCOVERY IN DATABASE (KDD)</a:t>
            </a:r>
            <a:endParaRPr lang="it-I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4" y="1013802"/>
            <a:ext cx="7638091" cy="4343400"/>
          </a:xfrm>
        </p:spPr>
      </p:pic>
      <p:sp>
        <p:nvSpPr>
          <p:cNvPr id="3" name="CasellaDiTesto 2"/>
          <p:cNvSpPr txBox="1"/>
          <p:nvPr/>
        </p:nvSpPr>
        <p:spPr>
          <a:xfrm>
            <a:off x="606669" y="5521570"/>
            <a:ext cx="10462846" cy="923330"/>
          </a:xfrm>
          <a:prstGeom prst="rect">
            <a:avLst/>
          </a:prstGeom>
          <a:noFill/>
        </p:spPr>
        <p:txBody>
          <a:bodyPr wrap="square" rtlCol="0">
            <a:spAutoFit/>
          </a:bodyPr>
          <a:lstStyle/>
          <a:p>
            <a:r>
              <a:rPr lang="it-IT" dirty="0" smtClean="0"/>
              <a:t>L’organizzazione di grandi moli di dati in database non è soltanto funzionale alla loro ricerca e recupero, ma anche alla conduzione di analisi su larga scala che portano a nuove conoscenze -&gt; approcci di </a:t>
            </a:r>
            <a:r>
              <a:rPr lang="it-IT" b="1" dirty="0" smtClean="0"/>
              <a:t>data </a:t>
            </a:r>
            <a:r>
              <a:rPr lang="it-IT" b="1" dirty="0" err="1" smtClean="0"/>
              <a:t>mining</a:t>
            </a:r>
            <a:endParaRPr lang="en-US" b="1" dirty="0"/>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pPr algn="just"/>
            <a:r>
              <a:rPr lang="it-IT" sz="2400" b="1" u="sng" dirty="0"/>
              <a:t>GDB</a:t>
            </a:r>
            <a:r>
              <a:rPr lang="it-IT" sz="2400" dirty="0"/>
              <a:t>: Il Genome Data Bank </a:t>
            </a:r>
            <a:r>
              <a:rPr lang="it-IT" sz="2400" dirty="0" smtClean="0"/>
              <a:t>(oggi </a:t>
            </a:r>
            <a:r>
              <a:rPr lang="it-IT" sz="2400" b="1" u="sng" dirty="0" smtClean="0"/>
              <a:t>NCBI Genome</a:t>
            </a:r>
            <a:r>
              <a:rPr lang="it-IT" sz="2400" dirty="0" smtClean="0"/>
              <a:t>) è </a:t>
            </a:r>
            <a:r>
              <a:rPr lang="it-IT" sz="2400" dirty="0"/>
              <a:t>stato istituito per depositare i dati di mappaggio ottenuti con il </a:t>
            </a:r>
            <a:r>
              <a:rPr lang="it-IT" sz="2400" b="1" dirty="0"/>
              <a:t>progetto "Genoma Umano" </a:t>
            </a:r>
            <a:r>
              <a:rPr lang="it-IT" sz="2400" dirty="0"/>
              <a:t>e rappresenta un punto di riferimento per la ricerca genomica e biomedica.</a:t>
            </a:r>
          </a:p>
          <a:p>
            <a:pPr algn="just"/>
            <a:r>
              <a:rPr lang="it-IT" sz="2400" b="1" u="sng" dirty="0"/>
              <a:t>OMIM</a:t>
            </a:r>
            <a:r>
              <a:rPr lang="it-IT" sz="2400" dirty="0"/>
              <a:t>: è dedicato a </a:t>
            </a:r>
            <a:r>
              <a:rPr lang="it-IT" sz="2400" b="1" u="sng" dirty="0"/>
              <a:t>geni e fenotipi umani con ereditarietà mendeliana</a:t>
            </a:r>
            <a:r>
              <a:rPr lang="it-IT" sz="2400" dirty="0"/>
              <a:t>. Chiunque lavori nel campo delle malattie genetiche e della biomedicina si ritrova costantemente a contatto con informazioni relative ad OMIM</a:t>
            </a:r>
            <a:r>
              <a:rPr lang="it-IT" sz="2400" dirty="0" smtClean="0"/>
              <a:t>.</a:t>
            </a:r>
            <a:endParaRPr lang="it-IT" sz="2400" dirty="0"/>
          </a:p>
        </p:txBody>
      </p:sp>
      <p:pic>
        <p:nvPicPr>
          <p:cNvPr id="11266" name="Picture 2" descr="https://www.rarecommons.org/files/styles/detail_news/public/images/recurso/2015/02/omim_logo.png?itok=jSWU_CQ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pPr algn="just"/>
            <a:r>
              <a:rPr lang="it-IT" sz="2400" b="1" u="sng" dirty="0" smtClean="0"/>
              <a:t>TAIR</a:t>
            </a:r>
            <a:r>
              <a:rPr lang="it-IT" sz="2400" dirty="0" smtClean="0"/>
              <a:t> </a:t>
            </a:r>
            <a:r>
              <a:rPr lang="it-IT" sz="2400" dirty="0"/>
              <a:t>(The Arabidopsis Information Resource): </a:t>
            </a:r>
            <a:r>
              <a:rPr lang="it-IT" sz="2400" i="1" dirty="0"/>
              <a:t>Arabidopsis thaliana</a:t>
            </a:r>
            <a:r>
              <a:rPr lang="it-IT" sz="2400"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 </a:t>
            </a:r>
            <a:r>
              <a:rPr lang="it-IT" sz="2400" dirty="0">
                <a:hlinkClick r:id="rId2"/>
              </a:rPr>
              <a:t>https://www.arabidopsis.org</a:t>
            </a:r>
            <a:r>
              <a:rPr lang="it-IT" sz="2400" dirty="0" smtClean="0">
                <a:hlinkClick r:id="rId2"/>
              </a:rPr>
              <a:t>/</a:t>
            </a:r>
            <a:r>
              <a:rPr lang="it-IT" sz="2400" dirty="0" smtClean="0"/>
              <a:t> </a:t>
            </a:r>
            <a:endParaRPr lang="it-IT" sz="2400" dirty="0"/>
          </a:p>
          <a:p>
            <a:pPr algn="just"/>
            <a:r>
              <a:rPr lang="it-IT" sz="2400" b="1" u="sng" dirty="0"/>
              <a:t>ACEDB</a:t>
            </a:r>
            <a:r>
              <a:rPr lang="it-IT" sz="2400" dirty="0"/>
              <a:t> </a:t>
            </a:r>
            <a:r>
              <a:rPr lang="it-IT" sz="2400" dirty="0" smtClean="0"/>
              <a:t>(A </a:t>
            </a:r>
            <a:r>
              <a:rPr lang="it-IT" sz="2400" dirty="0" err="1" smtClean="0"/>
              <a:t>Caenorhabditis</a:t>
            </a:r>
            <a:r>
              <a:rPr lang="it-IT" sz="2400" dirty="0" smtClean="0"/>
              <a:t> </a:t>
            </a:r>
            <a:r>
              <a:rPr lang="it-IT" sz="2400" dirty="0" err="1" smtClean="0"/>
              <a:t>Elegans</a:t>
            </a:r>
            <a:r>
              <a:rPr lang="it-IT" sz="2400" dirty="0" smtClean="0"/>
              <a:t> Data Base): </a:t>
            </a:r>
            <a:r>
              <a:rPr lang="it-IT" sz="2400" dirty="0"/>
              <a:t>è l'equivalente dei database appena illustrati per il nematode modello genomico e di sviluppo </a:t>
            </a:r>
            <a:r>
              <a:rPr lang="it-IT" sz="2400" i="1" dirty="0"/>
              <a:t>Caenorhabditis </a:t>
            </a:r>
            <a:r>
              <a:rPr lang="it-IT" sz="2400" i="1" dirty="0" smtClean="0"/>
              <a:t>Elegans </a:t>
            </a:r>
            <a:r>
              <a:rPr lang="it-IT" sz="2400" dirty="0" smtClean="0"/>
              <a:t>-&gt; oggi è diventata una piattaforma per genomica comparata detta </a:t>
            </a:r>
            <a:r>
              <a:rPr lang="it-IT" sz="2400" b="1" u="sng" dirty="0" err="1" smtClean="0"/>
              <a:t>WormBase</a:t>
            </a:r>
            <a:r>
              <a:rPr lang="it-IT" sz="2400" dirty="0" smtClean="0"/>
              <a:t>, che raccoglie dati relativi a molti altri nematodi e platelminti: </a:t>
            </a:r>
            <a:r>
              <a:rPr lang="it-IT" sz="2400" dirty="0">
                <a:hlinkClick r:id="rId3"/>
              </a:rPr>
              <a:t>https://www.wormbase.org</a:t>
            </a:r>
            <a:r>
              <a:rPr lang="it-IT" sz="2400" dirty="0" smtClean="0">
                <a:hlinkClick r:id="rId3"/>
              </a:rPr>
              <a:t>/</a:t>
            </a:r>
            <a:r>
              <a:rPr lang="it-IT" sz="2400" dirty="0" smtClean="0"/>
              <a:t> </a:t>
            </a:r>
            <a:endParaRPr lang="it-IT" sz="2400"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975" y="707927"/>
            <a:ext cx="9509760" cy="4343400"/>
          </a:xfrm>
        </p:spPr>
        <p:txBody>
          <a:bodyPr>
            <a:noAutofit/>
          </a:bodyPr>
          <a:lstStyle/>
          <a:p>
            <a:pPr algn="just"/>
            <a:r>
              <a:rPr lang="it-IT" sz="2400" b="1" u="sng" dirty="0"/>
              <a:t>PDB</a:t>
            </a:r>
            <a:r>
              <a:rPr lang="it-IT" sz="2400" dirty="0"/>
              <a:t>: </a:t>
            </a:r>
            <a:r>
              <a:rPr lang="it-IT" sz="2400" dirty="0" smtClean="0"/>
              <a:t>Protein DataBank è </a:t>
            </a:r>
            <a:r>
              <a:rPr lang="it-IT" sz="2400" dirty="0"/>
              <a:t>un'importantissima banca contenente </a:t>
            </a:r>
            <a:r>
              <a:rPr lang="it-IT" sz="2400" b="1" dirty="0"/>
              <a:t>strutture proteiche</a:t>
            </a:r>
            <a:r>
              <a:rPr lang="it-IT" sz="2400" dirty="0"/>
              <a:t>, molto ben organizzata </a:t>
            </a:r>
            <a:endParaRPr lang="it-IT" sz="2400" dirty="0" smtClean="0"/>
          </a:p>
          <a:p>
            <a:pPr algn="just"/>
            <a:r>
              <a:rPr lang="it-IT" sz="2400" b="1" u="sng" dirty="0" smtClean="0"/>
              <a:t>PROSITE</a:t>
            </a:r>
            <a:r>
              <a:rPr lang="it-IT" sz="2400" dirty="0"/>
              <a:t>: </a:t>
            </a:r>
            <a:r>
              <a:rPr lang="it-IT" sz="2400" dirty="0" smtClean="0"/>
              <a:t>rappresenta uno dei più noti esempi </a:t>
            </a:r>
            <a:r>
              <a:rPr lang="it-IT" sz="2400" dirty="0"/>
              <a:t>di database </a:t>
            </a:r>
            <a:r>
              <a:rPr lang="it-IT" sz="2400" dirty="0" smtClean="0"/>
              <a:t>funzionali, </a:t>
            </a:r>
            <a:r>
              <a:rPr lang="it-IT" sz="2400" dirty="0"/>
              <a:t>ovvero contenente sequenze associabili a funzioni quali </a:t>
            </a:r>
            <a:r>
              <a:rPr lang="it-IT" sz="2400" b="1" dirty="0"/>
              <a:t>motivi e pattern conservati</a:t>
            </a:r>
            <a:r>
              <a:rPr lang="it-IT" sz="2400" dirty="0" smtClean="0"/>
              <a:t>.</a:t>
            </a:r>
          </a:p>
          <a:p>
            <a:pPr algn="just"/>
            <a:r>
              <a:rPr lang="it-IT" sz="2400" b="1" u="sng" dirty="0" err="1" smtClean="0"/>
              <a:t>InterPro</a:t>
            </a:r>
            <a:r>
              <a:rPr lang="it-IT" sz="2400" dirty="0"/>
              <a:t>: </a:t>
            </a:r>
            <a:r>
              <a:rPr lang="it-IT" sz="2400" dirty="0" smtClean="0"/>
              <a:t>un "sistema integrato" </a:t>
            </a:r>
            <a:r>
              <a:rPr lang="it-IT" sz="2400" dirty="0"/>
              <a:t>per l'analisi delle proteine. Dalla home page di InterPro si può accedere a numerosi database dedicati</a:t>
            </a:r>
            <a:r>
              <a:rPr lang="it-IT" sz="2400" dirty="0" smtClean="0"/>
              <a:t>.</a:t>
            </a:r>
          </a:p>
          <a:p>
            <a:pPr algn="just"/>
            <a:r>
              <a:rPr lang="it-IT" sz="2400" b="1" u="sng" dirty="0" smtClean="0"/>
              <a:t>The Human </a:t>
            </a:r>
            <a:r>
              <a:rPr lang="it-IT" sz="2400" b="1" u="sng" dirty="0" err="1" smtClean="0"/>
              <a:t>Protein</a:t>
            </a:r>
            <a:r>
              <a:rPr lang="it-IT" sz="2400" b="1" u="sng" dirty="0" smtClean="0"/>
              <a:t> Atlas</a:t>
            </a:r>
            <a:r>
              <a:rPr lang="it-IT" sz="2400" dirty="0" smtClean="0"/>
              <a:t>: raccoglie i dati di espressione di </a:t>
            </a:r>
            <a:r>
              <a:rPr lang="it-IT" sz="2400" dirty="0" err="1" smtClean="0"/>
              <a:t>mRNA</a:t>
            </a:r>
            <a:r>
              <a:rPr lang="it-IT" sz="2400" dirty="0" smtClean="0"/>
              <a:t> e proteine in diversi tessuti e tipi cellulari umani</a:t>
            </a:r>
            <a:endParaRPr lang="it-IT" sz="2400" dirty="0"/>
          </a:p>
        </p:txBody>
      </p:sp>
      <p:pic>
        <p:nvPicPr>
          <p:cNvPr id="12292" name="Picture 4" descr="http://prosite.expasy.org/images/prosite/pros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89"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822"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4">
            <a:extLst>
              <a:ext uri="{28A0092B-C50C-407E-A947-70E740481C1C}">
                <a14:useLocalDpi xmlns:a14="http://schemas.microsoft.com/office/drawing/2010/main" val="0"/>
              </a:ext>
            </a:extLst>
          </a:blip>
          <a:srcRect l="27152" t="83951" r="26048"/>
          <a:stretch/>
        </p:blipFill>
        <p:spPr bwMode="auto">
          <a:xfrm>
            <a:off x="7112977"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pPr algn="just"/>
            <a:r>
              <a:rPr lang="it-IT" sz="2400" dirty="0"/>
              <a:t>Infine, sebbene non </a:t>
            </a:r>
            <a:r>
              <a:rPr lang="it-IT" sz="2400" dirty="0" smtClean="0"/>
              <a:t>contengano </a:t>
            </a:r>
            <a:r>
              <a:rPr lang="it-IT" sz="2400" dirty="0"/>
              <a:t>sequenze o dati strutturali, ma solo referenze </a:t>
            </a:r>
            <a:r>
              <a:rPr lang="it-IT" sz="2400" dirty="0" smtClean="0"/>
              <a:t>bibliografiche...</a:t>
            </a:r>
          </a:p>
          <a:p>
            <a:pPr algn="just"/>
            <a:r>
              <a:rPr lang="it-IT" sz="2400" b="1" u="sng" dirty="0" smtClean="0"/>
              <a:t>Europe </a:t>
            </a:r>
            <a:r>
              <a:rPr lang="it-IT" sz="2400" b="1" u="sng" dirty="0" err="1" smtClean="0"/>
              <a:t>PubMed</a:t>
            </a:r>
            <a:r>
              <a:rPr lang="it-IT" sz="2400" b="1" u="sng" dirty="0" smtClean="0"/>
              <a:t> Central (Europe PMC)</a:t>
            </a:r>
            <a:r>
              <a:rPr lang="it-IT" sz="2400" dirty="0" smtClean="0"/>
              <a:t>, </a:t>
            </a:r>
            <a:r>
              <a:rPr lang="it-IT" sz="2400" dirty="0"/>
              <a:t>che è gestita ed aggiornata </a:t>
            </a:r>
            <a:r>
              <a:rPr lang="it-IT" sz="2400" dirty="0" smtClean="0"/>
              <a:t>dall‘EBI e </a:t>
            </a:r>
            <a:r>
              <a:rPr lang="it-IT" sz="2400" b="1" u="sng" dirty="0" err="1" smtClean="0"/>
              <a:t>PubMed</a:t>
            </a:r>
            <a:r>
              <a:rPr lang="it-IT" sz="2400" dirty="0" smtClean="0"/>
              <a:t>, che è gestita dall’NCBI</a:t>
            </a:r>
          </a:p>
          <a:p>
            <a:pPr algn="just"/>
            <a:r>
              <a:rPr lang="it-IT" sz="2400" dirty="0" smtClean="0"/>
              <a:t>risultano accessibili </a:t>
            </a:r>
            <a:r>
              <a:rPr lang="it-IT" sz="2400" dirty="0"/>
              <a:t>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97" y="3806071"/>
            <a:ext cx="5683071" cy="231616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5914" t="13422" r="-5914" b="8937"/>
          <a:stretch/>
        </p:blipFill>
        <p:spPr>
          <a:xfrm>
            <a:off x="7277569" y="3692770"/>
            <a:ext cx="4459903" cy="2444262"/>
          </a:xfrm>
          <a:prstGeom prst="rect">
            <a:avLst/>
          </a:prstGeom>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smtClean="0"/>
              <a:t>Accessibile</a:t>
            </a:r>
            <a:r>
              <a:rPr lang="en-US" dirty="0" smtClean="0"/>
              <a:t> da </a:t>
            </a:r>
            <a:r>
              <a:rPr lang="en-US" dirty="0" smtClean="0">
                <a:hlinkClick r:id="rId2"/>
              </a:rPr>
              <a:t>https</a:t>
            </a:r>
            <a:r>
              <a:rPr lang="en-US" dirty="0">
                <a:hlinkClick r:id="rId2"/>
              </a:rPr>
              <a:t>://www.ncbi.nlm.nih.gov/pubmed</a:t>
            </a:r>
            <a:r>
              <a:rPr lang="en-US" dirty="0" smtClean="0">
                <a:hlinkClick r:id="rId2"/>
              </a:rPr>
              <a:t>/</a:t>
            </a:r>
            <a:endParaRPr lang="en-US" dirty="0" smtClean="0"/>
          </a:p>
          <a:p>
            <a:r>
              <a:rPr lang="it-IT" dirty="0" smtClean="0"/>
              <a:t>Riporta metadati principali + link esterno alla </a:t>
            </a:r>
            <a:r>
              <a:rPr lang="it-IT" dirty="0" err="1" smtClean="0"/>
              <a:t>webpage</a:t>
            </a:r>
            <a:r>
              <a:rPr lang="it-IT" dirty="0" smtClean="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smtClean="0"/>
              <a:t>Accessibile</a:t>
            </a:r>
            <a:r>
              <a:rPr lang="en-US" dirty="0" smtClean="0"/>
              <a:t> </a:t>
            </a:r>
            <a:r>
              <a:rPr lang="en-US" dirty="0"/>
              <a:t>da </a:t>
            </a:r>
            <a:r>
              <a:rPr lang="en-US" dirty="0">
                <a:hlinkClick r:id="rId2"/>
              </a:rPr>
              <a:t>https://www.scopus.com</a:t>
            </a:r>
            <a:r>
              <a:rPr lang="en-US" dirty="0" smtClean="0">
                <a:hlinkClick r:id="rId2"/>
              </a:rPr>
              <a:t>/</a:t>
            </a:r>
            <a:r>
              <a:rPr lang="en-US" dirty="0" smtClean="0"/>
              <a:t> (solo da rete </a:t>
            </a:r>
            <a:r>
              <a:rPr lang="en-US" dirty="0" err="1" smtClean="0"/>
              <a:t>universitaria</a:t>
            </a:r>
            <a:r>
              <a:rPr lang="en-US" dirty="0" smtClean="0"/>
              <a:t>!)</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smtClean="0"/>
              <a:t>Permettono di effettuare, come in tutti gli altri database, </a:t>
            </a:r>
            <a:r>
              <a:rPr lang="it-IT" b="1" dirty="0" smtClean="0"/>
              <a:t>ricerche per campi</a:t>
            </a:r>
          </a:p>
          <a:p>
            <a:endParaRPr lang="it-IT" dirty="0"/>
          </a:p>
          <a:p>
            <a:r>
              <a:rPr lang="it-IT" dirty="0" smtClean="0"/>
              <a:t>Per autore</a:t>
            </a:r>
          </a:p>
          <a:p>
            <a:r>
              <a:rPr lang="it-IT" dirty="0" smtClean="0"/>
              <a:t>Per data</a:t>
            </a:r>
          </a:p>
          <a:p>
            <a:r>
              <a:rPr lang="it-IT" dirty="0" smtClean="0"/>
              <a:t>Per giornale</a:t>
            </a:r>
          </a:p>
          <a:p>
            <a:r>
              <a:rPr lang="it-IT" dirty="0" smtClean="0"/>
              <a:t>Per titolo/</a:t>
            </a:r>
            <a:r>
              <a:rPr lang="it-IT" dirty="0" err="1" smtClean="0"/>
              <a:t>abstract</a:t>
            </a:r>
            <a:endParaRPr lang="it-IT" dirty="0" smtClean="0"/>
          </a:p>
          <a:p>
            <a:endParaRPr lang="it-IT" dirty="0"/>
          </a:p>
          <a:p>
            <a:r>
              <a:rPr lang="it-IT" dirty="0" smtClean="0"/>
              <a:t>Che possono ovviamente essere combinati in </a:t>
            </a:r>
            <a:r>
              <a:rPr lang="it-IT" b="1" dirty="0" smtClean="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6" name="CasellaDiTesto 5"/>
          <p:cNvSpPr txBox="1"/>
          <p:nvPr/>
        </p:nvSpPr>
        <p:spPr>
          <a:xfrm>
            <a:off x="7078465" y="1267904"/>
            <a:ext cx="4654770" cy="2031325"/>
          </a:xfrm>
          <a:prstGeom prst="rect">
            <a:avLst/>
          </a:prstGeom>
          <a:noFill/>
        </p:spPr>
        <p:txBody>
          <a:bodyPr wrap="square" rtlCol="0">
            <a:spAutoFit/>
          </a:bodyPr>
          <a:lstStyle/>
          <a:p>
            <a:pPr algn="just"/>
            <a:r>
              <a:rPr lang="it-IT" dirty="0" err="1" smtClean="0"/>
              <a:t>Scopus</a:t>
            </a:r>
            <a:r>
              <a:rPr lang="it-IT" dirty="0" smtClean="0"/>
              <a:t> può essere uno strumento utile per valutare i </a:t>
            </a:r>
            <a:r>
              <a:rPr lang="it-IT" b="1" dirty="0" smtClean="0"/>
              <a:t>parametri </a:t>
            </a:r>
            <a:r>
              <a:rPr lang="it-IT" b="1" dirty="0" err="1" smtClean="0"/>
              <a:t>bibliometrici</a:t>
            </a:r>
            <a:r>
              <a:rPr lang="it-IT" b="1" dirty="0" smtClean="0"/>
              <a:t> </a:t>
            </a:r>
            <a:r>
              <a:rPr lang="it-IT" dirty="0" smtClean="0"/>
              <a:t>di un autore</a:t>
            </a:r>
          </a:p>
          <a:p>
            <a:pPr algn="just"/>
            <a:endParaRPr lang="it-IT" b="1" dirty="0"/>
          </a:p>
          <a:p>
            <a:pPr algn="just"/>
            <a:r>
              <a:rPr lang="it-IT" dirty="0" smtClean="0"/>
              <a:t>Articoli pubblicati, </a:t>
            </a:r>
            <a:r>
              <a:rPr lang="it-IT" b="1" dirty="0" smtClean="0"/>
              <a:t>H-</a:t>
            </a:r>
            <a:r>
              <a:rPr lang="it-IT" b="1" dirty="0" err="1" smtClean="0"/>
              <a:t>index</a:t>
            </a:r>
            <a:r>
              <a:rPr lang="it-IT" dirty="0" smtClean="0"/>
              <a:t>, numero totale di pubblicazioni, collaborazioni e argomenti trattati</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pPr algn="just"/>
            <a:r>
              <a:rPr lang="it-IT" dirty="0" smtClean="0"/>
              <a:t>Permette anche di tracciare le citazioni nell’arco degli anni, con una serie di cross-</a:t>
            </a:r>
            <a:r>
              <a:rPr lang="it-IT" dirty="0" err="1" smtClean="0"/>
              <a:t>references</a:t>
            </a:r>
            <a:r>
              <a:rPr lang="it-IT" dirty="0" smtClean="0"/>
              <a:t> ad altri articoli, cosa molto utile per studi di letteratura (ad esempio, chi ha citato un articolo di mio interesse? Magari può tornarmi utile per scrivere una tesi…)</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363" y="997067"/>
            <a:ext cx="5367053" cy="2937803"/>
          </a:xfrm>
          <a:prstGeom prst="rect">
            <a:avLst/>
          </a:prstGeom>
        </p:spPr>
      </p:pic>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NEXT-GENERATION SEQUENCING – I NUOVI DATABASE</a:t>
            </a:r>
            <a:endParaRPr lang="it-IT" dirty="0"/>
          </a:p>
        </p:txBody>
      </p:sp>
      <p:sp>
        <p:nvSpPr>
          <p:cNvPr id="3" name="Content Placeholder 2"/>
          <p:cNvSpPr>
            <a:spLocks noGrp="1"/>
          </p:cNvSpPr>
          <p:nvPr>
            <p:ph idx="1"/>
          </p:nvPr>
        </p:nvSpPr>
        <p:spPr>
          <a:xfrm>
            <a:off x="1070610" y="1690937"/>
            <a:ext cx="5025390" cy="4343400"/>
          </a:xfrm>
        </p:spPr>
        <p:txBody>
          <a:bodyPr/>
          <a:lstStyle/>
          <a:p>
            <a:pPr algn="just"/>
            <a:r>
              <a:rPr lang="it-IT" dirty="0" smtClean="0"/>
              <a:t>La massiccia mole di dati che è possibile generare con un sequenziatore di nuova generazione ha reso necessario sviluppare nuovi tool di analisi, ma allo stesso tempo anche nuovi database dedicati che permettano lo storage ed una efficace ricerca dei dati</a:t>
            </a:r>
          </a:p>
          <a:p>
            <a:pPr algn="just"/>
            <a:r>
              <a:rPr lang="it-IT" b="1" u="sng" dirty="0" smtClean="0"/>
              <a:t>NCBI SRA (Sequence Read Archive)</a:t>
            </a:r>
          </a:p>
          <a:p>
            <a:pPr algn="just"/>
            <a:r>
              <a:rPr lang="it-IT" b="1" u="sng" dirty="0" smtClean="0"/>
              <a:t>NCBI BioProject</a:t>
            </a:r>
            <a:r>
              <a:rPr lang="it-IT" dirty="0" smtClean="0"/>
              <a:t>: contiene schede «madre» che puntano ai singoli esperimenti contenuti in SRA</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SRA</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Fondamentale per permettere la ricerca di </a:t>
            </a:r>
            <a:r>
              <a:rPr lang="it-IT" b="1" dirty="0" smtClean="0"/>
              <a:t>dati genomici e trascrittomici</a:t>
            </a:r>
            <a:r>
              <a:rPr lang="it-IT" dirty="0" smtClean="0"/>
              <a:t> generati con metodiche Illumina, IonTorrent, PacBio, 454, </a:t>
            </a:r>
            <a:r>
              <a:rPr lang="it-IT" dirty="0" err="1" smtClean="0"/>
              <a:t>Nanopore</a:t>
            </a:r>
            <a:r>
              <a:rPr lang="it-IT" dirty="0" smtClean="0"/>
              <a:t>, ecc.</a:t>
            </a:r>
          </a:p>
          <a:p>
            <a:pPr marL="285750" indent="-285750" algn="just">
              <a:buFont typeface="Arial" panose="020B0604020202020204" pitchFamily="34" charset="0"/>
              <a:buChar char="•"/>
            </a:pPr>
            <a:r>
              <a:rPr lang="it-IT" dirty="0" smtClean="0"/>
              <a:t>File contenenti centinaia di milioni di sequenze</a:t>
            </a:r>
          </a:p>
          <a:p>
            <a:pPr marL="285750" indent="-285750" algn="just">
              <a:buFont typeface="Arial" panose="020B0604020202020204" pitchFamily="34" charset="0"/>
              <a:buChar char="•"/>
            </a:pPr>
            <a:r>
              <a:rPr lang="it-IT" dirty="0" smtClean="0"/>
              <a:t>Campo in rapidissima evoluzione -&gt; necessità una certa flessibilità di formato</a:t>
            </a:r>
          </a:p>
          <a:p>
            <a:pPr marL="285750" indent="-285750" algn="just">
              <a:buFont typeface="Arial" panose="020B0604020202020204" pitchFamily="34" charset="0"/>
              <a:buChar char="•"/>
            </a:pPr>
            <a:r>
              <a:rPr lang="it-IT" dirty="0" smtClean="0"/>
              <a:t>Collegato a Bioproject e Biosample (database di campioni biologici)</a:t>
            </a:r>
            <a:endParaRPr lang="it-IT" dirty="0"/>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STRUTTURA DEI DATABASE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en-US" dirty="0" err="1" smtClean="0"/>
              <a:t>Originariamente</a:t>
            </a:r>
            <a:r>
              <a:rPr lang="en-US" dirty="0" smtClean="0"/>
              <a:t> </a:t>
            </a:r>
            <a:r>
              <a:rPr lang="en-US" dirty="0" err="1" smtClean="0"/>
              <a:t>tutti</a:t>
            </a:r>
            <a:r>
              <a:rPr lang="en-US" dirty="0" smtClean="0"/>
              <a:t> database </a:t>
            </a:r>
            <a:r>
              <a:rPr lang="en-US" dirty="0" err="1" smtClean="0"/>
              <a:t>usavano</a:t>
            </a:r>
            <a:r>
              <a:rPr lang="en-US" dirty="0" smtClean="0"/>
              <a:t> un </a:t>
            </a:r>
            <a:r>
              <a:rPr lang="en-US" dirty="0" err="1" smtClean="0"/>
              <a:t>cosiddetto</a:t>
            </a:r>
            <a:r>
              <a:rPr lang="en-US" dirty="0" smtClean="0"/>
              <a:t> </a:t>
            </a:r>
            <a:r>
              <a:rPr lang="en-US" b="1" dirty="0"/>
              <a:t>flat file format </a:t>
            </a:r>
            <a:endParaRPr lang="en-US" dirty="0"/>
          </a:p>
          <a:p>
            <a:pPr algn="just"/>
            <a:r>
              <a:rPr lang="it-IT" dirty="0" smtClean="0"/>
              <a:t>File di testo con caratteri speciali, ad esempio (|) per separare le entries</a:t>
            </a:r>
            <a:endParaRPr lang="it-IT" dirty="0"/>
          </a:p>
          <a:p>
            <a:pPr algn="just"/>
            <a:r>
              <a:rPr lang="en-US" dirty="0" err="1" smtClean="0"/>
              <a:t>Ogni</a:t>
            </a:r>
            <a:r>
              <a:rPr lang="en-US" dirty="0" smtClean="0"/>
              <a:t> file era </a:t>
            </a:r>
            <a:r>
              <a:rPr lang="en-US" dirty="0" err="1" smtClean="0"/>
              <a:t>invece</a:t>
            </a:r>
            <a:r>
              <a:rPr lang="en-US" dirty="0" smtClean="0"/>
              <a:t> </a:t>
            </a:r>
            <a:r>
              <a:rPr lang="en-US" dirty="0" err="1" smtClean="0"/>
              <a:t>separato</a:t>
            </a:r>
            <a:r>
              <a:rPr lang="en-US" dirty="0" smtClean="0"/>
              <a:t> da tab o </a:t>
            </a:r>
            <a:r>
              <a:rPr lang="en-US" dirty="0" err="1" smtClean="0"/>
              <a:t>virgole</a:t>
            </a:r>
            <a:r>
              <a:rPr lang="en-US" dirty="0" smtClean="0"/>
              <a:t> </a:t>
            </a:r>
            <a:endParaRPr lang="en-US" dirty="0"/>
          </a:p>
          <a:p>
            <a:pPr algn="just"/>
            <a:r>
              <a:rPr lang="en-US" dirty="0" smtClean="0"/>
              <a:t>Per </a:t>
            </a:r>
            <a:r>
              <a:rPr lang="en-US" dirty="0" err="1" smtClean="0"/>
              <a:t>effettuare</a:t>
            </a:r>
            <a:r>
              <a:rPr lang="en-US" dirty="0" smtClean="0"/>
              <a:t> </a:t>
            </a:r>
            <a:r>
              <a:rPr lang="en-US" dirty="0" err="1" smtClean="0"/>
              <a:t>una</a:t>
            </a:r>
            <a:r>
              <a:rPr lang="en-US" dirty="0" smtClean="0"/>
              <a:t> </a:t>
            </a:r>
            <a:r>
              <a:rPr lang="en-US" dirty="0" err="1" smtClean="0"/>
              <a:t>ricerca</a:t>
            </a:r>
            <a:r>
              <a:rPr lang="en-US" dirty="0" smtClean="0"/>
              <a:t> </a:t>
            </a:r>
            <a:r>
              <a:rPr lang="en-US" dirty="0" err="1" smtClean="0"/>
              <a:t>il</a:t>
            </a:r>
            <a:r>
              <a:rPr lang="en-US" dirty="0" smtClean="0"/>
              <a:t> computer </a:t>
            </a:r>
            <a:r>
              <a:rPr lang="en-US" dirty="0" err="1" smtClean="0"/>
              <a:t>doveva</a:t>
            </a:r>
            <a:r>
              <a:rPr lang="en-US" dirty="0" smtClean="0"/>
              <a:t> </a:t>
            </a:r>
            <a:r>
              <a:rPr lang="en-US" dirty="0" err="1" smtClean="0"/>
              <a:t>leggere</a:t>
            </a:r>
            <a:r>
              <a:rPr lang="en-US" dirty="0" smtClean="0"/>
              <a:t> </a:t>
            </a:r>
            <a:r>
              <a:rPr lang="en-US" dirty="0" err="1" smtClean="0"/>
              <a:t>l’intero</a:t>
            </a:r>
            <a:r>
              <a:rPr lang="en-US" dirty="0" smtClean="0"/>
              <a:t> file</a:t>
            </a:r>
          </a:p>
          <a:p>
            <a:pPr algn="just"/>
            <a:r>
              <a:rPr lang="en-US" dirty="0" smtClean="0"/>
              <a:t>Per </a:t>
            </a:r>
            <a:r>
              <a:rPr lang="en-US" dirty="0" err="1" smtClean="0"/>
              <a:t>facilitare</a:t>
            </a:r>
            <a:r>
              <a:rPr lang="en-US" dirty="0" smtClean="0"/>
              <a:t> </a:t>
            </a:r>
            <a:r>
              <a:rPr lang="en-US" dirty="0" err="1" smtClean="0"/>
              <a:t>l’accesso</a:t>
            </a:r>
            <a:r>
              <a:rPr lang="en-US" dirty="0" smtClean="0"/>
              <a:t> </a:t>
            </a:r>
            <a:r>
              <a:rPr lang="en-US" dirty="0" err="1" smtClean="0"/>
              <a:t>ed</a:t>
            </a:r>
            <a:r>
              <a:rPr lang="en-US" dirty="0" smtClean="0"/>
              <a:t> </a:t>
            </a:r>
            <a:r>
              <a:rPr lang="en-US" dirty="0" err="1" smtClean="0"/>
              <a:t>il</a:t>
            </a:r>
            <a:r>
              <a:rPr lang="en-US" dirty="0" smtClean="0"/>
              <a:t> </a:t>
            </a:r>
            <a:r>
              <a:rPr lang="en-US" dirty="0" err="1" smtClean="0"/>
              <a:t>recupero</a:t>
            </a:r>
            <a:r>
              <a:rPr lang="en-US" dirty="0" smtClean="0"/>
              <a:t> </a:t>
            </a:r>
            <a:r>
              <a:rPr lang="en-US" dirty="0" err="1" smtClean="0"/>
              <a:t>dei</a:t>
            </a:r>
            <a:r>
              <a:rPr lang="en-US" dirty="0" smtClean="0"/>
              <a:t> </a:t>
            </a:r>
            <a:r>
              <a:rPr lang="en-US" dirty="0" err="1" smtClean="0"/>
              <a:t>dati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sviluppati</a:t>
            </a:r>
            <a:r>
              <a:rPr lang="en-US" dirty="0" smtClean="0"/>
              <a:t> </a:t>
            </a:r>
            <a:r>
              <a:rPr lang="en-US" dirty="0" err="1" smtClean="0"/>
              <a:t>dei</a:t>
            </a:r>
            <a:r>
              <a:rPr lang="en-US" dirty="0" smtClean="0"/>
              <a:t> </a:t>
            </a:r>
            <a:r>
              <a:rPr lang="en-US" dirty="0" err="1" smtClean="0"/>
              <a:t>nuovi</a:t>
            </a:r>
            <a:r>
              <a:rPr lang="en-US" dirty="0" smtClean="0"/>
              <a:t> </a:t>
            </a:r>
            <a:r>
              <a:rPr lang="en-US" dirty="0" err="1" smtClean="0"/>
              <a:t>programmi</a:t>
            </a:r>
            <a:r>
              <a:rPr lang="en-US" dirty="0" smtClean="0"/>
              <a:t>, </a:t>
            </a:r>
            <a:r>
              <a:rPr lang="en-US" dirty="0" err="1" smtClean="0"/>
              <a:t>detti</a:t>
            </a:r>
            <a:r>
              <a:rPr lang="en-US" dirty="0" smtClean="0"/>
              <a:t> </a:t>
            </a:r>
            <a:r>
              <a:rPr lang="en-US" b="1" dirty="0" smtClean="0"/>
              <a:t>database management systems</a:t>
            </a:r>
          </a:p>
          <a:p>
            <a:pPr algn="just"/>
            <a:r>
              <a:rPr lang="en-US" dirty="0" err="1" smtClean="0"/>
              <a:t>Questi</a:t>
            </a:r>
            <a:r>
              <a:rPr lang="en-US" dirty="0" smtClean="0"/>
              <a:t> </a:t>
            </a:r>
            <a:r>
              <a:rPr lang="en-US" dirty="0" err="1" smtClean="0"/>
              <a:t>sistemi</a:t>
            </a:r>
            <a:r>
              <a:rPr lang="en-US" dirty="0" smtClean="0"/>
              <a:t> </a:t>
            </a:r>
            <a:r>
              <a:rPr lang="en-US" dirty="0" err="1" smtClean="0"/>
              <a:t>contengono</a:t>
            </a:r>
            <a:r>
              <a:rPr lang="en-US" dirty="0" smtClean="0"/>
              <a:t> </a:t>
            </a:r>
            <a:r>
              <a:rPr lang="en-US" dirty="0" err="1" smtClean="0"/>
              <a:t>istruzioni</a:t>
            </a:r>
            <a:r>
              <a:rPr lang="en-US" dirty="0"/>
              <a:t> </a:t>
            </a:r>
            <a:r>
              <a:rPr lang="en-US" dirty="0" smtClean="0"/>
              <a:t>operative per </a:t>
            </a:r>
            <a:r>
              <a:rPr lang="en-US" dirty="0" err="1" smtClean="0"/>
              <a:t>assistere</a:t>
            </a:r>
            <a:r>
              <a:rPr lang="en-US" dirty="0" smtClean="0"/>
              <a:t> </a:t>
            </a:r>
            <a:r>
              <a:rPr lang="en-US" dirty="0" err="1" smtClean="0"/>
              <a:t>l’identificazione</a:t>
            </a:r>
            <a:r>
              <a:rPr lang="en-US" dirty="0" smtClean="0"/>
              <a:t> </a:t>
            </a:r>
            <a:r>
              <a:rPr lang="en-US" dirty="0" err="1" smtClean="0"/>
              <a:t>dei</a:t>
            </a:r>
            <a:r>
              <a:rPr lang="en-US" dirty="0" smtClean="0"/>
              <a:t> </a:t>
            </a:r>
            <a:r>
              <a:rPr lang="en-US" dirty="0" err="1" smtClean="0"/>
              <a:t>contenuti</a:t>
            </a:r>
            <a:r>
              <a:rPr lang="en-US" dirty="0" smtClean="0"/>
              <a:t> del database </a:t>
            </a:r>
            <a:r>
              <a:rPr lang="en-US" dirty="0" err="1" smtClean="0"/>
              <a:t>stesso</a:t>
            </a:r>
            <a:endParaRPr lang="it-IT" dirty="0"/>
          </a:p>
        </p:txBody>
      </p:sp>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DATABASE TASSONOMICI</a:t>
            </a:r>
            <a:endParaRPr lang="it-IT" dirty="0"/>
          </a:p>
        </p:txBody>
      </p:sp>
      <p:sp>
        <p:nvSpPr>
          <p:cNvPr id="3" name="Content Placeholder 2"/>
          <p:cNvSpPr>
            <a:spLocks noGrp="1"/>
          </p:cNvSpPr>
          <p:nvPr>
            <p:ph idx="1"/>
          </p:nvPr>
        </p:nvSpPr>
        <p:spPr/>
        <p:txBody>
          <a:bodyPr/>
          <a:lstStyle/>
          <a:p>
            <a:r>
              <a:rPr lang="it-IT" dirty="0" smtClean="0"/>
              <a:t>Necessità di linkare dati di sequenza ad identificativi di specie</a:t>
            </a:r>
          </a:p>
          <a:p>
            <a:r>
              <a:rPr lang="it-IT" dirty="0" smtClean="0"/>
              <a:t>Utilissimi per </a:t>
            </a:r>
            <a:r>
              <a:rPr lang="it-IT" b="1" dirty="0" smtClean="0"/>
              <a:t>studi evolutivi e di genomica comparata</a:t>
            </a:r>
          </a:p>
          <a:p>
            <a:r>
              <a:rPr lang="it-IT" b="1" dirty="0" smtClean="0"/>
              <a:t>NCBI Taxonomy</a:t>
            </a:r>
          </a:p>
          <a:p>
            <a:r>
              <a:rPr lang="it-IT" dirty="0" smtClean="0"/>
              <a:t>Database dedicati (es. WoRMS, World Register of Marine Species)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lstStyle/>
          <a:p>
            <a:r>
              <a:rPr lang="it-IT" dirty="0" smtClean="0"/>
              <a:t>NUOVI DATABASE PER OGNI EVENIENZA!</a:t>
            </a:r>
            <a:endParaRPr lang="en-US" dirty="0"/>
          </a:p>
        </p:txBody>
      </p:sp>
      <p:sp>
        <p:nvSpPr>
          <p:cNvPr id="3" name="Segnaposto contenuto 2"/>
          <p:cNvSpPr>
            <a:spLocks noGrp="1"/>
          </p:cNvSpPr>
          <p:nvPr>
            <p:ph idx="1"/>
          </p:nvPr>
        </p:nvSpPr>
        <p:spPr>
          <a:xfrm>
            <a:off x="1038101" y="1311704"/>
            <a:ext cx="4660287" cy="4343400"/>
          </a:xfrm>
        </p:spPr>
        <p:txBody>
          <a:bodyPr/>
          <a:lstStyle/>
          <a:p>
            <a:r>
              <a:rPr lang="it-IT" dirty="0" smtClean="0"/>
              <a:t>GISAID – </a:t>
            </a:r>
            <a:r>
              <a:rPr lang="it-IT" dirty="0" err="1" smtClean="0"/>
              <a:t>NextStrain</a:t>
            </a:r>
            <a:endParaRPr lang="it-IT" dirty="0" smtClean="0"/>
          </a:p>
          <a:p>
            <a:r>
              <a:rPr lang="en-US" dirty="0">
                <a:hlinkClick r:id="rId2"/>
              </a:rPr>
              <a:t>https://</a:t>
            </a:r>
            <a:r>
              <a:rPr lang="en-US" dirty="0" smtClean="0">
                <a:hlinkClick r:id="rId2"/>
              </a:rPr>
              <a:t>www.gisaid.org</a:t>
            </a:r>
            <a:endParaRPr lang="en-US" dirty="0" smtClean="0"/>
          </a:p>
          <a:p>
            <a:r>
              <a:rPr lang="it-IT" dirty="0" smtClean="0"/>
              <a:t>Raccoglie informazioni genomiche su SARS-CoV-2</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43" y="3483404"/>
            <a:ext cx="4001058" cy="299126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210" y="1636180"/>
            <a:ext cx="6530797" cy="4197600"/>
          </a:xfrm>
          <a:prstGeom prst="rect">
            <a:avLst/>
          </a:prstGeom>
        </p:spPr>
      </p:pic>
    </p:spTree>
    <p:extLst>
      <p:ext uri="{BB962C8B-B14F-4D97-AF65-F5344CB8AC3E}">
        <p14:creationId xmlns:p14="http://schemas.microsoft.com/office/powerpoint/2010/main" val="6932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1"/>
            <a:ext cx="9509760" cy="5496775"/>
          </a:xfrm>
        </p:spPr>
        <p:txBody>
          <a:bodyPr>
            <a:normAutofit fontScale="92500" lnSpcReduction="20000"/>
          </a:bodyPr>
          <a:lstStyle/>
          <a:p>
            <a:endParaRPr lang="it-IT" dirty="0"/>
          </a:p>
          <a:p>
            <a:pPr algn="just"/>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r>
              <a:rPr lang="it-IT" dirty="0" smtClean="0"/>
              <a:t>.</a:t>
            </a:r>
          </a:p>
          <a:p>
            <a:pPr marL="45720" indent="0" algn="just">
              <a:buNone/>
            </a:pPr>
            <a:endParaRPr lang="it-IT" dirty="0"/>
          </a:p>
          <a:p>
            <a:pPr algn="just"/>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r>
              <a:rPr lang="it-IT" dirty="0" smtClean="0"/>
              <a:t>.</a:t>
            </a:r>
          </a:p>
          <a:p>
            <a:pPr algn="just"/>
            <a:endParaRPr lang="it-IT" dirty="0"/>
          </a:p>
          <a:p>
            <a:pPr algn="just"/>
            <a:r>
              <a:rPr lang="it-IT" dirty="0" smtClean="0"/>
              <a:t>L’esempio che abbiamo visto nella scorsa lezione con </a:t>
            </a:r>
            <a:r>
              <a:rPr lang="it-IT" b="1" dirty="0" err="1" smtClean="0"/>
              <a:t>GeneCards</a:t>
            </a:r>
            <a:r>
              <a:rPr lang="it-IT" dirty="0"/>
              <a:t> (</a:t>
            </a:r>
            <a:r>
              <a:rPr lang="it-IT" dirty="0">
                <a:hlinkClick r:id="rId2"/>
              </a:rPr>
              <a:t>https://</a:t>
            </a:r>
            <a:r>
              <a:rPr lang="it-IT" dirty="0" smtClean="0">
                <a:hlinkClick r:id="rId2"/>
              </a:rPr>
              <a:t>www.genecards.org</a:t>
            </a:r>
            <a:r>
              <a:rPr lang="it-IT" dirty="0" smtClean="0"/>
              <a:t>) è un ottimo esempio di come una enorme mole di informazioni collegate ad un singolo elemento (ad esempio un gene) possano essere raccolte ed organizzate in una singola scheda di facile accessibilità</a:t>
            </a:r>
            <a:endParaRPr lang="it-IT" dirty="0"/>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EFFETTUARE UNA RICERCA IN UN DATABASE?</a:t>
            </a:r>
            <a:endParaRPr lang="it-IT" dirty="0"/>
          </a:p>
        </p:txBody>
      </p:sp>
      <p:sp>
        <p:nvSpPr>
          <p:cNvPr id="3" name="Content Placeholder 2"/>
          <p:cNvSpPr>
            <a:spLocks noGrp="1"/>
          </p:cNvSpPr>
          <p:nvPr>
            <p:ph idx="1"/>
          </p:nvPr>
        </p:nvSpPr>
        <p:spPr/>
        <p:txBody>
          <a:bodyPr/>
          <a:lstStyle/>
          <a:p>
            <a:pPr algn="just"/>
            <a:r>
              <a:rPr lang="it-IT" dirty="0" smtClean="0"/>
              <a:t>La maggior parte dei database offrono le seguenti possibilità:</a:t>
            </a:r>
          </a:p>
          <a:p>
            <a:pPr algn="just"/>
            <a:r>
              <a:rPr lang="it-IT" dirty="0" smtClean="0"/>
              <a:t>Utilizzare </a:t>
            </a:r>
            <a:r>
              <a:rPr lang="it-IT" b="1" dirty="0" smtClean="0"/>
              <a:t>operatori Booleani </a:t>
            </a:r>
            <a:r>
              <a:rPr lang="it-IT" dirty="0" smtClean="0"/>
              <a:t>(AND, OR, NOT)</a:t>
            </a:r>
          </a:p>
          <a:p>
            <a:pPr algn="just"/>
            <a:r>
              <a:rPr lang="it-IT" dirty="0" smtClean="0"/>
              <a:t>Restringere la ricerca ad un </a:t>
            </a:r>
            <a:r>
              <a:rPr lang="it-IT" b="1" dirty="0" smtClean="0"/>
              <a:t>organismo di interesse</a:t>
            </a:r>
          </a:p>
          <a:p>
            <a:pPr algn="just"/>
            <a:r>
              <a:rPr lang="it-IT" dirty="0" smtClean="0"/>
              <a:t>Restringere la ricerca ad un </a:t>
            </a:r>
            <a:r>
              <a:rPr lang="it-IT" b="1" dirty="0" smtClean="0"/>
              <a:t>intervallo temporale</a:t>
            </a:r>
          </a:p>
          <a:p>
            <a:pPr algn="just"/>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smtClean="0"/>
              <a:t>IDENTIFICATORI DI DATI</a:t>
            </a:r>
            <a:endParaRPr lang="it-IT" dirty="0"/>
          </a:p>
        </p:txBody>
      </p:sp>
      <p:sp>
        <p:nvSpPr>
          <p:cNvPr id="3" name="Content Placeholder 2"/>
          <p:cNvSpPr>
            <a:spLocks noGrp="1"/>
          </p:cNvSpPr>
          <p:nvPr>
            <p:ph idx="1"/>
          </p:nvPr>
        </p:nvSpPr>
        <p:spPr/>
        <p:txBody>
          <a:bodyPr/>
          <a:lstStyle/>
          <a:p>
            <a:pPr algn="just"/>
            <a:r>
              <a:rPr lang="it-IT" dirty="0" smtClean="0"/>
              <a:t>Alcuni tra i più comuni sono...</a:t>
            </a:r>
          </a:p>
          <a:p>
            <a:pPr algn="just"/>
            <a:r>
              <a:rPr lang="it-IT" b="1" dirty="0" smtClean="0"/>
              <a:t>Geneinfo ID (gi): </a:t>
            </a:r>
            <a:r>
              <a:rPr lang="it-IT" dirty="0" smtClean="0"/>
              <a:t>identificicati univoco per ogni sequenza. </a:t>
            </a:r>
            <a:r>
              <a:rPr lang="it-IT" dirty="0"/>
              <a:t>Stabile del tempo, non cambia quando la sequenza viene aggiornata (ne viene generato uno nuovo (es. </a:t>
            </a:r>
            <a:r>
              <a:rPr lang="it-IT" dirty="0" smtClean="0"/>
              <a:t>GI:22477487)</a:t>
            </a:r>
          </a:p>
          <a:p>
            <a:pPr algn="just"/>
            <a:r>
              <a:rPr lang="it-IT" b="1" dirty="0" smtClean="0"/>
              <a:t>PMID </a:t>
            </a:r>
            <a:r>
              <a:rPr lang="it-IT" dirty="0" smtClean="0"/>
              <a:t>(o Pubmed ID, per articoli)</a:t>
            </a:r>
          </a:p>
          <a:p>
            <a:pPr algn="just"/>
            <a:r>
              <a:rPr lang="it-IT" b="1" dirty="0" smtClean="0"/>
              <a:t>Locus name </a:t>
            </a:r>
            <a:r>
              <a:rPr lang="it-IT" dirty="0" smtClean="0"/>
              <a:t>(identificatori originali di Genbank; prime 3 lettere dell’organismo, più codice per il gene. Es. HUMBB)</a:t>
            </a:r>
          </a:p>
          <a:p>
            <a:pPr algn="just"/>
            <a:r>
              <a:rPr lang="it-IT" b="1" dirty="0" smtClean="0"/>
              <a:t>Accession number: </a:t>
            </a:r>
            <a:r>
              <a:rPr lang="it-IT" dirty="0" smtClean="0"/>
              <a:t>numeri di targa/codici a barre per sequenze nucleotidiche e proteiche. Due lettere maiuscole seguite da numeri (non legati ad alcun significato biologico. </a:t>
            </a:r>
            <a:r>
              <a:rPr lang="it-IT" dirty="0"/>
              <a:t>Prima versione indicata da «.1» (es. </a:t>
            </a:r>
            <a:r>
              <a:rPr lang="it-IT" dirty="0" smtClean="0"/>
              <a:t>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smtClean="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smtClean="0"/>
              <a:t>In crescente ed esponenziale aumento… facile rendersene conto dal portale EBI</a:t>
            </a:r>
          </a:p>
          <a:p>
            <a:r>
              <a:rPr lang="it-IT" dirty="0" smtClean="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smtClean="0"/>
              <a:t>Per esplorare le dimensioni dei vari database potete dare </a:t>
            </a:r>
            <a:r>
              <a:rPr lang="it-IT" dirty="0"/>
              <a:t>uno sguardo a </a:t>
            </a:r>
            <a:r>
              <a:rPr lang="it-IT" dirty="0">
                <a:hlinkClick r:id="rId3"/>
              </a:rPr>
              <a:t>https://</a:t>
            </a:r>
            <a:r>
              <a:rPr lang="it-IT" dirty="0" smtClean="0">
                <a:hlinkClick r:id="rId3"/>
              </a:rPr>
              <a:t>www.ebi.ac.uk/ebisearch/overview.ebi/statistics</a:t>
            </a:r>
            <a:r>
              <a:rPr lang="it-IT" dirty="0" smtClean="0"/>
              <a:t> </a:t>
            </a:r>
            <a:endParaRPr lang="en-US"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65" y="2732690"/>
            <a:ext cx="8266333" cy="4022190"/>
          </a:xfrm>
          <a:prstGeom prst="rect">
            <a:avLst/>
          </a:prstGeom>
        </p:spPr>
      </p:pic>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pPr algn="just"/>
            <a:r>
              <a:rPr lang="it-IT" dirty="0" smtClean="0"/>
              <a:t>Prima di tutto devo chiedermi </a:t>
            </a:r>
            <a:r>
              <a:rPr lang="it-IT" b="1" dirty="0" smtClean="0"/>
              <a:t>QUALI sono i campi che contraddistinguono una entry</a:t>
            </a:r>
            <a:r>
              <a:rPr lang="it-IT" dirty="0" smtClean="0"/>
              <a:t> di un determinato database</a:t>
            </a:r>
          </a:p>
          <a:p>
            <a:pPr algn="just"/>
            <a:r>
              <a:rPr lang="it-IT" dirty="0" smtClean="0"/>
              <a:t>Una entri di </a:t>
            </a:r>
            <a:r>
              <a:rPr lang="it-IT" dirty="0" err="1" smtClean="0"/>
              <a:t>Pubmed</a:t>
            </a:r>
            <a:r>
              <a:rPr lang="it-IT" dirty="0" smtClean="0"/>
              <a:t> avrà «autore», «giornale», «data di pubblicazione», ma ad esempio non il campo «cromosoma», che invece troverò in un database contenente sequenze nucleotidiche (e probabilmente anche proteine</a:t>
            </a:r>
          </a:p>
          <a:p>
            <a:pPr algn="just"/>
            <a:r>
              <a:rPr lang="it-IT" dirty="0" smtClean="0"/>
              <a:t>Devo chiedermi quali sono i campi più </a:t>
            </a:r>
            <a:r>
              <a:rPr lang="it-IT" b="1" dirty="0" smtClean="0"/>
              <a:t>informativi</a:t>
            </a:r>
            <a:r>
              <a:rPr lang="it-IT" dirty="0" smtClean="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smtClean="0"/>
              <a:t>Dal menu a tendina seleziono i campi e digito le parole chiave. I </a:t>
            </a:r>
            <a:r>
              <a:rPr lang="it-IT" dirty="0" smtClean="0"/>
              <a:t>tasti </a:t>
            </a:r>
            <a:r>
              <a:rPr lang="it-IT" dirty="0" smtClean="0"/>
              <a:t>«+»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sp>
        <p:nvSpPr>
          <p:cNvPr id="8" name="CasellaDiTesto 7"/>
          <p:cNvSpPr txBox="1"/>
          <p:nvPr/>
        </p:nvSpPr>
        <p:spPr>
          <a:xfrm>
            <a:off x="1114097" y="2459421"/>
            <a:ext cx="4435365" cy="3693319"/>
          </a:xfrm>
          <a:prstGeom prst="rect">
            <a:avLst/>
          </a:prstGeom>
          <a:noFill/>
        </p:spPr>
        <p:txBody>
          <a:bodyPr wrap="square" rtlCol="0">
            <a:spAutoFit/>
          </a:bodyPr>
          <a:lstStyle/>
          <a:p>
            <a:r>
              <a:rPr lang="it-IT" dirty="0" smtClean="0"/>
              <a:t>Il motore di ricerca interno dell’NCBI era detto, fino a poco tempo fa, </a:t>
            </a:r>
            <a:r>
              <a:rPr lang="it-IT" b="1" dirty="0" err="1" smtClean="0"/>
              <a:t>Entrez</a:t>
            </a:r>
            <a:endParaRPr lang="it-IT" b="1" dirty="0" smtClean="0"/>
          </a:p>
          <a:p>
            <a:endParaRPr lang="it-IT" b="1" dirty="0"/>
          </a:p>
          <a:p>
            <a:r>
              <a:rPr lang="it-IT" dirty="0" smtClean="0"/>
              <a:t>Oggi è possibile effettuare una ricerca generica in tutti i database tramite semplici parole chiave</a:t>
            </a:r>
          </a:p>
          <a:p>
            <a:endParaRPr lang="it-IT" dirty="0"/>
          </a:p>
          <a:p>
            <a:r>
              <a:rPr lang="it-IT" dirty="0" smtClean="0"/>
              <a:t>Per una ricerca avanzata è necessario entrare nella home page del singolo database</a:t>
            </a:r>
          </a:p>
          <a:p>
            <a:endParaRPr lang="it-IT" dirty="0"/>
          </a:p>
          <a:p>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24" y="2279904"/>
            <a:ext cx="5693393" cy="4340564"/>
          </a:xfrm>
          <a:prstGeom prst="rect">
            <a:avLst/>
          </a:prstGeom>
        </p:spPr>
      </p:pic>
    </p:spTree>
    <p:extLst>
      <p:ext uri="{BB962C8B-B14F-4D97-AF65-F5344CB8AC3E}">
        <p14:creationId xmlns:p14="http://schemas.microsoft.com/office/powerpoint/2010/main" val="40066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1030014" y="1387366"/>
            <a:ext cx="10195034" cy="2308324"/>
          </a:xfrm>
          <a:prstGeom prst="rect">
            <a:avLst/>
          </a:prstGeom>
          <a:noFill/>
        </p:spPr>
        <p:txBody>
          <a:bodyPr wrap="square" rtlCol="0">
            <a:spAutoFit/>
          </a:bodyPr>
          <a:lstStyle/>
          <a:p>
            <a:pPr algn="just"/>
            <a:r>
              <a:rPr lang="it-IT" dirty="0" smtClean="0"/>
              <a:t>Proviamo ad effettuare una ricerca nel database «</a:t>
            </a:r>
            <a:r>
              <a:rPr lang="it-IT" dirty="0" err="1" smtClean="0"/>
              <a:t>protein</a:t>
            </a:r>
            <a:r>
              <a:rPr lang="it-IT" dirty="0" smtClean="0"/>
              <a:t>» specificando due campi e collegandoli con l’operatore «AND»</a:t>
            </a:r>
          </a:p>
          <a:p>
            <a:pPr algn="just"/>
            <a:endParaRPr lang="it-IT" dirty="0"/>
          </a:p>
          <a:p>
            <a:pPr algn="just"/>
            <a:r>
              <a:rPr lang="it-IT" dirty="0" smtClean="0"/>
              <a:t>Sto cercando la proteina codificata dal gene ANK1 in uomo. O meglio, le proteine, in quanto potrò forse avere più risultati, che derivano dalle varianti di </a:t>
            </a:r>
            <a:r>
              <a:rPr lang="it-IT" dirty="0" err="1" smtClean="0"/>
              <a:t>splicing</a:t>
            </a:r>
            <a:r>
              <a:rPr lang="it-IT" dirty="0" smtClean="0"/>
              <a:t>, che potranno quindi produrre proteine di lunghezza diversa. </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4" y="3533734"/>
            <a:ext cx="10058400" cy="2902003"/>
          </a:xfrm>
          <a:prstGeom prst="rect">
            <a:avLst/>
          </a:prstGeom>
        </p:spPr>
      </p:pic>
    </p:spTree>
    <p:extLst>
      <p:ext uri="{BB962C8B-B14F-4D97-AF65-F5344CB8AC3E}">
        <p14:creationId xmlns:p14="http://schemas.microsoft.com/office/powerpoint/2010/main" val="3917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buNone/>
            </a:pPr>
            <a:r>
              <a:rPr lang="en-US" sz="2400" dirty="0" smtClean="0"/>
              <a:t>Sulla base del </a:t>
            </a:r>
            <a:r>
              <a:rPr lang="en-US" sz="2400" dirty="0" err="1" smtClean="0"/>
              <a:t>tipo</a:t>
            </a:r>
            <a:r>
              <a:rPr lang="en-US" sz="2400" dirty="0" smtClean="0"/>
              <a:t> di </a:t>
            </a:r>
            <a:r>
              <a:rPr lang="en-US" sz="2400" dirty="0" err="1" smtClean="0"/>
              <a:t>strutturazione</a:t>
            </a:r>
            <a:r>
              <a:rPr lang="en-US" sz="2400" dirty="0" smtClean="0"/>
              <a:t> </a:t>
            </a:r>
            <a:r>
              <a:rPr lang="en-US" sz="2400" dirty="0" err="1" smtClean="0"/>
              <a:t>dei</a:t>
            </a:r>
            <a:r>
              <a:rPr lang="en-US" sz="2400" dirty="0" smtClean="0"/>
              <a:t> </a:t>
            </a:r>
            <a:r>
              <a:rPr lang="en-US" sz="2400" dirty="0" err="1" smtClean="0"/>
              <a:t>dati</a:t>
            </a:r>
            <a:r>
              <a:rPr lang="en-US" sz="2400" dirty="0" smtClean="0"/>
              <a:t> </a:t>
            </a:r>
            <a:r>
              <a:rPr lang="en-US" sz="2400" dirty="0" err="1" smtClean="0"/>
              <a:t>possiamo</a:t>
            </a:r>
            <a:r>
              <a:rPr lang="en-US" sz="2400" dirty="0" smtClean="0"/>
              <a:t> </a:t>
            </a:r>
            <a:r>
              <a:rPr lang="en-US" sz="2400" dirty="0" err="1" smtClean="0"/>
              <a:t>classificare</a:t>
            </a:r>
            <a:r>
              <a:rPr lang="en-US" sz="2400" dirty="0" smtClean="0"/>
              <a:t> </a:t>
            </a:r>
            <a:r>
              <a:rPr lang="en-US" sz="2400" dirty="0" err="1" smtClean="0"/>
              <a:t>questi</a:t>
            </a:r>
            <a:r>
              <a:rPr lang="en-US" sz="2400" dirty="0" smtClean="0"/>
              <a:t> </a:t>
            </a:r>
            <a:r>
              <a:rPr lang="en-US" sz="2400" dirty="0" err="1" smtClean="0"/>
              <a:t>sistemi</a:t>
            </a:r>
            <a:r>
              <a:rPr lang="en-US" sz="2400" dirty="0" smtClean="0"/>
              <a:t> in due </a:t>
            </a:r>
            <a:r>
              <a:rPr lang="en-US" sz="2400" dirty="0" err="1" smtClean="0"/>
              <a:t>classi</a:t>
            </a:r>
            <a:r>
              <a:rPr lang="en-US" sz="2400" dirty="0"/>
              <a:t>:</a:t>
            </a:r>
          </a:p>
          <a:p>
            <a:endParaRPr lang="it-IT" sz="2400" dirty="0"/>
          </a:p>
          <a:p>
            <a:r>
              <a:rPr lang="it-IT" sz="2400" b="1" dirty="0" smtClean="0"/>
              <a:t>RELATIONAL </a:t>
            </a:r>
            <a:r>
              <a:rPr lang="it-IT" sz="2400" b="1" dirty="0"/>
              <a:t>DATABASE </a:t>
            </a:r>
            <a:r>
              <a:rPr lang="it-IT" sz="2400" dirty="0"/>
              <a:t>MANAGEMENT </a:t>
            </a:r>
            <a:r>
              <a:rPr lang="it-IT" sz="2400" dirty="0" smtClean="0"/>
              <a:t>SYSTEMS</a:t>
            </a:r>
          </a:p>
          <a:p>
            <a:pPr marL="45720" indent="0">
              <a:buNone/>
            </a:pPr>
            <a:r>
              <a:rPr lang="it-IT" sz="1800" dirty="0" smtClean="0"/>
              <a:t>Organizzati a tabelle, teorizzato fin dagli anni ‘70. Maggior successo commerciale e diffusione, </a:t>
            </a:r>
            <a:r>
              <a:rPr lang="it-IT" sz="1800" u="sng" dirty="0" smtClean="0"/>
              <a:t>anche in ambito biologico</a:t>
            </a:r>
            <a:endParaRPr lang="it-IT" sz="1800" u="sng" dirty="0"/>
          </a:p>
          <a:p>
            <a:endParaRPr lang="it-IT" sz="2400" dirty="0"/>
          </a:p>
          <a:p>
            <a:r>
              <a:rPr lang="it-IT" sz="2400" b="1" dirty="0" smtClean="0"/>
              <a:t>OBJECT-ORIENTED </a:t>
            </a:r>
            <a:r>
              <a:rPr lang="it-IT" sz="2400" b="1" dirty="0"/>
              <a:t>DATABASE </a:t>
            </a:r>
            <a:r>
              <a:rPr lang="it-IT" sz="2400" dirty="0"/>
              <a:t>MANAGEMENT </a:t>
            </a:r>
            <a:r>
              <a:rPr lang="it-IT" sz="2400" dirty="0" smtClean="0"/>
              <a:t>SYSTEMS</a:t>
            </a:r>
          </a:p>
          <a:p>
            <a:pPr marL="45720" indent="0">
              <a:buNone/>
            </a:pPr>
            <a:r>
              <a:rPr lang="it-IT" sz="1800" dirty="0" smtClean="0"/>
              <a:t>Sviluppati successivamente (anni ’80-’90) per venire incontro all’</a:t>
            </a:r>
            <a:r>
              <a:rPr lang="it-IT" sz="1800" dirty="0" err="1" smtClean="0"/>
              <a:t>object-oriented</a:t>
            </a:r>
            <a:r>
              <a:rPr lang="it-IT" sz="1800" dirty="0" smtClean="0"/>
              <a:t> </a:t>
            </a:r>
            <a:r>
              <a:rPr lang="it-IT" sz="1800" dirty="0" err="1" smtClean="0"/>
              <a:t>programming</a:t>
            </a:r>
            <a:r>
              <a:rPr lang="it-IT" sz="1800" dirty="0" smtClean="0"/>
              <a:t>, utilizzati in ambienti «di nicchia», minor successo commerciale</a:t>
            </a:r>
            <a:endParaRPr lang="it-IT" sz="1600"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4908332" y="1387366"/>
            <a:ext cx="6316716" cy="2862322"/>
          </a:xfrm>
          <a:prstGeom prst="rect">
            <a:avLst/>
          </a:prstGeom>
          <a:noFill/>
        </p:spPr>
        <p:txBody>
          <a:bodyPr wrap="square" rtlCol="0">
            <a:spAutoFit/>
          </a:bodyPr>
          <a:lstStyle/>
          <a:p>
            <a:pPr algn="just"/>
            <a:r>
              <a:rPr lang="it-IT" dirty="0" smtClean="0"/>
              <a:t>Come atteso, questa ricerca mi permette di ricavare TUTTE le proteine derivanti da </a:t>
            </a:r>
            <a:r>
              <a:rPr lang="it-IT" dirty="0" err="1" smtClean="0"/>
              <a:t>mRNA</a:t>
            </a:r>
            <a:r>
              <a:rPr lang="it-IT" dirty="0" smtClean="0"/>
              <a:t> prodotti dal gene ANK1, a patto che siano umane.</a:t>
            </a:r>
          </a:p>
          <a:p>
            <a:pPr algn="just"/>
            <a:r>
              <a:rPr lang="it-IT" dirty="0" smtClean="0"/>
              <a:t>I risultati sono 50 in questo caso.</a:t>
            </a:r>
          </a:p>
          <a:p>
            <a:pPr algn="just"/>
            <a:endParaRPr lang="it-IT" dirty="0"/>
          </a:p>
          <a:p>
            <a:pPr algn="just"/>
            <a:r>
              <a:rPr lang="it-IT" dirty="0" smtClean="0"/>
              <a:t>Proviamo ad effettuare la stessa ricerca con una diversa parola chiave nel campo «</a:t>
            </a:r>
            <a:r>
              <a:rPr lang="it-IT" dirty="0" err="1" smtClean="0"/>
              <a:t>organism</a:t>
            </a:r>
            <a:r>
              <a:rPr lang="it-IT" dirty="0" smtClean="0"/>
              <a:t>», ad esempio «</a:t>
            </a:r>
            <a:r>
              <a:rPr lang="it-IT" dirty="0" err="1"/>
              <a:t>M</a:t>
            </a:r>
            <a:r>
              <a:rPr lang="it-IT" dirty="0" err="1" smtClean="0"/>
              <a:t>ammalia</a:t>
            </a:r>
            <a:r>
              <a:rPr lang="it-IT" dirty="0" smtClean="0"/>
              <a:t>»</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7" y="1387366"/>
            <a:ext cx="3562847" cy="492511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5" y="3849922"/>
            <a:ext cx="6526079" cy="2298630"/>
          </a:xfrm>
          <a:prstGeom prst="rect">
            <a:avLst/>
          </a:prstGeom>
        </p:spPr>
      </p:pic>
      <p:sp>
        <p:nvSpPr>
          <p:cNvPr id="7" name="Ovale 6"/>
          <p:cNvSpPr/>
          <p:nvPr/>
        </p:nvSpPr>
        <p:spPr>
          <a:xfrm>
            <a:off x="9768315" y="3766212"/>
            <a:ext cx="1531675" cy="1541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7865767" y="6078373"/>
            <a:ext cx="2985113" cy="307777"/>
          </a:xfrm>
          <a:prstGeom prst="rect">
            <a:avLst/>
          </a:prstGeom>
          <a:noFill/>
        </p:spPr>
        <p:txBody>
          <a:bodyPr wrap="none" rtlCol="0">
            <a:spAutoFit/>
          </a:bodyPr>
          <a:lstStyle/>
          <a:p>
            <a:r>
              <a:rPr lang="it-IT" sz="1400" dirty="0" smtClean="0"/>
              <a:t>Sommario dei risultati per specie</a:t>
            </a:r>
            <a:endParaRPr lang="en-US" sz="1400" dirty="0"/>
          </a:p>
        </p:txBody>
      </p:sp>
      <p:sp>
        <p:nvSpPr>
          <p:cNvPr id="9" name="Freccia a destra 8"/>
          <p:cNvSpPr/>
          <p:nvPr/>
        </p:nvSpPr>
        <p:spPr>
          <a:xfrm rot="18857563">
            <a:off x="8840734" y="5431464"/>
            <a:ext cx="1336274" cy="37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924910" y="1387366"/>
            <a:ext cx="10300138" cy="5355312"/>
          </a:xfrm>
          <a:prstGeom prst="rect">
            <a:avLst/>
          </a:prstGeom>
          <a:noFill/>
        </p:spPr>
        <p:txBody>
          <a:bodyPr wrap="square" rtlCol="0">
            <a:spAutoFit/>
          </a:bodyPr>
          <a:lstStyle/>
          <a:p>
            <a:r>
              <a:rPr lang="it-IT" dirty="0" smtClean="0"/>
              <a:t>Proviamo ora una ricerca ancora più avanzata… vogliamo tutti i prodotti del gene ANK1 animali, ESCLUSI quelli umani</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r>
              <a:rPr lang="it-IT" dirty="0" smtClean="0"/>
              <a:t>Notate che la stessa ricerca potrebbe essere effettuata scrivendo nel campo di ricerca:</a:t>
            </a:r>
          </a:p>
          <a:p>
            <a:endParaRPr lang="it-IT" dirty="0"/>
          </a:p>
          <a:p>
            <a:r>
              <a:rPr lang="it-IT" b="1" dirty="0"/>
              <a:t>((ANK1[Gene </a:t>
            </a:r>
            <a:r>
              <a:rPr lang="it-IT" b="1" dirty="0" err="1"/>
              <a:t>Name</a:t>
            </a:r>
            <a:r>
              <a:rPr lang="it-IT" b="1" dirty="0"/>
              <a:t>]) AND </a:t>
            </a:r>
            <a:r>
              <a:rPr lang="it-IT" b="1" dirty="0" err="1"/>
              <a:t>Mammalia</a:t>
            </a:r>
            <a:r>
              <a:rPr lang="it-IT" b="1" dirty="0"/>
              <a:t>[</a:t>
            </a:r>
            <a:r>
              <a:rPr lang="it-IT" b="1" dirty="0" err="1"/>
              <a:t>Organism</a:t>
            </a:r>
            <a:r>
              <a:rPr lang="it-IT" b="1" dirty="0"/>
              <a:t>]) NOT Homo sapiens[</a:t>
            </a:r>
            <a:r>
              <a:rPr lang="it-IT" b="1" dirty="0" err="1"/>
              <a:t>Organism</a:t>
            </a:r>
            <a:r>
              <a:rPr lang="it-IT" b="1" dirty="0"/>
              <a:t>]</a:t>
            </a:r>
            <a:endParaRPr lang="it-IT" b="1" dirty="0" smtClean="0"/>
          </a:p>
          <a:p>
            <a:endParaRPr lang="it-IT" dirty="0" smtClean="0"/>
          </a:p>
          <a:p>
            <a:r>
              <a:rPr lang="it-IT" dirty="0" smtClean="0"/>
              <a:t>Quanti risultati ci aspettiamo di ottenere?</a:t>
            </a:r>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84" y="2126018"/>
            <a:ext cx="9135750" cy="2753109"/>
          </a:xfrm>
          <a:prstGeom prst="rect">
            <a:avLst/>
          </a:prstGeom>
        </p:spPr>
      </p:pic>
    </p:spTree>
    <p:extLst>
      <p:ext uri="{BB962C8B-B14F-4D97-AF65-F5344CB8AC3E}">
        <p14:creationId xmlns:p14="http://schemas.microsoft.com/office/powerpoint/2010/main" val="1855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9450"/>
          </a:xfrm>
        </p:spPr>
        <p:txBody>
          <a:bodyPr>
            <a:normAutofit/>
          </a:bodyPr>
          <a:lstStyle/>
          <a:p>
            <a:r>
              <a:rPr lang="it-IT" sz="2400" dirty="0" smtClean="0"/>
              <a:t>COME POSSO ACCEDERE AD UNA RICERCA AVANZATA?</a:t>
            </a:r>
            <a:endParaRPr lang="en-US" sz="2400" dirty="0"/>
          </a:p>
        </p:txBody>
      </p:sp>
      <p:sp>
        <p:nvSpPr>
          <p:cNvPr id="3" name="Segnaposto contenuto 2"/>
          <p:cNvSpPr>
            <a:spLocks noGrp="1"/>
          </p:cNvSpPr>
          <p:nvPr>
            <p:ph idx="1"/>
          </p:nvPr>
        </p:nvSpPr>
        <p:spPr>
          <a:xfrm>
            <a:off x="391776" y="1150172"/>
            <a:ext cx="9509760" cy="460248"/>
          </a:xfrm>
        </p:spPr>
        <p:txBody>
          <a:bodyPr/>
          <a:lstStyle/>
          <a:p>
            <a:pPr marL="45720" indent="0">
              <a:buNone/>
            </a:pPr>
            <a:r>
              <a:rPr lang="it-IT" dirty="0" smtClean="0"/>
              <a:t>Nel portale </a:t>
            </a:r>
            <a:r>
              <a:rPr lang="it-IT" dirty="0" smtClean="0"/>
              <a:t>dell’EBI, </a:t>
            </a:r>
            <a:r>
              <a:rPr lang="it-IT" dirty="0"/>
              <a:t>dal link </a:t>
            </a:r>
            <a:r>
              <a:rPr lang="it-IT" dirty="0">
                <a:hlinkClick r:id="rId2"/>
              </a:rPr>
              <a:t>https://</a:t>
            </a:r>
            <a:r>
              <a:rPr lang="it-IT" dirty="0" smtClean="0">
                <a:hlinkClick r:id="rId2"/>
              </a:rPr>
              <a:t>www.ebi.ac.uk/ebisearch/about</a:t>
            </a:r>
            <a:r>
              <a:rPr lang="it-IT" dirty="0" smtClean="0"/>
              <a:t> </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smtClean="0"/>
              <a:t>Build</a:t>
            </a:r>
            <a:r>
              <a:rPr lang="it-IT" dirty="0" smtClean="0"/>
              <a:t> </a:t>
            </a:r>
            <a:r>
              <a:rPr lang="it-IT" dirty="0" err="1" smtClean="0"/>
              <a:t>query</a:t>
            </a:r>
            <a:endParaRPr lang="it-IT" dirty="0" smtClean="0"/>
          </a:p>
          <a:p>
            <a:pPr marL="342900" indent="-342900">
              <a:buAutoNum type="arabicParenR"/>
            </a:pPr>
            <a:r>
              <a:rPr lang="it-IT" dirty="0" smtClean="0"/>
              <a:t>Seleziono il database dal menu a  tendina</a:t>
            </a: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smtClean="0"/>
              <a:t>3) Aggiungo campi con «</a:t>
            </a:r>
            <a:r>
              <a:rPr lang="it-IT" dirty="0" err="1" smtClean="0"/>
              <a:t>add</a:t>
            </a:r>
            <a:r>
              <a:rPr lang="it-IT" dirty="0" smtClean="0"/>
              <a:t> </a:t>
            </a:r>
            <a:r>
              <a:rPr lang="it-IT" dirty="0" err="1" smtClean="0"/>
              <a:t>rule</a:t>
            </a:r>
            <a:r>
              <a:rPr lang="it-IT" dirty="0" smtClean="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DATABASE RELAZIONALI</a:t>
            </a:r>
            <a:endParaRPr lang="it-IT" dirty="0"/>
          </a:p>
        </p:txBody>
      </p:sp>
      <p:sp>
        <p:nvSpPr>
          <p:cNvPr id="3" name="Content Placeholder 2"/>
          <p:cNvSpPr>
            <a:spLocks noGrp="1"/>
          </p:cNvSpPr>
          <p:nvPr>
            <p:ph idx="1"/>
          </p:nvPr>
        </p:nvSpPr>
        <p:spPr>
          <a:xfrm>
            <a:off x="963930" y="1314450"/>
            <a:ext cx="7471410" cy="4572000"/>
          </a:xfrm>
        </p:spPr>
        <p:txBody>
          <a:bodyPr>
            <a:normAutofit fontScale="92500" lnSpcReduction="10000"/>
          </a:bodyPr>
          <a:lstStyle/>
          <a:p>
            <a:pPr marL="45720" indent="0">
              <a:buNone/>
            </a:pPr>
            <a:r>
              <a:rPr lang="en-US" dirty="0" smtClean="0"/>
              <a:t>Le </a:t>
            </a:r>
            <a:r>
              <a:rPr lang="en-US" dirty="0" err="1" smtClean="0"/>
              <a:t>informazioni</a:t>
            </a:r>
            <a:r>
              <a:rPr lang="en-US" dirty="0" smtClean="0"/>
              <a:t> </a:t>
            </a:r>
            <a:r>
              <a:rPr lang="en-US" dirty="0" err="1" smtClean="0"/>
              <a:t>contenute</a:t>
            </a:r>
            <a:r>
              <a:rPr lang="en-US" dirty="0" smtClean="0"/>
              <a:t> </a:t>
            </a:r>
            <a:r>
              <a:rPr lang="en-US" dirty="0" err="1" smtClean="0"/>
              <a:t>nel</a:t>
            </a:r>
            <a:r>
              <a:rPr lang="en-US" dirty="0" smtClean="0"/>
              <a:t> database </a:t>
            </a:r>
            <a:r>
              <a:rPr lang="en-US" dirty="0" err="1" smtClean="0"/>
              <a:t>devono</a:t>
            </a:r>
            <a:r>
              <a:rPr lang="en-US" dirty="0" smtClean="0"/>
              <a:t> </a:t>
            </a:r>
            <a:r>
              <a:rPr lang="en-US" dirty="0" err="1" smtClean="0"/>
              <a:t>essere</a:t>
            </a:r>
            <a:r>
              <a:rPr lang="en-US" dirty="0" smtClean="0"/>
              <a:t> </a:t>
            </a:r>
            <a:r>
              <a:rPr lang="en-US" dirty="0" err="1" smtClean="0"/>
              <a:t>rappresentate</a:t>
            </a:r>
            <a:r>
              <a:rPr lang="en-US" dirty="0" smtClean="0"/>
              <a:t> sotto forma di </a:t>
            </a:r>
            <a:r>
              <a:rPr lang="en-US" b="1" dirty="0" err="1" smtClean="0"/>
              <a:t>tabelle</a:t>
            </a:r>
            <a:endParaRPr lang="en-US" b="1" dirty="0" smtClean="0"/>
          </a:p>
          <a:p>
            <a:pPr marL="45720" indent="0">
              <a:buNone/>
            </a:pPr>
            <a:r>
              <a:rPr lang="en-US" dirty="0" err="1" smtClean="0"/>
              <a:t>Ogni</a:t>
            </a:r>
            <a:r>
              <a:rPr lang="en-US" dirty="0" smtClean="0"/>
              <a:t> </a:t>
            </a:r>
            <a:r>
              <a:rPr lang="en-US" dirty="0" err="1" smtClean="0"/>
              <a:t>tabella</a:t>
            </a:r>
            <a:r>
              <a:rPr lang="en-US" dirty="0" smtClean="0"/>
              <a:t> (</a:t>
            </a:r>
            <a:r>
              <a:rPr lang="en-US" dirty="0" err="1" smtClean="0"/>
              <a:t>relazione</a:t>
            </a:r>
            <a:r>
              <a:rPr lang="en-US" dirty="0" smtClean="0"/>
              <a:t>) </a:t>
            </a:r>
            <a:r>
              <a:rPr lang="en-US" dirty="0" err="1" smtClean="0"/>
              <a:t>consiste</a:t>
            </a:r>
            <a:r>
              <a:rPr lang="en-US" dirty="0" smtClean="0"/>
              <a:t> di:</a:t>
            </a:r>
          </a:p>
          <a:p>
            <a:pPr marL="45720" indent="0">
              <a:buNone/>
            </a:pPr>
            <a:r>
              <a:rPr lang="en-US" dirty="0" smtClean="0"/>
              <a:t>-</a:t>
            </a:r>
            <a:r>
              <a:rPr lang="en-US" dirty="0" err="1" smtClean="0"/>
              <a:t>colonne</a:t>
            </a:r>
            <a:r>
              <a:rPr lang="en-US" dirty="0" smtClean="0"/>
              <a:t> (</a:t>
            </a:r>
            <a:r>
              <a:rPr lang="en-US" b="1" dirty="0" err="1" smtClean="0"/>
              <a:t>campi</a:t>
            </a:r>
            <a:r>
              <a:rPr lang="en-US" dirty="0" smtClean="0"/>
              <a:t>)</a:t>
            </a:r>
          </a:p>
          <a:p>
            <a:pPr marL="45720" indent="0">
              <a:buNone/>
            </a:pPr>
            <a:r>
              <a:rPr lang="en-US" dirty="0" smtClean="0"/>
              <a:t>-</a:t>
            </a:r>
            <a:r>
              <a:rPr lang="en-US" dirty="0" err="1" smtClean="0"/>
              <a:t>righe</a:t>
            </a:r>
            <a:r>
              <a:rPr lang="en-US" dirty="0" smtClean="0"/>
              <a:t> (</a:t>
            </a:r>
            <a:r>
              <a:rPr lang="en-US" b="1" dirty="0" err="1" smtClean="0"/>
              <a:t>valori</a:t>
            </a:r>
            <a:r>
              <a:rPr lang="en-US" dirty="0" smtClean="0"/>
              <a:t> relative </a:t>
            </a:r>
            <a:r>
              <a:rPr lang="en-US" dirty="0" err="1" smtClean="0"/>
              <a:t>ai</a:t>
            </a:r>
            <a:r>
              <a:rPr lang="en-US" dirty="0" smtClean="0"/>
              <a:t> </a:t>
            </a:r>
            <a:r>
              <a:rPr lang="en-US" dirty="0" err="1" smtClean="0"/>
              <a:t>campi</a:t>
            </a:r>
            <a:r>
              <a:rPr lang="en-US" dirty="0" smtClean="0"/>
              <a:t>)</a:t>
            </a:r>
          </a:p>
          <a:p>
            <a:pPr marL="45720" indent="0">
              <a:buNone/>
            </a:pPr>
            <a:r>
              <a:rPr lang="en-US" dirty="0" smtClean="0"/>
              <a:t>I database </a:t>
            </a:r>
            <a:r>
              <a:rPr lang="en-US" dirty="0" err="1" smtClean="0"/>
              <a:t>relazionali</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creati</a:t>
            </a:r>
            <a:r>
              <a:rPr lang="en-US" dirty="0" smtClean="0"/>
              <a:t> </a:t>
            </a:r>
            <a:r>
              <a:rPr lang="en-US" dirty="0" err="1" smtClean="0"/>
              <a:t>utilizzando</a:t>
            </a:r>
            <a:r>
              <a:rPr lang="en-US" dirty="0" smtClean="0"/>
              <a:t> un </a:t>
            </a:r>
            <a:r>
              <a:rPr lang="en-US" dirty="0" err="1" smtClean="0"/>
              <a:t>particolare</a:t>
            </a:r>
            <a:r>
              <a:rPr lang="en-US" dirty="0" smtClean="0"/>
              <a:t> </a:t>
            </a:r>
            <a:r>
              <a:rPr lang="en-US" dirty="0" err="1" smtClean="0"/>
              <a:t>linguaggio</a:t>
            </a:r>
            <a:r>
              <a:rPr lang="en-US" dirty="0" smtClean="0"/>
              <a:t> di </a:t>
            </a:r>
            <a:r>
              <a:rPr lang="en-US" dirty="0" err="1" smtClean="0"/>
              <a:t>programmazione</a:t>
            </a:r>
            <a:r>
              <a:rPr lang="en-US" dirty="0" smtClean="0"/>
              <a:t>, </a:t>
            </a:r>
            <a:r>
              <a:rPr lang="en-US" dirty="0" err="1" smtClean="0"/>
              <a:t>chiamato</a:t>
            </a:r>
            <a:r>
              <a:rPr lang="en-US" dirty="0"/>
              <a:t> </a:t>
            </a:r>
            <a:r>
              <a:rPr lang="it-IT" b="1" dirty="0" smtClean="0"/>
              <a:t>STRUCTURED </a:t>
            </a:r>
            <a:r>
              <a:rPr lang="it-IT" b="1" dirty="0"/>
              <a:t>QUERY LANGUAGE (SQL) </a:t>
            </a:r>
            <a:endParaRPr lang="it-IT" b="1" dirty="0" smtClean="0"/>
          </a:p>
          <a:p>
            <a:pPr marL="45720" indent="0">
              <a:buNone/>
            </a:pPr>
            <a:r>
              <a:rPr lang="it-IT" b="1" dirty="0" smtClean="0"/>
              <a:t>Richiede un’attenta pianificazione</a:t>
            </a:r>
          </a:p>
          <a:p>
            <a:pPr marL="45720" indent="0">
              <a:buNone/>
            </a:pPr>
            <a:r>
              <a:rPr lang="it-IT" b="1" dirty="0" smtClean="0"/>
              <a:t>Nuove categorie di dati possono essere aggiunte facilmente</a:t>
            </a:r>
          </a:p>
          <a:p>
            <a:pPr marL="45720" indent="0">
              <a:buNone/>
            </a:pPr>
            <a:r>
              <a:rPr lang="it-IT" b="1" dirty="0" smtClean="0"/>
              <a:t>La ricerca in database ed il raggruppamento dei dati sono relativamente intuitivi</a:t>
            </a:r>
            <a:endParaRPr lang="it-IT" b="1" dirty="0"/>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semplice esempio...</a:t>
            </a:r>
            <a:endParaRPr lang="it-IT" dirty="0"/>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pPr algn="just"/>
            <a:r>
              <a:rPr lang="it-IT" sz="2400" dirty="0" smtClean="0"/>
              <a:t>Che </a:t>
            </a:r>
            <a:r>
              <a:rPr lang="it-IT" sz="2400" dirty="0"/>
              <a:t>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smtClean="0"/>
              <a:t>I PRIMI PASSI VERSO I DATABASE DI SEQUENZA</a:t>
            </a:r>
            <a:endParaRPr lang="it-IT" sz="3200" dirty="0"/>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4052</Words>
  <Application>Microsoft Office PowerPoint</Application>
  <PresentationFormat>Widescreen</PresentationFormat>
  <Paragraphs>333</Paragraphs>
  <Slides>62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62</vt:i4>
      </vt:variant>
    </vt:vector>
  </HeadingPairs>
  <TitlesOfParts>
    <vt:vector size="66" baseType="lpstr">
      <vt:lpstr>Arial</vt:lpstr>
      <vt:lpstr>Century Gothic</vt:lpstr>
      <vt:lpstr>Courier New</vt:lpstr>
      <vt:lpstr>Sheer Green 16x9</vt:lpstr>
      <vt:lpstr>LEZIONE 2 Database e archivi di dati biologici – struttura e consultazione</vt:lpstr>
      <vt:lpstr>Presentazione standard di PowerPoint</vt:lpstr>
      <vt:lpstr>Presentazione standard di PowerPoint</vt:lpstr>
      <vt:lpstr>KNOWLEDGE DISCOVERY IN DATABASE (KDD)</vt:lpstr>
      <vt:lpstr>STRUTTURA DEI DATABASE</vt:lpstr>
      <vt:lpstr>Presentazione standard di PowerPoint</vt:lpstr>
      <vt:lpstr>DATABASE RELAZIONALI</vt:lpstr>
      <vt:lpstr>Un semplice esempio...</vt:lpstr>
      <vt:lpstr>I PRIMI PASSI VERSO I DATABASE DI SEQUENZA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DATABASE BIOINFORMATICI</vt:lpstr>
      <vt:lpstr>DATABASE BIOINFORMATICI</vt:lpstr>
      <vt:lpstr>DATABASE BIOINFORMATICI</vt:lpstr>
      <vt:lpstr>DATABASE BIOINFORMATICI</vt:lpstr>
      <vt:lpstr>DATABASE BIOINFORMATICI</vt:lpstr>
      <vt:lpstr>DATABASE BIOINFORMATICI</vt:lpstr>
      <vt:lpstr>DATABASE BIOINFORMATICI</vt:lpstr>
      <vt:lpstr>KEGG PATHWAY – UN ESEMPIO</vt:lpstr>
      <vt:lpstr>DATABASE BIBLIOGRAFICI</vt:lpstr>
      <vt:lpstr>Issues -&gt; menù a tendina possibilità di selezionare anno di pubblicazione e volume/issue</vt:lpstr>
      <vt:lpstr>Presentazione standard di PowerPoint</vt:lpstr>
      <vt:lpstr>Come sono achiviate le sequenze? FORMATI DI FILE – FASTA (Paerson)</vt:lpstr>
      <vt:lpstr>FORMATI DI FILE – GenBank</vt:lpstr>
      <vt:lpstr>FORMATI DI FILE – Swiss-Prot</vt:lpstr>
      <vt:lpstr>FORMATI DI FILE – ASN.1</vt:lpstr>
      <vt:lpstr>CONVERSIONE TRA FORMATI</vt:lpstr>
      <vt:lpstr>ACQUISIRE I DATI BIOINFORMATICI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PUBMED</vt:lpstr>
      <vt:lpstr>SCOPUS</vt:lpstr>
      <vt:lpstr>SCOPUS</vt:lpstr>
      <vt:lpstr>NEXT-GENERATION SEQUENCING – I NUOVI DATABASE</vt:lpstr>
      <vt:lpstr>SRA</vt:lpstr>
      <vt:lpstr>DATABASE TASSONOMICI</vt:lpstr>
      <vt:lpstr>NUOVI DATABASE PER OGNI EVENIENZA!</vt:lpstr>
      <vt:lpstr>Presentazione standard di PowerPoint</vt:lpstr>
      <vt:lpstr>COME EFFETTUARE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lpstr>EFFETTUARE UNA RICERCA AVANZATA IN NCBI</vt:lpstr>
      <vt:lpstr>EFFETTUARE UNA RICERCA AVANZATA IN NCBI</vt:lpstr>
      <vt:lpstr>EFFETTUARE UNA RICERCA AVANZATA IN NCBI</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2023-03-01T23:54:12Z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