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DB00A7-8599-4E43-83D0-9273C6974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2E702B-8BA7-4EBE-A2AF-CEB7C4E4E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97612B-BCFD-4EA6-B037-188D3FAB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CEF2D5-9D90-401F-A981-EC10BA7B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ACCF30-6DEC-4D33-A7C5-3937B1F9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80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CF1821-9252-4454-ABD6-B7DC9201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6AEA81-CEDC-4151-8E69-119D20CC6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5C0657-E4BB-434B-A51C-E66CF6DF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2F782D-C33B-4158-BD61-A5A19E5C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076723-9828-4B70-AAF6-4912A083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48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08D913-0733-49FD-84A5-030D006F9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FE60E7-CBC6-40BD-A941-B3A5381A8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986044-E89E-493F-A5C1-22A7EDFD6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81DF18-F1DC-476E-93A2-73FF74CF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15F2A9-2F37-4C37-B7F3-695E2004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03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812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84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45E96-7F3F-46EF-BEEF-A7C6E13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54188F-6B20-4649-912D-FF69499B2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859F6E-49AF-4CCB-A4C0-37BC508C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7FA033-BF96-4957-BAFE-3997F3F9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2A00B1-D490-47FD-A6FE-B7FC644A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45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03F52F-A16B-4DCA-A3D8-799714B1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9BD39D-FFC2-4E6C-945C-4B9777E4D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3DA7C9-6A04-4132-B09E-404FD5CC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0440A1-542D-4940-87D8-8F3C8F0F3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05DDD1-F8EE-4C75-866D-5069008F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20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F54B34-471E-4B1C-AB8C-AC21D37A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702C8-761F-4A23-8942-AB4246A54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8B6214-190B-4B87-8E5D-B002B5073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158025-C59B-4461-A021-177AE9A8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D7B21A-97C0-41CF-BBD2-AAA3B434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243D80-F0FB-47D0-9277-D62717F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4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2A9EAA-BEDF-4777-A5B0-D87DE963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132E45-5BAC-4539-80AA-64B57BF63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9737041-445C-49D8-89BB-BBEE275AC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DF09CEA-431F-4419-A73E-52D27904F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929520C-0AC5-4EA8-9FED-EDEC94607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AB9DBF3-43D6-4989-B0BD-A51C2D17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14206B3-251F-45F9-A078-CF8626705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5F80FF-D8B5-4143-81B9-5950B9F2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54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288AD-C77D-4A9D-A84D-A7AEE4FC0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50E109-AFC2-4001-B7DA-8B50C1A1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AA69EE-1D73-4BE3-8E52-A794C9B1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EBE84A-0144-4928-A9D5-99321099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38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362D60D-7783-4D10-A916-26A8986B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388595-E33A-4915-84BA-81C60FF3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AE7E80-F87B-4FF9-9C08-4B435441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47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A89F3-947F-4EB1-B5F4-A9036D58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2F12F9-1D59-48F7-B7B8-598752ECF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CE7056-A597-4264-B4BA-0D58B4307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6A4A86-F738-43A1-BFB2-049AD678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CAAD89-3C25-4A83-B313-D8ED63BA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89B811-EFC3-4A47-97AA-4223D50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80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FED5BA-FB05-457E-999B-ADA69A3B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14FCDC3-859C-4DDA-9048-A4FDC632C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787DFC-D105-45C4-A270-0F0FF9FF4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5106E4-9C4D-4607-B814-BD3ED025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6AAD3C-C691-4E13-9995-8A6326B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8AF4E4-083B-4A46-AEC9-D8245619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75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0D2968-EE84-437E-852D-9B83BE5F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CD7035-C7A4-4657-B48D-25043485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9778F6-57EA-4120-AB81-FA5235D26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0E08F-E508-4A9D-88BF-F7369A3A550A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C35135-0675-4114-BD51-C350630A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957755-13E0-4004-B358-5E2B9F04D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F777-4A67-466C-A081-917F6A424B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9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Lattosio" TargetMode="External"/><Relationship Id="rId3" Type="http://schemas.openxmlformats.org/officeDocument/2006/relationships/hyperlink" Target="http://it.wikipedia.org/wiki/Colorazione_di_Gram" TargetMode="External"/><Relationship Id="rId7" Type="http://schemas.openxmlformats.org/officeDocument/2006/relationships/hyperlink" Target="http://it.wikipedia.org/wiki/Nitrati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t.wikipedia.org/wiki/Glucosio" TargetMode="External"/><Relationship Id="rId5" Type="http://schemas.openxmlformats.org/officeDocument/2006/relationships/hyperlink" Target="http://it.wikipedia.org/wiki/Bacilli" TargetMode="External"/><Relationship Id="rId10" Type="http://schemas.openxmlformats.org/officeDocument/2006/relationships/image" Target="../media/image108.png"/><Relationship Id="rId4" Type="http://schemas.openxmlformats.org/officeDocument/2006/relationships/hyperlink" Target="http://it.wikipedia.org/w/index.php?title=Asporigeno&amp;action=edit&amp;redlink=1" TargetMode="External"/><Relationship Id="rId9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60119"/>
              <a:ext cx="10287000" cy="9098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3327" y="999744"/>
              <a:ext cx="5824728" cy="4998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74517" y="1075435"/>
            <a:ext cx="544576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4" dirty="0">
                <a:latin typeface="Microsoft Sans Serif"/>
                <a:cs typeface="Microsoft Sans Serif"/>
              </a:rPr>
              <a:t>Diagnosi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spc="340" dirty="0">
                <a:latin typeface="Microsoft Sans Serif"/>
                <a:cs typeface="Microsoft Sans Serif"/>
              </a:rPr>
              <a:t>diretta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235" dirty="0">
                <a:latin typeface="Microsoft Sans Serif"/>
                <a:cs typeface="Microsoft Sans Serif"/>
              </a:rPr>
              <a:t>: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300" dirty="0">
                <a:latin typeface="Microsoft Sans Serif"/>
                <a:cs typeface="Microsoft Sans Serif"/>
              </a:rPr>
              <a:t>identificazione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06296" y="2304288"/>
            <a:ext cx="9359265" cy="4448810"/>
            <a:chOff x="653795" y="2304288"/>
            <a:chExt cx="9359265" cy="44488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4263" y="3241546"/>
              <a:ext cx="3328416" cy="35112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5" y="2304288"/>
              <a:ext cx="2165604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0968" y="2304288"/>
              <a:ext cx="762000" cy="4998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0735" y="2304288"/>
              <a:ext cx="4683252" cy="499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6168" y="2670048"/>
              <a:ext cx="1920239" cy="4998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7975" y="2670048"/>
              <a:ext cx="762000" cy="4998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47743" y="2670048"/>
              <a:ext cx="1944624" cy="4998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784400" y="2380234"/>
            <a:ext cx="64084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4945" marR="5080" indent="-1452880">
              <a:spcBef>
                <a:spcPts val="100"/>
              </a:spcBef>
              <a:tabLst>
                <a:tab pos="1769745" algn="l"/>
                <a:tab pos="3768725" algn="l"/>
                <a:tab pos="5984240" algn="l"/>
              </a:tabLst>
            </a:pPr>
            <a:r>
              <a:rPr sz="2400" spc="25" dirty="0">
                <a:latin typeface="Microsoft Sans Serif"/>
                <a:cs typeface="Microsoft Sans Serif"/>
              </a:rPr>
              <a:t>CRESC</a:t>
            </a:r>
            <a:r>
              <a:rPr sz="2400" spc="-5" dirty="0">
                <a:latin typeface="Microsoft Sans Serif"/>
                <a:cs typeface="Microsoft Sans Serif"/>
              </a:rPr>
              <a:t>I</a:t>
            </a:r>
            <a:r>
              <a:rPr sz="2400" spc="20" dirty="0">
                <a:latin typeface="Microsoft Sans Serif"/>
                <a:cs typeface="Microsoft Sans Serif"/>
              </a:rPr>
              <a:t>T</a:t>
            </a:r>
            <a:r>
              <a:rPr sz="2400" spc="270" dirty="0">
                <a:latin typeface="Microsoft Sans Serif"/>
                <a:cs typeface="Microsoft Sans Serif"/>
              </a:rPr>
              <a:t>A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275" dirty="0">
                <a:latin typeface="Microsoft Sans Serif"/>
                <a:cs typeface="Microsoft Sans Serif"/>
              </a:rPr>
              <a:t>D</a:t>
            </a:r>
            <a:r>
              <a:rPr sz="2400" spc="105" dirty="0">
                <a:latin typeface="Microsoft Sans Serif"/>
                <a:cs typeface="Microsoft Sans Serif"/>
              </a:rPr>
              <a:t>I</a:t>
            </a:r>
            <a:r>
              <a:rPr sz="2400" spc="-45" dirty="0">
                <a:latin typeface="Microsoft Sans Serif"/>
                <a:cs typeface="Microsoft Sans Serif"/>
              </a:rPr>
              <a:t> </a:t>
            </a:r>
            <a:r>
              <a:rPr sz="2400" spc="-55" dirty="0">
                <a:latin typeface="Microsoft Sans Serif"/>
                <a:cs typeface="Microsoft Sans Serif"/>
              </a:rPr>
              <a:t>CO</a:t>
            </a:r>
            <a:r>
              <a:rPr sz="2400" spc="120" dirty="0">
                <a:latin typeface="Microsoft Sans Serif"/>
                <a:cs typeface="Microsoft Sans Serif"/>
              </a:rPr>
              <a:t>L</a:t>
            </a:r>
            <a:r>
              <a:rPr sz="2400" spc="70" dirty="0">
                <a:latin typeface="Microsoft Sans Serif"/>
                <a:cs typeface="Microsoft Sans Serif"/>
              </a:rPr>
              <a:t>ONI</a:t>
            </a:r>
            <a:r>
              <a:rPr sz="2400" spc="85" dirty="0">
                <a:latin typeface="Microsoft Sans Serif"/>
                <a:cs typeface="Microsoft Sans Serif"/>
              </a:rPr>
              <a:t>E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35" dirty="0">
                <a:latin typeface="Microsoft Sans Serif"/>
                <a:cs typeface="Microsoft Sans Serif"/>
              </a:rPr>
              <a:t>B</a:t>
            </a:r>
            <a:r>
              <a:rPr sz="2400" spc="100" dirty="0">
                <a:latin typeface="Microsoft Sans Serif"/>
                <a:cs typeface="Microsoft Sans Serif"/>
              </a:rPr>
              <a:t>ATTERICH</a:t>
            </a:r>
            <a:r>
              <a:rPr sz="2400" spc="114" dirty="0">
                <a:latin typeface="Microsoft Sans Serif"/>
                <a:cs typeface="Microsoft Sans Serif"/>
              </a:rPr>
              <a:t>E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40" dirty="0">
                <a:latin typeface="Microsoft Sans Serif"/>
                <a:cs typeface="Microsoft Sans Serif"/>
              </a:rPr>
              <a:t>SU  </a:t>
            </a:r>
            <a:r>
              <a:rPr sz="2400" spc="105" dirty="0">
                <a:latin typeface="Microsoft Sans Serif"/>
                <a:cs typeface="Microsoft Sans Serif"/>
              </a:rPr>
              <a:t>TERRENI</a:t>
            </a:r>
            <a:r>
              <a:rPr sz="2400" spc="-25" dirty="0">
                <a:latin typeface="Microsoft Sans Serif"/>
                <a:cs typeface="Microsoft Sans Serif"/>
              </a:rPr>
              <a:t> </a:t>
            </a:r>
            <a:r>
              <a:rPr sz="2400" spc="190" dirty="0">
                <a:latin typeface="Microsoft Sans Serif"/>
                <a:cs typeface="Microsoft Sans Serif"/>
              </a:rPr>
              <a:t>DI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85" dirty="0">
                <a:latin typeface="Microsoft Sans Serif"/>
                <a:cs typeface="Microsoft Sans Serif"/>
              </a:rPr>
              <a:t>COLTURA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66770" y="4204842"/>
            <a:ext cx="4244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IDE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N</a:t>
            </a:r>
            <a:r>
              <a:rPr sz="3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TIFIC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3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ZIONE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82085" y="3529585"/>
            <a:ext cx="1188719" cy="7543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9043" y="2292857"/>
            <a:ext cx="651319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317500">
              <a:spcBef>
                <a:spcPts val="95"/>
              </a:spcBef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Times New Roman"/>
                <a:cs typeface="Times New Roman"/>
              </a:rPr>
              <a:t>di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forma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sferica</a:t>
            </a:r>
            <a:endParaRPr sz="2800">
              <a:latin typeface="Times New Roman"/>
              <a:cs typeface="Times New Roman"/>
            </a:endParaRPr>
          </a:p>
          <a:p>
            <a:pPr marL="99060" marR="5080" indent="-86995"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dirty="0">
                <a:latin typeface="Times New Roman"/>
                <a:cs typeface="Times New Roman"/>
              </a:rPr>
              <a:t>riuniti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ammassi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irregolari,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dall’aspetto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grappoli,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del diametro </a:t>
            </a:r>
            <a:r>
              <a:rPr sz="2800" dirty="0">
                <a:latin typeface="Times New Roman"/>
                <a:cs typeface="Times New Roman"/>
              </a:rPr>
              <a:t>di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0.8-1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μm</a:t>
            </a:r>
            <a:endParaRPr sz="2800">
              <a:latin typeface="Times New Roman"/>
              <a:cs typeface="Times New Roman"/>
            </a:endParaRPr>
          </a:p>
          <a:p>
            <a:pPr marL="329565" indent="-317500"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Times New Roman"/>
                <a:cs typeface="Times New Roman"/>
              </a:rPr>
              <a:t>immobili</a:t>
            </a:r>
            <a:endParaRPr sz="2800">
              <a:latin typeface="Times New Roman"/>
              <a:cs typeface="Times New Roman"/>
            </a:endParaRPr>
          </a:p>
          <a:p>
            <a:pPr marL="329565" indent="-317500"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dirty="0">
                <a:latin typeface="Times New Roman"/>
                <a:cs typeface="Times New Roman"/>
              </a:rPr>
              <a:t>privi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di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capsula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evidente</a:t>
            </a:r>
            <a:endParaRPr sz="2800">
              <a:latin typeface="Times New Roman"/>
              <a:cs typeface="Times New Roman"/>
            </a:endParaRPr>
          </a:p>
          <a:p>
            <a:pPr marL="329565" indent="-317500"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Times New Roman"/>
                <a:cs typeface="Times New Roman"/>
              </a:rPr>
              <a:t>asporigeni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5" y="205741"/>
            <a:ext cx="9198864" cy="107441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299" y="352171"/>
            <a:ext cx="8188959" cy="51371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0" dirty="0"/>
              <a:t>Cocchi</a:t>
            </a:r>
            <a:r>
              <a:rPr sz="3200" spc="-135" dirty="0"/>
              <a:t> </a:t>
            </a:r>
            <a:r>
              <a:rPr sz="3200" spc="415" dirty="0"/>
              <a:t>Gram</a:t>
            </a:r>
            <a:r>
              <a:rPr sz="3200" spc="-125" dirty="0"/>
              <a:t> </a:t>
            </a:r>
            <a:r>
              <a:rPr sz="3200" spc="190" dirty="0"/>
              <a:t>positivi</a:t>
            </a:r>
            <a:r>
              <a:rPr sz="3200" spc="-120" dirty="0"/>
              <a:t> </a:t>
            </a:r>
            <a:r>
              <a:rPr sz="3200" spc="215" dirty="0"/>
              <a:t>catalasi-positivi</a:t>
            </a:r>
            <a:endParaRPr sz="3200"/>
          </a:p>
        </p:txBody>
      </p:sp>
      <p:grpSp>
        <p:nvGrpSpPr>
          <p:cNvPr id="5" name="object 5"/>
          <p:cNvGrpSpPr/>
          <p:nvPr/>
        </p:nvGrpSpPr>
        <p:grpSpPr>
          <a:xfrm>
            <a:off x="8212836" y="937261"/>
            <a:ext cx="2638425" cy="5427345"/>
            <a:chOff x="7260335" y="937260"/>
            <a:chExt cx="2638425" cy="54273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3487" y="937260"/>
              <a:ext cx="2564892" cy="25648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0335" y="3817620"/>
              <a:ext cx="2546604" cy="25466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5" y="82297"/>
            <a:ext cx="4439412" cy="11384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7143" y="232106"/>
            <a:ext cx="339153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9" dirty="0"/>
              <a:t>Gram</a:t>
            </a:r>
            <a:r>
              <a:rPr sz="3600" spc="-195" dirty="0"/>
              <a:t> </a:t>
            </a:r>
            <a:r>
              <a:rPr sz="3600" spc="215" dirty="0"/>
              <a:t>positivi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1167384" y="288037"/>
            <a:ext cx="10003790" cy="6136005"/>
            <a:chOff x="214884" y="288036"/>
            <a:chExt cx="10003790" cy="61360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4" y="2510028"/>
              <a:ext cx="7264908" cy="3913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6640" y="2651759"/>
              <a:ext cx="2811779" cy="3730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2300" y="288036"/>
              <a:ext cx="3035807" cy="20802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72000" y="1928875"/>
              <a:ext cx="571500" cy="142875"/>
            </a:xfrm>
            <a:custGeom>
              <a:avLst/>
              <a:gdLst/>
              <a:ahLst/>
              <a:cxnLst/>
              <a:rect l="l" t="t" r="r" b="b"/>
              <a:pathLst>
                <a:path w="571500" h="142875">
                  <a:moveTo>
                    <a:pt x="499999" y="0"/>
                  </a:moveTo>
                  <a:lnTo>
                    <a:pt x="499999" y="35687"/>
                  </a:lnTo>
                  <a:lnTo>
                    <a:pt x="0" y="35687"/>
                  </a:lnTo>
                  <a:lnTo>
                    <a:pt x="0" y="107061"/>
                  </a:lnTo>
                  <a:lnTo>
                    <a:pt x="499999" y="107061"/>
                  </a:lnTo>
                  <a:lnTo>
                    <a:pt x="499999" y="142875"/>
                  </a:lnTo>
                  <a:lnTo>
                    <a:pt x="571500" y="71374"/>
                  </a:lnTo>
                  <a:lnTo>
                    <a:pt x="499999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72000" y="1928875"/>
              <a:ext cx="571500" cy="142875"/>
            </a:xfrm>
            <a:custGeom>
              <a:avLst/>
              <a:gdLst/>
              <a:ahLst/>
              <a:cxnLst/>
              <a:rect l="l" t="t" r="r" b="b"/>
              <a:pathLst>
                <a:path w="571500" h="142875">
                  <a:moveTo>
                    <a:pt x="0" y="35687"/>
                  </a:moveTo>
                  <a:lnTo>
                    <a:pt x="499999" y="35687"/>
                  </a:lnTo>
                  <a:lnTo>
                    <a:pt x="499999" y="0"/>
                  </a:lnTo>
                  <a:lnTo>
                    <a:pt x="571500" y="71374"/>
                  </a:lnTo>
                  <a:lnTo>
                    <a:pt x="499999" y="142875"/>
                  </a:lnTo>
                  <a:lnTo>
                    <a:pt x="499999" y="107061"/>
                  </a:lnTo>
                  <a:lnTo>
                    <a:pt x="0" y="107061"/>
                  </a:lnTo>
                  <a:lnTo>
                    <a:pt x="0" y="35687"/>
                  </a:lnTo>
                  <a:close/>
                </a:path>
              </a:pathLst>
            </a:custGeom>
            <a:ln w="25400">
              <a:solidFill>
                <a:srgbClr val="A1A1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74165" y="1022731"/>
            <a:ext cx="9036050" cy="5044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180" algn="r">
              <a:lnSpc>
                <a:spcPts val="2785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Stafilo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strepto</a:t>
            </a:r>
            <a:endParaRPr sz="2400" dirty="0">
              <a:latin typeface="Times New Roman"/>
              <a:cs typeface="Times New Roman"/>
            </a:endParaRPr>
          </a:p>
          <a:p>
            <a:pPr marR="505459" algn="ctr">
              <a:lnSpc>
                <a:spcPts val="2785"/>
              </a:lnSpc>
            </a:pPr>
            <a:r>
              <a:rPr sz="24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Test</a:t>
            </a:r>
            <a:r>
              <a:rPr sz="24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CATALASI</a:t>
            </a:r>
            <a:endParaRPr sz="2400" dirty="0">
              <a:latin typeface="Times New Roman"/>
              <a:cs typeface="Times New Roman"/>
            </a:endParaRPr>
          </a:p>
          <a:p>
            <a:pPr marR="503555" algn="ctr">
              <a:tabLst>
                <a:tab pos="2014855" algn="l"/>
              </a:tabLst>
            </a:pP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</a:t>
            </a:r>
            <a:r>
              <a:rPr sz="2400" spc="-7" baseline="-20833" dirty="0">
                <a:latin typeface="Times New Roman"/>
                <a:cs typeface="Times New Roman"/>
              </a:rPr>
              <a:t>2</a:t>
            </a:r>
            <a:r>
              <a:rPr sz="2400" spc="-5" dirty="0">
                <a:latin typeface="Times New Roman"/>
                <a:cs typeface="Times New Roman"/>
              </a:rPr>
              <a:t>O</a:t>
            </a:r>
            <a:r>
              <a:rPr sz="2400" spc="-7" baseline="-20833" dirty="0">
                <a:latin typeface="Times New Roman"/>
                <a:cs typeface="Times New Roman"/>
              </a:rPr>
              <a:t>2	</a:t>
            </a: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</a:t>
            </a:r>
            <a:r>
              <a:rPr sz="2400" spc="-7" baseline="-20833" dirty="0">
                <a:latin typeface="Times New Roman"/>
                <a:cs typeface="Times New Roman"/>
              </a:rPr>
              <a:t>2</a:t>
            </a:r>
            <a:r>
              <a:rPr sz="2400" spc="-5" dirty="0">
                <a:latin typeface="Times New Roman"/>
                <a:cs typeface="Times New Roman"/>
              </a:rPr>
              <a:t>O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+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</a:t>
            </a:r>
            <a:r>
              <a:rPr sz="2400" spc="-7" baseline="-20833" dirty="0">
                <a:latin typeface="Times New Roman"/>
                <a:cs typeface="Times New Roman"/>
              </a:rPr>
              <a:t>2</a:t>
            </a:r>
            <a:endParaRPr sz="2400" baseline="-20833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3500" dirty="0">
              <a:latin typeface="Times New Roman"/>
              <a:cs typeface="Times New Roman"/>
            </a:endParaRPr>
          </a:p>
          <a:p>
            <a:pPr marL="88900" marR="2444750">
              <a:tabLst>
                <a:tab pos="605155" algn="l"/>
                <a:tab pos="949325" algn="l"/>
                <a:tab pos="1009015" algn="l"/>
                <a:tab pos="1711325" algn="l"/>
                <a:tab pos="1905635" algn="l"/>
                <a:tab pos="2321560" algn="l"/>
                <a:tab pos="2941955" algn="l"/>
                <a:tab pos="3305810" algn="l"/>
                <a:tab pos="3597275" algn="l"/>
                <a:tab pos="3790315" algn="l"/>
                <a:tab pos="4424680" algn="l"/>
                <a:tab pos="4917440" algn="l"/>
                <a:tab pos="5319395" algn="l"/>
                <a:tab pos="5427980" algn="l"/>
                <a:tab pos="5863590" algn="l"/>
                <a:tab pos="6386830" algn="l"/>
              </a:tabLst>
            </a:pPr>
            <a:r>
              <a:rPr sz="2000" spc="-30" dirty="0">
                <a:latin typeface="Times New Roman"/>
                <a:cs typeface="Times New Roman"/>
              </a:rPr>
              <a:t>Test: </a:t>
            </a:r>
            <a:r>
              <a:rPr sz="2000" dirty="0">
                <a:latin typeface="Times New Roman"/>
                <a:cs typeface="Times New Roman"/>
              </a:rPr>
              <a:t>alcune goccie di 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1950" spc="15" baseline="-21367" dirty="0">
                <a:latin typeface="Times New Roman"/>
                <a:cs typeface="Times New Roman"/>
              </a:rPr>
              <a:t>2</a:t>
            </a:r>
            <a:r>
              <a:rPr sz="2000" spc="10" dirty="0">
                <a:latin typeface="Times New Roman"/>
                <a:cs typeface="Times New Roman"/>
              </a:rPr>
              <a:t>O</a:t>
            </a:r>
            <a:r>
              <a:rPr sz="1950" spc="15" baseline="-21367" dirty="0">
                <a:latin typeface="Times New Roman"/>
                <a:cs typeface="Times New Roman"/>
              </a:rPr>
              <a:t>2</a:t>
            </a:r>
            <a:r>
              <a:rPr sz="1950" spc="22" baseline="-21367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3% </a:t>
            </a:r>
            <a:r>
              <a:rPr sz="2000" spc="-5" dirty="0">
                <a:latin typeface="Times New Roman"/>
                <a:cs typeface="Times New Roman"/>
              </a:rPr>
              <a:t>direttamente </a:t>
            </a:r>
            <a:r>
              <a:rPr sz="2000" dirty="0">
                <a:latin typeface="Times New Roman"/>
                <a:cs typeface="Times New Roman"/>
              </a:rPr>
              <a:t>su colonie su 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er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no	</a:t>
            </a:r>
            <a:r>
              <a:rPr sz="2000" spc="-15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ol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do	</a:t>
            </a:r>
            <a:r>
              <a:rPr sz="2000" spc="-10" dirty="0">
                <a:latin typeface="Times New Roman"/>
                <a:cs typeface="Times New Roman"/>
              </a:rPr>
              <a:t>(</a:t>
            </a:r>
            <a:r>
              <a:rPr sz="2000" dirty="0">
                <a:latin typeface="Times New Roman"/>
                <a:cs typeface="Times New Roman"/>
              </a:rPr>
              <a:t>non	</a:t>
            </a:r>
            <a:r>
              <a:rPr sz="2000" spc="-10" dirty="0">
                <a:latin typeface="Times New Roman"/>
                <a:cs typeface="Times New Roman"/>
              </a:rPr>
              <a:t>AS</a:t>
            </a:r>
            <a:r>
              <a:rPr sz="2000" dirty="0">
                <a:latin typeface="Times New Roman"/>
                <a:cs typeface="Times New Roman"/>
              </a:rPr>
              <a:t>);	opp</a:t>
            </a:r>
            <a:r>
              <a:rPr sz="2000" spc="-15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re	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hi</a:t>
            </a:r>
            <a:r>
              <a:rPr sz="2000" spc="-1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re	</a:t>
            </a:r>
            <a:r>
              <a:rPr sz="2000" spc="5" dirty="0">
                <a:latin typeface="Times New Roman"/>
                <a:cs typeface="Times New Roman"/>
              </a:rPr>
              <a:t>un</a:t>
            </a:r>
            <a:r>
              <a:rPr sz="2000" dirty="0">
                <a:latin typeface="Times New Roman"/>
                <a:cs typeface="Times New Roman"/>
              </a:rPr>
              <a:t>a		a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quo</a:t>
            </a:r>
            <a:r>
              <a:rPr sz="2000" spc="-15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a	</a:t>
            </a:r>
            <a:r>
              <a:rPr sz="2000" spc="-10" dirty="0">
                <a:latin typeface="Times New Roman"/>
                <a:cs typeface="Times New Roman"/>
              </a:rPr>
              <a:t>di  </a:t>
            </a:r>
            <a:r>
              <a:rPr sz="2000" spc="-5" dirty="0">
                <a:latin typeface="Times New Roman"/>
                <a:cs typeface="Times New Roman"/>
              </a:rPr>
              <a:t>coltura</a:t>
            </a:r>
            <a:r>
              <a:rPr sz="2000" spc="3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(colonia</a:t>
            </a:r>
            <a:r>
              <a:rPr sz="2000" spc="3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3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coltura</a:t>
            </a:r>
            <a:r>
              <a:rPr sz="2000" spc="3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liquida)</a:t>
            </a:r>
            <a:r>
              <a:rPr sz="2000" spc="3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con</a:t>
            </a:r>
            <a:r>
              <a:rPr sz="2000" spc="30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alcune</a:t>
            </a:r>
            <a:r>
              <a:rPr sz="2000" spc="3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goccie</a:t>
            </a:r>
            <a:r>
              <a:rPr sz="2000" spc="2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</a:t>
            </a:r>
            <a:r>
              <a:rPr sz="2000" spc="28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H</a:t>
            </a:r>
            <a:r>
              <a:rPr sz="1950" spc="7" baseline="-21367" dirty="0">
                <a:latin typeface="Times New Roman"/>
                <a:cs typeface="Times New Roman"/>
              </a:rPr>
              <a:t>2</a:t>
            </a:r>
            <a:r>
              <a:rPr sz="2000" spc="5" dirty="0">
                <a:latin typeface="Times New Roman"/>
                <a:cs typeface="Times New Roman"/>
              </a:rPr>
              <a:t>O</a:t>
            </a:r>
            <a:r>
              <a:rPr sz="1950" spc="7" baseline="-21367" dirty="0">
                <a:latin typeface="Times New Roman"/>
                <a:cs typeface="Times New Roman"/>
              </a:rPr>
              <a:t>2 </a:t>
            </a:r>
            <a:r>
              <a:rPr sz="1950" spc="-465" baseline="-21367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3%	</a:t>
            </a:r>
            <a:r>
              <a:rPr sz="2000" spc="-5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u		ve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-15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o	</a:t>
            </a:r>
            <a:r>
              <a:rPr sz="2000" spc="-10" dirty="0">
                <a:latin typeface="Times New Roman"/>
                <a:cs typeface="Times New Roman"/>
              </a:rPr>
              <a:t>po</a:t>
            </a:r>
            <a:r>
              <a:rPr sz="2000" dirty="0">
                <a:latin typeface="Times New Roman"/>
                <a:cs typeface="Times New Roman"/>
              </a:rPr>
              <a:t>rt</a:t>
            </a:r>
            <a:r>
              <a:rPr sz="2000" spc="-2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ogge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	e	</a:t>
            </a:r>
            <a:r>
              <a:rPr sz="2000" spc="-10" dirty="0">
                <a:latin typeface="Times New Roman"/>
                <a:cs typeface="Times New Roman"/>
              </a:rPr>
              <a:t>q</a:t>
            </a:r>
            <a:r>
              <a:rPr sz="2000" dirty="0">
                <a:latin typeface="Times New Roman"/>
                <a:cs typeface="Times New Roman"/>
              </a:rPr>
              <a:t>ui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di	</a:t>
            </a:r>
            <a:r>
              <a:rPr sz="2000" spc="-15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pr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re	c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n	ve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-1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no  coprioggetti.</a:t>
            </a:r>
          </a:p>
          <a:p>
            <a:pPr>
              <a:spcBef>
                <a:spcPts val="45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527685">
              <a:spcBef>
                <a:spcPts val="5"/>
              </a:spcBef>
            </a:pPr>
            <a:r>
              <a:rPr sz="20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Test</a:t>
            </a:r>
            <a:r>
              <a:rPr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positivo:</a:t>
            </a:r>
            <a:r>
              <a:rPr sz="20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sviluppo</a:t>
            </a:r>
            <a:r>
              <a:rPr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rapido</a:t>
            </a:r>
            <a:r>
              <a:rPr sz="2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di</a:t>
            </a:r>
            <a:r>
              <a:rPr sz="20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effervescenza</a:t>
            </a:r>
            <a:r>
              <a:rPr sz="20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(O</a:t>
            </a:r>
            <a:r>
              <a:rPr sz="1950" b="1" spc="7" baseline="-21367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20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marL="151130">
              <a:spcBef>
                <a:spcPts val="1925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positivo:</a:t>
            </a:r>
            <a:r>
              <a:rPr sz="2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Staphylococcus</a:t>
            </a:r>
            <a:endParaRPr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51130"/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negativo:</a:t>
            </a:r>
            <a:r>
              <a:rPr sz="2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Streptococcus</a:t>
            </a:r>
            <a:endParaRPr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1548" y="1563623"/>
              <a:ext cx="6894576" cy="28254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7820" y="420624"/>
              <a:ext cx="4114800" cy="10744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1076" y="463296"/>
              <a:ext cx="3506724" cy="6614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54114" y="568198"/>
            <a:ext cx="29921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b="1" spc="135" dirty="0">
                <a:solidFill>
                  <a:srgbClr val="FF0000"/>
                </a:solidFill>
                <a:latin typeface="Arial"/>
                <a:cs typeface="Arial"/>
              </a:rPr>
              <a:t>test</a:t>
            </a:r>
            <a:r>
              <a:rPr sz="3200" b="1" spc="-1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170" dirty="0">
                <a:solidFill>
                  <a:srgbClr val="FF0000"/>
                </a:solidFill>
                <a:latin typeface="Arial"/>
                <a:cs typeface="Arial"/>
              </a:rPr>
              <a:t>coagulasi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1935" y="82297"/>
            <a:ext cx="5994400" cy="6373495"/>
            <a:chOff x="59435" y="82296"/>
            <a:chExt cx="5994400" cy="637349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" y="1801368"/>
              <a:ext cx="3127248" cy="41010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0207" y="4393692"/>
              <a:ext cx="2103119" cy="20619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35" y="82296"/>
              <a:ext cx="4439412" cy="113842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376674" y="1654555"/>
            <a:ext cx="6170295" cy="236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165"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la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coagulasi è </a:t>
            </a:r>
            <a:r>
              <a:rPr b="1" spc="-10" dirty="0">
                <a:latin typeface="Times New Roman"/>
                <a:cs typeface="Times New Roman"/>
              </a:rPr>
              <a:t>un</a:t>
            </a:r>
            <a:r>
              <a:rPr b="1" spc="1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enzima</a:t>
            </a:r>
            <a:r>
              <a:rPr b="1" spc="2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liberato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da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alcuni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batteri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in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grado </a:t>
            </a:r>
            <a:r>
              <a:rPr b="1" spc="-5" dirty="0">
                <a:latin typeface="Times New Roman"/>
                <a:cs typeface="Times New Roman"/>
              </a:rPr>
              <a:t>di </a:t>
            </a:r>
            <a:r>
              <a:rPr b="1" spc="-434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coagulare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il </a:t>
            </a:r>
            <a:r>
              <a:rPr b="1" spc="-5" dirty="0">
                <a:latin typeface="Times New Roman"/>
                <a:cs typeface="Times New Roman"/>
              </a:rPr>
              <a:t>plasma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citrato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di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coniglio.</a:t>
            </a:r>
            <a:endParaRPr dirty="0">
              <a:latin typeface="Times New Roman"/>
              <a:cs typeface="Times New Roman"/>
            </a:endParaRPr>
          </a:p>
          <a:p>
            <a:pPr marL="12700" marR="5080"/>
            <a:r>
              <a:rPr b="1" dirty="0">
                <a:latin typeface="Times New Roman"/>
                <a:cs typeface="Times New Roman"/>
              </a:rPr>
              <a:t>E'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possibile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spc="-15" dirty="0">
                <a:latin typeface="Times New Roman"/>
                <a:cs typeface="Times New Roman"/>
              </a:rPr>
              <a:t>produrre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due</a:t>
            </a:r>
            <a:r>
              <a:rPr b="1" dirty="0">
                <a:latin typeface="Times New Roman"/>
                <a:cs typeface="Times New Roman"/>
              </a:rPr>
              <a:t> forme</a:t>
            </a:r>
            <a:r>
              <a:rPr b="1" spc="-5" dirty="0">
                <a:latin typeface="Times New Roman"/>
                <a:cs typeface="Times New Roman"/>
              </a:rPr>
              <a:t> differenti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Times New Roman"/>
                <a:cs typeface="Times New Roman"/>
              </a:rPr>
              <a:t>di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coagulasi, libera o </a:t>
            </a:r>
            <a:r>
              <a:rPr b="1" spc="-434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legata. </a:t>
            </a:r>
            <a:r>
              <a:rPr b="1" spc="-5" dirty="0">
                <a:latin typeface="Times New Roman"/>
                <a:cs typeface="Times New Roman"/>
              </a:rPr>
              <a:t>Il test in provetta </a:t>
            </a:r>
            <a:r>
              <a:rPr b="1" dirty="0">
                <a:latin typeface="Times New Roman"/>
                <a:cs typeface="Times New Roman"/>
              </a:rPr>
              <a:t>è </a:t>
            </a:r>
            <a:r>
              <a:rPr b="1" spc="-5" dirty="0">
                <a:latin typeface="Times New Roman"/>
                <a:cs typeface="Times New Roman"/>
              </a:rPr>
              <a:t>in </a:t>
            </a:r>
            <a:r>
              <a:rPr b="1" dirty="0">
                <a:latin typeface="Times New Roman"/>
                <a:cs typeface="Times New Roman"/>
              </a:rPr>
              <a:t>grado </a:t>
            </a:r>
            <a:r>
              <a:rPr b="1" spc="-5" dirty="0">
                <a:latin typeface="Times New Roman"/>
                <a:cs typeface="Times New Roman"/>
              </a:rPr>
              <a:t>di rilevare </a:t>
            </a:r>
            <a:r>
              <a:rPr b="1" dirty="0">
                <a:latin typeface="Times New Roman"/>
                <a:cs typeface="Times New Roman"/>
              </a:rPr>
              <a:t>la </a:t>
            </a:r>
            <a:r>
              <a:rPr b="1" spc="-10" dirty="0">
                <a:latin typeface="Times New Roman"/>
                <a:cs typeface="Times New Roman"/>
              </a:rPr>
              <a:t>presenza </a:t>
            </a:r>
            <a:r>
              <a:rPr b="1" spc="-5" dirty="0">
                <a:latin typeface="Times New Roman"/>
                <a:cs typeface="Times New Roman"/>
              </a:rPr>
              <a:t>di 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coagulasi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libera </a:t>
            </a:r>
            <a:r>
              <a:rPr b="1" spc="-5" dirty="0">
                <a:latin typeface="Times New Roman"/>
                <a:cs typeface="Times New Roman"/>
              </a:rPr>
              <a:t>e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legata.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59385" marR="1926589"/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positivo: Staphylococcus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aureus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negativo:</a:t>
            </a:r>
            <a:r>
              <a:rPr sz="20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Staphylococcus</a:t>
            </a:r>
            <a:r>
              <a:rPr sz="20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epidermidis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17143" y="232106"/>
            <a:ext cx="339153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9" dirty="0"/>
              <a:t>Gram</a:t>
            </a:r>
            <a:r>
              <a:rPr sz="3600" spc="-195" dirty="0"/>
              <a:t> </a:t>
            </a:r>
            <a:r>
              <a:rPr sz="3600" spc="215" dirty="0"/>
              <a:t>positivi</a:t>
            </a:r>
            <a:endParaRPr sz="3600"/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24801" y="4320540"/>
            <a:ext cx="2619755" cy="218998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087749" y="6336893"/>
            <a:ext cx="30016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Times New Roman"/>
                <a:cs typeface="Times New Roman"/>
              </a:rPr>
              <a:t>Esame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microscopico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cocchi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gram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positivi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44182" y="6317996"/>
            <a:ext cx="35083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Aspetto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delle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colonie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su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agar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sangue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di</a:t>
            </a:r>
            <a:r>
              <a:rPr sz="1400" spc="3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S.aureus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1240" y="2088897"/>
            <a:ext cx="571817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dirty="0">
                <a:latin typeface="Times New Roman"/>
                <a:cs typeface="Times New Roman"/>
              </a:rPr>
              <a:t>sferici,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diametro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1-1.5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μm,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disposti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coppie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 catenelle</a:t>
            </a:r>
            <a:endParaRPr sz="2400">
              <a:latin typeface="Times New Roman"/>
              <a:cs typeface="Times New Roman"/>
            </a:endParaRPr>
          </a:p>
          <a:p>
            <a:pPr marL="284480" indent="-272415"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dirty="0">
                <a:latin typeface="Times New Roman"/>
                <a:cs typeface="Times New Roman"/>
              </a:rPr>
              <a:t>capsulati</a:t>
            </a:r>
            <a:endParaRPr sz="2400">
              <a:latin typeface="Times New Roman"/>
              <a:cs typeface="Times New Roman"/>
            </a:endParaRPr>
          </a:p>
          <a:p>
            <a:pPr marL="285115" indent="-273050">
              <a:buSzPct val="95833"/>
              <a:buFont typeface="Wingdings"/>
              <a:buChar char=""/>
              <a:tabLst>
                <a:tab pos="285750" algn="l"/>
              </a:tabLst>
            </a:pPr>
            <a:r>
              <a:rPr sz="2400" spc="-5" dirty="0">
                <a:latin typeface="Times New Roman"/>
                <a:cs typeface="Times New Roman"/>
              </a:rPr>
              <a:t>immobili</a:t>
            </a:r>
            <a:endParaRPr sz="2400">
              <a:latin typeface="Times New Roman"/>
              <a:cs typeface="Times New Roman"/>
            </a:endParaRPr>
          </a:p>
          <a:p>
            <a:pPr marL="284480" indent="-272415"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dirty="0">
                <a:latin typeface="Times New Roman"/>
                <a:cs typeface="Times New Roman"/>
              </a:rPr>
              <a:t>asporigeni</a:t>
            </a:r>
            <a:endParaRPr sz="2400">
              <a:latin typeface="Times New Roman"/>
              <a:cs typeface="Times New Roman"/>
            </a:endParaRPr>
          </a:p>
          <a:p>
            <a:pPr marL="284480" indent="-272415"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dirty="0">
                <a:latin typeface="Times New Roman"/>
                <a:cs typeface="Times New Roman"/>
              </a:rPr>
              <a:t>ossidasi-negativi</a:t>
            </a:r>
            <a:endParaRPr sz="2400">
              <a:latin typeface="Times New Roman"/>
              <a:cs typeface="Times New Roman"/>
            </a:endParaRPr>
          </a:p>
          <a:p>
            <a:pPr marL="284480" indent="-272415"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spc="-5" dirty="0">
                <a:latin typeface="Times New Roman"/>
                <a:cs typeface="Times New Roman"/>
              </a:rPr>
              <a:t>catalasi-negativi</a:t>
            </a:r>
            <a:endParaRPr sz="2400">
              <a:latin typeface="Times New Roman"/>
              <a:cs typeface="Times New Roman"/>
            </a:endParaRPr>
          </a:p>
          <a:p>
            <a:pPr marL="284480" indent="-272415"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dirty="0">
                <a:latin typeface="Times New Roman"/>
                <a:cs typeface="Times New Roman"/>
              </a:rPr>
              <a:t>aerobi-anaerobi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facoltativi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96011"/>
            <a:ext cx="10287000" cy="10652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1239" y="233629"/>
            <a:ext cx="7777480" cy="514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120" dirty="0"/>
              <a:t>Cocchi</a:t>
            </a:r>
            <a:r>
              <a:rPr sz="3200" spc="-135" dirty="0"/>
              <a:t> </a:t>
            </a:r>
            <a:r>
              <a:rPr sz="3200" spc="415" dirty="0"/>
              <a:t>Gram</a:t>
            </a:r>
            <a:r>
              <a:rPr sz="3200" spc="-125" dirty="0"/>
              <a:t> </a:t>
            </a:r>
            <a:r>
              <a:rPr sz="3200" spc="185" dirty="0"/>
              <a:t>positivi:</a:t>
            </a:r>
            <a:r>
              <a:rPr sz="3200" spc="-125" dirty="0"/>
              <a:t> </a:t>
            </a:r>
            <a:r>
              <a:rPr sz="3200" spc="145" dirty="0"/>
              <a:t>Streptococchi</a:t>
            </a:r>
            <a:endParaRPr sz="3200"/>
          </a:p>
        </p:txBody>
      </p:sp>
      <p:grpSp>
        <p:nvGrpSpPr>
          <p:cNvPr id="5" name="object 5"/>
          <p:cNvGrpSpPr/>
          <p:nvPr/>
        </p:nvGrpSpPr>
        <p:grpSpPr>
          <a:xfrm>
            <a:off x="8139684" y="1298447"/>
            <a:ext cx="2350135" cy="4051300"/>
            <a:chOff x="7187183" y="1298447"/>
            <a:chExt cx="2350135" cy="40513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7183" y="1298447"/>
              <a:ext cx="2350007" cy="20894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4675" y="3456431"/>
              <a:ext cx="1728216" cy="18928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96012"/>
            <a:ext cx="10287000" cy="10652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1239" y="233629"/>
            <a:ext cx="9900920" cy="514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120" dirty="0"/>
              <a:t>Cocchi</a:t>
            </a:r>
            <a:r>
              <a:rPr sz="3200" spc="-130" dirty="0"/>
              <a:t> </a:t>
            </a:r>
            <a:r>
              <a:rPr sz="3200" spc="415" dirty="0"/>
              <a:t>Gram</a:t>
            </a:r>
            <a:r>
              <a:rPr sz="3200" spc="-120" dirty="0"/>
              <a:t> </a:t>
            </a:r>
            <a:r>
              <a:rPr sz="3200" spc="185" dirty="0"/>
              <a:t>positivi:</a:t>
            </a:r>
            <a:r>
              <a:rPr sz="3200" spc="-114" dirty="0"/>
              <a:t> </a:t>
            </a:r>
            <a:r>
              <a:rPr sz="3200" spc="105" dirty="0"/>
              <a:t>Streptococcus</a:t>
            </a:r>
            <a:r>
              <a:rPr sz="3200" spc="-120" dirty="0"/>
              <a:t> </a:t>
            </a:r>
            <a:r>
              <a:rPr sz="3200" spc="75" dirty="0"/>
              <a:t>pyogenes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0402" y="3093669"/>
            <a:ext cx="243839" cy="4087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1240" y="2738121"/>
            <a:ext cx="5676265" cy="2987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indent="-272415">
              <a:lnSpc>
                <a:spcPts val="2875"/>
              </a:lnSpc>
              <a:spcBef>
                <a:spcPts val="100"/>
              </a:spcBef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dirty="0">
                <a:latin typeface="Times New Roman"/>
                <a:cs typeface="Times New Roman"/>
              </a:rPr>
              <a:t>Agar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Sangue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(5%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sangue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montone)</a:t>
            </a:r>
            <a:endParaRPr sz="2400">
              <a:latin typeface="Times New Roman"/>
              <a:cs typeface="Times New Roman"/>
            </a:endParaRPr>
          </a:p>
          <a:p>
            <a:pPr marL="285115" indent="-273050">
              <a:lnSpc>
                <a:spcPts val="2875"/>
              </a:lnSpc>
              <a:buSzPct val="95833"/>
              <a:buFont typeface="Wingdings"/>
              <a:buChar char=""/>
              <a:tabLst>
                <a:tab pos="285750" algn="l"/>
                <a:tab pos="1921510" algn="l"/>
              </a:tabLst>
            </a:pPr>
            <a:r>
              <a:rPr sz="2400" dirty="0">
                <a:latin typeface="Times New Roman"/>
                <a:cs typeface="Times New Roman"/>
              </a:rPr>
              <a:t>Incubazione	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37</a:t>
            </a:r>
            <a:r>
              <a:rPr sz="2400" spc="3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presenza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5%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CO2</a:t>
            </a:r>
            <a:endParaRPr sz="2400">
              <a:latin typeface="Times New Roman"/>
              <a:cs typeface="Times New Roman"/>
            </a:endParaRPr>
          </a:p>
          <a:p>
            <a:pPr marL="12700">
              <a:spcBef>
                <a:spcPts val="10"/>
              </a:spcBef>
            </a:pPr>
            <a:r>
              <a:rPr sz="2400" dirty="0">
                <a:latin typeface="Times New Roman"/>
                <a:cs typeface="Times New Roman"/>
              </a:rPr>
              <a:t>cresce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anche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atmosfera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aerobia</a:t>
            </a:r>
            <a:endParaRPr sz="2400">
              <a:latin typeface="Times New Roman"/>
              <a:cs typeface="Times New Roman"/>
            </a:endParaRPr>
          </a:p>
          <a:p>
            <a:pPr marL="284480" indent="-272415">
              <a:buSzPct val="95833"/>
              <a:buFont typeface="Wingdings"/>
              <a:buChar char=""/>
              <a:tabLst>
                <a:tab pos="285115" algn="l"/>
              </a:tabLst>
            </a:pPr>
            <a:r>
              <a:rPr sz="2400" spc="-5" dirty="0">
                <a:latin typeface="Times New Roman"/>
                <a:cs typeface="Times New Roman"/>
              </a:rPr>
              <a:t>emolisi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totale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tipoβ)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654685"/>
            <a:r>
              <a:rPr sz="2400" spc="-45" dirty="0">
                <a:latin typeface="Times New Roman"/>
                <a:cs typeface="Times New Roman"/>
              </a:rPr>
              <a:t>Test </a:t>
            </a:r>
            <a:r>
              <a:rPr sz="2400" dirty="0">
                <a:latin typeface="Times New Roman"/>
                <a:cs typeface="Times New Roman"/>
              </a:rPr>
              <a:t>della identificazione dell’antigene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polisaccaridico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 </a:t>
            </a:r>
            <a:r>
              <a:rPr sz="2400" spc="-5" dirty="0">
                <a:latin typeface="Times New Roman"/>
                <a:cs typeface="Times New Roman"/>
              </a:rPr>
              <a:t>metodica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Lancefield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(agglutinazione)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421879" y="1600200"/>
            <a:ext cx="3068320" cy="4348480"/>
            <a:chOff x="6469379" y="1600200"/>
            <a:chExt cx="3068320" cy="43484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9379" y="1600200"/>
              <a:ext cx="3067812" cy="30266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0567" y="4608576"/>
              <a:ext cx="1956816" cy="133959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320154" y="1075182"/>
            <a:ext cx="4429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45" dirty="0">
                <a:latin typeface="Times New Roman"/>
                <a:cs typeface="Times New Roman"/>
              </a:rPr>
              <a:t>Test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della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sensibilità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alla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bacitracina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109728"/>
            <a:ext cx="10287000" cy="9875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0700" y="344707"/>
            <a:ext cx="10515600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spc="100" dirty="0"/>
              <a:t>Cocchi</a:t>
            </a:r>
            <a:r>
              <a:rPr spc="-120" dirty="0"/>
              <a:t> </a:t>
            </a:r>
            <a:r>
              <a:rPr spc="360" dirty="0"/>
              <a:t>Gram</a:t>
            </a:r>
            <a:r>
              <a:rPr spc="-95" dirty="0"/>
              <a:t> </a:t>
            </a:r>
            <a:r>
              <a:rPr spc="160" dirty="0"/>
              <a:t>positivi:</a:t>
            </a:r>
            <a:r>
              <a:rPr spc="-125" dirty="0"/>
              <a:t> </a:t>
            </a:r>
            <a:r>
              <a:rPr spc="130" dirty="0"/>
              <a:t>Streptococchi</a:t>
            </a:r>
            <a:r>
              <a:rPr spc="-114" dirty="0"/>
              <a:t> </a:t>
            </a:r>
            <a:r>
              <a:rPr spc="114" dirty="0"/>
              <a:t>e</a:t>
            </a:r>
            <a:r>
              <a:rPr spc="-70" dirty="0"/>
              <a:t> </a:t>
            </a:r>
            <a:r>
              <a:rPr spc="155" dirty="0"/>
              <a:t>enterococchi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952501" y="1037844"/>
            <a:ext cx="9261475" cy="5417820"/>
            <a:chOff x="0" y="1037844"/>
            <a:chExt cx="9261475" cy="54178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37844"/>
              <a:ext cx="5751576" cy="27523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1626" y="1260348"/>
              <a:ext cx="3109849" cy="35417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175" y="3698748"/>
              <a:ext cx="5939028" cy="27569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36421" y="1147317"/>
            <a:ext cx="5519420" cy="4952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Streptococcus</a:t>
            </a:r>
            <a:r>
              <a:rPr sz="24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agalactiae</a:t>
            </a:r>
            <a:endParaRPr sz="2400">
              <a:latin typeface="Times New Roman"/>
              <a:cs typeface="Times New Roman"/>
            </a:endParaRPr>
          </a:p>
          <a:p>
            <a:pPr marL="12700" marR="654685"/>
            <a:r>
              <a:rPr sz="2400" spc="-5" dirty="0">
                <a:latin typeface="Times New Roman"/>
                <a:cs typeface="Times New Roman"/>
              </a:rPr>
              <a:t>Non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presentano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emolisi,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solo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raramente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presentano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emolisi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β.</a:t>
            </a:r>
            <a:endParaRPr sz="2400">
              <a:latin typeface="Times New Roman"/>
              <a:cs typeface="Times New Roman"/>
            </a:endParaRPr>
          </a:p>
          <a:p>
            <a:pPr marL="86995"/>
            <a:r>
              <a:rPr sz="2400" spc="-5" dirty="0">
                <a:latin typeface="Times New Roman"/>
                <a:cs typeface="Times New Roman"/>
              </a:rPr>
              <a:t>Sono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caratterizzati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dal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possesso</a:t>
            </a:r>
            <a:endParaRPr sz="2400">
              <a:latin typeface="Times New Roman"/>
              <a:cs typeface="Times New Roman"/>
            </a:endParaRPr>
          </a:p>
          <a:p>
            <a:pPr marL="12700"/>
            <a:r>
              <a:rPr sz="2400" spc="-5" dirty="0">
                <a:latin typeface="Times New Roman"/>
                <a:cs typeface="Times New Roman"/>
              </a:rPr>
              <a:t>dell’antigene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polisaccaridico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gruppo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3100">
              <a:latin typeface="Times New Roman"/>
              <a:cs typeface="Times New Roman"/>
            </a:endParaRPr>
          </a:p>
          <a:p>
            <a:pPr marL="478790">
              <a:spcBef>
                <a:spcPts val="5"/>
              </a:spcBef>
            </a:pP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Enterococchi</a:t>
            </a:r>
            <a:endParaRPr sz="2400">
              <a:latin typeface="Times New Roman"/>
              <a:cs typeface="Times New Roman"/>
            </a:endParaRPr>
          </a:p>
          <a:p>
            <a:pPr marL="404495" marR="5080"/>
            <a:r>
              <a:rPr sz="2400" spc="-5" dirty="0">
                <a:latin typeface="Times New Roman"/>
                <a:cs typeface="Times New Roman"/>
              </a:rPr>
              <a:t>Appartengono al </a:t>
            </a:r>
            <a:r>
              <a:rPr sz="2400" dirty="0">
                <a:latin typeface="Times New Roman"/>
                <a:cs typeface="Times New Roman"/>
              </a:rPr>
              <a:t>genere Streptococcus.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Non </a:t>
            </a:r>
            <a:r>
              <a:rPr sz="2400" dirty="0">
                <a:latin typeface="Times New Roman"/>
                <a:cs typeface="Times New Roman"/>
              </a:rPr>
              <a:t>presentano </a:t>
            </a:r>
            <a:r>
              <a:rPr sz="2400" spc="-5" dirty="0">
                <a:latin typeface="Times New Roman"/>
                <a:cs typeface="Times New Roman"/>
              </a:rPr>
              <a:t>emolisi, </a:t>
            </a:r>
            <a:r>
              <a:rPr sz="2400" dirty="0">
                <a:latin typeface="Times New Roman"/>
                <a:cs typeface="Times New Roman"/>
              </a:rPr>
              <a:t>solo </a:t>
            </a:r>
            <a:r>
              <a:rPr sz="2400" spc="-5" dirty="0">
                <a:latin typeface="Times New Roman"/>
                <a:cs typeface="Times New Roman"/>
              </a:rPr>
              <a:t>raramente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presentano emolisi </a:t>
            </a:r>
            <a:r>
              <a:rPr sz="2400" dirty="0">
                <a:latin typeface="Times New Roman"/>
                <a:cs typeface="Times New Roman"/>
              </a:rPr>
              <a:t>β. </a:t>
            </a:r>
            <a:r>
              <a:rPr sz="2400" spc="-5" dirty="0">
                <a:latin typeface="Times New Roman"/>
                <a:cs typeface="Times New Roman"/>
              </a:rPr>
              <a:t>Sono </a:t>
            </a:r>
            <a:r>
              <a:rPr sz="2400" dirty="0">
                <a:latin typeface="Times New Roman"/>
                <a:cs typeface="Times New Roman"/>
              </a:rPr>
              <a:t>caratterizzati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possesso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dell’antigene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polisaccaridico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gruppo </a:t>
            </a:r>
            <a:r>
              <a:rPr sz="2400" spc="-5" dirty="0">
                <a:latin typeface="Times New Roman"/>
                <a:cs typeface="Times New Roman"/>
              </a:rPr>
              <a:t>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04127" y="4436998"/>
            <a:ext cx="3095625" cy="431800"/>
          </a:xfrm>
          <a:custGeom>
            <a:avLst/>
            <a:gdLst/>
            <a:ahLst/>
            <a:cxnLst/>
            <a:rect l="l" t="t" r="r" b="b"/>
            <a:pathLst>
              <a:path w="3095625" h="431800">
                <a:moveTo>
                  <a:pt x="3095625" y="0"/>
                </a:moveTo>
                <a:lnTo>
                  <a:pt x="0" y="0"/>
                </a:lnTo>
                <a:lnTo>
                  <a:pt x="0" y="431800"/>
                </a:lnTo>
                <a:lnTo>
                  <a:pt x="3095625" y="431800"/>
                </a:lnTo>
                <a:lnTo>
                  <a:pt x="309562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109728"/>
            <a:ext cx="10287000" cy="9875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0541" y="-220540"/>
            <a:ext cx="9427845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00" dirty="0"/>
              <a:t>Cocchi</a:t>
            </a:r>
            <a:r>
              <a:rPr spc="-110" dirty="0"/>
              <a:t> </a:t>
            </a:r>
            <a:r>
              <a:rPr spc="360" dirty="0"/>
              <a:t>Gram</a:t>
            </a:r>
            <a:r>
              <a:rPr spc="-85" dirty="0"/>
              <a:t> </a:t>
            </a:r>
            <a:r>
              <a:rPr spc="160" dirty="0"/>
              <a:t>positivi:</a:t>
            </a:r>
            <a:r>
              <a:rPr spc="-114" dirty="0"/>
              <a:t> </a:t>
            </a:r>
            <a:r>
              <a:rPr spc="90" dirty="0"/>
              <a:t>Streptococcus</a:t>
            </a:r>
            <a:r>
              <a:rPr spc="-114" dirty="0"/>
              <a:t> </a:t>
            </a:r>
            <a:r>
              <a:rPr spc="315" dirty="0"/>
              <a:t>pneumoniae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0402" y="3086990"/>
            <a:ext cx="243839" cy="4084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1239" y="2731135"/>
            <a:ext cx="567563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630" indent="-329565">
              <a:lnSpc>
                <a:spcPts val="2875"/>
              </a:lnSpc>
              <a:spcBef>
                <a:spcPts val="100"/>
              </a:spcBef>
              <a:buFont typeface="Wingdings"/>
              <a:buChar char=""/>
              <a:tabLst>
                <a:tab pos="342265" algn="l"/>
              </a:tabLst>
            </a:pPr>
            <a:r>
              <a:rPr sz="2400" dirty="0">
                <a:latin typeface="Times New Roman"/>
                <a:cs typeface="Times New Roman"/>
              </a:rPr>
              <a:t>AgarSangue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(5%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sangue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montone)</a:t>
            </a:r>
            <a:endParaRPr sz="2400">
              <a:latin typeface="Times New Roman"/>
              <a:cs typeface="Times New Roman"/>
            </a:endParaRPr>
          </a:p>
          <a:p>
            <a:pPr marL="239395" marR="5080" indent="-227329">
              <a:lnSpc>
                <a:spcPts val="2890"/>
              </a:lnSpc>
              <a:spcBef>
                <a:spcPts val="80"/>
              </a:spcBef>
              <a:buFont typeface="Wingdings"/>
              <a:buChar char=""/>
              <a:tabLst>
                <a:tab pos="285115" algn="l"/>
                <a:tab pos="1920875" algn="l"/>
              </a:tabLst>
            </a:pPr>
            <a:r>
              <a:rPr sz="2400" dirty="0">
                <a:latin typeface="Times New Roman"/>
                <a:cs typeface="Times New Roman"/>
              </a:rPr>
              <a:t>Incubazione	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37</a:t>
            </a:r>
            <a:r>
              <a:rPr sz="2400" spc="3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presenza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5%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CO2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cresce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anche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atmosfera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aerobia.</a:t>
            </a:r>
            <a:endParaRPr sz="2400">
              <a:latin typeface="Times New Roman"/>
              <a:cs typeface="Times New Roman"/>
            </a:endParaRPr>
          </a:p>
          <a:p>
            <a:pPr marL="284480" indent="-272415">
              <a:lnSpc>
                <a:spcPts val="2785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spc="-5" dirty="0">
                <a:latin typeface="Times New Roman"/>
                <a:cs typeface="Times New Roman"/>
              </a:rPr>
              <a:t>emolisi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parziale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del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sangue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(di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tipo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α)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80148" y="1440181"/>
            <a:ext cx="3470275" cy="4832985"/>
            <a:chOff x="6327647" y="1440180"/>
            <a:chExt cx="3470275" cy="48329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7647" y="1440180"/>
              <a:ext cx="3470148" cy="2418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0567" y="3963924"/>
              <a:ext cx="2308860" cy="230886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391403" y="858978"/>
            <a:ext cx="41890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45" dirty="0">
                <a:latin typeface="Times New Roman"/>
                <a:cs typeface="Times New Roman"/>
              </a:rPr>
              <a:t>Test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della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sensibilità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all’optochina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5" y="82297"/>
            <a:ext cx="4636008" cy="11384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7143" y="232106"/>
            <a:ext cx="358838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9" dirty="0"/>
              <a:t>Gram</a:t>
            </a:r>
            <a:r>
              <a:rPr sz="3600" spc="-200" dirty="0"/>
              <a:t> </a:t>
            </a:r>
            <a:r>
              <a:rPr sz="3600" spc="285" dirty="0"/>
              <a:t>negativi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1158240" y="365759"/>
            <a:ext cx="10081260" cy="6231890"/>
            <a:chOff x="205740" y="365759"/>
            <a:chExt cx="10081260" cy="6231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" y="1371599"/>
              <a:ext cx="3717036" cy="37170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5192" y="434339"/>
              <a:ext cx="2843784" cy="27934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0155" y="3387852"/>
              <a:ext cx="3209544" cy="3209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8371" y="365759"/>
              <a:ext cx="2738628" cy="272948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86526" y="2918586"/>
            <a:ext cx="4632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Proteus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Agar</a:t>
            </a:r>
            <a:r>
              <a:rPr sz="2400" spc="-5" dirty="0">
                <a:latin typeface="Times New Roman"/>
                <a:cs typeface="Times New Roman"/>
              </a:rPr>
              <a:t> sangue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mac</a:t>
            </a:r>
            <a:r>
              <a:rPr sz="2400" dirty="0">
                <a:latin typeface="Times New Roman"/>
                <a:cs typeface="Times New Roman"/>
              </a:rPr>
              <a:t> conkey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82267" y="5252720"/>
            <a:ext cx="25031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Escherichia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coli</a:t>
            </a:r>
            <a:endParaRPr sz="2400">
              <a:latin typeface="Times New Roman"/>
              <a:cs typeface="Times New Roman"/>
            </a:endParaRPr>
          </a:p>
          <a:p>
            <a:pPr marL="12700"/>
            <a:r>
              <a:rPr sz="2400" spc="-5" dirty="0">
                <a:latin typeface="Times New Roman"/>
                <a:cs typeface="Times New Roman"/>
              </a:rPr>
              <a:t>su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Agar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ac </a:t>
            </a:r>
            <a:r>
              <a:rPr sz="2400" spc="5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onkey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8678" y="6164071"/>
            <a:ext cx="4239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pseudomonas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Agar</a:t>
            </a:r>
            <a:r>
              <a:rPr sz="2400" spc="-10" dirty="0">
                <a:latin typeface="Times New Roman"/>
                <a:cs typeface="Times New Roman"/>
              </a:rPr>
              <a:t> mac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conkey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5" y="82297"/>
            <a:ext cx="4745736" cy="11384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7143" y="232106"/>
            <a:ext cx="358838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9" dirty="0"/>
              <a:t>Gram</a:t>
            </a:r>
            <a:r>
              <a:rPr sz="3600" spc="-200" dirty="0"/>
              <a:t> </a:t>
            </a:r>
            <a:r>
              <a:rPr sz="3600" spc="285" dirty="0"/>
              <a:t>negativi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2452116" y="1586483"/>
            <a:ext cx="7457440" cy="3214370"/>
            <a:chOff x="1499616" y="1586483"/>
            <a:chExt cx="7457440" cy="32143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9616" y="1586483"/>
              <a:ext cx="3717036" cy="32141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0387" y="1627631"/>
              <a:ext cx="3566160" cy="309981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150870" y="4747641"/>
            <a:ext cx="2029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Non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fermentanti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29933" y="4747641"/>
            <a:ext cx="1429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fermentanti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384047"/>
              <a:ext cx="10012680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3332" y="423671"/>
              <a:ext cx="1536192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1092" y="423671"/>
              <a:ext cx="1367028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9791" y="423671"/>
              <a:ext cx="1943100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4459" y="423671"/>
              <a:ext cx="3668267" cy="4998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42997" y="499109"/>
            <a:ext cx="697484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0" dirty="0"/>
              <a:t>Bacilli</a:t>
            </a:r>
            <a:r>
              <a:rPr sz="2400" spc="-100" dirty="0"/>
              <a:t> </a:t>
            </a:r>
            <a:r>
              <a:rPr sz="2400" spc="310" dirty="0"/>
              <a:t>Gram</a:t>
            </a:r>
            <a:r>
              <a:rPr sz="2400" spc="-110" dirty="0"/>
              <a:t> </a:t>
            </a:r>
            <a:r>
              <a:rPr sz="2400" spc="180" dirty="0"/>
              <a:t>negativi:</a:t>
            </a:r>
            <a:r>
              <a:rPr sz="2400" spc="-110" dirty="0"/>
              <a:t> </a:t>
            </a:r>
            <a:r>
              <a:rPr sz="2400" spc="190" dirty="0"/>
              <a:t>Enterobacteriaceae</a:t>
            </a:r>
            <a:endParaRPr sz="2400"/>
          </a:p>
        </p:txBody>
      </p:sp>
      <p:grpSp>
        <p:nvGrpSpPr>
          <p:cNvPr id="9" name="object 9"/>
          <p:cNvGrpSpPr/>
          <p:nvPr/>
        </p:nvGrpSpPr>
        <p:grpSpPr>
          <a:xfrm>
            <a:off x="2740151" y="1586483"/>
            <a:ext cx="8266430" cy="4983480"/>
            <a:chOff x="1787651" y="1586483"/>
            <a:chExt cx="8266430" cy="498348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9529" y="2030552"/>
              <a:ext cx="207263" cy="3416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7651" y="4754879"/>
              <a:ext cx="2528316" cy="18150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14316" y="4539995"/>
              <a:ext cx="2528316" cy="17922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99148" y="1586483"/>
              <a:ext cx="2080259" cy="20711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75219" y="3890772"/>
              <a:ext cx="2578607" cy="25100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89152" y="1731391"/>
            <a:ext cx="5053330" cy="29604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7310">
              <a:lnSpc>
                <a:spcPts val="2395"/>
              </a:lnSpc>
              <a:spcBef>
                <a:spcPts val="105"/>
              </a:spcBef>
            </a:pP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ter</a:t>
            </a:r>
            <a:r>
              <a:rPr sz="20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eno</a:t>
            </a:r>
            <a:r>
              <a:rPr sz="20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ind</a:t>
            </a:r>
            <a:r>
              <a:rPr sz="20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ca</a:t>
            </a:r>
            <a:r>
              <a:rPr sz="20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0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0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Mc</a:t>
            </a:r>
            <a:r>
              <a:rPr sz="20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0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n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key</a:t>
            </a:r>
            <a:r>
              <a:rPr sz="2000" b="1" spc="-1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Agar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395"/>
              </a:lnSpc>
            </a:pPr>
            <a:r>
              <a:rPr sz="20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Vengono</a:t>
            </a:r>
            <a:r>
              <a:rPr sz="20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incubate</a:t>
            </a:r>
            <a:r>
              <a:rPr sz="20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a 37</a:t>
            </a:r>
            <a:r>
              <a:rPr sz="2000" b="1" spc="3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20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0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atmosfera</a:t>
            </a:r>
            <a:r>
              <a:rPr sz="20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aerobia</a:t>
            </a:r>
            <a:endParaRPr sz="20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3150">
              <a:latin typeface="Times New Roman"/>
              <a:cs typeface="Times New Roman"/>
            </a:endParaRPr>
          </a:p>
          <a:p>
            <a:pPr marL="380365" indent="-178435">
              <a:buFont typeface="Wingdings"/>
              <a:buChar char=""/>
              <a:tabLst>
                <a:tab pos="381000" algn="l"/>
              </a:tabLst>
            </a:pPr>
            <a:r>
              <a:rPr sz="2000" spc="-5" dirty="0">
                <a:latin typeface="Times New Roman"/>
                <a:cs typeface="Times New Roman"/>
              </a:rPr>
              <a:t>Bacilli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Gram-negativi</a:t>
            </a:r>
            <a:endParaRPr sz="2000">
              <a:latin typeface="Times New Roman"/>
              <a:cs typeface="Times New Roman"/>
            </a:endParaRPr>
          </a:p>
          <a:p>
            <a:pPr marL="380365" indent="-178435">
              <a:buFont typeface="Wingdings"/>
              <a:buChar char=""/>
              <a:tabLst>
                <a:tab pos="381000" algn="l"/>
              </a:tabLst>
            </a:pPr>
            <a:r>
              <a:rPr sz="2000" dirty="0">
                <a:latin typeface="Times New Roman"/>
                <a:cs typeface="Times New Roman"/>
              </a:rPr>
              <a:t>asporigeni</a:t>
            </a:r>
            <a:endParaRPr sz="2000">
              <a:latin typeface="Times New Roman"/>
              <a:cs typeface="Times New Roman"/>
            </a:endParaRPr>
          </a:p>
          <a:p>
            <a:pPr marL="380365" indent="-178435">
              <a:buFont typeface="Wingdings"/>
              <a:buChar char=""/>
              <a:tabLst>
                <a:tab pos="381000" algn="l"/>
              </a:tabLst>
            </a:pPr>
            <a:r>
              <a:rPr sz="2000" spc="-5" dirty="0">
                <a:latin typeface="Times New Roman"/>
                <a:cs typeface="Times New Roman"/>
              </a:rPr>
              <a:t>mobili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per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ciglia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peritriche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 </a:t>
            </a:r>
            <a:r>
              <a:rPr sz="2000" spc="-10" dirty="0">
                <a:latin typeface="Times New Roman"/>
                <a:cs typeface="Times New Roman"/>
              </a:rPr>
              <a:t>immobili</a:t>
            </a:r>
            <a:endParaRPr sz="2000">
              <a:latin typeface="Times New Roman"/>
              <a:cs typeface="Times New Roman"/>
            </a:endParaRPr>
          </a:p>
          <a:p>
            <a:pPr marL="380365" indent="-178435">
              <a:buFont typeface="Wingdings"/>
              <a:buChar char=""/>
              <a:tabLst>
                <a:tab pos="381000" algn="l"/>
              </a:tabLst>
            </a:pPr>
            <a:r>
              <a:rPr sz="2000" dirty="0">
                <a:latin typeface="Times New Roman"/>
                <a:cs typeface="Times New Roman"/>
              </a:rPr>
              <a:t>provvisti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pili</a:t>
            </a:r>
            <a:endParaRPr sz="2000">
              <a:latin typeface="Times New Roman"/>
              <a:cs typeface="Times New Roman"/>
            </a:endParaRPr>
          </a:p>
          <a:p>
            <a:pPr marL="380365" indent="-178435">
              <a:buFont typeface="Wingdings"/>
              <a:buChar char=""/>
              <a:tabLst>
                <a:tab pos="381000" algn="l"/>
              </a:tabLst>
            </a:pPr>
            <a:r>
              <a:rPr sz="2000" dirty="0">
                <a:latin typeface="Times New Roman"/>
                <a:cs typeface="Times New Roman"/>
              </a:rPr>
              <a:t>aerobi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anaerobi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facoltativi</a:t>
            </a:r>
            <a:endParaRPr sz="2000">
              <a:latin typeface="Times New Roman"/>
              <a:cs typeface="Times New Roman"/>
            </a:endParaRPr>
          </a:p>
          <a:p>
            <a:pPr marL="380365" indent="-178435">
              <a:buFont typeface="Wingdings"/>
              <a:buChar char=""/>
              <a:tabLst>
                <a:tab pos="381000" algn="l"/>
              </a:tabLst>
            </a:pPr>
            <a:r>
              <a:rPr sz="2000" spc="-5" dirty="0">
                <a:latin typeface="Times New Roman"/>
                <a:cs typeface="Times New Roman"/>
              </a:rPr>
              <a:t>ossidasi-negativi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63080"/>
            <a:chOff x="0" y="0"/>
            <a:chExt cx="10287000" cy="686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576072"/>
              <a:ext cx="2304288" cy="22997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0620" y="937260"/>
              <a:ext cx="2843783" cy="22402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912" y="4572000"/>
              <a:ext cx="2446020" cy="2285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2684" y="3026664"/>
              <a:ext cx="2336291" cy="22037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6971" y="3026664"/>
              <a:ext cx="2510028" cy="2025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1760" y="722376"/>
              <a:ext cx="2345436" cy="19659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36407" y="937260"/>
              <a:ext cx="2450592" cy="1975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315" y="2592323"/>
              <a:ext cx="2884932" cy="2253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96228" y="4896611"/>
              <a:ext cx="2935224" cy="19613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42715" y="4896611"/>
              <a:ext cx="2263140" cy="19613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11475" y="2852673"/>
              <a:ext cx="2313051" cy="18732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01011" y="0"/>
              <a:ext cx="6254495" cy="5623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3664" y="0"/>
              <a:ext cx="6536436" cy="5074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47875" y="0"/>
              <a:ext cx="6159500" cy="495300"/>
            </a:xfrm>
            <a:custGeom>
              <a:avLst/>
              <a:gdLst/>
              <a:ahLst/>
              <a:cxnLst/>
              <a:rect l="l" t="t" r="r" b="b"/>
              <a:pathLst>
                <a:path w="6159500" h="495300">
                  <a:moveTo>
                    <a:pt x="0" y="495300"/>
                  </a:moveTo>
                  <a:lnTo>
                    <a:pt x="6159500" y="495300"/>
                  </a:lnTo>
                  <a:lnTo>
                    <a:pt x="6159500" y="0"/>
                  </a:lnTo>
                  <a:lnTo>
                    <a:pt x="0" y="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47875" y="0"/>
              <a:ext cx="6159500" cy="495300"/>
            </a:xfrm>
            <a:custGeom>
              <a:avLst/>
              <a:gdLst/>
              <a:ahLst/>
              <a:cxnLst/>
              <a:rect l="l" t="t" r="r" b="b"/>
              <a:pathLst>
                <a:path w="6159500" h="495300">
                  <a:moveTo>
                    <a:pt x="0" y="495300"/>
                  </a:moveTo>
                  <a:lnTo>
                    <a:pt x="6159500" y="495300"/>
                  </a:lnTo>
                  <a:lnTo>
                    <a:pt x="6159500" y="0"/>
                  </a:lnTo>
                </a:path>
                <a:path w="6159500" h="495300">
                  <a:moveTo>
                    <a:pt x="0" y="0"/>
                  </a:moveTo>
                  <a:lnTo>
                    <a:pt x="0" y="4953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005138" y="-457140"/>
            <a:ext cx="6149975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86995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latin typeface="Comic Sans MS"/>
                <a:cs typeface="Comic Sans MS"/>
              </a:rPr>
              <a:t>Caratteri</a:t>
            </a:r>
            <a:r>
              <a:rPr spc="45" dirty="0">
                <a:latin typeface="Comic Sans MS"/>
                <a:cs typeface="Comic Sans MS"/>
              </a:rPr>
              <a:t> </a:t>
            </a:r>
            <a:r>
              <a:rPr spc="-5" dirty="0">
                <a:latin typeface="Comic Sans MS"/>
                <a:cs typeface="Comic Sans MS"/>
              </a:rPr>
              <a:t>macroscopici</a:t>
            </a:r>
            <a:r>
              <a:rPr spc="30" dirty="0">
                <a:latin typeface="Comic Sans MS"/>
                <a:cs typeface="Comic Sans MS"/>
              </a:rPr>
              <a:t> </a:t>
            </a:r>
            <a:r>
              <a:rPr spc="-5" dirty="0">
                <a:latin typeface="Comic Sans MS"/>
                <a:cs typeface="Comic Sans MS"/>
              </a:rPr>
              <a:t>delle</a:t>
            </a:r>
            <a:r>
              <a:rPr spc="10" dirty="0">
                <a:latin typeface="Comic Sans MS"/>
                <a:cs typeface="Comic Sans MS"/>
              </a:rPr>
              <a:t> </a:t>
            </a:r>
            <a:r>
              <a:rPr spc="-5" dirty="0">
                <a:latin typeface="Comic Sans MS"/>
                <a:cs typeface="Comic Sans MS"/>
              </a:rPr>
              <a:t>colonie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307" y="384047"/>
              <a:ext cx="10108692" cy="12847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" y="423671"/>
              <a:ext cx="1536192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7216" y="423671"/>
              <a:ext cx="1367028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5916" y="423671"/>
              <a:ext cx="2662428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9911" y="423671"/>
              <a:ext cx="3668267" cy="4998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59852" y="423671"/>
              <a:ext cx="1906524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456" y="789432"/>
              <a:ext cx="3183636" cy="4998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50366" y="499110"/>
            <a:ext cx="9192895" cy="75755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170" dirty="0"/>
              <a:t>Bacilli</a:t>
            </a:r>
            <a:r>
              <a:rPr sz="2400" spc="-100" dirty="0"/>
              <a:t> </a:t>
            </a:r>
            <a:r>
              <a:rPr sz="2400" spc="310" dirty="0"/>
              <a:t>Gram</a:t>
            </a:r>
            <a:r>
              <a:rPr sz="2400" spc="-100" dirty="0"/>
              <a:t> </a:t>
            </a:r>
            <a:r>
              <a:rPr sz="2400" spc="180" dirty="0"/>
              <a:t>negativi:</a:t>
            </a:r>
            <a:r>
              <a:rPr sz="2400" spc="-120" dirty="0"/>
              <a:t> </a:t>
            </a:r>
            <a:r>
              <a:rPr sz="2400" spc="225" dirty="0"/>
              <a:t>non</a:t>
            </a:r>
            <a:r>
              <a:rPr sz="2400" spc="-70" dirty="0"/>
              <a:t> </a:t>
            </a:r>
            <a:r>
              <a:rPr sz="2400" spc="190" dirty="0"/>
              <a:t>Enterobacteriaceae</a:t>
            </a:r>
            <a:r>
              <a:rPr sz="2400" spc="-100" dirty="0"/>
              <a:t> </a:t>
            </a:r>
            <a:r>
              <a:rPr sz="2400" spc="-30" dirty="0"/>
              <a:t>o</a:t>
            </a:r>
            <a:r>
              <a:rPr sz="2400" spc="-80" dirty="0"/>
              <a:t> </a:t>
            </a:r>
            <a:r>
              <a:rPr sz="2400" spc="265" dirty="0"/>
              <a:t>batteri </a:t>
            </a:r>
            <a:r>
              <a:rPr sz="2400" spc="-655" dirty="0"/>
              <a:t> </a:t>
            </a:r>
            <a:r>
              <a:rPr sz="2400" spc="225" dirty="0"/>
              <a:t>non</a:t>
            </a:r>
            <a:r>
              <a:rPr sz="2400" spc="-110" dirty="0"/>
              <a:t> </a:t>
            </a:r>
            <a:r>
              <a:rPr sz="2400" spc="275" dirty="0"/>
              <a:t>fermentanti</a:t>
            </a:r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3385185" y="1359534"/>
            <a:ext cx="4249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600325" algn="l"/>
              </a:tabLst>
            </a:pPr>
            <a:r>
              <a:rPr sz="2400" spc="-5" dirty="0">
                <a:latin typeface="Comic Sans MS"/>
                <a:cs typeface="Comic Sans MS"/>
              </a:rPr>
              <a:t>non</a:t>
            </a:r>
            <a:r>
              <a:rPr sz="2400" spc="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fermentano	</a:t>
            </a:r>
            <a:r>
              <a:rPr sz="2400" dirty="0">
                <a:latin typeface="Comic Sans MS"/>
                <a:cs typeface="Comic Sans MS"/>
              </a:rPr>
              <a:t>gli</a:t>
            </a:r>
            <a:r>
              <a:rPr sz="2400" spc="-8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zuccheri</a:t>
            </a:r>
            <a:endParaRPr sz="2400">
              <a:latin typeface="Comic Sans MS"/>
              <a:cs typeface="Comic Sans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57771" y="1801368"/>
            <a:ext cx="2382012" cy="186080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247004" y="3386709"/>
            <a:ext cx="270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Esame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microscopico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col.Gram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P.aeruginosa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862059" y="1728217"/>
            <a:ext cx="2377440" cy="4727575"/>
            <a:chOff x="7909559" y="1728216"/>
            <a:chExt cx="2377440" cy="472757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97595" y="1728216"/>
              <a:ext cx="2089403" cy="18699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09559" y="4828032"/>
              <a:ext cx="2057400" cy="162763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287016" y="5616041"/>
            <a:ext cx="6137910" cy="942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90"/>
              </a:spcBef>
            </a:pPr>
            <a:r>
              <a:rPr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Il test dell’ossidasi </a:t>
            </a:r>
            <a:r>
              <a:rPr sz="1400" spc="-5" dirty="0">
                <a:latin typeface="Times New Roman"/>
                <a:cs typeface="Times New Roman"/>
              </a:rPr>
              <a:t>differenzia gli enterobatteri dai batteri gram negativi </a:t>
            </a:r>
            <a:r>
              <a:rPr sz="1400" spc="-10" dirty="0">
                <a:latin typeface="Times New Roman"/>
                <a:cs typeface="Times New Roman"/>
              </a:rPr>
              <a:t>non </a:t>
            </a:r>
            <a:r>
              <a:rPr sz="1400" spc="-5" dirty="0">
                <a:latin typeface="Times New Roman"/>
                <a:cs typeface="Times New Roman"/>
              </a:rPr>
              <a:t> fermententi.I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batteri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lattosio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non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fermentanti</a:t>
            </a:r>
            <a:r>
              <a:rPr sz="1400" dirty="0">
                <a:latin typeface="Times New Roman"/>
                <a:cs typeface="Times New Roman"/>
              </a:rPr>
              <a:t> (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pseudomoniaceae</a:t>
            </a:r>
            <a:r>
              <a:rPr sz="1400" dirty="0">
                <a:latin typeface="Times New Roman"/>
                <a:cs typeface="Times New Roman"/>
              </a:rPr>
              <a:t> )</a:t>
            </a:r>
            <a:r>
              <a:rPr sz="1400" spc="35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posseggono 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l'enzima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citocromo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ossidasi,</a:t>
            </a:r>
            <a:r>
              <a:rPr sz="1400" dirty="0">
                <a:latin typeface="Times New Roman"/>
                <a:cs typeface="Times New Roman"/>
              </a:rPr>
              <a:t> la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cui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presenza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può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essere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messa</a:t>
            </a:r>
            <a:r>
              <a:rPr sz="1400" dirty="0">
                <a:latin typeface="Times New Roman"/>
                <a:cs typeface="Times New Roman"/>
              </a:rPr>
              <a:t> in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evidenza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dalla </a:t>
            </a:r>
            <a:r>
              <a:rPr sz="1400" spc="-3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ossidazione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di un accettore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artificiale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di elettroni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la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tetra-metil-para-fenilendiammina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5890" y="2156283"/>
            <a:ext cx="3722370" cy="2753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Crescono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qualsiasi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terreno</a:t>
            </a:r>
            <a:endParaRPr sz="2400">
              <a:latin typeface="Times New Roman"/>
              <a:cs typeface="Times New Roman"/>
            </a:endParaRPr>
          </a:p>
          <a:p>
            <a:pPr marL="240029" indent="-227965">
              <a:spcBef>
                <a:spcPts val="1800"/>
              </a:spcBef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bastoncelli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diritti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incurvati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5" dirty="0">
                <a:latin typeface="Times New Roman"/>
                <a:cs typeface="Times New Roman"/>
              </a:rPr>
              <a:t>mobili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(uno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più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flagelli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polari)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isolati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coppie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brevi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catene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asporigeni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5" dirty="0">
                <a:latin typeface="Times New Roman"/>
                <a:cs typeface="Times New Roman"/>
              </a:rPr>
              <a:t>catalasi-positivi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5" dirty="0">
                <a:latin typeface="Times New Roman"/>
                <a:cs typeface="Times New Roman"/>
              </a:rPr>
              <a:t>ossidasi-positivi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aerobi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5" y="100584"/>
            <a:ext cx="7822692" cy="12435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7142" y="253365"/>
            <a:ext cx="677545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5" dirty="0"/>
              <a:t>Gram</a:t>
            </a:r>
            <a:r>
              <a:rPr sz="3600" spc="-140" dirty="0"/>
              <a:t> </a:t>
            </a:r>
            <a:r>
              <a:rPr sz="3600" spc="285" dirty="0"/>
              <a:t>negativi</a:t>
            </a:r>
            <a:r>
              <a:rPr sz="3600" spc="-155" dirty="0"/>
              <a:t> </a:t>
            </a:r>
            <a:r>
              <a:rPr sz="3600" spc="155" dirty="0"/>
              <a:t>:</a:t>
            </a:r>
            <a:r>
              <a:rPr sz="3600" spc="-130" dirty="0"/>
              <a:t> </a:t>
            </a:r>
            <a:r>
              <a:rPr sz="3600" spc="335" dirty="0"/>
              <a:t>salmonella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577465" y="2156283"/>
            <a:ext cx="19386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u="heavy" spc="-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3"/>
              </a:rPr>
              <a:t>Gram-negativi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4909" y="2156283"/>
            <a:ext cx="1455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u="heavy" spc="-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4"/>
              </a:rPr>
              <a:t>asporigeni</a:t>
            </a:r>
            <a:r>
              <a:rPr sz="2400" b="1" spc="-5" dirty="0"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8216" y="2522346"/>
            <a:ext cx="3388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83714" algn="l"/>
              </a:tabLst>
            </a:pPr>
            <a:r>
              <a:rPr sz="2400" b="1" dirty="0">
                <a:latin typeface="Times New Roman"/>
                <a:cs typeface="Times New Roman"/>
              </a:rPr>
              <a:t>faco</a:t>
            </a:r>
            <a:r>
              <a:rPr sz="2400" b="1" spc="-15" dirty="0">
                <a:latin typeface="Times New Roman"/>
                <a:cs typeface="Times New Roman"/>
              </a:rPr>
              <a:t>l</a:t>
            </a:r>
            <a:r>
              <a:rPr sz="2400" b="1" dirty="0">
                <a:latin typeface="Times New Roman"/>
                <a:cs typeface="Times New Roman"/>
              </a:rPr>
              <a:t>tati</a:t>
            </a:r>
            <a:r>
              <a:rPr sz="2400" b="1" spc="-10" dirty="0">
                <a:latin typeface="Times New Roman"/>
                <a:cs typeface="Times New Roman"/>
              </a:rPr>
              <a:t>v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.	Fermentano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55511" y="2522346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il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9042" y="2156283"/>
            <a:ext cx="11531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u="heavy" spc="-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5"/>
              </a:rPr>
              <a:t>bacilli </a:t>
            </a:r>
            <a:r>
              <a:rPr sz="2400" b="1" dirty="0">
                <a:solidFill>
                  <a:srgbClr val="5F5F5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aerobi 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6"/>
              </a:rPr>
              <a:t>glucos</a:t>
            </a:r>
            <a:r>
              <a:rPr sz="2400" b="1" u="heavy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6"/>
              </a:rPr>
              <a:t>i</a:t>
            </a:r>
            <a:r>
              <a:rPr sz="2400" b="1" u="heavy" spc="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6"/>
              </a:rPr>
              <a:t>o</a:t>
            </a:r>
            <a:r>
              <a:rPr sz="2400" b="1" dirty="0"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9780" y="2888107"/>
            <a:ext cx="1577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producendo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26100" y="2888107"/>
            <a:ext cx="824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(</a:t>
            </a:r>
            <a:r>
              <a:rPr sz="2400" b="1" spc="10" dirty="0">
                <a:latin typeface="Times New Roman"/>
                <a:cs typeface="Times New Roman"/>
              </a:rPr>
              <a:t>a</a:t>
            </a:r>
            <a:r>
              <a:rPr sz="2400" b="1" dirty="0">
                <a:latin typeface="Times New Roman"/>
                <a:cs typeface="Times New Roman"/>
              </a:rPr>
              <a:t>c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spc="-5" dirty="0">
                <a:latin typeface="Times New Roman"/>
                <a:cs typeface="Times New Roman"/>
              </a:rPr>
              <a:t>do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9042" y="3253867"/>
            <a:ext cx="14249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solfid</a:t>
            </a:r>
            <a:r>
              <a:rPr sz="2400" b="1" spc="-15" dirty="0">
                <a:latin typeface="Times New Roman"/>
                <a:cs typeface="Times New Roman"/>
              </a:rPr>
              <a:t>r</a:t>
            </a:r>
            <a:r>
              <a:rPr sz="2400" b="1" dirty="0">
                <a:latin typeface="Times New Roman"/>
                <a:cs typeface="Times New Roman"/>
              </a:rPr>
              <a:t>i</a:t>
            </a:r>
            <a:r>
              <a:rPr sz="2400" b="1" spc="5" dirty="0">
                <a:latin typeface="Times New Roman"/>
                <a:cs typeface="Times New Roman"/>
              </a:rPr>
              <a:t>c</a:t>
            </a:r>
            <a:r>
              <a:rPr sz="2400" b="1" dirty="0">
                <a:latin typeface="Times New Roman"/>
                <a:cs typeface="Times New Roman"/>
              </a:rPr>
              <a:t>o),  p</a:t>
            </a:r>
            <a:r>
              <a:rPr sz="2400" b="1" spc="-55" dirty="0">
                <a:latin typeface="Times New Roman"/>
                <a:cs typeface="Times New Roman"/>
              </a:rPr>
              <a:t>r</a:t>
            </a:r>
            <a:r>
              <a:rPr sz="2400" b="1" dirty="0">
                <a:latin typeface="Times New Roman"/>
                <a:cs typeface="Times New Roman"/>
              </a:rPr>
              <a:t>od</a:t>
            </a:r>
            <a:r>
              <a:rPr sz="2400" b="1" spc="-10" dirty="0">
                <a:latin typeface="Times New Roman"/>
                <a:cs typeface="Times New Roman"/>
              </a:rPr>
              <a:t>u</a:t>
            </a:r>
            <a:r>
              <a:rPr sz="2400" b="1" dirty="0">
                <a:latin typeface="Times New Roman"/>
                <a:cs typeface="Times New Roman"/>
              </a:rPr>
              <a:t>cono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5630" y="3619577"/>
            <a:ext cx="25012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citocromo-ossidasi.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82265" y="2888108"/>
            <a:ext cx="35655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00">
              <a:spcBef>
                <a:spcPts val="100"/>
              </a:spcBef>
              <a:tabLst>
                <a:tab pos="1388745" algn="l"/>
                <a:tab pos="1681480" algn="l"/>
                <a:tab pos="2717800" algn="l"/>
                <a:tab pos="306070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gas </a:t>
            </a:r>
            <a:r>
              <a:rPr sz="2400" b="1" dirty="0">
                <a:latin typeface="Times New Roman"/>
                <a:cs typeface="Times New Roman"/>
              </a:rPr>
              <a:t> r</a:t>
            </a:r>
            <a:r>
              <a:rPr sz="2400" b="1" spc="5" dirty="0">
                <a:latin typeface="Times New Roman"/>
                <a:cs typeface="Times New Roman"/>
              </a:rPr>
              <a:t>i</a:t>
            </a:r>
            <a:r>
              <a:rPr sz="2400" b="1" spc="-5" dirty="0">
                <a:latin typeface="Times New Roman"/>
                <a:cs typeface="Times New Roman"/>
              </a:rPr>
              <a:t>ducono</a:t>
            </a:r>
            <a:r>
              <a:rPr sz="2400" b="1" dirty="0">
                <a:latin typeface="Times New Roman"/>
                <a:cs typeface="Times New Roman"/>
              </a:rPr>
              <a:t>	i	</a:t>
            </a:r>
            <a:r>
              <a:rPr sz="2400" b="1" u="heavy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7"/>
              </a:rPr>
              <a:t>nit</a:t>
            </a:r>
            <a:r>
              <a:rPr sz="2400" b="1" u="heavy" spc="5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7"/>
              </a:rPr>
              <a:t>r</a:t>
            </a:r>
            <a:r>
              <a:rPr sz="2400" b="1" u="heavy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7"/>
              </a:rPr>
              <a:t>a</a:t>
            </a:r>
            <a:r>
              <a:rPr sz="2400" b="1" u="heavy" spc="-10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7"/>
              </a:rPr>
              <a:t>t</a:t>
            </a:r>
            <a:r>
              <a:rPr sz="2400" b="1" u="heavy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7"/>
              </a:rPr>
              <a:t>i</a:t>
            </a:r>
            <a:r>
              <a:rPr sz="2400" b="1" dirty="0">
                <a:solidFill>
                  <a:srgbClr val="5F5F5F"/>
                </a:solidFill>
                <a:latin typeface="Times New Roman"/>
                <a:cs typeface="Times New Roman"/>
              </a:rPr>
              <a:t>	</a:t>
            </a:r>
            <a:r>
              <a:rPr sz="2400" b="1" dirty="0">
                <a:latin typeface="Times New Roman"/>
                <a:cs typeface="Times New Roman"/>
              </a:rPr>
              <a:t>e	</a:t>
            </a:r>
            <a:r>
              <a:rPr sz="2400" b="1" spc="-5" dirty="0">
                <a:latin typeface="Times New Roman"/>
                <a:cs typeface="Times New Roman"/>
              </a:rPr>
              <a:t>non</a:t>
            </a:r>
            <a:endParaRPr sz="2400">
              <a:latin typeface="Times New Roman"/>
              <a:cs typeface="Times New Roman"/>
            </a:endParaRPr>
          </a:p>
          <a:p>
            <a:pPr marR="6985" algn="r"/>
            <a:r>
              <a:rPr sz="2400" b="1" spc="-10" dirty="0">
                <a:latin typeface="Times New Roman"/>
                <a:cs typeface="Times New Roman"/>
              </a:rPr>
              <a:t>La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79042" y="3985641"/>
            <a:ext cx="4970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maggior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parte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non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fermenta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il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latin typeface="Times New Roman"/>
                <a:cs typeface="Times New Roman"/>
                <a:hlinkClick r:id="rId8"/>
              </a:rPr>
              <a:t>lattosio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12254" y="6049467"/>
            <a:ext cx="36734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Times New Roman"/>
                <a:cs typeface="Times New Roman"/>
              </a:rPr>
              <a:t>Salmonella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Colorazione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rosa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su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terreno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cromogeno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83068" y="1010411"/>
            <a:ext cx="2620010" cy="5271770"/>
            <a:chOff x="6830568" y="1010411"/>
            <a:chExt cx="2620010" cy="527177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30568" y="3744467"/>
              <a:ext cx="2546604" cy="25374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99148" y="1010411"/>
              <a:ext cx="2551176" cy="254660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83628" y="3312033"/>
            <a:ext cx="381190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latin typeface="Times New Roman"/>
                <a:cs typeface="Times New Roman"/>
              </a:rPr>
              <a:t>Salmonella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colonie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nere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produttrici</a:t>
            </a:r>
            <a:r>
              <a:rPr sz="1400" spc="-6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(acido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solfridico)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384047"/>
              <a:ext cx="10012680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1492" y="423671"/>
              <a:ext cx="1536192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9251" y="423671"/>
              <a:ext cx="1367027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7952" y="423671"/>
              <a:ext cx="1943100" cy="4998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61157" y="499109"/>
            <a:ext cx="593979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70" dirty="0"/>
              <a:t>Bacilli</a:t>
            </a:r>
            <a:r>
              <a:rPr sz="2400" spc="-100" dirty="0"/>
              <a:t> </a:t>
            </a:r>
            <a:r>
              <a:rPr sz="2400" spc="310" dirty="0"/>
              <a:t>Gram</a:t>
            </a:r>
            <a:r>
              <a:rPr sz="2400" spc="-105" dirty="0"/>
              <a:t> </a:t>
            </a:r>
            <a:r>
              <a:rPr sz="2400" spc="180" dirty="0"/>
              <a:t>negativi:</a:t>
            </a:r>
            <a:r>
              <a:rPr sz="2400" spc="-105" dirty="0"/>
              <a:t> </a:t>
            </a:r>
            <a:r>
              <a:rPr sz="2400" spc="215" dirty="0"/>
              <a:t>Haemophilus</a:t>
            </a:r>
            <a:endParaRPr sz="2400"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18357" y="2960498"/>
            <a:ext cx="204216" cy="34137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31240" y="2661285"/>
            <a:ext cx="671639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965">
              <a:lnSpc>
                <a:spcPts val="2395"/>
              </a:lnSpc>
              <a:spcBef>
                <a:spcPts val="105"/>
              </a:spcBef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Cresce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su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Agar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Cioccolato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(10%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sangue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montone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emolizzato</a:t>
            </a:r>
            <a:endParaRPr sz="2000">
              <a:latin typeface="Times New Roman"/>
              <a:cs typeface="Times New Roman"/>
            </a:endParaRPr>
          </a:p>
          <a:p>
            <a:pPr marL="302260" indent="-289560">
              <a:lnSpc>
                <a:spcPts val="2395"/>
              </a:lnSpc>
              <a:buSzPct val="95000"/>
              <a:buFont typeface="Wingdings"/>
              <a:buChar char=""/>
              <a:tabLst>
                <a:tab pos="302260" algn="l"/>
              </a:tabLst>
            </a:pPr>
            <a:r>
              <a:rPr sz="2000" dirty="0">
                <a:latin typeface="Times New Roman"/>
                <a:cs typeface="Times New Roman"/>
              </a:rPr>
              <a:t>incubazione</a:t>
            </a:r>
            <a:r>
              <a:rPr sz="2000" spc="43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37</a:t>
            </a:r>
            <a:r>
              <a:rPr sz="2000" spc="3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presenza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5%CO2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spcBef>
                <a:spcPts val="10"/>
              </a:spcBef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Fattore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X,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termostabile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Fa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tore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250" dirty="0">
                <a:latin typeface="Times New Roman"/>
                <a:cs typeface="Times New Roman"/>
              </a:rPr>
              <a:t>V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olabi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AD)</a:t>
            </a:r>
            <a:endParaRPr sz="20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  <a:buFont typeface="Wingdings"/>
              <a:buChar char=""/>
            </a:pPr>
            <a:endParaRPr sz="205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spc="-5" dirty="0">
                <a:latin typeface="Times New Roman"/>
                <a:cs typeface="Times New Roman"/>
              </a:rPr>
              <a:t>Alternativamente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può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essere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seminato </a:t>
            </a:r>
            <a:r>
              <a:rPr sz="2000" dirty="0">
                <a:latin typeface="Times New Roman"/>
                <a:cs typeface="Times New Roman"/>
              </a:rPr>
              <a:t>su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terreno</a:t>
            </a:r>
            <a:endParaRPr sz="2000">
              <a:latin typeface="Times New Roman"/>
              <a:cs typeface="Times New Roman"/>
            </a:endParaRPr>
          </a:p>
          <a:p>
            <a:pPr marL="240029" indent="-227965">
              <a:buSzPct val="95000"/>
              <a:buFont typeface="Wingdings"/>
              <a:buChar char=""/>
              <a:tabLst>
                <a:tab pos="240665" algn="l"/>
              </a:tabLst>
            </a:pPr>
            <a:r>
              <a:rPr sz="2000" dirty="0">
                <a:latin typeface="Times New Roman"/>
                <a:cs typeface="Times New Roman"/>
              </a:rPr>
              <a:t>TSA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</a:t>
            </a:r>
            <a:r>
              <a:rPr sz="2000" spc="-7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ryptic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5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y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ar)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ad</a:t>
            </a:r>
            <a:r>
              <a:rPr sz="2000" spc="5" dirty="0">
                <a:latin typeface="Times New Roman"/>
                <a:cs typeface="Times New Roman"/>
              </a:rPr>
              <a:t>d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z</a:t>
            </a:r>
            <a:r>
              <a:rPr sz="2000" dirty="0">
                <a:latin typeface="Times New Roman"/>
                <a:cs typeface="Times New Roman"/>
              </a:rPr>
              <a:t>iona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dei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fat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+V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12835" y="3744467"/>
            <a:ext cx="2793492" cy="232257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196585" y="1225296"/>
            <a:ext cx="4741545" cy="2391410"/>
            <a:chOff x="5244084" y="1225296"/>
            <a:chExt cx="4741545" cy="239141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87184" y="1298448"/>
              <a:ext cx="2798064" cy="23180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44084" y="1225296"/>
              <a:ext cx="2089404" cy="17236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3050" y="1017587"/>
              <a:ext cx="7038975" cy="52197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" y="256031"/>
              <a:ext cx="10172700" cy="12801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8127" y="367410"/>
            <a:ext cx="944753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ID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BIOCHIMICA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 metodo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manuale (BioMèrieux)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identification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14856" y="1255775"/>
            <a:ext cx="9725025" cy="3138170"/>
            <a:chOff x="562355" y="1255775"/>
            <a:chExt cx="9725025" cy="3138170"/>
          </a:xfrm>
        </p:grpSpPr>
        <p:sp>
          <p:nvSpPr>
            <p:cNvPr id="7" name="object 7"/>
            <p:cNvSpPr/>
            <p:nvPr/>
          </p:nvSpPr>
          <p:spPr>
            <a:xfrm>
              <a:off x="1039812" y="1268475"/>
              <a:ext cx="7848600" cy="720725"/>
            </a:xfrm>
            <a:custGeom>
              <a:avLst/>
              <a:gdLst/>
              <a:ahLst/>
              <a:cxnLst/>
              <a:rect l="l" t="t" r="r" b="b"/>
              <a:pathLst>
                <a:path w="7848600" h="720725">
                  <a:moveTo>
                    <a:pt x="7848600" y="0"/>
                  </a:moveTo>
                  <a:lnTo>
                    <a:pt x="0" y="0"/>
                  </a:lnTo>
                  <a:lnTo>
                    <a:pt x="0" y="720725"/>
                  </a:lnTo>
                  <a:lnTo>
                    <a:pt x="7848600" y="720725"/>
                  </a:lnTo>
                  <a:lnTo>
                    <a:pt x="784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9812" y="1268475"/>
              <a:ext cx="7848600" cy="720725"/>
            </a:xfrm>
            <a:custGeom>
              <a:avLst/>
              <a:gdLst/>
              <a:ahLst/>
              <a:cxnLst/>
              <a:rect l="l" t="t" r="r" b="b"/>
              <a:pathLst>
                <a:path w="7848600" h="720725">
                  <a:moveTo>
                    <a:pt x="0" y="720725"/>
                  </a:moveTo>
                  <a:lnTo>
                    <a:pt x="7848600" y="720725"/>
                  </a:lnTo>
                  <a:lnTo>
                    <a:pt x="7848600" y="0"/>
                  </a:lnTo>
                  <a:lnTo>
                    <a:pt x="0" y="0"/>
                  </a:lnTo>
                  <a:lnTo>
                    <a:pt x="0" y="72072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355" y="1586483"/>
              <a:ext cx="3941064" cy="28072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41164" y="1298447"/>
              <a:ext cx="5545836" cy="10195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187" y="166750"/>
            <a:ext cx="8662924" cy="66467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062" y="2205100"/>
              <a:ext cx="9001125" cy="4500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14625" y="6357937"/>
              <a:ext cx="4572000" cy="214629"/>
            </a:xfrm>
            <a:custGeom>
              <a:avLst/>
              <a:gdLst/>
              <a:ahLst/>
              <a:cxnLst/>
              <a:rect l="l" t="t" r="r" b="b"/>
              <a:pathLst>
                <a:path w="4572000" h="214629">
                  <a:moveTo>
                    <a:pt x="4572000" y="0"/>
                  </a:moveTo>
                  <a:lnTo>
                    <a:pt x="0" y="0"/>
                  </a:lnTo>
                  <a:lnTo>
                    <a:pt x="0" y="214312"/>
                  </a:lnTo>
                  <a:lnTo>
                    <a:pt x="4572000" y="214312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2416" y="630936"/>
              <a:ext cx="7987283" cy="12893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3563" y="672083"/>
              <a:ext cx="7374636" cy="4998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14499" y="748410"/>
            <a:ext cx="699008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ID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BIOCHIMICA</a:t>
            </a:r>
            <a:r>
              <a:rPr sz="2400" spc="-1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: metodo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automatizzato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SIEMENS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7319" y="1034922"/>
            <a:ext cx="231902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" dirty="0">
                <a:latin typeface="Tahoma"/>
                <a:cs typeface="Tahoma"/>
              </a:rPr>
              <a:t>STAFILOCOCCHI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88643" y="2035302"/>
            <a:ext cx="2458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40" dirty="0">
                <a:latin typeface="Tahoma"/>
                <a:cs typeface="Tahoma"/>
              </a:rPr>
              <a:t>STREPTOCOCCHI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8642" y="3056382"/>
            <a:ext cx="2866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85" dirty="0">
                <a:latin typeface="Tahoma"/>
                <a:cs typeface="Tahoma"/>
              </a:rPr>
              <a:t>GR</a:t>
            </a:r>
            <a:r>
              <a:rPr sz="2400" spc="70" dirty="0">
                <a:latin typeface="Tahoma"/>
                <a:cs typeface="Tahoma"/>
              </a:rPr>
              <a:t>A</a:t>
            </a:r>
            <a:r>
              <a:rPr sz="2400" spc="100" dirty="0">
                <a:latin typeface="Tahoma"/>
                <a:cs typeface="Tahoma"/>
              </a:rPr>
              <a:t>M</a:t>
            </a:r>
            <a:r>
              <a:rPr sz="2400" spc="-305" dirty="0">
                <a:latin typeface="Tahoma"/>
                <a:cs typeface="Tahoma"/>
              </a:rPr>
              <a:t> </a:t>
            </a:r>
            <a:r>
              <a:rPr sz="2400" spc="10" dirty="0">
                <a:latin typeface="Tahoma"/>
                <a:cs typeface="Tahoma"/>
              </a:rPr>
              <a:t>NEGATI</a:t>
            </a:r>
            <a:r>
              <a:rPr sz="2400" spc="75" dirty="0">
                <a:latin typeface="Tahoma"/>
                <a:cs typeface="Tahoma"/>
              </a:rPr>
              <a:t>VI</a:t>
            </a:r>
            <a:endParaRPr sz="2400" dirty="0">
              <a:latin typeface="Tahoma"/>
              <a:cs typeface="Tahoma"/>
            </a:endParaRPr>
          </a:p>
          <a:p>
            <a:pPr marL="152400" indent="-140335"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45" dirty="0">
                <a:latin typeface="Tahoma"/>
                <a:cs typeface="Tahoma"/>
              </a:rPr>
              <a:t>ENTEROBATTERI</a:t>
            </a:r>
            <a:endParaRPr sz="2400" dirty="0">
              <a:latin typeface="Tahoma"/>
              <a:cs typeface="Tahoma"/>
            </a:endParaRPr>
          </a:p>
          <a:p>
            <a:pPr marL="152400" indent="-140335"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65" dirty="0">
                <a:latin typeface="Tahoma"/>
                <a:cs typeface="Tahoma"/>
              </a:rPr>
              <a:t>NO</a:t>
            </a:r>
            <a:r>
              <a:rPr sz="2400" spc="-60" dirty="0">
                <a:latin typeface="Tahoma"/>
                <a:cs typeface="Tahoma"/>
              </a:rPr>
              <a:t>N</a:t>
            </a:r>
            <a:r>
              <a:rPr sz="2400" spc="-290" dirty="0">
                <a:latin typeface="Tahoma"/>
                <a:cs typeface="Tahoma"/>
              </a:rPr>
              <a:t> </a:t>
            </a:r>
            <a:r>
              <a:rPr sz="2400" spc="40" dirty="0">
                <a:latin typeface="Tahoma"/>
                <a:cs typeface="Tahoma"/>
              </a:rPr>
              <a:t>FERMENTANTI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88642" y="5090286"/>
            <a:ext cx="1050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40" dirty="0">
                <a:latin typeface="Tahoma"/>
                <a:cs typeface="Tahoma"/>
              </a:rPr>
              <a:t>MI</a:t>
            </a:r>
            <a:r>
              <a:rPr sz="2400" spc="45" dirty="0">
                <a:latin typeface="Tahoma"/>
                <a:cs typeface="Tahoma"/>
              </a:rPr>
              <a:t>C</a:t>
            </a:r>
            <a:r>
              <a:rPr sz="2400" spc="25" dirty="0">
                <a:latin typeface="Tahoma"/>
                <a:cs typeface="Tahoma"/>
              </a:rPr>
              <a:t>ETI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0755" y="2095882"/>
            <a:ext cx="13049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Agar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sangue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23677" y="330708"/>
            <a:ext cx="5651500" cy="6391910"/>
            <a:chOff x="3086100" y="356615"/>
            <a:chExt cx="5651500" cy="639191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5868" y="356615"/>
              <a:ext cx="1833372" cy="14904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9900" y="1773301"/>
              <a:ext cx="1614424" cy="13064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1164" y="3168395"/>
              <a:ext cx="1888236" cy="17876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2532" y="3099815"/>
              <a:ext cx="2194560" cy="18425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6100" y="4896612"/>
              <a:ext cx="1760220" cy="16687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4083" y="4681727"/>
              <a:ext cx="1549908" cy="19293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45452" y="4828030"/>
              <a:ext cx="1540763" cy="192023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041642" y="1167131"/>
            <a:ext cx="13049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Agar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sangue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60432" y="3526663"/>
            <a:ext cx="1256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Times New Roman"/>
                <a:cs typeface="Times New Roman"/>
              </a:rPr>
              <a:t>Agar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spc="-5" dirty="0">
                <a:latin typeface="Times New Roman"/>
                <a:cs typeface="Times New Roman"/>
              </a:rPr>
              <a:t>Mac</a:t>
            </a:r>
            <a:r>
              <a:rPr spc="38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Conkey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44660" y="5184089"/>
            <a:ext cx="18815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Times New Roman"/>
                <a:cs typeface="Times New Roman"/>
              </a:rPr>
              <a:t>Agar</a:t>
            </a:r>
            <a:endParaRPr>
              <a:latin typeface="Times New Roman"/>
              <a:cs typeface="Times New Roman"/>
            </a:endParaRPr>
          </a:p>
          <a:p>
            <a:pPr marL="12700" marR="5080"/>
            <a:r>
              <a:rPr dirty="0">
                <a:latin typeface="Times New Roman"/>
                <a:cs typeface="Times New Roman"/>
              </a:rPr>
              <a:t>Sabouraud</a:t>
            </a:r>
            <a:r>
              <a:rPr spc="5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 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Terreni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cromogenici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4A100F9-3B1A-42D4-BF7A-B57C939ECB46}"/>
              </a:ext>
            </a:extLst>
          </p:cNvPr>
          <p:cNvSpPr txBox="1"/>
          <p:nvPr/>
        </p:nvSpPr>
        <p:spPr>
          <a:xfrm>
            <a:off x="8615679" y="246891"/>
            <a:ext cx="2433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Caratteri</a:t>
            </a:r>
            <a:r>
              <a:rPr lang="it-IT" sz="2800" b="1" spc="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macroscopici</a:t>
            </a:r>
            <a:r>
              <a:rPr lang="it-IT" sz="2800" b="1" spc="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delle</a:t>
            </a:r>
            <a:r>
              <a:rPr lang="it-IT" sz="28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colonie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6232" y="1175003"/>
              <a:ext cx="6890004" cy="48234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4591"/>
              <a:ext cx="10287000" cy="9189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7263"/>
              <a:ext cx="9858756" cy="49987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1240" y="282906"/>
            <a:ext cx="9576435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155" dirty="0">
                <a:solidFill>
                  <a:srgbClr val="FF0000"/>
                </a:solidFill>
                <a:latin typeface="Microsoft Sans Serif"/>
                <a:cs typeface="Microsoft Sans Serif"/>
              </a:rPr>
              <a:t>PANORAMA</a:t>
            </a:r>
            <a:r>
              <a:rPr sz="2400" b="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150" dirty="0">
                <a:solidFill>
                  <a:srgbClr val="FF0000"/>
                </a:solidFill>
                <a:latin typeface="Microsoft Sans Serif"/>
                <a:cs typeface="Microsoft Sans Serif"/>
              </a:rPr>
              <a:t>SULLA</a:t>
            </a:r>
            <a:r>
              <a:rPr sz="2400" b="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135" dirty="0">
                <a:solidFill>
                  <a:srgbClr val="FF0000"/>
                </a:solidFill>
                <a:latin typeface="Microsoft Sans Serif"/>
                <a:cs typeface="Microsoft Sans Serif"/>
              </a:rPr>
              <a:t>DIVERSITA’</a:t>
            </a:r>
            <a:r>
              <a:rPr sz="2400" b="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90" dirty="0">
                <a:solidFill>
                  <a:srgbClr val="FF0000"/>
                </a:solidFill>
                <a:latin typeface="Microsoft Sans Serif"/>
                <a:cs typeface="Microsoft Sans Serif"/>
              </a:rPr>
              <a:t>MORFOLOGICA:</a:t>
            </a:r>
            <a:r>
              <a:rPr sz="2400" b="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135" dirty="0">
                <a:solidFill>
                  <a:srgbClr val="FF0000"/>
                </a:solidFill>
                <a:latin typeface="Microsoft Sans Serif"/>
                <a:cs typeface="Microsoft Sans Serif"/>
              </a:rPr>
              <a:t>LE</a:t>
            </a:r>
            <a:r>
              <a:rPr sz="2400" b="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b="0" spc="45" dirty="0">
                <a:solidFill>
                  <a:srgbClr val="FF0000"/>
                </a:solidFill>
                <a:latin typeface="Microsoft Sans Serif"/>
                <a:cs typeface="Microsoft Sans Serif"/>
              </a:rPr>
              <a:t>COLONIE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287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1675" y="404876"/>
              <a:ext cx="7272655" cy="1152525"/>
            </a:xfrm>
            <a:custGeom>
              <a:avLst/>
              <a:gdLst/>
              <a:ahLst/>
              <a:cxnLst/>
              <a:rect l="l" t="t" r="r" b="b"/>
              <a:pathLst>
                <a:path w="7272655" h="1152525">
                  <a:moveTo>
                    <a:pt x="7272274" y="0"/>
                  </a:moveTo>
                  <a:lnTo>
                    <a:pt x="0" y="0"/>
                  </a:lnTo>
                  <a:lnTo>
                    <a:pt x="0" y="1152525"/>
                  </a:lnTo>
                  <a:lnTo>
                    <a:pt x="7272274" y="1152525"/>
                  </a:lnTo>
                  <a:lnTo>
                    <a:pt x="7272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1675" y="404876"/>
              <a:ext cx="7272655" cy="1152525"/>
            </a:xfrm>
            <a:custGeom>
              <a:avLst/>
              <a:gdLst/>
              <a:ahLst/>
              <a:cxnLst/>
              <a:rect l="l" t="t" r="r" b="b"/>
              <a:pathLst>
                <a:path w="7272655" h="1152525">
                  <a:moveTo>
                    <a:pt x="0" y="1152525"/>
                  </a:moveTo>
                  <a:lnTo>
                    <a:pt x="7272274" y="1152525"/>
                  </a:lnTo>
                  <a:lnTo>
                    <a:pt x="7272274" y="0"/>
                  </a:lnTo>
                  <a:lnTo>
                    <a:pt x="0" y="0"/>
                  </a:lnTo>
                  <a:lnTo>
                    <a:pt x="0" y="115252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79" y="269747"/>
              <a:ext cx="4786884" cy="90982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1313" y="391795"/>
            <a:ext cx="392874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5" dirty="0">
                <a:latin typeface="Tahoma"/>
                <a:cs typeface="Tahoma"/>
              </a:rPr>
              <a:t>C</a:t>
            </a:r>
            <a:r>
              <a:rPr sz="2400" b="0" spc="10" dirty="0">
                <a:latin typeface="Tahoma"/>
                <a:cs typeface="Tahoma"/>
              </a:rPr>
              <a:t>A</a:t>
            </a:r>
            <a:r>
              <a:rPr sz="2400" b="0" spc="90" dirty="0">
                <a:latin typeface="Tahoma"/>
                <a:cs typeface="Tahoma"/>
              </a:rPr>
              <a:t>RA</a:t>
            </a:r>
            <a:r>
              <a:rPr sz="2400" b="0" spc="80" dirty="0">
                <a:latin typeface="Tahoma"/>
                <a:cs typeface="Tahoma"/>
              </a:rPr>
              <a:t>TTE</a:t>
            </a:r>
            <a:r>
              <a:rPr sz="2400" b="0" spc="90" dirty="0">
                <a:latin typeface="Tahoma"/>
                <a:cs typeface="Tahoma"/>
              </a:rPr>
              <a:t>R</a:t>
            </a:r>
            <a:r>
              <a:rPr sz="2400" b="0" spc="10" dirty="0">
                <a:latin typeface="Tahoma"/>
                <a:cs typeface="Tahoma"/>
              </a:rPr>
              <a:t>I</a:t>
            </a:r>
            <a:r>
              <a:rPr sz="2400" b="0" spc="-295" dirty="0">
                <a:latin typeface="Tahoma"/>
                <a:cs typeface="Tahoma"/>
              </a:rPr>
              <a:t> </a:t>
            </a:r>
            <a:r>
              <a:rPr sz="2400" b="0" spc="95" dirty="0">
                <a:latin typeface="Tahoma"/>
                <a:cs typeface="Tahoma"/>
              </a:rPr>
              <a:t>M</a:t>
            </a:r>
            <a:r>
              <a:rPr sz="2400" b="0" spc="75" dirty="0">
                <a:latin typeface="Tahoma"/>
                <a:cs typeface="Tahoma"/>
              </a:rPr>
              <a:t>A</a:t>
            </a:r>
            <a:r>
              <a:rPr sz="2400" b="0" spc="60" dirty="0">
                <a:latin typeface="Tahoma"/>
                <a:cs typeface="Tahoma"/>
              </a:rPr>
              <a:t>C</a:t>
            </a:r>
            <a:r>
              <a:rPr sz="2400" b="0" spc="70" dirty="0">
                <a:latin typeface="Tahoma"/>
                <a:cs typeface="Tahoma"/>
              </a:rPr>
              <a:t>R</a:t>
            </a:r>
            <a:r>
              <a:rPr sz="2400" b="0" spc="-65" dirty="0">
                <a:latin typeface="Tahoma"/>
                <a:cs typeface="Tahoma"/>
              </a:rPr>
              <a:t>OS</a:t>
            </a:r>
            <a:r>
              <a:rPr sz="2400" b="0" spc="-55" dirty="0">
                <a:latin typeface="Tahoma"/>
                <a:cs typeface="Tahoma"/>
              </a:rPr>
              <a:t>C</a:t>
            </a:r>
            <a:r>
              <a:rPr sz="2400" b="0" spc="55" dirty="0">
                <a:latin typeface="Tahoma"/>
                <a:cs typeface="Tahoma"/>
              </a:rPr>
              <a:t>OPI</a:t>
            </a:r>
            <a:r>
              <a:rPr sz="2400" b="0" spc="65" dirty="0">
                <a:latin typeface="Tahoma"/>
                <a:cs typeface="Tahoma"/>
              </a:rPr>
              <a:t>C</a:t>
            </a:r>
            <a:r>
              <a:rPr sz="2400" b="0" spc="10" dirty="0">
                <a:latin typeface="Tahoma"/>
                <a:cs typeface="Tahoma"/>
              </a:rPr>
              <a:t>I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7744"/>
              <a:ext cx="10287000" cy="9189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3327" y="278892"/>
              <a:ext cx="5824728" cy="49987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74517" y="355219"/>
            <a:ext cx="544576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4" dirty="0">
                <a:latin typeface="Microsoft Sans Serif"/>
                <a:cs typeface="Microsoft Sans Serif"/>
              </a:rPr>
              <a:t>Diagnosi</a:t>
            </a:r>
            <a:r>
              <a:rPr sz="2400" spc="-55" dirty="0">
                <a:latin typeface="Microsoft Sans Serif"/>
                <a:cs typeface="Microsoft Sans Serif"/>
              </a:rPr>
              <a:t> </a:t>
            </a:r>
            <a:r>
              <a:rPr sz="2400" spc="340" dirty="0">
                <a:latin typeface="Microsoft Sans Serif"/>
                <a:cs typeface="Microsoft Sans Serif"/>
              </a:rPr>
              <a:t>diretta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235" dirty="0">
                <a:latin typeface="Microsoft Sans Serif"/>
                <a:cs typeface="Microsoft Sans Serif"/>
              </a:rPr>
              <a:t>:</a:t>
            </a:r>
            <a:r>
              <a:rPr sz="2400" spc="-50" dirty="0">
                <a:latin typeface="Microsoft Sans Serif"/>
                <a:cs typeface="Microsoft Sans Serif"/>
              </a:rPr>
              <a:t> </a:t>
            </a:r>
            <a:r>
              <a:rPr sz="2400" spc="300" dirty="0">
                <a:latin typeface="Microsoft Sans Serif"/>
                <a:cs typeface="Microsoft Sans Serif"/>
              </a:rPr>
              <a:t>identificazione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7143" y="1741120"/>
            <a:ext cx="860361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940" indent="-269875">
              <a:spcBef>
                <a:spcPts val="100"/>
              </a:spcBef>
              <a:buFont typeface="Wingdings"/>
              <a:buChar char=""/>
              <a:tabLst>
                <a:tab pos="281940" algn="l"/>
                <a:tab pos="282575" algn="l"/>
              </a:tabLst>
            </a:pPr>
            <a:r>
              <a:rPr sz="2400" b="1" spc="-5" dirty="0">
                <a:solidFill>
                  <a:srgbClr val="C00000"/>
                </a:solidFill>
                <a:latin typeface="Comic Sans MS"/>
                <a:cs typeface="Comic Sans MS"/>
              </a:rPr>
              <a:t>ID</a:t>
            </a:r>
            <a:r>
              <a:rPr sz="2400" b="1" spc="-5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omic Sans MS"/>
                <a:cs typeface="Comic Sans MS"/>
              </a:rPr>
              <a:t>PRESUNTIVA</a:t>
            </a:r>
            <a:endParaRPr sz="2400">
              <a:latin typeface="Comic Sans MS"/>
              <a:cs typeface="Comic Sans MS"/>
            </a:endParaRPr>
          </a:p>
          <a:p>
            <a:pPr marL="227329" indent="-215265">
              <a:buChar char="-"/>
              <a:tabLst>
                <a:tab pos="227965" algn="l"/>
              </a:tabLst>
            </a:pPr>
            <a:r>
              <a:rPr sz="2400" spc="-5" dirty="0">
                <a:latin typeface="Comic Sans MS"/>
                <a:cs typeface="Comic Sans MS"/>
              </a:rPr>
              <a:t>Caratteri </a:t>
            </a:r>
            <a:r>
              <a:rPr sz="2400" spc="-10" dirty="0">
                <a:latin typeface="Comic Sans MS"/>
                <a:cs typeface="Comic Sans MS"/>
              </a:rPr>
              <a:t>microscopici</a:t>
            </a:r>
            <a:r>
              <a:rPr sz="2400" spc="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(colorazione, forma,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organizzazione)</a:t>
            </a:r>
            <a:endParaRPr sz="2400">
              <a:latin typeface="Comic Sans MS"/>
              <a:cs typeface="Comic Sans MS"/>
            </a:endParaRPr>
          </a:p>
          <a:p>
            <a:pPr marL="227329" indent="-215265">
              <a:buChar char="-"/>
              <a:tabLst>
                <a:tab pos="227965" algn="l"/>
              </a:tabLst>
            </a:pPr>
            <a:r>
              <a:rPr sz="2400" spc="-5" dirty="0">
                <a:latin typeface="Comic Sans MS"/>
                <a:cs typeface="Comic Sans MS"/>
              </a:rPr>
              <a:t>Caratteri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macroscopici</a:t>
            </a:r>
            <a:r>
              <a:rPr sz="2400" spc="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(aspetto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colonia)</a:t>
            </a:r>
            <a:endParaRPr sz="2400">
              <a:latin typeface="Comic Sans MS"/>
              <a:cs typeface="Comic Sans MS"/>
            </a:endParaRPr>
          </a:p>
          <a:p>
            <a:pPr marL="281940" indent="-269875">
              <a:spcBef>
                <a:spcPts val="2885"/>
              </a:spcBef>
              <a:buFont typeface="Wingdings"/>
              <a:buChar char=""/>
              <a:tabLst>
                <a:tab pos="281940" algn="l"/>
                <a:tab pos="282575" algn="l"/>
              </a:tabLst>
            </a:pPr>
            <a:r>
              <a:rPr sz="2400" b="1" spc="-5" dirty="0">
                <a:solidFill>
                  <a:srgbClr val="C00000"/>
                </a:solidFill>
                <a:latin typeface="Comic Sans MS"/>
                <a:cs typeface="Comic Sans MS"/>
              </a:rPr>
              <a:t>ID FINALE </a:t>
            </a:r>
            <a:r>
              <a:rPr sz="2400" b="1" spc="-10" dirty="0">
                <a:solidFill>
                  <a:srgbClr val="C00000"/>
                </a:solidFill>
                <a:latin typeface="Comic Sans MS"/>
                <a:cs typeface="Comic Sans MS"/>
              </a:rPr>
              <a:t>(DEFINITIVA)</a:t>
            </a:r>
            <a:endParaRPr sz="2400">
              <a:latin typeface="Comic Sans MS"/>
              <a:cs typeface="Comic Sans MS"/>
            </a:endParaRPr>
          </a:p>
          <a:p>
            <a:pPr marL="12700"/>
            <a:r>
              <a:rPr sz="2400" spc="-5" dirty="0">
                <a:latin typeface="Comic Sans MS"/>
                <a:cs typeface="Comic Sans MS"/>
              </a:rPr>
              <a:t>-</a:t>
            </a:r>
            <a:r>
              <a:rPr sz="2400" b="1" spc="-5" dirty="0">
                <a:latin typeface="Comic Sans MS"/>
                <a:cs typeface="Comic Sans MS"/>
              </a:rPr>
              <a:t>biochimica</a:t>
            </a:r>
            <a:endParaRPr sz="2400">
              <a:latin typeface="Comic Sans MS"/>
              <a:cs typeface="Comic Sans MS"/>
            </a:endParaRPr>
          </a:p>
          <a:p>
            <a:pPr marL="12700"/>
            <a:r>
              <a:rPr sz="2400" spc="-5" dirty="0">
                <a:latin typeface="Comic Sans MS"/>
                <a:cs typeface="Comic Sans MS"/>
              </a:rPr>
              <a:t>-immunologica</a:t>
            </a:r>
            <a:endParaRPr sz="2400">
              <a:latin typeface="Comic Sans MS"/>
              <a:cs typeface="Comic Sans MS"/>
            </a:endParaRPr>
          </a:p>
          <a:p>
            <a:pPr marL="12700"/>
            <a:r>
              <a:rPr sz="2400" spc="-5" dirty="0">
                <a:latin typeface="Comic Sans MS"/>
                <a:cs typeface="Comic Sans MS"/>
              </a:rPr>
              <a:t>-molecolare</a:t>
            </a:r>
            <a:endParaRPr sz="2400">
              <a:latin typeface="Comic Sans MS"/>
              <a:cs typeface="Comic Sans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0691" y="3241546"/>
            <a:ext cx="3328416" cy="35112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9747"/>
              <a:ext cx="10287000" cy="1074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0895"/>
              <a:ext cx="10287000" cy="66141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65961" y="415239"/>
            <a:ext cx="9860280" cy="514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275" dirty="0">
                <a:solidFill>
                  <a:srgbClr val="C00000"/>
                </a:solidFill>
                <a:latin typeface="Microsoft Sans Serif"/>
                <a:cs typeface="Microsoft Sans Serif"/>
              </a:rPr>
              <a:t>Diagnosi</a:t>
            </a:r>
            <a:r>
              <a:rPr sz="3200" spc="-9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3200" spc="455" dirty="0">
                <a:solidFill>
                  <a:srgbClr val="C00000"/>
                </a:solidFill>
                <a:latin typeface="Microsoft Sans Serif"/>
                <a:cs typeface="Microsoft Sans Serif"/>
              </a:rPr>
              <a:t>diretta</a:t>
            </a:r>
            <a:r>
              <a:rPr sz="3200" spc="-10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3200" spc="315" dirty="0">
                <a:solidFill>
                  <a:srgbClr val="C00000"/>
                </a:solidFill>
                <a:latin typeface="Microsoft Sans Serif"/>
                <a:cs typeface="Microsoft Sans Serif"/>
              </a:rPr>
              <a:t>:</a:t>
            </a:r>
            <a:r>
              <a:rPr sz="3200" spc="-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3200" spc="405" dirty="0">
                <a:solidFill>
                  <a:srgbClr val="C00000"/>
                </a:solidFill>
                <a:latin typeface="Microsoft Sans Serif"/>
                <a:cs typeface="Microsoft Sans Serif"/>
              </a:rPr>
              <a:t>identificazione</a:t>
            </a:r>
            <a:r>
              <a:rPr sz="3200" spc="-105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3200" spc="459" dirty="0">
                <a:solidFill>
                  <a:srgbClr val="C00000"/>
                </a:solidFill>
                <a:latin typeface="Microsoft Sans Serif"/>
                <a:cs typeface="Microsoft Sans Serif"/>
              </a:rPr>
              <a:t>biochimica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13688" y="1104900"/>
            <a:ext cx="9789160" cy="2969260"/>
            <a:chOff x="361188" y="1104900"/>
            <a:chExt cx="9789160" cy="29692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6796" y="2052827"/>
              <a:ext cx="8353044" cy="20208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188" y="1104900"/>
              <a:ext cx="9590532" cy="4206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1790700" y="1825626"/>
            <a:ext cx="10515600" cy="27398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dirty="0"/>
              <a:t>VALUTAZIONE</a:t>
            </a:r>
            <a:r>
              <a:rPr spc="-45" dirty="0"/>
              <a:t> </a:t>
            </a:r>
            <a:r>
              <a:rPr dirty="0"/>
              <a:t>DELLE</a:t>
            </a:r>
            <a:r>
              <a:rPr spc="-30" dirty="0"/>
              <a:t> </a:t>
            </a:r>
            <a:r>
              <a:rPr dirty="0"/>
              <a:t>CAPACITÀ</a:t>
            </a:r>
            <a:r>
              <a:rPr spc="-30" dirty="0"/>
              <a:t> </a:t>
            </a:r>
            <a:r>
              <a:rPr spc="-5" dirty="0"/>
              <a:t>METABOLICHE </a:t>
            </a:r>
            <a:r>
              <a:rPr dirty="0"/>
              <a:t>DEI</a:t>
            </a:r>
            <a:r>
              <a:rPr spc="-20" dirty="0"/>
              <a:t> </a:t>
            </a:r>
            <a:r>
              <a:rPr spc="-5" dirty="0"/>
              <a:t>MICRORGANISMI</a:t>
            </a:r>
          </a:p>
          <a:p>
            <a:pPr marL="1905">
              <a:lnSpc>
                <a:spcPct val="100000"/>
              </a:lnSpc>
              <a:spcBef>
                <a:spcPts val="60"/>
              </a:spcBef>
            </a:pPr>
            <a:endParaRPr sz="3900"/>
          </a:p>
          <a:p>
            <a:pPr marL="1741805" marR="270510" indent="-227329">
              <a:lnSpc>
                <a:spcPct val="100000"/>
              </a:lnSpc>
              <a:buFont typeface="Wingdings"/>
              <a:buChar char=""/>
              <a:tabLst>
                <a:tab pos="1805939" algn="l"/>
                <a:tab pos="1807210" algn="l"/>
                <a:tab pos="3022600" algn="l"/>
              </a:tabLst>
            </a:pPr>
            <a:r>
              <a:rPr b="0" dirty="0"/>
              <a:t>	</a:t>
            </a:r>
            <a:r>
              <a:rPr sz="2400" spc="-10" dirty="0">
                <a:latin typeface="Times New Roman"/>
                <a:cs typeface="Times New Roman"/>
              </a:rPr>
              <a:t>metabolizzare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zuccheri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via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ossidativa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(via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aerobica)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via	fermentativa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(via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aerobica)</a:t>
            </a:r>
            <a:endParaRPr sz="2400">
              <a:latin typeface="Times New Roman"/>
              <a:cs typeface="Times New Roman"/>
            </a:endParaRPr>
          </a:p>
          <a:p>
            <a:pPr marL="1905">
              <a:lnSpc>
                <a:spcPct val="100000"/>
              </a:lnSpc>
              <a:spcBef>
                <a:spcPts val="5"/>
              </a:spcBef>
              <a:buFont typeface="Wingdings"/>
              <a:buChar char=""/>
            </a:pPr>
            <a:endParaRPr sz="2500">
              <a:latin typeface="Times New Roman"/>
              <a:cs typeface="Times New Roman"/>
            </a:endParaRPr>
          </a:p>
          <a:p>
            <a:pPr marL="1805939" indent="-2921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1805939" algn="l"/>
                <a:tab pos="1807210" algn="l"/>
              </a:tabLst>
            </a:pPr>
            <a:r>
              <a:rPr sz="2400" spc="-10" dirty="0">
                <a:latin typeface="Times New Roman"/>
                <a:cs typeface="Times New Roman"/>
              </a:rPr>
              <a:t>produzione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</a:t>
            </a:r>
            <a:r>
              <a:rPr sz="2400" dirty="0">
                <a:latin typeface="Times New Roman"/>
                <a:cs typeface="Times New Roman"/>
              </a:rPr>
              <a:t> specifici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enzimi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e/o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</a:t>
            </a:r>
            <a:r>
              <a:rPr sz="2400" spc="-10" dirty="0">
                <a:latin typeface="Times New Roman"/>
                <a:cs typeface="Times New Roman"/>
              </a:rPr>
              <a:t> prodotti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metabolici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35680" y="5038345"/>
            <a:ext cx="6753225" cy="992505"/>
            <a:chOff x="2583179" y="5038344"/>
            <a:chExt cx="6753225" cy="99250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3179" y="5038344"/>
              <a:ext cx="6752844" cy="9921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2695" y="5065776"/>
              <a:ext cx="5521452" cy="4998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36391" y="5431536"/>
              <a:ext cx="5155691" cy="4998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83651" y="5431536"/>
              <a:ext cx="594359" cy="4998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69579" y="5431536"/>
              <a:ext cx="1013459" cy="49987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266692" y="5137151"/>
            <a:ext cx="55645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metodi</a:t>
            </a:r>
            <a:r>
              <a:rPr sz="2400" b="1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“manuali”o</a:t>
            </a:r>
            <a:r>
              <a:rPr sz="2400" b="1" spc="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“automatizzati”</a:t>
            </a:r>
            <a:endParaRPr sz="2400">
              <a:latin typeface="Comic Sans MS"/>
              <a:cs typeface="Comic Sans MS"/>
            </a:endParaRPr>
          </a:p>
          <a:p>
            <a:pPr marL="12700"/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identificazioni in</a:t>
            </a:r>
            <a:r>
              <a:rPr sz="24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tempi</a:t>
            </a:r>
            <a:r>
              <a:rPr sz="2400" b="1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rapidi</a:t>
            </a:r>
            <a:r>
              <a:rPr sz="2400" b="1" spc="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(4-6</a:t>
            </a:r>
            <a:r>
              <a:rPr sz="2400" b="1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h)</a:t>
            </a:r>
            <a:endParaRPr sz="2400">
              <a:latin typeface="Comic Sans MS"/>
              <a:cs typeface="Comic Sans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52501" y="2187195"/>
            <a:ext cx="3127375" cy="3912235"/>
            <a:chOff x="0" y="2187194"/>
            <a:chExt cx="3127375" cy="3912235"/>
          </a:xfrm>
        </p:grpSpPr>
        <p:sp>
          <p:nvSpPr>
            <p:cNvPr id="18" name="object 18"/>
            <p:cNvSpPr/>
            <p:nvPr/>
          </p:nvSpPr>
          <p:spPr>
            <a:xfrm>
              <a:off x="574687" y="2215768"/>
              <a:ext cx="892175" cy="1531620"/>
            </a:xfrm>
            <a:custGeom>
              <a:avLst/>
              <a:gdLst/>
              <a:ahLst/>
              <a:cxnLst/>
              <a:rect l="l" t="t" r="r" b="b"/>
              <a:pathLst>
                <a:path w="892175" h="1531620">
                  <a:moveTo>
                    <a:pt x="892162" y="488061"/>
                  </a:moveTo>
                  <a:lnTo>
                    <a:pt x="887844" y="438277"/>
                  </a:lnTo>
                  <a:lnTo>
                    <a:pt x="879208" y="388493"/>
                  </a:lnTo>
                  <a:lnTo>
                    <a:pt x="865238" y="337439"/>
                  </a:lnTo>
                  <a:lnTo>
                    <a:pt x="847966" y="292608"/>
                  </a:lnTo>
                  <a:lnTo>
                    <a:pt x="816851" y="227838"/>
                  </a:lnTo>
                  <a:lnTo>
                    <a:pt x="789927" y="186817"/>
                  </a:lnTo>
                  <a:lnTo>
                    <a:pt x="761860" y="150622"/>
                  </a:lnTo>
                  <a:lnTo>
                    <a:pt x="730745" y="118364"/>
                  </a:lnTo>
                  <a:lnTo>
                    <a:pt x="695223" y="87122"/>
                  </a:lnTo>
                  <a:lnTo>
                    <a:pt x="657542" y="62357"/>
                  </a:lnTo>
                  <a:lnTo>
                    <a:pt x="620941" y="41148"/>
                  </a:lnTo>
                  <a:lnTo>
                    <a:pt x="578993" y="22479"/>
                  </a:lnTo>
                  <a:lnTo>
                    <a:pt x="535927" y="9906"/>
                  </a:lnTo>
                  <a:lnTo>
                    <a:pt x="492899" y="2413"/>
                  </a:lnTo>
                  <a:lnTo>
                    <a:pt x="470306" y="0"/>
                  </a:lnTo>
                  <a:lnTo>
                    <a:pt x="421855" y="0"/>
                  </a:lnTo>
                  <a:lnTo>
                    <a:pt x="378828" y="4953"/>
                  </a:lnTo>
                  <a:lnTo>
                    <a:pt x="335762" y="14986"/>
                  </a:lnTo>
                  <a:lnTo>
                    <a:pt x="291655" y="31115"/>
                  </a:lnTo>
                  <a:lnTo>
                    <a:pt x="252895" y="51054"/>
                  </a:lnTo>
                  <a:lnTo>
                    <a:pt x="215265" y="74676"/>
                  </a:lnTo>
                  <a:lnTo>
                    <a:pt x="161455" y="118364"/>
                  </a:lnTo>
                  <a:lnTo>
                    <a:pt x="130238" y="150622"/>
                  </a:lnTo>
                  <a:lnTo>
                    <a:pt x="102260" y="186817"/>
                  </a:lnTo>
                  <a:lnTo>
                    <a:pt x="75361" y="227838"/>
                  </a:lnTo>
                  <a:lnTo>
                    <a:pt x="53809" y="270256"/>
                  </a:lnTo>
                  <a:lnTo>
                    <a:pt x="35521" y="313817"/>
                  </a:lnTo>
                  <a:lnTo>
                    <a:pt x="19405" y="361061"/>
                  </a:lnTo>
                  <a:lnTo>
                    <a:pt x="8623" y="412115"/>
                  </a:lnTo>
                  <a:lnTo>
                    <a:pt x="0" y="488061"/>
                  </a:lnTo>
                  <a:lnTo>
                    <a:pt x="0" y="547878"/>
                  </a:lnTo>
                  <a:lnTo>
                    <a:pt x="2159" y="578993"/>
                  </a:lnTo>
                  <a:lnTo>
                    <a:pt x="6464" y="610108"/>
                  </a:lnTo>
                  <a:lnTo>
                    <a:pt x="12941" y="636270"/>
                  </a:lnTo>
                  <a:lnTo>
                    <a:pt x="19405" y="664972"/>
                  </a:lnTo>
                  <a:lnTo>
                    <a:pt x="35521" y="715899"/>
                  </a:lnTo>
                  <a:lnTo>
                    <a:pt x="68897" y="781939"/>
                  </a:lnTo>
                  <a:lnTo>
                    <a:pt x="118389" y="859155"/>
                  </a:lnTo>
                  <a:lnTo>
                    <a:pt x="248627" y="1009777"/>
                  </a:lnTo>
                  <a:lnTo>
                    <a:pt x="266903" y="1038479"/>
                  </a:lnTo>
                  <a:lnTo>
                    <a:pt x="281952" y="1067054"/>
                  </a:lnTo>
                  <a:lnTo>
                    <a:pt x="286270" y="1081913"/>
                  </a:lnTo>
                  <a:lnTo>
                    <a:pt x="289496" y="1095756"/>
                  </a:lnTo>
                  <a:lnTo>
                    <a:pt x="293814" y="1110615"/>
                  </a:lnTo>
                  <a:lnTo>
                    <a:pt x="293814" y="1373378"/>
                  </a:lnTo>
                  <a:lnTo>
                    <a:pt x="295960" y="1392047"/>
                  </a:lnTo>
                  <a:lnTo>
                    <a:pt x="313169" y="1440561"/>
                  </a:lnTo>
                  <a:lnTo>
                    <a:pt x="340067" y="1480439"/>
                  </a:lnTo>
                  <a:lnTo>
                    <a:pt x="349770" y="1492885"/>
                  </a:lnTo>
                  <a:lnTo>
                    <a:pt x="387451" y="1519047"/>
                  </a:lnTo>
                  <a:lnTo>
                    <a:pt x="430479" y="1531493"/>
                  </a:lnTo>
                  <a:lnTo>
                    <a:pt x="445528" y="1531493"/>
                  </a:lnTo>
                  <a:lnTo>
                    <a:pt x="461695" y="1531493"/>
                  </a:lnTo>
                  <a:lnTo>
                    <a:pt x="504710" y="1519047"/>
                  </a:lnTo>
                  <a:lnTo>
                    <a:pt x="542391" y="1492885"/>
                  </a:lnTo>
                  <a:lnTo>
                    <a:pt x="552094" y="1480439"/>
                  </a:lnTo>
                  <a:lnTo>
                    <a:pt x="562825" y="1469263"/>
                  </a:lnTo>
                  <a:lnTo>
                    <a:pt x="585419" y="1425702"/>
                  </a:lnTo>
                  <a:lnTo>
                    <a:pt x="598360" y="1373378"/>
                  </a:lnTo>
                  <a:lnTo>
                    <a:pt x="598360" y="1352169"/>
                  </a:lnTo>
                  <a:lnTo>
                    <a:pt x="599427" y="1352169"/>
                  </a:lnTo>
                  <a:lnTo>
                    <a:pt x="598360" y="1279906"/>
                  </a:lnTo>
                  <a:lnTo>
                    <a:pt x="598360" y="1202817"/>
                  </a:lnTo>
                  <a:lnTo>
                    <a:pt x="598360" y="1124331"/>
                  </a:lnTo>
                  <a:lnTo>
                    <a:pt x="598360" y="1110615"/>
                  </a:lnTo>
                  <a:lnTo>
                    <a:pt x="602665" y="1095756"/>
                  </a:lnTo>
                  <a:lnTo>
                    <a:pt x="605904" y="1081913"/>
                  </a:lnTo>
                  <a:lnTo>
                    <a:pt x="610209" y="1067054"/>
                  </a:lnTo>
                  <a:lnTo>
                    <a:pt x="625259" y="1038479"/>
                  </a:lnTo>
                  <a:lnTo>
                    <a:pt x="643534" y="1009777"/>
                  </a:lnTo>
                  <a:lnTo>
                    <a:pt x="773798" y="859155"/>
                  </a:lnTo>
                  <a:lnTo>
                    <a:pt x="823328" y="781939"/>
                  </a:lnTo>
                  <a:lnTo>
                    <a:pt x="856602" y="715899"/>
                  </a:lnTo>
                  <a:lnTo>
                    <a:pt x="865238" y="689864"/>
                  </a:lnTo>
                  <a:lnTo>
                    <a:pt x="872731" y="664972"/>
                  </a:lnTo>
                  <a:lnTo>
                    <a:pt x="879208" y="636270"/>
                  </a:lnTo>
                  <a:lnTo>
                    <a:pt x="885685" y="610108"/>
                  </a:lnTo>
                  <a:lnTo>
                    <a:pt x="890003" y="578993"/>
                  </a:lnTo>
                  <a:lnTo>
                    <a:pt x="892162" y="547878"/>
                  </a:lnTo>
                  <a:lnTo>
                    <a:pt x="892162" y="488061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4687" y="2215769"/>
              <a:ext cx="892175" cy="1531620"/>
            </a:xfrm>
            <a:custGeom>
              <a:avLst/>
              <a:gdLst/>
              <a:ahLst/>
              <a:cxnLst/>
              <a:rect l="l" t="t" r="r" b="b"/>
              <a:pathLst>
                <a:path w="892175" h="1531620">
                  <a:moveTo>
                    <a:pt x="445528" y="1531492"/>
                  </a:moveTo>
                  <a:lnTo>
                    <a:pt x="461695" y="1531492"/>
                  </a:lnTo>
                  <a:lnTo>
                    <a:pt x="475653" y="1528952"/>
                  </a:lnTo>
                  <a:lnTo>
                    <a:pt x="519798" y="1511553"/>
                  </a:lnTo>
                  <a:lnTo>
                    <a:pt x="552094" y="1480438"/>
                  </a:lnTo>
                  <a:lnTo>
                    <a:pt x="562825" y="1469262"/>
                  </a:lnTo>
                  <a:lnTo>
                    <a:pt x="585419" y="1425701"/>
                  </a:lnTo>
                  <a:lnTo>
                    <a:pt x="598360" y="1373377"/>
                  </a:lnTo>
                  <a:lnTo>
                    <a:pt x="598360" y="1355978"/>
                  </a:lnTo>
                  <a:lnTo>
                    <a:pt x="598360" y="1349755"/>
                  </a:lnTo>
                  <a:lnTo>
                    <a:pt x="598360" y="1110614"/>
                  </a:lnTo>
                  <a:lnTo>
                    <a:pt x="602665" y="1095755"/>
                  </a:lnTo>
                  <a:lnTo>
                    <a:pt x="625259" y="1038478"/>
                  </a:lnTo>
                  <a:lnTo>
                    <a:pt x="690918" y="954913"/>
                  </a:lnTo>
                  <a:lnTo>
                    <a:pt x="744715" y="892682"/>
                  </a:lnTo>
                  <a:lnTo>
                    <a:pt x="773798" y="859154"/>
                  </a:lnTo>
                  <a:lnTo>
                    <a:pt x="798563" y="820546"/>
                  </a:lnTo>
                  <a:lnTo>
                    <a:pt x="823328" y="781938"/>
                  </a:lnTo>
                  <a:lnTo>
                    <a:pt x="845807" y="737107"/>
                  </a:lnTo>
                  <a:lnTo>
                    <a:pt x="856602" y="715898"/>
                  </a:lnTo>
                  <a:lnTo>
                    <a:pt x="865238" y="689863"/>
                  </a:lnTo>
                  <a:lnTo>
                    <a:pt x="872731" y="664971"/>
                  </a:lnTo>
                  <a:lnTo>
                    <a:pt x="879208" y="636269"/>
                  </a:lnTo>
                  <a:lnTo>
                    <a:pt x="885685" y="610107"/>
                  </a:lnTo>
                  <a:lnTo>
                    <a:pt x="890003" y="578992"/>
                  </a:lnTo>
                  <a:lnTo>
                    <a:pt x="892162" y="547877"/>
                  </a:lnTo>
                  <a:lnTo>
                    <a:pt x="892162" y="516763"/>
                  </a:lnTo>
                  <a:lnTo>
                    <a:pt x="892162" y="488060"/>
                  </a:lnTo>
                  <a:lnTo>
                    <a:pt x="887844" y="438276"/>
                  </a:lnTo>
                  <a:lnTo>
                    <a:pt x="879208" y="388492"/>
                  </a:lnTo>
                  <a:lnTo>
                    <a:pt x="865238" y="337438"/>
                  </a:lnTo>
                  <a:lnTo>
                    <a:pt x="847966" y="292607"/>
                  </a:lnTo>
                  <a:lnTo>
                    <a:pt x="827519" y="249046"/>
                  </a:lnTo>
                  <a:lnTo>
                    <a:pt x="816851" y="227837"/>
                  </a:lnTo>
                  <a:lnTo>
                    <a:pt x="789927" y="186816"/>
                  </a:lnTo>
                  <a:lnTo>
                    <a:pt x="761860" y="150621"/>
                  </a:lnTo>
                  <a:lnTo>
                    <a:pt x="730745" y="118363"/>
                  </a:lnTo>
                  <a:lnTo>
                    <a:pt x="695223" y="87121"/>
                  </a:lnTo>
                  <a:lnTo>
                    <a:pt x="657542" y="62356"/>
                  </a:lnTo>
                  <a:lnTo>
                    <a:pt x="620941" y="41147"/>
                  </a:lnTo>
                  <a:lnTo>
                    <a:pt x="578993" y="22478"/>
                  </a:lnTo>
                  <a:lnTo>
                    <a:pt x="535927" y="9905"/>
                  </a:lnTo>
                  <a:lnTo>
                    <a:pt x="492899" y="2412"/>
                  </a:lnTo>
                  <a:lnTo>
                    <a:pt x="470306" y="0"/>
                  </a:lnTo>
                  <a:lnTo>
                    <a:pt x="445528" y="0"/>
                  </a:lnTo>
                  <a:lnTo>
                    <a:pt x="421855" y="0"/>
                  </a:lnTo>
                  <a:lnTo>
                    <a:pt x="378828" y="4952"/>
                  </a:lnTo>
                  <a:lnTo>
                    <a:pt x="335762" y="14985"/>
                  </a:lnTo>
                  <a:lnTo>
                    <a:pt x="291655" y="31114"/>
                  </a:lnTo>
                  <a:lnTo>
                    <a:pt x="252895" y="51053"/>
                  </a:lnTo>
                  <a:lnTo>
                    <a:pt x="215265" y="74675"/>
                  </a:lnTo>
                  <a:lnTo>
                    <a:pt x="161455" y="118363"/>
                  </a:lnTo>
                  <a:lnTo>
                    <a:pt x="130238" y="150621"/>
                  </a:lnTo>
                  <a:lnTo>
                    <a:pt x="102260" y="186816"/>
                  </a:lnTo>
                  <a:lnTo>
                    <a:pt x="75361" y="227837"/>
                  </a:lnTo>
                  <a:lnTo>
                    <a:pt x="53809" y="270255"/>
                  </a:lnTo>
                  <a:lnTo>
                    <a:pt x="35521" y="313816"/>
                  </a:lnTo>
                  <a:lnTo>
                    <a:pt x="19405" y="361060"/>
                  </a:lnTo>
                  <a:lnTo>
                    <a:pt x="8623" y="412114"/>
                  </a:lnTo>
                  <a:lnTo>
                    <a:pt x="2159" y="461898"/>
                  </a:lnTo>
                  <a:lnTo>
                    <a:pt x="0" y="488060"/>
                  </a:lnTo>
                  <a:lnTo>
                    <a:pt x="0" y="516763"/>
                  </a:lnTo>
                  <a:lnTo>
                    <a:pt x="0" y="547877"/>
                  </a:lnTo>
                  <a:lnTo>
                    <a:pt x="2159" y="578992"/>
                  </a:lnTo>
                  <a:lnTo>
                    <a:pt x="6464" y="610107"/>
                  </a:lnTo>
                  <a:lnTo>
                    <a:pt x="12941" y="636269"/>
                  </a:lnTo>
                  <a:lnTo>
                    <a:pt x="19405" y="664971"/>
                  </a:lnTo>
                  <a:lnTo>
                    <a:pt x="26911" y="689863"/>
                  </a:lnTo>
                  <a:lnTo>
                    <a:pt x="35521" y="715898"/>
                  </a:lnTo>
                  <a:lnTo>
                    <a:pt x="46304" y="737107"/>
                  </a:lnTo>
                  <a:lnTo>
                    <a:pt x="68897" y="781938"/>
                  </a:lnTo>
                  <a:lnTo>
                    <a:pt x="93637" y="820546"/>
                  </a:lnTo>
                  <a:lnTo>
                    <a:pt x="118389" y="859154"/>
                  </a:lnTo>
                  <a:lnTo>
                    <a:pt x="147447" y="892682"/>
                  </a:lnTo>
                  <a:lnTo>
                    <a:pt x="201244" y="954913"/>
                  </a:lnTo>
                  <a:lnTo>
                    <a:pt x="248627" y="1009776"/>
                  </a:lnTo>
                  <a:lnTo>
                    <a:pt x="281952" y="1067053"/>
                  </a:lnTo>
                  <a:lnTo>
                    <a:pt x="289496" y="1095755"/>
                  </a:lnTo>
                  <a:lnTo>
                    <a:pt x="293814" y="1110614"/>
                  </a:lnTo>
                  <a:lnTo>
                    <a:pt x="293814" y="1373377"/>
                  </a:lnTo>
                  <a:lnTo>
                    <a:pt x="295960" y="1392046"/>
                  </a:lnTo>
                  <a:lnTo>
                    <a:pt x="313169" y="1440560"/>
                  </a:lnTo>
                  <a:lnTo>
                    <a:pt x="340067" y="1480438"/>
                  </a:lnTo>
                  <a:lnTo>
                    <a:pt x="349770" y="1492884"/>
                  </a:lnTo>
                  <a:lnTo>
                    <a:pt x="387451" y="1519046"/>
                  </a:lnTo>
                  <a:lnTo>
                    <a:pt x="430479" y="1531492"/>
                  </a:lnTo>
                  <a:lnTo>
                    <a:pt x="445528" y="1531492"/>
                  </a:lnTo>
                  <a:close/>
                </a:path>
                <a:path w="892175" h="1531620">
                  <a:moveTo>
                    <a:pt x="379907" y="1016000"/>
                  </a:moveTo>
                  <a:lnTo>
                    <a:pt x="350850" y="847978"/>
                  </a:lnTo>
                  <a:lnTo>
                    <a:pt x="299199" y="713485"/>
                  </a:lnTo>
                  <a:lnTo>
                    <a:pt x="283032" y="679830"/>
                  </a:lnTo>
                  <a:lnTo>
                    <a:pt x="350850" y="717168"/>
                  </a:lnTo>
                  <a:lnTo>
                    <a:pt x="402501" y="672338"/>
                  </a:lnTo>
                  <a:lnTo>
                    <a:pt x="460616" y="713485"/>
                  </a:lnTo>
                  <a:lnTo>
                    <a:pt x="505790" y="672338"/>
                  </a:lnTo>
                  <a:lnTo>
                    <a:pt x="551014" y="709676"/>
                  </a:lnTo>
                  <a:lnTo>
                    <a:pt x="612368" y="679830"/>
                  </a:lnTo>
                  <a:lnTo>
                    <a:pt x="531622" y="862838"/>
                  </a:lnTo>
                  <a:lnTo>
                    <a:pt x="509028" y="1016000"/>
                  </a:lnTo>
                </a:path>
                <a:path w="892175" h="1531620">
                  <a:moveTo>
                    <a:pt x="294894" y="1124330"/>
                  </a:moveTo>
                  <a:lnTo>
                    <a:pt x="598360" y="1124330"/>
                  </a:lnTo>
                  <a:lnTo>
                    <a:pt x="598360" y="1202816"/>
                  </a:lnTo>
                  <a:lnTo>
                    <a:pt x="294894" y="1201546"/>
                  </a:lnTo>
                  <a:lnTo>
                    <a:pt x="294894" y="1277492"/>
                  </a:lnTo>
                  <a:lnTo>
                    <a:pt x="598360" y="1279905"/>
                  </a:lnTo>
                  <a:lnTo>
                    <a:pt x="599427" y="1352168"/>
                  </a:lnTo>
                  <a:lnTo>
                    <a:pt x="295960" y="1352168"/>
                  </a:lnTo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873751"/>
              <a:ext cx="3127248" cy="12252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0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8116" y="224028"/>
              <a:ext cx="8609076" cy="62590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8607" y="5317235"/>
              <a:ext cx="7708392" cy="10744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3844" y="5359908"/>
              <a:ext cx="6048756" cy="6614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16629" y="5465776"/>
            <a:ext cx="55327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405" dirty="0">
                <a:latin typeface="Microsoft Sans Serif"/>
                <a:cs typeface="Microsoft Sans Serif"/>
              </a:rPr>
              <a:t>identificazione</a:t>
            </a:r>
            <a:r>
              <a:rPr sz="3200" spc="-165" dirty="0">
                <a:latin typeface="Microsoft Sans Serif"/>
                <a:cs typeface="Microsoft Sans Serif"/>
              </a:rPr>
              <a:t> </a:t>
            </a:r>
            <a:r>
              <a:rPr sz="3200" spc="540" dirty="0">
                <a:latin typeface="Microsoft Sans Serif"/>
                <a:cs typeface="Microsoft Sans Serif"/>
              </a:rPr>
              <a:t>manuale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1935" y="82297"/>
            <a:ext cx="4439412" cy="11384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7143" y="232106"/>
            <a:ext cx="339153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59" dirty="0"/>
              <a:t>Gram</a:t>
            </a:r>
            <a:r>
              <a:rPr sz="3600" spc="-195" dirty="0"/>
              <a:t> </a:t>
            </a:r>
            <a:r>
              <a:rPr sz="3600" spc="215" dirty="0"/>
              <a:t>positivi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0383" y="1440180"/>
            <a:ext cx="8037576" cy="50886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30344" y="5612994"/>
            <a:ext cx="35636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18945" algn="l"/>
              </a:tabLst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Stafilococco	e</a:t>
            </a:r>
            <a:r>
              <a:rPr sz="24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streptococco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Office PowerPoint</Application>
  <PresentationFormat>Widescreen</PresentationFormat>
  <Paragraphs>148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Microsoft Sans Serif</vt:lpstr>
      <vt:lpstr>Tahoma</vt:lpstr>
      <vt:lpstr>Times New Roman</vt:lpstr>
      <vt:lpstr>Wingdings</vt:lpstr>
      <vt:lpstr>Tema di Office</vt:lpstr>
      <vt:lpstr>Diagnosi diretta : identificazione</vt:lpstr>
      <vt:lpstr>Caratteri macroscopici delle colonie</vt:lpstr>
      <vt:lpstr>STAFILOCOCCHI</vt:lpstr>
      <vt:lpstr>PANORAMA SULLA DIVERSITA’ MORFOLOGICA: LE COLONIE</vt:lpstr>
      <vt:lpstr>CARATTERI MACROSCOPICI</vt:lpstr>
      <vt:lpstr>Diagnosi diretta : identificazione</vt:lpstr>
      <vt:lpstr>Diagnosi diretta : identificazione biochimica</vt:lpstr>
      <vt:lpstr>Presentazione standard di PowerPoint</vt:lpstr>
      <vt:lpstr>Gram positivi</vt:lpstr>
      <vt:lpstr>Cocchi Gram positivi catalasi-positivi</vt:lpstr>
      <vt:lpstr>Gram positivi</vt:lpstr>
      <vt:lpstr>Gram positivi</vt:lpstr>
      <vt:lpstr>Cocchi Gram positivi: Streptococchi</vt:lpstr>
      <vt:lpstr>Cocchi Gram positivi: Streptococcus pyogenes</vt:lpstr>
      <vt:lpstr>Cocchi Gram positivi: Streptococchi e enterococchi</vt:lpstr>
      <vt:lpstr>Cocchi Gram positivi: Streptococcus pneumoniae</vt:lpstr>
      <vt:lpstr>Gram negativi</vt:lpstr>
      <vt:lpstr>Gram negativi</vt:lpstr>
      <vt:lpstr>Bacilli Gram negativi: Enterobacteriaceae</vt:lpstr>
      <vt:lpstr>Bacilli Gram negativi: non Enterobacteriaceae o batteri  non fermentanti</vt:lpstr>
      <vt:lpstr>Gram negativi : salmonella</vt:lpstr>
      <vt:lpstr>Bacilli Gram negativi: Haemophilus</vt:lpstr>
      <vt:lpstr>ID BIOCHIMICA : metodo manuale (BioMèrieux) identification System</vt:lpstr>
      <vt:lpstr>Presentazione standard di PowerPoint</vt:lpstr>
      <vt:lpstr>ID BIOCHIMICA : metodo automatizzato SIEMENS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 diretta : identificazione</dc:title>
  <dc:creator>COMAR MANOLA</dc:creator>
  <cp:lastModifiedBy>COMAR MANOLA</cp:lastModifiedBy>
  <cp:revision>1</cp:revision>
  <dcterms:created xsi:type="dcterms:W3CDTF">2022-03-14T10:08:01Z</dcterms:created>
  <dcterms:modified xsi:type="dcterms:W3CDTF">2022-03-14T10:08:16Z</dcterms:modified>
</cp:coreProperties>
</file>