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40"/>
  </p:notes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258" r:id="rId10"/>
    <p:sldId id="271" r:id="rId11"/>
    <p:sldId id="351" r:id="rId12"/>
    <p:sldId id="306" r:id="rId13"/>
    <p:sldId id="327" r:id="rId14"/>
    <p:sldId id="329" r:id="rId15"/>
    <p:sldId id="326" r:id="rId16"/>
    <p:sldId id="307" r:id="rId17"/>
    <p:sldId id="328" r:id="rId18"/>
    <p:sldId id="330" r:id="rId19"/>
    <p:sldId id="315" r:id="rId20"/>
    <p:sldId id="352" r:id="rId21"/>
    <p:sldId id="353" r:id="rId22"/>
    <p:sldId id="355" r:id="rId23"/>
    <p:sldId id="356" r:id="rId24"/>
    <p:sldId id="336" r:id="rId25"/>
    <p:sldId id="277" r:id="rId26"/>
    <p:sldId id="350" r:id="rId27"/>
    <p:sldId id="357" r:id="rId28"/>
    <p:sldId id="331" r:id="rId29"/>
    <p:sldId id="332" r:id="rId30"/>
    <p:sldId id="287" r:id="rId31"/>
    <p:sldId id="354" r:id="rId32"/>
    <p:sldId id="273" r:id="rId33"/>
    <p:sldId id="316" r:id="rId34"/>
    <p:sldId id="308" r:id="rId35"/>
    <p:sldId id="334" r:id="rId36"/>
    <p:sldId id="263" r:id="rId37"/>
    <p:sldId id="333" r:id="rId38"/>
    <p:sldId id="310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TIN ROBERTA" initials="AR" lastIdx="2" clrIdx="0">
    <p:extLst>
      <p:ext uri="{19B8F6BF-5375-455C-9EA6-DF929625EA0E}">
        <p15:presenceInfo xmlns:p15="http://schemas.microsoft.com/office/powerpoint/2012/main" userId="S::5088@ds.units.it::51dfd678-5b59-45f8-b0e5-844aed6bb5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5288"/>
  </p:normalViewPr>
  <p:slideViewPr>
    <p:cSldViewPr snapToGrid="0" snapToObjects="1">
      <p:cViewPr varScale="1">
        <p:scale>
          <a:sx n="98" d="100"/>
          <a:sy n="98" d="100"/>
        </p:scale>
        <p:origin x="1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ED3BC-51D2-7343-A72B-FFE9CBC6343A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9C9FD57-E01B-3A47-88A1-2FBDA43FA504}">
      <dgm:prSet phldrT="[Testo]"/>
      <dgm:spPr/>
      <dgm:t>
        <a:bodyPr/>
        <a:lstStyle/>
        <a:p>
          <a:r>
            <a:rPr lang="it-IT" dirty="0"/>
            <a:t>ETNOGRAFIA</a:t>
          </a:r>
        </a:p>
      </dgm:t>
    </dgm:pt>
    <dgm:pt modelId="{D97CE446-E8EB-CE47-A739-85AFA5B95A92}" type="parTrans" cxnId="{50358529-7420-4042-BD35-7E16214EE86E}">
      <dgm:prSet/>
      <dgm:spPr/>
      <dgm:t>
        <a:bodyPr/>
        <a:lstStyle/>
        <a:p>
          <a:endParaRPr lang="it-IT"/>
        </a:p>
      </dgm:t>
    </dgm:pt>
    <dgm:pt modelId="{0034A6E3-6A5D-DC4C-AF73-BA88B6490CE8}" type="sibTrans" cxnId="{50358529-7420-4042-BD35-7E16214EE86E}">
      <dgm:prSet/>
      <dgm:spPr/>
      <dgm:t>
        <a:bodyPr/>
        <a:lstStyle/>
        <a:p>
          <a:endParaRPr lang="it-IT"/>
        </a:p>
      </dgm:t>
    </dgm:pt>
    <dgm:pt modelId="{848FA3C7-BA0F-6649-9462-8D8A60312033}">
      <dgm:prSet phldrT="[Testo]"/>
      <dgm:spPr/>
      <dgm:t>
        <a:bodyPr/>
        <a:lstStyle/>
        <a:p>
          <a:r>
            <a:rPr lang="it-IT" dirty="0"/>
            <a:t>ETNOLOGIA</a:t>
          </a:r>
        </a:p>
      </dgm:t>
    </dgm:pt>
    <dgm:pt modelId="{4739FD5E-2640-234B-BB61-462F5E168D7F}" type="parTrans" cxnId="{7E4A060D-DC3C-1248-8EB2-DEF1F0A10A27}">
      <dgm:prSet/>
      <dgm:spPr/>
      <dgm:t>
        <a:bodyPr/>
        <a:lstStyle/>
        <a:p>
          <a:endParaRPr lang="it-IT"/>
        </a:p>
      </dgm:t>
    </dgm:pt>
    <dgm:pt modelId="{B38F72FB-8707-824C-83C6-2D2D7FC60437}" type="sibTrans" cxnId="{7E4A060D-DC3C-1248-8EB2-DEF1F0A10A27}">
      <dgm:prSet/>
      <dgm:spPr/>
      <dgm:t>
        <a:bodyPr/>
        <a:lstStyle/>
        <a:p>
          <a:endParaRPr lang="it-IT"/>
        </a:p>
      </dgm:t>
    </dgm:pt>
    <dgm:pt modelId="{5A23875F-624F-AE4C-AA63-EDB66BFAC19A}">
      <dgm:prSet phldrT="[Testo]"/>
      <dgm:spPr/>
      <dgm:t>
        <a:bodyPr/>
        <a:lstStyle/>
        <a:p>
          <a:r>
            <a:rPr lang="it-IT" dirty="0"/>
            <a:t>ANTROPOLOGIA</a:t>
          </a:r>
        </a:p>
      </dgm:t>
    </dgm:pt>
    <dgm:pt modelId="{795006D5-EF41-1644-B24B-2F1184FB775F}" type="parTrans" cxnId="{78F804D6-E65A-9947-AAAC-8C291BF24CA8}">
      <dgm:prSet/>
      <dgm:spPr/>
      <dgm:t>
        <a:bodyPr/>
        <a:lstStyle/>
        <a:p>
          <a:endParaRPr lang="it-IT"/>
        </a:p>
      </dgm:t>
    </dgm:pt>
    <dgm:pt modelId="{81BC497D-EFDE-2348-991D-FDCCAE2F1577}" type="sibTrans" cxnId="{78F804D6-E65A-9947-AAAC-8C291BF24CA8}">
      <dgm:prSet/>
      <dgm:spPr/>
      <dgm:t>
        <a:bodyPr/>
        <a:lstStyle/>
        <a:p>
          <a:endParaRPr lang="it-IT"/>
        </a:p>
      </dgm:t>
    </dgm:pt>
    <dgm:pt modelId="{C5B63FF4-FA37-CA46-8F29-8070CE2D26A8}" type="pres">
      <dgm:prSet presAssocID="{55AED3BC-51D2-7343-A72B-FFE9CBC6343A}" presName="Name0" presStyleCnt="0">
        <dgm:presLayoutVars>
          <dgm:dir/>
          <dgm:resizeHandles val="exact"/>
        </dgm:presLayoutVars>
      </dgm:prSet>
      <dgm:spPr/>
    </dgm:pt>
    <dgm:pt modelId="{B0D083FD-EB60-F246-B21F-DF641E4BDF8D}" type="pres">
      <dgm:prSet presAssocID="{49C9FD57-E01B-3A47-88A1-2FBDA43FA504}" presName="node" presStyleLbl="node1" presStyleIdx="0" presStyleCnt="3" custLinFactNeighborX="-836" custLinFactNeighborY="10344">
        <dgm:presLayoutVars>
          <dgm:bulletEnabled val="1"/>
        </dgm:presLayoutVars>
      </dgm:prSet>
      <dgm:spPr/>
    </dgm:pt>
    <dgm:pt modelId="{EBD7E7C4-0A91-EA45-9FCA-15A43C27A9BD}" type="pres">
      <dgm:prSet presAssocID="{0034A6E3-6A5D-DC4C-AF73-BA88B6490CE8}" presName="sibTrans" presStyleLbl="sibTrans2D1" presStyleIdx="0" presStyleCnt="2"/>
      <dgm:spPr/>
    </dgm:pt>
    <dgm:pt modelId="{02E7B39F-C447-EA47-ACDE-B95E214F38C7}" type="pres">
      <dgm:prSet presAssocID="{0034A6E3-6A5D-DC4C-AF73-BA88B6490CE8}" presName="connectorText" presStyleLbl="sibTrans2D1" presStyleIdx="0" presStyleCnt="2"/>
      <dgm:spPr/>
    </dgm:pt>
    <dgm:pt modelId="{F0C08053-1C55-854B-BF01-F404DD9CBBF7}" type="pres">
      <dgm:prSet presAssocID="{848FA3C7-BA0F-6649-9462-8D8A60312033}" presName="node" presStyleLbl="node1" presStyleIdx="1" presStyleCnt="3" custLinFactNeighborY="11336">
        <dgm:presLayoutVars>
          <dgm:bulletEnabled val="1"/>
        </dgm:presLayoutVars>
      </dgm:prSet>
      <dgm:spPr/>
    </dgm:pt>
    <dgm:pt modelId="{03155B04-DD61-DF49-B571-044BA1768929}" type="pres">
      <dgm:prSet presAssocID="{B38F72FB-8707-824C-83C6-2D2D7FC60437}" presName="sibTrans" presStyleLbl="sibTrans2D1" presStyleIdx="1" presStyleCnt="2"/>
      <dgm:spPr/>
    </dgm:pt>
    <dgm:pt modelId="{0E278CCA-0544-ED48-9136-5B39346B55A0}" type="pres">
      <dgm:prSet presAssocID="{B38F72FB-8707-824C-83C6-2D2D7FC60437}" presName="connectorText" presStyleLbl="sibTrans2D1" presStyleIdx="1" presStyleCnt="2"/>
      <dgm:spPr/>
    </dgm:pt>
    <dgm:pt modelId="{25187BF7-7B06-5543-B523-825C1845FAB9}" type="pres">
      <dgm:prSet presAssocID="{5A23875F-624F-AE4C-AA63-EDB66BFAC19A}" presName="node" presStyleLbl="node1" presStyleIdx="2" presStyleCnt="3" custLinFactNeighborX="-1258" custLinFactNeighborY="17606">
        <dgm:presLayoutVars>
          <dgm:bulletEnabled val="1"/>
        </dgm:presLayoutVars>
      </dgm:prSet>
      <dgm:spPr/>
    </dgm:pt>
  </dgm:ptLst>
  <dgm:cxnLst>
    <dgm:cxn modelId="{7E4A060D-DC3C-1248-8EB2-DEF1F0A10A27}" srcId="{55AED3BC-51D2-7343-A72B-FFE9CBC6343A}" destId="{848FA3C7-BA0F-6649-9462-8D8A60312033}" srcOrd="1" destOrd="0" parTransId="{4739FD5E-2640-234B-BB61-462F5E168D7F}" sibTransId="{B38F72FB-8707-824C-83C6-2D2D7FC60437}"/>
    <dgm:cxn modelId="{BF2FD40F-5C47-7742-A222-76BD58AD58E9}" type="presOf" srcId="{55AED3BC-51D2-7343-A72B-FFE9CBC6343A}" destId="{C5B63FF4-FA37-CA46-8F29-8070CE2D26A8}" srcOrd="0" destOrd="0" presId="urn:microsoft.com/office/officeart/2005/8/layout/process1"/>
    <dgm:cxn modelId="{50358529-7420-4042-BD35-7E16214EE86E}" srcId="{55AED3BC-51D2-7343-A72B-FFE9CBC6343A}" destId="{49C9FD57-E01B-3A47-88A1-2FBDA43FA504}" srcOrd="0" destOrd="0" parTransId="{D97CE446-E8EB-CE47-A739-85AFA5B95A92}" sibTransId="{0034A6E3-6A5D-DC4C-AF73-BA88B6490CE8}"/>
    <dgm:cxn modelId="{D2B36E2D-8507-8D40-9DF5-8EDB874AD134}" type="presOf" srcId="{5A23875F-624F-AE4C-AA63-EDB66BFAC19A}" destId="{25187BF7-7B06-5543-B523-825C1845FAB9}" srcOrd="0" destOrd="0" presId="urn:microsoft.com/office/officeart/2005/8/layout/process1"/>
    <dgm:cxn modelId="{48F4B23C-61B9-C14D-A295-C36AB80DD8B7}" type="presOf" srcId="{B38F72FB-8707-824C-83C6-2D2D7FC60437}" destId="{03155B04-DD61-DF49-B571-044BA1768929}" srcOrd="0" destOrd="0" presId="urn:microsoft.com/office/officeart/2005/8/layout/process1"/>
    <dgm:cxn modelId="{0A64E24A-B7A0-5D4A-92AB-A7F992311EB1}" type="presOf" srcId="{848FA3C7-BA0F-6649-9462-8D8A60312033}" destId="{F0C08053-1C55-854B-BF01-F404DD9CBBF7}" srcOrd="0" destOrd="0" presId="urn:microsoft.com/office/officeart/2005/8/layout/process1"/>
    <dgm:cxn modelId="{3D0E6C52-000B-2C47-B5C1-6E656E01952C}" type="presOf" srcId="{0034A6E3-6A5D-DC4C-AF73-BA88B6490CE8}" destId="{02E7B39F-C447-EA47-ACDE-B95E214F38C7}" srcOrd="1" destOrd="0" presId="urn:microsoft.com/office/officeart/2005/8/layout/process1"/>
    <dgm:cxn modelId="{93C45F54-0438-1A4B-9C6C-47389BE917E9}" type="presOf" srcId="{49C9FD57-E01B-3A47-88A1-2FBDA43FA504}" destId="{B0D083FD-EB60-F246-B21F-DF641E4BDF8D}" srcOrd="0" destOrd="0" presId="urn:microsoft.com/office/officeart/2005/8/layout/process1"/>
    <dgm:cxn modelId="{02B8F973-7DD9-F64C-8557-E19D1D9ECAE8}" type="presOf" srcId="{B38F72FB-8707-824C-83C6-2D2D7FC60437}" destId="{0E278CCA-0544-ED48-9136-5B39346B55A0}" srcOrd="1" destOrd="0" presId="urn:microsoft.com/office/officeart/2005/8/layout/process1"/>
    <dgm:cxn modelId="{9397DD7D-9193-1041-88E1-B5F8C310EC90}" type="presOf" srcId="{0034A6E3-6A5D-DC4C-AF73-BA88B6490CE8}" destId="{EBD7E7C4-0A91-EA45-9FCA-15A43C27A9BD}" srcOrd="0" destOrd="0" presId="urn:microsoft.com/office/officeart/2005/8/layout/process1"/>
    <dgm:cxn modelId="{78F804D6-E65A-9947-AAAC-8C291BF24CA8}" srcId="{55AED3BC-51D2-7343-A72B-FFE9CBC6343A}" destId="{5A23875F-624F-AE4C-AA63-EDB66BFAC19A}" srcOrd="2" destOrd="0" parTransId="{795006D5-EF41-1644-B24B-2F1184FB775F}" sibTransId="{81BC497D-EFDE-2348-991D-FDCCAE2F1577}"/>
    <dgm:cxn modelId="{09E7C448-6C91-8642-87A7-DCB476457291}" type="presParOf" srcId="{C5B63FF4-FA37-CA46-8F29-8070CE2D26A8}" destId="{B0D083FD-EB60-F246-B21F-DF641E4BDF8D}" srcOrd="0" destOrd="0" presId="urn:microsoft.com/office/officeart/2005/8/layout/process1"/>
    <dgm:cxn modelId="{FFC86C14-1C83-004A-B976-CFA7118BE9EC}" type="presParOf" srcId="{C5B63FF4-FA37-CA46-8F29-8070CE2D26A8}" destId="{EBD7E7C4-0A91-EA45-9FCA-15A43C27A9BD}" srcOrd="1" destOrd="0" presId="urn:microsoft.com/office/officeart/2005/8/layout/process1"/>
    <dgm:cxn modelId="{F8331929-86A1-294D-9439-0D16BC78F582}" type="presParOf" srcId="{EBD7E7C4-0A91-EA45-9FCA-15A43C27A9BD}" destId="{02E7B39F-C447-EA47-ACDE-B95E214F38C7}" srcOrd="0" destOrd="0" presId="urn:microsoft.com/office/officeart/2005/8/layout/process1"/>
    <dgm:cxn modelId="{A6FB0AA8-C39D-E145-8FD2-EF3B5F26203A}" type="presParOf" srcId="{C5B63FF4-FA37-CA46-8F29-8070CE2D26A8}" destId="{F0C08053-1C55-854B-BF01-F404DD9CBBF7}" srcOrd="2" destOrd="0" presId="urn:microsoft.com/office/officeart/2005/8/layout/process1"/>
    <dgm:cxn modelId="{AC84D5D5-189E-9841-90F2-C2C519323067}" type="presParOf" srcId="{C5B63FF4-FA37-CA46-8F29-8070CE2D26A8}" destId="{03155B04-DD61-DF49-B571-044BA1768929}" srcOrd="3" destOrd="0" presId="urn:microsoft.com/office/officeart/2005/8/layout/process1"/>
    <dgm:cxn modelId="{B936CF94-7BE3-0E42-89BF-4788A29572E2}" type="presParOf" srcId="{03155B04-DD61-DF49-B571-044BA1768929}" destId="{0E278CCA-0544-ED48-9136-5B39346B55A0}" srcOrd="0" destOrd="0" presId="urn:microsoft.com/office/officeart/2005/8/layout/process1"/>
    <dgm:cxn modelId="{8081BE7B-B17E-CD43-B114-812B8D730C9D}" type="presParOf" srcId="{C5B63FF4-FA37-CA46-8F29-8070CE2D26A8}" destId="{25187BF7-7B06-5543-B523-825C1845FA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C2F8A-7A73-9D43-B484-C435F9E5C907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16752DA-07DA-824D-BD25-D95B0B8EDC5A}">
      <dgm:prSet phldrT="[Testo]"/>
      <dgm:spPr/>
      <dgm:t>
        <a:bodyPr/>
        <a:lstStyle/>
        <a:p>
          <a:r>
            <a:rPr lang="it-IT" dirty="0"/>
            <a:t>PROCESSO</a:t>
          </a:r>
        </a:p>
      </dgm:t>
    </dgm:pt>
    <dgm:pt modelId="{2E7B8F50-B0C4-A346-AE37-A37AA656D48C}" type="parTrans" cxnId="{247C3DEA-5CAC-864E-8EC1-700E468CA597}">
      <dgm:prSet/>
      <dgm:spPr/>
      <dgm:t>
        <a:bodyPr/>
        <a:lstStyle/>
        <a:p>
          <a:endParaRPr lang="it-IT"/>
        </a:p>
      </dgm:t>
    </dgm:pt>
    <dgm:pt modelId="{55E101C4-E764-A04D-B3B0-7D113EC4226F}" type="sibTrans" cxnId="{247C3DEA-5CAC-864E-8EC1-700E468CA597}">
      <dgm:prSet/>
      <dgm:spPr/>
      <dgm:t>
        <a:bodyPr/>
        <a:lstStyle/>
        <a:p>
          <a:endParaRPr lang="it-IT"/>
        </a:p>
      </dgm:t>
    </dgm:pt>
    <dgm:pt modelId="{00E44D28-D468-1E4E-BA5D-2BB80124C91C}">
      <dgm:prSet phldrT="[Testo]"/>
      <dgm:spPr/>
      <dgm:t>
        <a:bodyPr/>
        <a:lstStyle/>
        <a:p>
          <a:r>
            <a:rPr lang="it-IT" dirty="0"/>
            <a:t>PRODOTTO</a:t>
          </a:r>
        </a:p>
      </dgm:t>
    </dgm:pt>
    <dgm:pt modelId="{3A7CF0D8-2B18-4C46-976D-F906B3EE47E1}" type="parTrans" cxnId="{A7966D0A-A296-5648-B6A8-E0B45BA701D8}">
      <dgm:prSet/>
      <dgm:spPr/>
      <dgm:t>
        <a:bodyPr/>
        <a:lstStyle/>
        <a:p>
          <a:endParaRPr lang="it-IT"/>
        </a:p>
      </dgm:t>
    </dgm:pt>
    <dgm:pt modelId="{A7D87FFB-0F8F-6F40-A5EC-897E6A35AEC5}" type="sibTrans" cxnId="{A7966D0A-A296-5648-B6A8-E0B45BA701D8}">
      <dgm:prSet/>
      <dgm:spPr/>
      <dgm:t>
        <a:bodyPr/>
        <a:lstStyle/>
        <a:p>
          <a:endParaRPr lang="it-IT"/>
        </a:p>
      </dgm:t>
    </dgm:pt>
    <dgm:pt modelId="{7EE56AC6-9C5E-294D-8E37-BE60EB5BF326}">
      <dgm:prSet phldrT="[Testo]"/>
      <dgm:spPr/>
      <dgm:t>
        <a:bodyPr/>
        <a:lstStyle/>
        <a:p>
          <a:r>
            <a:rPr lang="it-IT" dirty="0"/>
            <a:t>OSS. PARTECIPANTE</a:t>
          </a:r>
        </a:p>
      </dgm:t>
    </dgm:pt>
    <dgm:pt modelId="{7E43FB06-99D7-1E45-B52F-C8EA7E5040A1}" type="parTrans" cxnId="{4BE4C2C4-5203-2746-B349-9AAF5F435BE3}">
      <dgm:prSet/>
      <dgm:spPr/>
      <dgm:t>
        <a:bodyPr/>
        <a:lstStyle/>
        <a:p>
          <a:endParaRPr lang="it-IT"/>
        </a:p>
      </dgm:t>
    </dgm:pt>
    <dgm:pt modelId="{B5DA6D06-9041-CF41-A9D6-F6613F3AF4C5}" type="sibTrans" cxnId="{4BE4C2C4-5203-2746-B349-9AAF5F435BE3}">
      <dgm:prSet/>
      <dgm:spPr/>
      <dgm:t>
        <a:bodyPr/>
        <a:lstStyle/>
        <a:p>
          <a:endParaRPr lang="it-IT"/>
        </a:p>
      </dgm:t>
    </dgm:pt>
    <dgm:pt modelId="{870469C9-8E18-EA45-98C5-5F42DFA9FD0F}" type="pres">
      <dgm:prSet presAssocID="{7AAC2F8A-7A73-9D43-B484-C435F9E5C90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864BA0F-4B13-AD43-80B5-58EE0FB742C3}" type="pres">
      <dgm:prSet presAssocID="{216752DA-07DA-824D-BD25-D95B0B8EDC5A}" presName="Accent1" presStyleCnt="0"/>
      <dgm:spPr/>
    </dgm:pt>
    <dgm:pt modelId="{6CE5F99A-8483-BB42-8B2F-98DE8D44BD6C}" type="pres">
      <dgm:prSet presAssocID="{216752DA-07DA-824D-BD25-D95B0B8EDC5A}" presName="Accent" presStyleLbl="node1" presStyleIdx="0" presStyleCnt="3" custLinFactNeighborX="-54819" custLinFactNeighborY="-12981"/>
      <dgm:spPr/>
    </dgm:pt>
    <dgm:pt modelId="{3A856072-FAD4-FE4B-9A78-F19A3EC9B423}" type="pres">
      <dgm:prSet presAssocID="{216752DA-07DA-824D-BD25-D95B0B8EDC5A}" presName="Parent1" presStyleLbl="revTx" presStyleIdx="0" presStyleCnt="3" custLinFactNeighborX="-99950" custLinFactNeighborY="-64917">
        <dgm:presLayoutVars>
          <dgm:chMax val="1"/>
          <dgm:chPref val="1"/>
          <dgm:bulletEnabled val="1"/>
        </dgm:presLayoutVars>
      </dgm:prSet>
      <dgm:spPr/>
    </dgm:pt>
    <dgm:pt modelId="{CF84D743-04B2-784E-8D0E-D471317F038E}" type="pres">
      <dgm:prSet presAssocID="{00E44D28-D468-1E4E-BA5D-2BB80124C91C}" presName="Accent2" presStyleCnt="0"/>
      <dgm:spPr/>
    </dgm:pt>
    <dgm:pt modelId="{30CD005E-C0EC-6C4C-9E8C-B8A339AEC0D9}" type="pres">
      <dgm:prSet presAssocID="{00E44D28-D468-1E4E-BA5D-2BB80124C91C}" presName="Accent" presStyleLbl="node1" presStyleIdx="1" presStyleCnt="3" custLinFactNeighborX="-49770" custLinFactNeighborY="-24037"/>
      <dgm:spPr/>
    </dgm:pt>
    <dgm:pt modelId="{971B4AFC-E2C6-E549-97F5-61268EE47467}" type="pres">
      <dgm:prSet presAssocID="{00E44D28-D468-1E4E-BA5D-2BB80124C91C}" presName="Parent2" presStyleLbl="revTx" presStyleIdx="1" presStyleCnt="3" custLinFactX="-2546" custLinFactNeighborX="-100000" custLinFactNeighborY="-93482">
        <dgm:presLayoutVars>
          <dgm:chMax val="1"/>
          <dgm:chPref val="1"/>
          <dgm:bulletEnabled val="1"/>
        </dgm:presLayoutVars>
      </dgm:prSet>
      <dgm:spPr/>
    </dgm:pt>
    <dgm:pt modelId="{5E7E3557-B076-594E-9609-BA8B999B6140}" type="pres">
      <dgm:prSet presAssocID="{7EE56AC6-9C5E-294D-8E37-BE60EB5BF326}" presName="Accent3" presStyleCnt="0"/>
      <dgm:spPr/>
    </dgm:pt>
    <dgm:pt modelId="{0EC9A067-A17F-5E48-85B8-01F726239078}" type="pres">
      <dgm:prSet presAssocID="{7EE56AC6-9C5E-294D-8E37-BE60EB5BF326}" presName="Accent" presStyleLbl="node1" presStyleIdx="2" presStyleCnt="3" custLinFactNeighborX="-39459" custLinFactNeighborY="-48418"/>
      <dgm:spPr/>
    </dgm:pt>
    <dgm:pt modelId="{0F6A9B2B-D64C-E747-96E5-6C45CD3196C7}" type="pres">
      <dgm:prSet presAssocID="{7EE56AC6-9C5E-294D-8E37-BE60EB5BF326}" presName="Parent3" presStyleLbl="revTx" presStyleIdx="2" presStyleCnt="3" custLinFactY="-66055" custLinFactNeighborX="-68797" custLinFactNeighborY="-100000">
        <dgm:presLayoutVars>
          <dgm:chMax val="1"/>
          <dgm:chPref val="1"/>
          <dgm:bulletEnabled val="1"/>
        </dgm:presLayoutVars>
      </dgm:prSet>
      <dgm:spPr/>
    </dgm:pt>
  </dgm:ptLst>
  <dgm:cxnLst>
    <dgm:cxn modelId="{A7966D0A-A296-5648-B6A8-E0B45BA701D8}" srcId="{7AAC2F8A-7A73-9D43-B484-C435F9E5C907}" destId="{00E44D28-D468-1E4E-BA5D-2BB80124C91C}" srcOrd="1" destOrd="0" parTransId="{3A7CF0D8-2B18-4C46-976D-F906B3EE47E1}" sibTransId="{A7D87FFB-0F8F-6F40-A5EC-897E6A35AEC5}"/>
    <dgm:cxn modelId="{F9A82863-EEC2-1E4F-8195-377EBD70FE64}" type="presOf" srcId="{00E44D28-D468-1E4E-BA5D-2BB80124C91C}" destId="{971B4AFC-E2C6-E549-97F5-61268EE47467}" srcOrd="0" destOrd="0" presId="urn:microsoft.com/office/officeart/2009/layout/CircleArrowProcess"/>
    <dgm:cxn modelId="{033EF780-C695-DC4E-BE0E-75FBE253B864}" type="presOf" srcId="{7EE56AC6-9C5E-294D-8E37-BE60EB5BF326}" destId="{0F6A9B2B-D64C-E747-96E5-6C45CD3196C7}" srcOrd="0" destOrd="0" presId="urn:microsoft.com/office/officeart/2009/layout/CircleArrowProcess"/>
    <dgm:cxn modelId="{8BF32C8F-224B-AB4B-B55A-86FC1F1EE109}" type="presOf" srcId="{7AAC2F8A-7A73-9D43-B484-C435F9E5C907}" destId="{870469C9-8E18-EA45-98C5-5F42DFA9FD0F}" srcOrd="0" destOrd="0" presId="urn:microsoft.com/office/officeart/2009/layout/CircleArrowProcess"/>
    <dgm:cxn modelId="{56D5E3B0-C6E1-4A4A-8A6F-A6F1C55727C5}" type="presOf" srcId="{216752DA-07DA-824D-BD25-D95B0B8EDC5A}" destId="{3A856072-FAD4-FE4B-9A78-F19A3EC9B423}" srcOrd="0" destOrd="0" presId="urn:microsoft.com/office/officeart/2009/layout/CircleArrowProcess"/>
    <dgm:cxn modelId="{4BE4C2C4-5203-2746-B349-9AAF5F435BE3}" srcId="{7AAC2F8A-7A73-9D43-B484-C435F9E5C907}" destId="{7EE56AC6-9C5E-294D-8E37-BE60EB5BF326}" srcOrd="2" destOrd="0" parTransId="{7E43FB06-99D7-1E45-B52F-C8EA7E5040A1}" sibTransId="{B5DA6D06-9041-CF41-A9D6-F6613F3AF4C5}"/>
    <dgm:cxn modelId="{247C3DEA-5CAC-864E-8EC1-700E468CA597}" srcId="{7AAC2F8A-7A73-9D43-B484-C435F9E5C907}" destId="{216752DA-07DA-824D-BD25-D95B0B8EDC5A}" srcOrd="0" destOrd="0" parTransId="{2E7B8F50-B0C4-A346-AE37-A37AA656D48C}" sibTransId="{55E101C4-E764-A04D-B3B0-7D113EC4226F}"/>
    <dgm:cxn modelId="{AF00941C-39E2-A94A-A828-08543FEF2565}" type="presParOf" srcId="{870469C9-8E18-EA45-98C5-5F42DFA9FD0F}" destId="{7864BA0F-4B13-AD43-80B5-58EE0FB742C3}" srcOrd="0" destOrd="0" presId="urn:microsoft.com/office/officeart/2009/layout/CircleArrowProcess"/>
    <dgm:cxn modelId="{33C6312D-5E81-DE4B-87B0-E61F7837AFB1}" type="presParOf" srcId="{7864BA0F-4B13-AD43-80B5-58EE0FB742C3}" destId="{6CE5F99A-8483-BB42-8B2F-98DE8D44BD6C}" srcOrd="0" destOrd="0" presId="urn:microsoft.com/office/officeart/2009/layout/CircleArrowProcess"/>
    <dgm:cxn modelId="{3A0C366D-49C3-2B47-B66C-9E2AB002B65E}" type="presParOf" srcId="{870469C9-8E18-EA45-98C5-5F42DFA9FD0F}" destId="{3A856072-FAD4-FE4B-9A78-F19A3EC9B423}" srcOrd="1" destOrd="0" presId="urn:microsoft.com/office/officeart/2009/layout/CircleArrowProcess"/>
    <dgm:cxn modelId="{691BC94D-7CEA-4042-BAF7-5619509BB4A7}" type="presParOf" srcId="{870469C9-8E18-EA45-98C5-5F42DFA9FD0F}" destId="{CF84D743-04B2-784E-8D0E-D471317F038E}" srcOrd="2" destOrd="0" presId="urn:microsoft.com/office/officeart/2009/layout/CircleArrowProcess"/>
    <dgm:cxn modelId="{439181AE-2F86-6D42-8BB6-7DDD479A7C16}" type="presParOf" srcId="{CF84D743-04B2-784E-8D0E-D471317F038E}" destId="{30CD005E-C0EC-6C4C-9E8C-B8A339AEC0D9}" srcOrd="0" destOrd="0" presId="urn:microsoft.com/office/officeart/2009/layout/CircleArrowProcess"/>
    <dgm:cxn modelId="{91900AC4-A659-F84B-954F-6A3C51903A2A}" type="presParOf" srcId="{870469C9-8E18-EA45-98C5-5F42DFA9FD0F}" destId="{971B4AFC-E2C6-E549-97F5-61268EE47467}" srcOrd="3" destOrd="0" presId="urn:microsoft.com/office/officeart/2009/layout/CircleArrowProcess"/>
    <dgm:cxn modelId="{E026E97E-7F5C-E24D-88BD-9A59117D3774}" type="presParOf" srcId="{870469C9-8E18-EA45-98C5-5F42DFA9FD0F}" destId="{5E7E3557-B076-594E-9609-BA8B999B6140}" srcOrd="4" destOrd="0" presId="urn:microsoft.com/office/officeart/2009/layout/CircleArrowProcess"/>
    <dgm:cxn modelId="{1972B365-2E95-B543-B50C-63922B5545C8}" type="presParOf" srcId="{5E7E3557-B076-594E-9609-BA8B999B6140}" destId="{0EC9A067-A17F-5E48-85B8-01F726239078}" srcOrd="0" destOrd="0" presId="urn:microsoft.com/office/officeart/2009/layout/CircleArrowProcess"/>
    <dgm:cxn modelId="{13C39A62-8572-2B4D-B13F-B85814745FB1}" type="presParOf" srcId="{870469C9-8E18-EA45-98C5-5F42DFA9FD0F}" destId="{0F6A9B2B-D64C-E747-96E5-6C45CD3196C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F8394E-6219-9A4C-A7B1-8AA75913FC7A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567EA0B-5300-E645-98C5-6135ACB96EA5}">
      <dgm:prSet phldrT="[Testo]"/>
      <dgm:spPr/>
      <dgm:t>
        <a:bodyPr/>
        <a:lstStyle/>
        <a:p>
          <a:r>
            <a:rPr lang="it-IT" dirty="0"/>
            <a:t>Unità genere umano, </a:t>
          </a:r>
        </a:p>
        <a:p>
          <a:r>
            <a:rPr lang="it-IT" dirty="0"/>
            <a:t>ma non uniformità</a:t>
          </a:r>
        </a:p>
      </dgm:t>
    </dgm:pt>
    <dgm:pt modelId="{8EA72F5B-FEE6-5C4F-A0E1-C980F9CF0B27}" type="parTrans" cxnId="{A44EAC93-6944-F74C-B0DF-70157F520913}">
      <dgm:prSet/>
      <dgm:spPr/>
      <dgm:t>
        <a:bodyPr/>
        <a:lstStyle/>
        <a:p>
          <a:endParaRPr lang="it-IT"/>
        </a:p>
      </dgm:t>
    </dgm:pt>
    <dgm:pt modelId="{B6A659F1-6D25-2449-9FE8-68A3CF4905E7}" type="sibTrans" cxnId="{A44EAC93-6944-F74C-B0DF-70157F520913}">
      <dgm:prSet/>
      <dgm:spPr/>
      <dgm:t>
        <a:bodyPr/>
        <a:lstStyle/>
        <a:p>
          <a:endParaRPr lang="it-IT"/>
        </a:p>
      </dgm:t>
    </dgm:pt>
    <dgm:pt modelId="{7B2BAF98-0E3D-9145-BB93-A8525C9E9693}">
      <dgm:prSet phldrT="[Testo]"/>
      <dgm:spPr/>
      <dgm:t>
        <a:bodyPr/>
        <a:lstStyle/>
        <a:p>
          <a:r>
            <a:rPr lang="it-IT" dirty="0"/>
            <a:t>Analisi varianti/invarianti</a:t>
          </a:r>
        </a:p>
      </dgm:t>
    </dgm:pt>
    <dgm:pt modelId="{F42E7E21-8012-6A47-B27F-196EFBFFB42C}" type="parTrans" cxnId="{4572FAB6-3375-3946-BBE9-79D71B6D8E87}">
      <dgm:prSet/>
      <dgm:spPr/>
      <dgm:t>
        <a:bodyPr/>
        <a:lstStyle/>
        <a:p>
          <a:endParaRPr lang="it-IT"/>
        </a:p>
      </dgm:t>
    </dgm:pt>
    <dgm:pt modelId="{5C4F3181-698E-5D4B-97AD-BF9A6E907598}" type="sibTrans" cxnId="{4572FAB6-3375-3946-BBE9-79D71B6D8E87}">
      <dgm:prSet/>
      <dgm:spPr/>
      <dgm:t>
        <a:bodyPr/>
        <a:lstStyle/>
        <a:p>
          <a:endParaRPr lang="it-IT"/>
        </a:p>
      </dgm:t>
    </dgm:pt>
    <dgm:pt modelId="{A9EECA81-4862-B54F-BA8C-3C092B489D03}">
      <dgm:prSet phldrT="[Testo]"/>
      <dgm:spPr/>
      <dgm:t>
        <a:bodyPr/>
        <a:lstStyle/>
        <a:p>
          <a:r>
            <a:rPr lang="it-IT" dirty="0"/>
            <a:t>Comparazione e generalizzazione </a:t>
          </a:r>
        </a:p>
      </dgm:t>
    </dgm:pt>
    <dgm:pt modelId="{1F192F2D-3A08-F745-9177-2C23F9D672DC}" type="parTrans" cxnId="{AD7DFBAA-9080-B548-BA9D-156F7A12E024}">
      <dgm:prSet/>
      <dgm:spPr/>
      <dgm:t>
        <a:bodyPr/>
        <a:lstStyle/>
        <a:p>
          <a:endParaRPr lang="it-IT"/>
        </a:p>
      </dgm:t>
    </dgm:pt>
    <dgm:pt modelId="{E53BFCDA-FE0E-084F-9478-9BA38BBF0993}" type="sibTrans" cxnId="{AD7DFBAA-9080-B548-BA9D-156F7A12E024}">
      <dgm:prSet/>
      <dgm:spPr/>
      <dgm:t>
        <a:bodyPr/>
        <a:lstStyle/>
        <a:p>
          <a:endParaRPr lang="it-IT"/>
        </a:p>
      </dgm:t>
    </dgm:pt>
    <dgm:pt modelId="{C5BF92EE-3E00-3444-8678-5CF47DCE839F}" type="pres">
      <dgm:prSet presAssocID="{A5F8394E-6219-9A4C-A7B1-8AA75913FC7A}" presName="Name0" presStyleCnt="0">
        <dgm:presLayoutVars>
          <dgm:chMax val="7"/>
          <dgm:chPref val="7"/>
          <dgm:dir/>
        </dgm:presLayoutVars>
      </dgm:prSet>
      <dgm:spPr/>
    </dgm:pt>
    <dgm:pt modelId="{68E48739-11D6-684E-89AD-1FB925E238E0}" type="pres">
      <dgm:prSet presAssocID="{A5F8394E-6219-9A4C-A7B1-8AA75913FC7A}" presName="Name1" presStyleCnt="0"/>
      <dgm:spPr/>
    </dgm:pt>
    <dgm:pt modelId="{C1B2337E-45EE-B149-89E3-251242F79659}" type="pres">
      <dgm:prSet presAssocID="{A5F8394E-6219-9A4C-A7B1-8AA75913FC7A}" presName="cycle" presStyleCnt="0"/>
      <dgm:spPr/>
    </dgm:pt>
    <dgm:pt modelId="{C35A3F96-B5E4-314E-9D5E-780A1B4B912E}" type="pres">
      <dgm:prSet presAssocID="{A5F8394E-6219-9A4C-A7B1-8AA75913FC7A}" presName="srcNode" presStyleLbl="node1" presStyleIdx="0" presStyleCnt="3"/>
      <dgm:spPr/>
    </dgm:pt>
    <dgm:pt modelId="{4B0BFE72-D8DD-204B-89CF-8379A2AF2E65}" type="pres">
      <dgm:prSet presAssocID="{A5F8394E-6219-9A4C-A7B1-8AA75913FC7A}" presName="conn" presStyleLbl="parChTrans1D2" presStyleIdx="0" presStyleCnt="1"/>
      <dgm:spPr/>
    </dgm:pt>
    <dgm:pt modelId="{1578DC5B-592F-A847-9B44-158BABEA65FA}" type="pres">
      <dgm:prSet presAssocID="{A5F8394E-6219-9A4C-A7B1-8AA75913FC7A}" presName="extraNode" presStyleLbl="node1" presStyleIdx="0" presStyleCnt="3"/>
      <dgm:spPr/>
    </dgm:pt>
    <dgm:pt modelId="{77A0F03A-D7DB-2B4C-9654-4776556A953C}" type="pres">
      <dgm:prSet presAssocID="{A5F8394E-6219-9A4C-A7B1-8AA75913FC7A}" presName="dstNode" presStyleLbl="node1" presStyleIdx="0" presStyleCnt="3"/>
      <dgm:spPr/>
    </dgm:pt>
    <dgm:pt modelId="{BC886BDF-AE2F-954E-83F0-C60B4787F422}" type="pres">
      <dgm:prSet presAssocID="{8567EA0B-5300-E645-98C5-6135ACB96EA5}" presName="text_1" presStyleLbl="node1" presStyleIdx="0" presStyleCnt="3">
        <dgm:presLayoutVars>
          <dgm:bulletEnabled val="1"/>
        </dgm:presLayoutVars>
      </dgm:prSet>
      <dgm:spPr/>
    </dgm:pt>
    <dgm:pt modelId="{E44E54B7-7E3A-5247-B959-FE7110F76D62}" type="pres">
      <dgm:prSet presAssocID="{8567EA0B-5300-E645-98C5-6135ACB96EA5}" presName="accent_1" presStyleCnt="0"/>
      <dgm:spPr/>
    </dgm:pt>
    <dgm:pt modelId="{263D32CF-6024-5440-AF4E-9979EDA31B32}" type="pres">
      <dgm:prSet presAssocID="{8567EA0B-5300-E645-98C5-6135ACB96EA5}" presName="accentRepeatNode" presStyleLbl="solidFgAcc1" presStyleIdx="0" presStyleCnt="3"/>
      <dgm:spPr/>
    </dgm:pt>
    <dgm:pt modelId="{A58ADC2C-E4E8-EA45-A6F2-1537AD045377}" type="pres">
      <dgm:prSet presAssocID="{7B2BAF98-0E3D-9145-BB93-A8525C9E9693}" presName="text_2" presStyleLbl="node1" presStyleIdx="1" presStyleCnt="3">
        <dgm:presLayoutVars>
          <dgm:bulletEnabled val="1"/>
        </dgm:presLayoutVars>
      </dgm:prSet>
      <dgm:spPr/>
    </dgm:pt>
    <dgm:pt modelId="{B7663A03-F7BB-1343-890B-AC7080BBD584}" type="pres">
      <dgm:prSet presAssocID="{7B2BAF98-0E3D-9145-BB93-A8525C9E9693}" presName="accent_2" presStyleCnt="0"/>
      <dgm:spPr/>
    </dgm:pt>
    <dgm:pt modelId="{07F5C8AB-0C6D-D74F-8C71-4402836666FB}" type="pres">
      <dgm:prSet presAssocID="{7B2BAF98-0E3D-9145-BB93-A8525C9E9693}" presName="accentRepeatNode" presStyleLbl="solidFgAcc1" presStyleIdx="1" presStyleCnt="3"/>
      <dgm:spPr/>
    </dgm:pt>
    <dgm:pt modelId="{A1E3A8CE-4662-F947-BD7D-50A0F924D0F1}" type="pres">
      <dgm:prSet presAssocID="{A9EECA81-4862-B54F-BA8C-3C092B489D03}" presName="text_3" presStyleLbl="node1" presStyleIdx="2" presStyleCnt="3">
        <dgm:presLayoutVars>
          <dgm:bulletEnabled val="1"/>
        </dgm:presLayoutVars>
      </dgm:prSet>
      <dgm:spPr/>
    </dgm:pt>
    <dgm:pt modelId="{8FBC99A2-B598-8A48-9729-14AC28931D7B}" type="pres">
      <dgm:prSet presAssocID="{A9EECA81-4862-B54F-BA8C-3C092B489D03}" presName="accent_3" presStyleCnt="0"/>
      <dgm:spPr/>
    </dgm:pt>
    <dgm:pt modelId="{19D86742-C8BA-2A45-A531-873FD0C391C6}" type="pres">
      <dgm:prSet presAssocID="{A9EECA81-4862-B54F-BA8C-3C092B489D03}" presName="accentRepeatNode" presStyleLbl="solidFgAcc1" presStyleIdx="2" presStyleCnt="3"/>
      <dgm:spPr/>
    </dgm:pt>
  </dgm:ptLst>
  <dgm:cxnLst>
    <dgm:cxn modelId="{74FA6614-B742-C645-B533-01FAD0CC6E4E}" type="presOf" srcId="{B6A659F1-6D25-2449-9FE8-68A3CF4905E7}" destId="{4B0BFE72-D8DD-204B-89CF-8379A2AF2E65}" srcOrd="0" destOrd="0" presId="urn:microsoft.com/office/officeart/2008/layout/VerticalCurvedList"/>
    <dgm:cxn modelId="{0D1DB853-1916-6040-B0CB-8311197CCC95}" type="presOf" srcId="{A9EECA81-4862-B54F-BA8C-3C092B489D03}" destId="{A1E3A8CE-4662-F947-BD7D-50A0F924D0F1}" srcOrd="0" destOrd="0" presId="urn:microsoft.com/office/officeart/2008/layout/VerticalCurvedList"/>
    <dgm:cxn modelId="{EB3A5881-3587-744F-906B-83AC91972BBA}" type="presOf" srcId="{7B2BAF98-0E3D-9145-BB93-A8525C9E9693}" destId="{A58ADC2C-E4E8-EA45-A6F2-1537AD045377}" srcOrd="0" destOrd="0" presId="urn:microsoft.com/office/officeart/2008/layout/VerticalCurvedList"/>
    <dgm:cxn modelId="{A44EAC93-6944-F74C-B0DF-70157F520913}" srcId="{A5F8394E-6219-9A4C-A7B1-8AA75913FC7A}" destId="{8567EA0B-5300-E645-98C5-6135ACB96EA5}" srcOrd="0" destOrd="0" parTransId="{8EA72F5B-FEE6-5C4F-A0E1-C980F9CF0B27}" sibTransId="{B6A659F1-6D25-2449-9FE8-68A3CF4905E7}"/>
    <dgm:cxn modelId="{A0EF879C-7D6B-9349-9304-E3C4304EAD22}" type="presOf" srcId="{A5F8394E-6219-9A4C-A7B1-8AA75913FC7A}" destId="{C5BF92EE-3E00-3444-8678-5CF47DCE839F}" srcOrd="0" destOrd="0" presId="urn:microsoft.com/office/officeart/2008/layout/VerticalCurvedList"/>
    <dgm:cxn modelId="{AD7DFBAA-9080-B548-BA9D-156F7A12E024}" srcId="{A5F8394E-6219-9A4C-A7B1-8AA75913FC7A}" destId="{A9EECA81-4862-B54F-BA8C-3C092B489D03}" srcOrd="2" destOrd="0" parTransId="{1F192F2D-3A08-F745-9177-2C23F9D672DC}" sibTransId="{E53BFCDA-FE0E-084F-9478-9BA38BBF0993}"/>
    <dgm:cxn modelId="{BB9080B2-0425-2D4E-A775-8218293B45F5}" type="presOf" srcId="{8567EA0B-5300-E645-98C5-6135ACB96EA5}" destId="{BC886BDF-AE2F-954E-83F0-C60B4787F422}" srcOrd="0" destOrd="0" presId="urn:microsoft.com/office/officeart/2008/layout/VerticalCurvedList"/>
    <dgm:cxn modelId="{4572FAB6-3375-3946-BBE9-79D71B6D8E87}" srcId="{A5F8394E-6219-9A4C-A7B1-8AA75913FC7A}" destId="{7B2BAF98-0E3D-9145-BB93-A8525C9E9693}" srcOrd="1" destOrd="0" parTransId="{F42E7E21-8012-6A47-B27F-196EFBFFB42C}" sibTransId="{5C4F3181-698E-5D4B-97AD-BF9A6E907598}"/>
    <dgm:cxn modelId="{52251AE7-9E08-5247-A20D-DDAB0E046167}" type="presParOf" srcId="{C5BF92EE-3E00-3444-8678-5CF47DCE839F}" destId="{68E48739-11D6-684E-89AD-1FB925E238E0}" srcOrd="0" destOrd="0" presId="urn:microsoft.com/office/officeart/2008/layout/VerticalCurvedList"/>
    <dgm:cxn modelId="{D413E94D-AB9E-9B4E-B866-61DD6D7D6427}" type="presParOf" srcId="{68E48739-11D6-684E-89AD-1FB925E238E0}" destId="{C1B2337E-45EE-B149-89E3-251242F79659}" srcOrd="0" destOrd="0" presId="urn:microsoft.com/office/officeart/2008/layout/VerticalCurvedList"/>
    <dgm:cxn modelId="{14874ABB-1867-C74B-9057-7471A680DD53}" type="presParOf" srcId="{C1B2337E-45EE-B149-89E3-251242F79659}" destId="{C35A3F96-B5E4-314E-9D5E-780A1B4B912E}" srcOrd="0" destOrd="0" presId="urn:microsoft.com/office/officeart/2008/layout/VerticalCurvedList"/>
    <dgm:cxn modelId="{9541B28D-2DFD-5F43-AEF2-6305868AEA5B}" type="presParOf" srcId="{C1B2337E-45EE-B149-89E3-251242F79659}" destId="{4B0BFE72-D8DD-204B-89CF-8379A2AF2E65}" srcOrd="1" destOrd="0" presId="urn:microsoft.com/office/officeart/2008/layout/VerticalCurvedList"/>
    <dgm:cxn modelId="{61DB21E4-16A3-504E-94E3-3ADCD0D460BF}" type="presParOf" srcId="{C1B2337E-45EE-B149-89E3-251242F79659}" destId="{1578DC5B-592F-A847-9B44-158BABEA65FA}" srcOrd="2" destOrd="0" presId="urn:microsoft.com/office/officeart/2008/layout/VerticalCurvedList"/>
    <dgm:cxn modelId="{BBADDF68-A547-F240-B823-FC18B5FF6BB8}" type="presParOf" srcId="{C1B2337E-45EE-B149-89E3-251242F79659}" destId="{77A0F03A-D7DB-2B4C-9654-4776556A953C}" srcOrd="3" destOrd="0" presId="urn:microsoft.com/office/officeart/2008/layout/VerticalCurvedList"/>
    <dgm:cxn modelId="{2CE3BCC6-A2B2-D647-BAA8-26863BF3E679}" type="presParOf" srcId="{68E48739-11D6-684E-89AD-1FB925E238E0}" destId="{BC886BDF-AE2F-954E-83F0-C60B4787F422}" srcOrd="1" destOrd="0" presId="urn:microsoft.com/office/officeart/2008/layout/VerticalCurvedList"/>
    <dgm:cxn modelId="{6E66A4F2-9914-C048-ACA4-7C38DB6B8981}" type="presParOf" srcId="{68E48739-11D6-684E-89AD-1FB925E238E0}" destId="{E44E54B7-7E3A-5247-B959-FE7110F76D62}" srcOrd="2" destOrd="0" presId="urn:microsoft.com/office/officeart/2008/layout/VerticalCurvedList"/>
    <dgm:cxn modelId="{517812F8-C0FB-5A4A-91B0-320082271CB5}" type="presParOf" srcId="{E44E54B7-7E3A-5247-B959-FE7110F76D62}" destId="{263D32CF-6024-5440-AF4E-9979EDA31B32}" srcOrd="0" destOrd="0" presId="urn:microsoft.com/office/officeart/2008/layout/VerticalCurvedList"/>
    <dgm:cxn modelId="{F6937C8D-D479-704E-BA7C-DF2CFE0B03B9}" type="presParOf" srcId="{68E48739-11D6-684E-89AD-1FB925E238E0}" destId="{A58ADC2C-E4E8-EA45-A6F2-1537AD045377}" srcOrd="3" destOrd="0" presId="urn:microsoft.com/office/officeart/2008/layout/VerticalCurvedList"/>
    <dgm:cxn modelId="{CD658643-8FF5-2C42-8C05-954D311296F9}" type="presParOf" srcId="{68E48739-11D6-684E-89AD-1FB925E238E0}" destId="{B7663A03-F7BB-1343-890B-AC7080BBD584}" srcOrd="4" destOrd="0" presId="urn:microsoft.com/office/officeart/2008/layout/VerticalCurvedList"/>
    <dgm:cxn modelId="{FF159286-3AA9-1E4F-B491-A6228AEA61B2}" type="presParOf" srcId="{B7663A03-F7BB-1343-890B-AC7080BBD584}" destId="{07F5C8AB-0C6D-D74F-8C71-4402836666FB}" srcOrd="0" destOrd="0" presId="urn:microsoft.com/office/officeart/2008/layout/VerticalCurvedList"/>
    <dgm:cxn modelId="{F3E3B12C-55BE-1E40-A8C1-F64079503DCF}" type="presParOf" srcId="{68E48739-11D6-684E-89AD-1FB925E238E0}" destId="{A1E3A8CE-4662-F947-BD7D-50A0F924D0F1}" srcOrd="5" destOrd="0" presId="urn:microsoft.com/office/officeart/2008/layout/VerticalCurvedList"/>
    <dgm:cxn modelId="{749672E9-A48C-A646-8AC2-BE42A083CFE1}" type="presParOf" srcId="{68E48739-11D6-684E-89AD-1FB925E238E0}" destId="{8FBC99A2-B598-8A48-9729-14AC28931D7B}" srcOrd="6" destOrd="0" presId="urn:microsoft.com/office/officeart/2008/layout/VerticalCurvedList"/>
    <dgm:cxn modelId="{A5B55D5A-150E-1E4D-9E3F-071A5DE7A649}" type="presParOf" srcId="{8FBC99A2-B598-8A48-9729-14AC28931D7B}" destId="{19D86742-C8BA-2A45-A531-873FD0C391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B1F51-7F2C-F549-8F57-54063BB389D4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097BB5-063E-E54D-B3F4-ACEADAB671B7}">
      <dgm:prSet phldrT="[Testo]"/>
      <dgm:spPr/>
      <dgm:t>
        <a:bodyPr/>
        <a:lstStyle/>
        <a:p>
          <a:r>
            <a:rPr lang="it-IT" dirty="0"/>
            <a:t>Modelli PER</a:t>
          </a:r>
        </a:p>
      </dgm:t>
    </dgm:pt>
    <dgm:pt modelId="{565613AA-CF04-3944-AFC7-0FC55B298BE2}" type="parTrans" cxnId="{25804139-BBA7-6D48-8491-3746ECAD3281}">
      <dgm:prSet/>
      <dgm:spPr/>
      <dgm:t>
        <a:bodyPr/>
        <a:lstStyle/>
        <a:p>
          <a:endParaRPr lang="it-IT"/>
        </a:p>
      </dgm:t>
    </dgm:pt>
    <dgm:pt modelId="{85DC9309-D3D8-7D41-8E09-0A7B49D09BB3}" type="sibTrans" cxnId="{25804139-BBA7-6D48-8491-3746ECAD3281}">
      <dgm:prSet/>
      <dgm:spPr/>
      <dgm:t>
        <a:bodyPr/>
        <a:lstStyle/>
        <a:p>
          <a:endParaRPr lang="it-IT"/>
        </a:p>
      </dgm:t>
    </dgm:pt>
    <dgm:pt modelId="{AB844AAF-258C-2346-ADDC-C431B80E7D73}">
      <dgm:prSet phldrT="[Testo]"/>
      <dgm:spPr/>
      <dgm:t>
        <a:bodyPr/>
        <a:lstStyle/>
        <a:p>
          <a:r>
            <a:rPr lang="it-IT" dirty="0"/>
            <a:t>Modelli DI</a:t>
          </a:r>
        </a:p>
      </dgm:t>
    </dgm:pt>
    <dgm:pt modelId="{186E3AA7-E14B-F244-B164-4215E8D3959E}" type="parTrans" cxnId="{2C8CDAB7-4D0A-6A4A-B3B3-B6C771C07341}">
      <dgm:prSet/>
      <dgm:spPr/>
      <dgm:t>
        <a:bodyPr/>
        <a:lstStyle/>
        <a:p>
          <a:endParaRPr lang="it-IT"/>
        </a:p>
      </dgm:t>
    </dgm:pt>
    <dgm:pt modelId="{FCF0B437-D3C6-754E-800B-49F1345DDDFB}" type="sibTrans" cxnId="{2C8CDAB7-4D0A-6A4A-B3B3-B6C771C07341}">
      <dgm:prSet/>
      <dgm:spPr/>
      <dgm:t>
        <a:bodyPr/>
        <a:lstStyle/>
        <a:p>
          <a:endParaRPr lang="it-IT"/>
        </a:p>
      </dgm:t>
    </dgm:pt>
    <dgm:pt modelId="{42DD0BAD-F633-F142-933D-9644D339C740}" type="pres">
      <dgm:prSet presAssocID="{CFFB1F51-7F2C-F549-8F57-54063BB389D4}" presName="compositeShape" presStyleCnt="0">
        <dgm:presLayoutVars>
          <dgm:chMax val="2"/>
          <dgm:dir/>
          <dgm:resizeHandles val="exact"/>
        </dgm:presLayoutVars>
      </dgm:prSet>
      <dgm:spPr/>
    </dgm:pt>
    <dgm:pt modelId="{3104FAF9-EDBC-2A45-97B1-B9E5C3A18520}" type="pres">
      <dgm:prSet presAssocID="{CFFB1F51-7F2C-F549-8F57-54063BB389D4}" presName="divider" presStyleLbl="fgShp" presStyleIdx="0" presStyleCnt="1"/>
      <dgm:spPr/>
    </dgm:pt>
    <dgm:pt modelId="{AEDB373F-C610-FD42-BB8C-1F700CAA524C}" type="pres">
      <dgm:prSet presAssocID="{EC097BB5-063E-E54D-B3F4-ACEADAB671B7}" presName="downArrow" presStyleLbl="node1" presStyleIdx="0" presStyleCnt="2" custLinFactNeighborX="7983" custLinFactNeighborY="-39573"/>
      <dgm:spPr/>
    </dgm:pt>
    <dgm:pt modelId="{3C55BCC4-6F53-CF49-A642-E5D14FCA157C}" type="pres">
      <dgm:prSet presAssocID="{EC097BB5-063E-E54D-B3F4-ACEADAB671B7}" presName="downArrowText" presStyleLbl="revTx" presStyleIdx="0" presStyleCnt="2">
        <dgm:presLayoutVars>
          <dgm:bulletEnabled val="1"/>
        </dgm:presLayoutVars>
      </dgm:prSet>
      <dgm:spPr/>
    </dgm:pt>
    <dgm:pt modelId="{35DF9063-B1BA-F947-9F56-983BEB065E97}" type="pres">
      <dgm:prSet presAssocID="{AB844AAF-258C-2346-ADDC-C431B80E7D73}" presName="upArrow" presStyleLbl="node1" presStyleIdx="1" presStyleCnt="2"/>
      <dgm:spPr/>
    </dgm:pt>
    <dgm:pt modelId="{17A64ADF-3FE8-4A40-BE91-9AEF5F7BAD65}" type="pres">
      <dgm:prSet presAssocID="{AB844AAF-258C-2346-ADDC-C431B80E7D73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25804139-BBA7-6D48-8491-3746ECAD3281}" srcId="{CFFB1F51-7F2C-F549-8F57-54063BB389D4}" destId="{EC097BB5-063E-E54D-B3F4-ACEADAB671B7}" srcOrd="0" destOrd="0" parTransId="{565613AA-CF04-3944-AFC7-0FC55B298BE2}" sibTransId="{85DC9309-D3D8-7D41-8E09-0A7B49D09BB3}"/>
    <dgm:cxn modelId="{D083D473-180E-8941-B2FB-A3D293AB5AF1}" type="presOf" srcId="{EC097BB5-063E-E54D-B3F4-ACEADAB671B7}" destId="{3C55BCC4-6F53-CF49-A642-E5D14FCA157C}" srcOrd="0" destOrd="0" presId="urn:microsoft.com/office/officeart/2005/8/layout/arrow3"/>
    <dgm:cxn modelId="{1F935C7A-FCAA-624B-8114-C6235B38DE54}" type="presOf" srcId="{AB844AAF-258C-2346-ADDC-C431B80E7D73}" destId="{17A64ADF-3FE8-4A40-BE91-9AEF5F7BAD65}" srcOrd="0" destOrd="0" presId="urn:microsoft.com/office/officeart/2005/8/layout/arrow3"/>
    <dgm:cxn modelId="{2C8CDAB7-4D0A-6A4A-B3B3-B6C771C07341}" srcId="{CFFB1F51-7F2C-F549-8F57-54063BB389D4}" destId="{AB844AAF-258C-2346-ADDC-C431B80E7D73}" srcOrd="1" destOrd="0" parTransId="{186E3AA7-E14B-F244-B164-4215E8D3959E}" sibTransId="{FCF0B437-D3C6-754E-800B-49F1345DDDFB}"/>
    <dgm:cxn modelId="{0379A6C7-31A1-1E4D-A7C6-A5E877CA8D56}" type="presOf" srcId="{CFFB1F51-7F2C-F549-8F57-54063BB389D4}" destId="{42DD0BAD-F633-F142-933D-9644D339C740}" srcOrd="0" destOrd="0" presId="urn:microsoft.com/office/officeart/2005/8/layout/arrow3"/>
    <dgm:cxn modelId="{F22D8609-C8C6-314E-9E81-90F14195809B}" type="presParOf" srcId="{42DD0BAD-F633-F142-933D-9644D339C740}" destId="{3104FAF9-EDBC-2A45-97B1-B9E5C3A18520}" srcOrd="0" destOrd="0" presId="urn:microsoft.com/office/officeart/2005/8/layout/arrow3"/>
    <dgm:cxn modelId="{AA7631BB-159C-2940-B37D-EB5510BDD495}" type="presParOf" srcId="{42DD0BAD-F633-F142-933D-9644D339C740}" destId="{AEDB373F-C610-FD42-BB8C-1F700CAA524C}" srcOrd="1" destOrd="0" presId="urn:microsoft.com/office/officeart/2005/8/layout/arrow3"/>
    <dgm:cxn modelId="{5F17D11E-4629-7441-ADF0-A8234D17547E}" type="presParOf" srcId="{42DD0BAD-F633-F142-933D-9644D339C740}" destId="{3C55BCC4-6F53-CF49-A642-E5D14FCA157C}" srcOrd="2" destOrd="0" presId="urn:microsoft.com/office/officeart/2005/8/layout/arrow3"/>
    <dgm:cxn modelId="{CAB0203E-3CB0-1E46-AD98-A4017B45C14E}" type="presParOf" srcId="{42DD0BAD-F633-F142-933D-9644D339C740}" destId="{35DF9063-B1BA-F947-9F56-983BEB065E97}" srcOrd="3" destOrd="0" presId="urn:microsoft.com/office/officeart/2005/8/layout/arrow3"/>
    <dgm:cxn modelId="{BC319D72-8B6B-F847-9DED-32F7AAA5D921}" type="presParOf" srcId="{42DD0BAD-F633-F142-933D-9644D339C740}" destId="{17A64ADF-3FE8-4A40-BE91-9AEF5F7BAD6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083FD-EB60-F246-B21F-DF641E4BDF8D}">
      <dsp:nvSpPr>
        <dsp:cNvPr id="0" name=""/>
        <dsp:cNvSpPr/>
      </dsp:nvSpPr>
      <dsp:spPr>
        <a:xfrm>
          <a:off x="4" y="2209132"/>
          <a:ext cx="2634461" cy="1580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ETNOGRAFIA</a:t>
          </a:r>
        </a:p>
      </dsp:txBody>
      <dsp:txXfrm>
        <a:off x="46300" y="2255428"/>
        <a:ext cx="2541869" cy="1488085"/>
      </dsp:txXfrm>
    </dsp:sp>
    <dsp:sp modelId="{EBD7E7C4-0A91-EA45-9FCA-15A43C27A9BD}">
      <dsp:nvSpPr>
        <dsp:cNvPr id="0" name=""/>
        <dsp:cNvSpPr/>
      </dsp:nvSpPr>
      <dsp:spPr>
        <a:xfrm rot="14580">
          <a:off x="2900112" y="2680705"/>
          <a:ext cx="563180" cy="6533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100" kern="1200"/>
        </a:p>
      </dsp:txBody>
      <dsp:txXfrm>
        <a:off x="2900113" y="2811016"/>
        <a:ext cx="394226" cy="392008"/>
      </dsp:txXfrm>
    </dsp:sp>
    <dsp:sp modelId="{F0C08053-1C55-854B-BF01-F404DD9CBBF7}">
      <dsp:nvSpPr>
        <dsp:cNvPr id="0" name=""/>
        <dsp:cNvSpPr/>
      </dsp:nvSpPr>
      <dsp:spPr>
        <a:xfrm>
          <a:off x="3697060" y="2224812"/>
          <a:ext cx="2634461" cy="1580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ETNOLOGIA</a:t>
          </a:r>
        </a:p>
      </dsp:txBody>
      <dsp:txXfrm>
        <a:off x="3743356" y="2271108"/>
        <a:ext cx="2541869" cy="1488085"/>
      </dsp:txXfrm>
    </dsp:sp>
    <dsp:sp modelId="{03155B04-DD61-DF49-B571-044BA1768929}">
      <dsp:nvSpPr>
        <dsp:cNvPr id="0" name=""/>
        <dsp:cNvSpPr/>
      </dsp:nvSpPr>
      <dsp:spPr>
        <a:xfrm rot="92688">
          <a:off x="6591554" y="2738452"/>
          <a:ext cx="551680" cy="6533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100" kern="1200"/>
        </a:p>
      </dsp:txBody>
      <dsp:txXfrm>
        <a:off x="6591584" y="2866890"/>
        <a:ext cx="386176" cy="392008"/>
      </dsp:txXfrm>
    </dsp:sp>
    <dsp:sp modelId="{25187BF7-7B06-5543-B523-825C1845FAB9}">
      <dsp:nvSpPr>
        <dsp:cNvPr id="0" name=""/>
        <dsp:cNvSpPr/>
      </dsp:nvSpPr>
      <dsp:spPr>
        <a:xfrm>
          <a:off x="7372050" y="2323920"/>
          <a:ext cx="2634461" cy="1580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ANTROPOLOGIA</a:t>
          </a:r>
        </a:p>
      </dsp:txBody>
      <dsp:txXfrm>
        <a:off x="7418346" y="2370216"/>
        <a:ext cx="2541869" cy="1488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5F99A-8483-BB42-8B2F-98DE8D44BD6C}">
      <dsp:nvSpPr>
        <dsp:cNvPr id="0" name=""/>
        <dsp:cNvSpPr/>
      </dsp:nvSpPr>
      <dsp:spPr>
        <a:xfrm>
          <a:off x="142683" y="-238531"/>
          <a:ext cx="1837264" cy="183754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56072-FAD4-FE4B-9A78-F19A3EC9B423}">
      <dsp:nvSpPr>
        <dsp:cNvPr id="0" name=""/>
        <dsp:cNvSpPr/>
      </dsp:nvSpPr>
      <dsp:spPr>
        <a:xfrm>
          <a:off x="535527" y="332109"/>
          <a:ext cx="1020932" cy="510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PROCESSO</a:t>
          </a:r>
        </a:p>
      </dsp:txBody>
      <dsp:txXfrm>
        <a:off x="535527" y="332109"/>
        <a:ext cx="1020932" cy="510343"/>
      </dsp:txXfrm>
    </dsp:sp>
    <dsp:sp modelId="{30CD005E-C0EC-6C4C-9E8C-B8A339AEC0D9}">
      <dsp:nvSpPr>
        <dsp:cNvPr id="0" name=""/>
        <dsp:cNvSpPr/>
      </dsp:nvSpPr>
      <dsp:spPr>
        <a:xfrm>
          <a:off x="-274846" y="614114"/>
          <a:ext cx="1837264" cy="18375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B4AFC-E2C6-E549-97F5-61268EE47467}">
      <dsp:nvSpPr>
        <dsp:cNvPr id="0" name=""/>
        <dsp:cNvSpPr/>
      </dsp:nvSpPr>
      <dsp:spPr>
        <a:xfrm>
          <a:off x="800" y="1248241"/>
          <a:ext cx="1020932" cy="510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PRODOTTO</a:t>
          </a:r>
        </a:p>
      </dsp:txBody>
      <dsp:txXfrm>
        <a:off x="800" y="1248241"/>
        <a:ext cx="1020932" cy="510343"/>
      </dsp:txXfrm>
    </dsp:sp>
    <dsp:sp modelId="{0EC9A067-A17F-5E48-85B8-01F726239078}">
      <dsp:nvSpPr>
        <dsp:cNvPr id="0" name=""/>
        <dsp:cNvSpPr/>
      </dsp:nvSpPr>
      <dsp:spPr>
        <a:xfrm>
          <a:off x="657760" y="1473373"/>
          <a:ext cx="1578494" cy="157912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A9B2B-D64C-E747-96E5-6C45CD3196C7}">
      <dsp:nvSpPr>
        <dsp:cNvPr id="0" name=""/>
        <dsp:cNvSpPr/>
      </dsp:nvSpPr>
      <dsp:spPr>
        <a:xfrm>
          <a:off x="855993" y="1941309"/>
          <a:ext cx="1020932" cy="510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OSS. PARTECIPANTE</a:t>
          </a:r>
        </a:p>
      </dsp:txBody>
      <dsp:txXfrm>
        <a:off x="855993" y="1941309"/>
        <a:ext cx="1020932" cy="510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BFE72-D8DD-204B-89CF-8379A2AF2E65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86BDF-AE2F-954E-83F0-C60B4787F422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Unità genere umano, 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ma non uniformità</a:t>
          </a:r>
        </a:p>
      </dsp:txBody>
      <dsp:txXfrm>
        <a:off x="752110" y="541866"/>
        <a:ext cx="7301111" cy="1083733"/>
      </dsp:txXfrm>
    </dsp:sp>
    <dsp:sp modelId="{263D32CF-6024-5440-AF4E-9979EDA31B3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ADC2C-E4E8-EA45-A6F2-1537AD045377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Analisi varianti/invarianti</a:t>
          </a:r>
        </a:p>
      </dsp:txBody>
      <dsp:txXfrm>
        <a:off x="1146048" y="2167466"/>
        <a:ext cx="6907174" cy="1083733"/>
      </dsp:txXfrm>
    </dsp:sp>
    <dsp:sp modelId="{07F5C8AB-0C6D-D74F-8C71-4402836666FB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3A8CE-4662-F947-BD7D-50A0F924D0F1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Comparazione e generalizzazione </a:t>
          </a:r>
        </a:p>
      </dsp:txBody>
      <dsp:txXfrm>
        <a:off x="752110" y="3793066"/>
        <a:ext cx="7301111" cy="1083733"/>
      </dsp:txXfrm>
    </dsp:sp>
    <dsp:sp modelId="{19D86742-C8BA-2A45-A531-873FD0C391C6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4FAF9-EDBC-2A45-97B1-B9E5C3A18520}">
      <dsp:nvSpPr>
        <dsp:cNvPr id="0" name=""/>
        <dsp:cNvSpPr/>
      </dsp:nvSpPr>
      <dsp:spPr>
        <a:xfrm rot="21300000">
          <a:off x="42808" y="1400540"/>
          <a:ext cx="8042382" cy="703617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EDB373F-C610-FD42-BB8C-1F700CAA524C}">
      <dsp:nvSpPr>
        <dsp:cNvPr id="0" name=""/>
        <dsp:cNvSpPr/>
      </dsp:nvSpPr>
      <dsp:spPr>
        <a:xfrm>
          <a:off x="1170017" y="0"/>
          <a:ext cx="2438400" cy="1401879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55BCC4-6F53-CF49-A642-E5D14FCA157C}">
      <dsp:nvSpPr>
        <dsp:cNvPr id="0" name=""/>
        <dsp:cNvSpPr/>
      </dsp:nvSpPr>
      <dsp:spPr>
        <a:xfrm>
          <a:off x="4307840" y="0"/>
          <a:ext cx="2600960" cy="147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 dirty="0"/>
            <a:t>Modelli PER</a:t>
          </a:r>
        </a:p>
      </dsp:txBody>
      <dsp:txXfrm>
        <a:off x="4307840" y="0"/>
        <a:ext cx="2600960" cy="1471973"/>
      </dsp:txXfrm>
    </dsp:sp>
    <dsp:sp modelId="{35DF9063-B1BA-F947-9F56-983BEB065E97}">
      <dsp:nvSpPr>
        <dsp:cNvPr id="0" name=""/>
        <dsp:cNvSpPr/>
      </dsp:nvSpPr>
      <dsp:spPr>
        <a:xfrm>
          <a:off x="4714239" y="1927584"/>
          <a:ext cx="2438400" cy="1401879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A64ADF-3FE8-4A40-BE91-9AEF5F7BAD65}">
      <dsp:nvSpPr>
        <dsp:cNvPr id="0" name=""/>
        <dsp:cNvSpPr/>
      </dsp:nvSpPr>
      <dsp:spPr>
        <a:xfrm>
          <a:off x="1219200" y="2032725"/>
          <a:ext cx="2600960" cy="147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 dirty="0"/>
            <a:t>Modelli DI</a:t>
          </a:r>
        </a:p>
      </dsp:txBody>
      <dsp:txXfrm>
        <a:off x="1219200" y="2032725"/>
        <a:ext cx="2600960" cy="1471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6DEBE-7AE7-D748-9141-E58690DE46B9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B610F-24DB-6346-B1E6-EFBA4F000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2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0A5B7-91BC-3B41-8FF1-E804BDDB023C}" type="slidenum">
              <a:rPr lang="it-IT"/>
              <a:pPr/>
              <a:t>10</a:t>
            </a:fld>
            <a:endParaRPr lang="it-IT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686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95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57FEE-0260-1244-ACDB-97066C4F2CCA}" type="slidenum">
              <a:rPr lang="it-IT"/>
              <a:pPr/>
              <a:t>19</a:t>
            </a:fld>
            <a:endParaRPr lang="it-IT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6723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2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16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57FEE-0260-1244-ACDB-97066C4F2CCA}" type="slidenum">
              <a:rPr lang="it-IT"/>
              <a:pPr/>
              <a:t>21</a:t>
            </a:fld>
            <a:endParaRPr lang="it-IT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6723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2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12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60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570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57FEE-0260-1244-ACDB-97066C4F2CCA}" type="slidenum">
              <a:rPr lang="it-IT"/>
              <a:pPr/>
              <a:t>31</a:t>
            </a:fld>
            <a:endParaRPr lang="it-IT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6723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2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107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CF40E-2B44-0746-A6EE-593ABF7D98A5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77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34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43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78BDF-1619-604A-9668-FBAD20A174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548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12800" y="1803402"/>
            <a:ext cx="5181600" cy="4358165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459868" y="1803399"/>
            <a:ext cx="5181600" cy="4358167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kumimoji="0" lang="en-US"/>
              <a:pPr/>
              <a:t>3/14/22</a:t>
            </a:fld>
            <a:endParaRPr kumimoji="0"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it-IT" sz="1867" b="1">
                <a:solidFill>
                  <a:srgbClr val="FFFFFF"/>
                </a:solidFill>
              </a:rPr>
              <a:pPr algn="ctr"/>
              <a:t>‹N›</a:t>
            </a:fld>
            <a:endParaRPr kumimoji="0" lang="it-I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it-IT"/>
          </a:p>
        </p:txBody>
      </p:sp>
    </p:spTree>
    <p:extLst>
      <p:ext uri="{BB962C8B-B14F-4D97-AF65-F5344CB8AC3E}">
        <p14:creationId xmlns:p14="http://schemas.microsoft.com/office/powerpoint/2010/main" val="193255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37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778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10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546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01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37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21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48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313A594-9F3F-C342-AECB-15958720347D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20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4vlLNYN_6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altin@units.it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DxYWspiN-8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AD29529-63A9-7A44-A475-281FDB93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Antropologia per l’insegnamento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3F340075-DC9B-5D43-B1E8-8A59C3C10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it-IT" dirty="0"/>
          </a:p>
          <a:p>
            <a:r>
              <a:rPr lang="it-IT" dirty="0"/>
              <a:t>167 LM – Percorso 24 </a:t>
            </a:r>
            <a:r>
              <a:rPr lang="it-IT" dirty="0" err="1"/>
              <a:t>cfu</a:t>
            </a:r>
            <a:r>
              <a:rPr lang="it-IT" dirty="0"/>
              <a:t> (PF24)  6 </a:t>
            </a:r>
            <a:r>
              <a:rPr lang="it-IT" dirty="0" err="1"/>
              <a:t>Cfu</a:t>
            </a:r>
            <a:r>
              <a:rPr lang="it-IT" dirty="0"/>
              <a:t> (30 ore)</a:t>
            </a:r>
          </a:p>
          <a:p>
            <a:endParaRPr lang="it-IT" dirty="0"/>
          </a:p>
          <a:p>
            <a:r>
              <a:rPr lang="it-IT" sz="2200" dirty="0"/>
              <a:t>Prof. Roberta Altin</a:t>
            </a:r>
          </a:p>
          <a:p>
            <a:r>
              <a:rPr lang="it-IT" sz="2200" dirty="0"/>
              <a:t>Dipartimento Studi Umanistici </a:t>
            </a:r>
          </a:p>
          <a:p>
            <a:endParaRPr lang="it-IT" sz="2200" dirty="0"/>
          </a:p>
          <a:p>
            <a:endParaRPr lang="it-IT" sz="2200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758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Metodo</a:t>
            </a:r>
            <a:r>
              <a:rPr lang="en-GB" dirty="0"/>
              <a:t> comparativ0 + </a:t>
            </a:r>
            <a:r>
              <a:rPr lang="en-GB" dirty="0" err="1"/>
              <a:t>contesti</a:t>
            </a:r>
            <a:r>
              <a:rPr lang="en-GB" dirty="0"/>
              <a:t> </a:t>
            </a: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4A1BF2C0-E805-C245-87F4-DF2ECFC819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29695"/>
              </p:ext>
            </p:extLst>
          </p:nvPr>
        </p:nvGraphicFramePr>
        <p:xfrm>
          <a:off x="1462355" y="16984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164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51FC36-C771-D445-A590-51B7603A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Auto etnografia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41E716-5E5F-7F4C-A3B0-8D4251DE3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Rispondete in maniera onesta alle seguenti domande all’inizio del corso sul blocco appunti di Teams:</a:t>
            </a:r>
          </a:p>
          <a:p>
            <a:endParaRPr lang="it-IT" dirty="0"/>
          </a:p>
          <a:p>
            <a:r>
              <a:rPr lang="it-IT" dirty="0"/>
              <a:t>1) Perché mi sono iscritto/a al questo corso? </a:t>
            </a:r>
          </a:p>
          <a:p>
            <a:endParaRPr lang="it-IT" dirty="0"/>
          </a:p>
          <a:p>
            <a:r>
              <a:rPr lang="it-IT" dirty="0"/>
              <a:t>2) Cos’è per te la scuola? (3 parole per definirla)</a:t>
            </a:r>
          </a:p>
          <a:p>
            <a:endParaRPr lang="it-IT" dirty="0"/>
          </a:p>
          <a:p>
            <a:r>
              <a:rPr lang="it-IT" dirty="0"/>
              <a:t>3) Quali sono le competenze necessarie per un insegnante? (3 )</a:t>
            </a:r>
          </a:p>
        </p:txBody>
      </p:sp>
    </p:spTree>
    <p:extLst>
      <p:ext uri="{BB962C8B-B14F-4D97-AF65-F5344CB8AC3E}">
        <p14:creationId xmlns:p14="http://schemas.microsoft.com/office/powerpoint/2010/main" val="154068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D497C-9DF0-6D49-BC71-8469205D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10927"/>
            <a:ext cx="9720072" cy="1499616"/>
          </a:xfrm>
        </p:spPr>
        <p:txBody>
          <a:bodyPr/>
          <a:lstStyle/>
          <a:p>
            <a:r>
              <a:rPr lang="it-IT" dirty="0"/>
              <a:t>Etnocentrismo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1E1BC8-26EE-6641-85BF-05144769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23" y="2410542"/>
            <a:ext cx="10177668" cy="4447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Tendenza di </a:t>
            </a:r>
            <a:r>
              <a:rPr lang="it-IT" b="1" dirty="0"/>
              <a:t>TUTTI i gruppi umani</a:t>
            </a:r>
            <a:r>
              <a:rPr lang="it-IT" dirty="0"/>
              <a:t> a considerare la propria cultura e sistemi di valori e modelli di comportamento come migliori. </a:t>
            </a:r>
          </a:p>
          <a:p>
            <a:pPr marL="0" indent="0">
              <a:buNone/>
            </a:pPr>
            <a:r>
              <a:rPr lang="it-IT" dirty="0"/>
              <a:t>Routine consolidate e ‘naturalizzate’ </a:t>
            </a:r>
          </a:p>
          <a:p>
            <a:pPr marL="0" indent="0">
              <a:buNone/>
            </a:pPr>
            <a:r>
              <a:rPr lang="it-IT" dirty="0"/>
              <a:t>NOI / LORO continuum Umanità/Non Umani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UBUNTU = umanità  cfr. </a:t>
            </a:r>
            <a:r>
              <a:rPr lang="it-IT" cap="all" dirty="0" err="1"/>
              <a:t>Barbaros</a:t>
            </a:r>
            <a:r>
              <a:rPr lang="it-IT" cap="all" dirty="0"/>
              <a:t> = </a:t>
            </a:r>
            <a:r>
              <a:rPr lang="it-IT" dirty="0"/>
              <a:t>stranieri </a:t>
            </a:r>
          </a:p>
          <a:p>
            <a:pPr marL="0" indent="0">
              <a:buNone/>
            </a:pPr>
            <a:r>
              <a:rPr lang="it-IT" dirty="0"/>
              <a:t>bantu etimologia: radice </a:t>
            </a:r>
            <a:r>
              <a:rPr lang="it-IT" i="1" dirty="0"/>
              <a:t>-</a:t>
            </a:r>
            <a:r>
              <a:rPr lang="it-IT" i="1" dirty="0" err="1"/>
              <a:t>ntu</a:t>
            </a:r>
            <a:r>
              <a:rPr lang="it-IT" dirty="0"/>
              <a:t> umano e dal prefisso dei nomi astratti </a:t>
            </a:r>
            <a:r>
              <a:rPr lang="it-IT" i="1" dirty="0" err="1"/>
              <a:t>ubu</a:t>
            </a:r>
            <a:r>
              <a:rPr lang="it-IT" i="1" dirty="0"/>
              <a:t>-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hlinkClick r:id="rId2"/>
              </a:rPr>
              <a:t>N. Mandela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348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593DE9-2916-BE48-987D-1E869F18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3" y="291546"/>
            <a:ext cx="5458106" cy="39389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DC0019-EA75-274A-A21E-248CE60014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488" y="3451364"/>
            <a:ext cx="6056243" cy="34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5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81D8FE-964F-9D42-9927-362B7DB4E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9" y="770709"/>
            <a:ext cx="5446190" cy="41826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D66B29C-8B4D-4A4A-ACE9-37EDAA8D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770709"/>
            <a:ext cx="5503519" cy="418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4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D497C-9DF0-6D49-BC71-8469205D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relativismo culturale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1E1BC8-26EE-6641-85BF-05144769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10543"/>
            <a:ext cx="11145077" cy="40565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Atteggiamento che cerca di interpretare il punto di vista dell’</a:t>
            </a:r>
            <a:r>
              <a:rPr lang="it-IT" b="1" dirty="0"/>
              <a:t>alterità</a:t>
            </a:r>
            <a:r>
              <a:rPr lang="it-IT" dirty="0"/>
              <a:t> attraverso </a:t>
            </a:r>
            <a:r>
              <a:rPr lang="it-IT" b="1" dirty="0"/>
              <a:t>sguardo decentrato</a:t>
            </a:r>
            <a:r>
              <a:rPr lang="it-IT" dirty="0"/>
              <a:t>, sospensione del giudizio morale e approccio olistico.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Prospettiva UNIVERSALISTICA e OLISTICA (contesti) </a:t>
            </a:r>
          </a:p>
          <a:p>
            <a:pPr marL="0" indent="0">
              <a:buNone/>
            </a:pPr>
            <a:r>
              <a:rPr lang="it-IT" dirty="0"/>
              <a:t>Non cancella giudizi morali ma mette in dubbio l’assolutismo e unicità della scelta comportamentale.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1947 </a:t>
            </a:r>
            <a:r>
              <a:rPr lang="it-IT" dirty="0" err="1"/>
              <a:t>Herskovits</a:t>
            </a:r>
            <a:r>
              <a:rPr lang="it-IT" dirty="0"/>
              <a:t>: “la personalità dell’individuo può affermarsi pienamente solo nel riconoscimento della cultura della sua società di appartenenza” bozza per:</a:t>
            </a:r>
          </a:p>
          <a:p>
            <a:pPr marL="0" indent="0">
              <a:buNone/>
            </a:pPr>
            <a:r>
              <a:rPr lang="it-IT" dirty="0"/>
              <a:t>Dichiarazione dei Diritti Umani (1948) che sancisce superiorità diritto occidentale.</a:t>
            </a:r>
          </a:p>
        </p:txBody>
      </p:sp>
    </p:spTree>
    <p:extLst>
      <p:ext uri="{BB962C8B-B14F-4D97-AF65-F5344CB8AC3E}">
        <p14:creationId xmlns:p14="http://schemas.microsoft.com/office/powerpoint/2010/main" val="563463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C9144-D946-9B4E-82DC-86A3E275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97E1DD4-E9CB-3E46-9D09-5071A3BA1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024" y="179383"/>
            <a:ext cx="5847644" cy="3289300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394469-D0BE-B94C-BFEF-A56BDBB1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276" y="100995"/>
            <a:ext cx="2577316" cy="35811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42C736-2302-9B42-B9F2-99BCC5C93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559" y="3895534"/>
            <a:ext cx="5295900" cy="2768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11183F-80B5-5A4D-99B2-B6ADA122C863}"/>
              </a:ext>
            </a:extLst>
          </p:cNvPr>
          <p:cNvSpPr txBox="1"/>
          <p:nvPr/>
        </p:nvSpPr>
        <p:spPr>
          <a:xfrm>
            <a:off x="2284163" y="4068417"/>
            <a:ext cx="26843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Noi/Loro </a:t>
            </a:r>
          </a:p>
          <a:p>
            <a:endParaRPr lang="it-IT" sz="2800" dirty="0"/>
          </a:p>
          <a:p>
            <a:r>
              <a:rPr lang="it-IT" sz="2800" dirty="0"/>
              <a:t>Etnocentrismo critico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4878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1E2244-2B1F-B04D-BAFC-5DB96686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Velo a scuola?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A9FC62-4A9E-604D-9C3D-C0445A7D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75" y="2084832"/>
            <a:ext cx="3575847" cy="4491264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ACD28B7-1631-6344-BF32-6163304FC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6684" y="3122975"/>
            <a:ext cx="6223000" cy="3289300"/>
          </a:xfrm>
        </p:spPr>
      </p:pic>
    </p:spTree>
    <p:extLst>
      <p:ext uri="{BB962C8B-B14F-4D97-AF65-F5344CB8AC3E}">
        <p14:creationId xmlns:p14="http://schemas.microsoft.com/office/powerpoint/2010/main" val="148440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EE75B-DF8D-4349-85A2-0E30CF44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Cos’è la cultura?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0A2B61-7C85-B743-A1C6-D927F8ABB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46811"/>
            <a:ext cx="9922546" cy="4062549"/>
          </a:xfrm>
        </p:spPr>
        <p:txBody>
          <a:bodyPr/>
          <a:lstStyle/>
          <a:p>
            <a:r>
              <a:rPr lang="it-IT" dirty="0"/>
              <a:t>E. </a:t>
            </a:r>
            <a:r>
              <a:rPr lang="it-IT" dirty="0" err="1"/>
              <a:t>Tylor</a:t>
            </a:r>
            <a:r>
              <a:rPr lang="it-IT" dirty="0"/>
              <a:t> 1871 cultura collettiva evoluzionistica</a:t>
            </a:r>
          </a:p>
          <a:p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err="1"/>
              <a:t>Boas</a:t>
            </a:r>
            <a:r>
              <a:rPr lang="it-IT" dirty="0"/>
              <a:t> 1896 particolarismo storico</a:t>
            </a:r>
          </a:p>
          <a:p>
            <a:r>
              <a:rPr lang="it-IT" dirty="0"/>
              <a:t>B. </a:t>
            </a:r>
            <a:r>
              <a:rPr lang="it-IT" dirty="0" err="1"/>
              <a:t>Malinowski</a:t>
            </a:r>
            <a:r>
              <a:rPr lang="it-IT" dirty="0"/>
              <a:t> 1922 osservazione partecipante</a:t>
            </a:r>
          </a:p>
          <a:p>
            <a:r>
              <a:rPr lang="it-IT" dirty="0"/>
              <a:t>C. </a:t>
            </a:r>
            <a:r>
              <a:rPr lang="it-IT" dirty="0" err="1"/>
              <a:t>Geertz</a:t>
            </a:r>
            <a:r>
              <a:rPr lang="it-IT" dirty="0"/>
              <a:t> 1973 teoria interpretativa, circolarità ermeneutica</a:t>
            </a:r>
          </a:p>
          <a:p>
            <a:r>
              <a:rPr lang="it-IT" dirty="0"/>
              <a:t>U. </a:t>
            </a:r>
            <a:r>
              <a:rPr lang="it-IT" dirty="0" err="1"/>
              <a:t>Hannerz</a:t>
            </a:r>
            <a:r>
              <a:rPr lang="it-IT" dirty="0"/>
              <a:t> 1992 reti transnazionali di flussi comunicativi</a:t>
            </a:r>
          </a:p>
          <a:p>
            <a:r>
              <a:rPr lang="it-IT" dirty="0" err="1"/>
              <a:t>J</a:t>
            </a:r>
            <a:r>
              <a:rPr lang="it-IT" dirty="0"/>
              <a:t>. Clifford 1986 postmodernismo, dialogo polifonico</a:t>
            </a:r>
          </a:p>
          <a:p>
            <a:endParaRPr lang="it-IT" dirty="0"/>
          </a:p>
          <a:p>
            <a:pPr marL="310896" lvl="2" indent="0">
              <a:buNone/>
            </a:pPr>
            <a:r>
              <a:rPr lang="it-IT" dirty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156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33400"/>
            <a:ext cx="7767637" cy="1098550"/>
          </a:xfrm>
        </p:spPr>
        <p:txBody>
          <a:bodyPr vert="horz" lIns="0" tIns="0" rIns="0" bIns="0" rtlCol="0" anchor="ctr">
            <a:spAutoFit/>
          </a:bodyPr>
          <a:lstStyle/>
          <a:p>
            <a:pPr defTabSz="449263">
              <a:lnSpc>
                <a:spcPct val="10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400" dirty="0" err="1"/>
              <a:t>Concetto</a:t>
            </a:r>
            <a:r>
              <a:rPr lang="en-GB" sz="3400" dirty="0"/>
              <a:t> </a:t>
            </a:r>
            <a:r>
              <a:rPr lang="en-GB" sz="3400" dirty="0" err="1"/>
              <a:t>antropologico</a:t>
            </a:r>
            <a:r>
              <a:rPr lang="en-GB" sz="3400" dirty="0"/>
              <a:t> </a:t>
            </a:r>
            <a:br>
              <a:rPr lang="en-GB" sz="3400" dirty="0"/>
            </a:br>
            <a:r>
              <a:rPr lang="en-GB" sz="3400" dirty="0"/>
              <a:t>di </a:t>
            </a:r>
            <a:r>
              <a:rPr lang="en-GB" sz="3400" dirty="0" err="1"/>
              <a:t>cultura</a:t>
            </a:r>
            <a:r>
              <a:rPr lang="en-GB" sz="3400" dirty="0"/>
              <a:t> 1.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699886" y="4624009"/>
            <a:ext cx="9475851" cy="3228448"/>
          </a:xfrm>
        </p:spPr>
        <p:txBody>
          <a:bodyPr vert="horz" wrap="square" lIns="0" tIns="0" rIns="0" bIns="0" rtlCol="0">
            <a:spAutoFit/>
          </a:bodyPr>
          <a:lstStyle/>
          <a:p>
            <a:pPr marL="334963" indent="-334963" defTabSz="449263">
              <a:lnSpc>
                <a:spcPct val="14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“La </a:t>
            </a:r>
            <a:r>
              <a:rPr lang="en-GB" sz="2400" b="1" dirty="0" err="1"/>
              <a:t>cultura</a:t>
            </a:r>
            <a:r>
              <a:rPr lang="en-GB" sz="2400" dirty="0"/>
              <a:t>, o </a:t>
            </a:r>
            <a:r>
              <a:rPr lang="en-GB" sz="2400" i="1" dirty="0" err="1"/>
              <a:t>civiltà</a:t>
            </a:r>
            <a:r>
              <a:rPr lang="en-GB" sz="2400" dirty="0"/>
              <a:t>,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quell’insieme</a:t>
            </a:r>
            <a:r>
              <a:rPr lang="en-GB" sz="2400" dirty="0"/>
              <a:t> </a:t>
            </a:r>
            <a:r>
              <a:rPr lang="en-GB" sz="2400" dirty="0" err="1"/>
              <a:t>complesso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include la </a:t>
            </a:r>
            <a:r>
              <a:rPr lang="en-GB" sz="2400" dirty="0" err="1"/>
              <a:t>conoscenza</a:t>
            </a:r>
            <a:r>
              <a:rPr lang="en-GB" sz="2400" dirty="0"/>
              <a:t>, le </a:t>
            </a:r>
            <a:r>
              <a:rPr lang="en-GB" sz="2400" dirty="0" err="1"/>
              <a:t>credenze</a:t>
            </a:r>
            <a:r>
              <a:rPr lang="en-GB" sz="2400" dirty="0"/>
              <a:t>, </a:t>
            </a:r>
            <a:r>
              <a:rPr lang="en-GB" sz="2400" dirty="0" err="1"/>
              <a:t>l’arte</a:t>
            </a:r>
            <a:r>
              <a:rPr lang="en-GB" sz="2400" dirty="0"/>
              <a:t>, la morale, </a:t>
            </a:r>
            <a:r>
              <a:rPr lang="en-GB" sz="2400" dirty="0" err="1"/>
              <a:t>il</a:t>
            </a:r>
            <a:r>
              <a:rPr lang="en-GB" sz="2400" dirty="0"/>
              <a:t> </a:t>
            </a:r>
            <a:r>
              <a:rPr lang="en-GB" sz="2400" dirty="0" err="1"/>
              <a:t>diritto</a:t>
            </a:r>
            <a:r>
              <a:rPr lang="en-GB" sz="2400" dirty="0"/>
              <a:t>, </a:t>
            </a:r>
            <a:r>
              <a:rPr lang="en-GB" sz="2400" dirty="0" err="1"/>
              <a:t>il</a:t>
            </a:r>
            <a:r>
              <a:rPr lang="en-GB" sz="2400" dirty="0"/>
              <a:t> costume e </a:t>
            </a:r>
            <a:r>
              <a:rPr lang="en-GB" sz="2400" dirty="0" err="1"/>
              <a:t>qualsiasi</a:t>
            </a:r>
            <a:r>
              <a:rPr lang="en-GB" sz="2400" dirty="0"/>
              <a:t> </a:t>
            </a:r>
            <a:r>
              <a:rPr lang="en-GB" sz="2400" dirty="0" err="1"/>
              <a:t>altra</a:t>
            </a:r>
            <a:r>
              <a:rPr lang="en-GB" sz="2400" dirty="0"/>
              <a:t> </a:t>
            </a:r>
            <a:r>
              <a:rPr lang="en-GB" sz="2400" dirty="0" err="1"/>
              <a:t>capacità</a:t>
            </a:r>
            <a:r>
              <a:rPr lang="en-GB" sz="2400" dirty="0"/>
              <a:t> e </a:t>
            </a:r>
            <a:r>
              <a:rPr lang="en-GB" sz="2400" dirty="0" err="1"/>
              <a:t>abitudine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l’uomo</a:t>
            </a:r>
            <a:r>
              <a:rPr lang="en-GB" sz="2400" dirty="0"/>
              <a:t> </a:t>
            </a:r>
            <a:r>
              <a:rPr lang="en-GB" sz="2400" dirty="0" err="1"/>
              <a:t>acquisisce</a:t>
            </a:r>
            <a:r>
              <a:rPr lang="en-GB" sz="2400" dirty="0"/>
              <a:t> come </a:t>
            </a:r>
            <a:r>
              <a:rPr lang="en-GB" sz="2400" dirty="0" err="1"/>
              <a:t>membro</a:t>
            </a:r>
            <a:r>
              <a:rPr lang="en-GB" sz="2400" dirty="0"/>
              <a:t> di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dirty="0" err="1"/>
              <a:t>società</a:t>
            </a:r>
            <a:r>
              <a:rPr lang="en-GB" sz="2400" dirty="0"/>
              <a:t>” </a:t>
            </a:r>
          </a:p>
          <a:p>
            <a:pPr marL="334963" indent="-334963" defTabSz="449263">
              <a:lnSpc>
                <a:spcPct val="14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					E.B. Tylor, </a:t>
            </a:r>
            <a:r>
              <a:rPr lang="en-GB" sz="2400" i="1" dirty="0"/>
              <a:t>Primitive Culture</a:t>
            </a:r>
            <a:r>
              <a:rPr lang="en-GB" sz="2400" dirty="0"/>
              <a:t>, 1871</a:t>
            </a:r>
          </a:p>
          <a:p>
            <a:pPr marL="334963" indent="-334963" defTabSz="449263">
              <a:lnSpc>
                <a:spcPct val="14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i="1" dirty="0"/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i="1" dirty="0">
              <a:latin typeface="Eurostil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20041C-0F43-1047-84A4-6AAA9C5FA6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37" y="1954363"/>
            <a:ext cx="4172857" cy="23472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648EFB3-1766-3342-B684-1B81604FE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11" y="1954362"/>
            <a:ext cx="5139926" cy="23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1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87B7C-1042-EB46-A721-CAE4CEFF92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4836" y="457199"/>
            <a:ext cx="8797637" cy="62761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cs typeface="Arial" panose="020B0604020202020204" pitchFamily="34" charset="0"/>
              </a:rPr>
              <a:t>LEZIONI: </a:t>
            </a:r>
            <a:r>
              <a:rPr lang="it-IT" dirty="0" err="1">
                <a:cs typeface="Arial" panose="020B0604020202020204" pitchFamily="34" charset="0"/>
              </a:rPr>
              <a:t>a.a</a:t>
            </a:r>
            <a:r>
              <a:rPr lang="it-IT" dirty="0">
                <a:cs typeface="Arial" panose="020B0604020202020204" pitchFamily="34" charset="0"/>
              </a:rPr>
              <a:t>. 2021_22  II° SEMESTRE </a:t>
            </a:r>
          </a:p>
          <a:p>
            <a:r>
              <a:rPr lang="it-IT" dirty="0">
                <a:cs typeface="Arial" panose="020B0604020202020204" pitchFamily="34" charset="0"/>
              </a:rPr>
              <a:t>Modulo 6 CFU - 30 ore  </a:t>
            </a:r>
          </a:p>
          <a:p>
            <a:endParaRPr lang="it-IT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	</a:t>
            </a:r>
            <a:r>
              <a:rPr lang="it-IT" b="1" dirty="0" err="1">
                <a:cs typeface="Arial" panose="020B0604020202020204" pitchFamily="34" charset="0"/>
              </a:rPr>
              <a:t>Giovedi</a:t>
            </a:r>
            <a:r>
              <a:rPr lang="it-IT" b="1" dirty="0">
                <a:cs typeface="Arial" panose="020B0604020202020204" pitchFamily="34" charset="0"/>
              </a:rPr>
              <a:t> ore 14 – 17 ed. C1 Aula I sede centrale</a:t>
            </a:r>
          </a:p>
          <a:p>
            <a:pPr marL="0" indent="0" algn="ctr">
              <a:buNone/>
            </a:pPr>
            <a:r>
              <a:rPr lang="it-IT" dirty="0">
                <a:cs typeface="Arial" panose="020B0604020202020204" pitchFamily="34" charset="0"/>
              </a:rPr>
              <a:t>    3 marzo – 5 maggio 2022</a:t>
            </a:r>
          </a:p>
          <a:p>
            <a:endParaRPr lang="it-IT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RICEVIMENTO: </a:t>
            </a:r>
            <a:r>
              <a:rPr lang="it-IT" dirty="0" err="1">
                <a:cs typeface="Arial" panose="020B0604020202020204" pitchFamily="34" charset="0"/>
              </a:rPr>
              <a:t>martedi</a:t>
            </a:r>
            <a:r>
              <a:rPr lang="it-IT" dirty="0">
                <a:cs typeface="Arial" panose="020B0604020202020204" pitchFamily="34" charset="0"/>
              </a:rPr>
              <a:t> ore 11-13, via Lazzaretto Vecchio 8, 3° piano, stanza 308 o via Teams</a:t>
            </a:r>
          </a:p>
          <a:p>
            <a:r>
              <a:rPr lang="it-IT" dirty="0">
                <a:cs typeface="Arial" panose="020B0604020202020204" pitchFamily="34" charset="0"/>
              </a:rPr>
              <a:t>POSTA ELETTRONICA: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raltin@units.it</a:t>
            </a:r>
            <a:endParaRPr lang="it-IT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Materiale didattico: Moodle2 Slide e registrazioni asincrone su </a:t>
            </a:r>
            <a:r>
              <a:rPr lang="it-IT" dirty="0" err="1">
                <a:cs typeface="Arial" panose="020B0604020202020204" pitchFamily="34" charset="0"/>
              </a:rPr>
              <a:t>Ms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sz="2400" dirty="0">
                <a:cs typeface="Arial" panose="020B0604020202020204" pitchFamily="34" charset="0"/>
              </a:rPr>
              <a:t>Teams codice </a:t>
            </a:r>
            <a:r>
              <a:rPr lang="it-IT" sz="2800" b="1" dirty="0"/>
              <a:t>jbpxi7q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br>
              <a:rPr lang="it-IT" dirty="0"/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9919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29DF1-7A1F-6D4B-A53F-8621CA81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7ADDFCD-6EFC-ED4C-96FF-E18385BE5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" y="352697"/>
            <a:ext cx="5711694" cy="321282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184DF0-C248-5243-BFB7-B26BE65F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1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33400"/>
            <a:ext cx="7767637" cy="1098550"/>
          </a:xfrm>
        </p:spPr>
        <p:txBody>
          <a:bodyPr vert="horz" lIns="0" tIns="0" rIns="0" bIns="0" rtlCol="0" anchor="ctr">
            <a:spAutoFit/>
          </a:bodyPr>
          <a:lstStyle/>
          <a:p>
            <a:pPr defTabSz="449263">
              <a:lnSpc>
                <a:spcPct val="10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400" dirty="0" err="1"/>
              <a:t>Concetto</a:t>
            </a:r>
            <a:r>
              <a:rPr lang="en-GB" sz="3400" dirty="0"/>
              <a:t> </a:t>
            </a:r>
            <a:r>
              <a:rPr lang="en-GB" sz="3400" dirty="0" err="1"/>
              <a:t>antropologico</a:t>
            </a:r>
            <a:r>
              <a:rPr lang="en-GB" sz="3400" dirty="0"/>
              <a:t> </a:t>
            </a:r>
            <a:br>
              <a:rPr lang="en-GB" sz="3400" dirty="0"/>
            </a:br>
            <a:r>
              <a:rPr lang="en-GB" sz="3400" dirty="0"/>
              <a:t>di </a:t>
            </a:r>
            <a:r>
              <a:rPr lang="en-GB" sz="3400" dirty="0" err="1"/>
              <a:t>cultura</a:t>
            </a:r>
            <a:r>
              <a:rPr lang="en-GB" sz="3400" dirty="0"/>
              <a:t> 2.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254034" y="5466080"/>
            <a:ext cx="9475851" cy="1391920"/>
          </a:xfrm>
        </p:spPr>
        <p:txBody>
          <a:bodyPr vert="horz" wrap="square" lIns="0" tIns="0" rIns="0" bIns="0" rtlCol="0">
            <a:spAutoFit/>
          </a:bodyPr>
          <a:lstStyle/>
          <a:p>
            <a:pPr marL="0" indent="0" defTabSz="449263">
              <a:lnSpc>
                <a:spcPct val="117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F. Boas</a:t>
            </a:r>
            <a:r>
              <a:rPr lang="en-GB" sz="2400" i="1" dirty="0"/>
              <a:t>,</a:t>
            </a:r>
            <a:r>
              <a:rPr lang="en-GB" sz="2400" dirty="0"/>
              <a:t>  </a:t>
            </a:r>
            <a:r>
              <a:rPr lang="en-GB" sz="2400" i="1" dirty="0"/>
              <a:t>The Mind of Primitive Man, </a:t>
            </a:r>
            <a:r>
              <a:rPr lang="en-GB" sz="2400" dirty="0"/>
              <a:t>1911: </a:t>
            </a:r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dirty="0"/>
              <a:t>	“</a:t>
            </a:r>
            <a:r>
              <a:rPr lang="en-GB" sz="2400" dirty="0"/>
              <a:t>La </a:t>
            </a:r>
            <a:r>
              <a:rPr lang="en-GB" sz="2400" b="1" dirty="0" err="1"/>
              <a:t>cultura</a:t>
            </a:r>
            <a:r>
              <a:rPr lang="en-GB" sz="2400" dirty="0"/>
              <a:t> ha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b="1" dirty="0" err="1"/>
              <a:t>struttura</a:t>
            </a:r>
            <a:r>
              <a:rPr lang="en-GB" sz="2400" dirty="0"/>
              <a:t> e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suoi</a:t>
            </a:r>
            <a:r>
              <a:rPr lang="en-GB" sz="2400" dirty="0"/>
              <a:t> </a:t>
            </a:r>
            <a:r>
              <a:rPr lang="en-GB" sz="2400" dirty="0" err="1"/>
              <a:t>elementi</a:t>
            </a:r>
            <a:r>
              <a:rPr lang="en-GB" sz="2400" dirty="0"/>
              <a:t> non </a:t>
            </a:r>
            <a:r>
              <a:rPr lang="en-GB" sz="2400" dirty="0" err="1"/>
              <a:t>sono</a:t>
            </a:r>
            <a:r>
              <a:rPr lang="en-GB" sz="2400" dirty="0"/>
              <a:t> </a:t>
            </a:r>
            <a:r>
              <a:rPr lang="en-GB" sz="2400" dirty="0" err="1"/>
              <a:t>indipendenti</a:t>
            </a:r>
            <a:r>
              <a:rPr lang="en-GB" sz="2400" dirty="0"/>
              <a:t>”. </a:t>
            </a:r>
            <a:endParaRPr lang="en-GB" sz="2400" i="1" dirty="0"/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i="1" dirty="0">
              <a:latin typeface="Eurostil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913AC5-4AE4-F944-92EB-FDDFD5F6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234421"/>
            <a:ext cx="2485089" cy="30510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9EDE00-EAC3-8942-A285-0AF0FDBDB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959" y="2264251"/>
            <a:ext cx="4064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8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54FD7C-179A-634A-B18B-56884F36C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Osservazione partecipante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05729E9-156C-B048-8A0F-6B168E747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40" y="2638697"/>
            <a:ext cx="5679524" cy="326208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5AFB3E-A1D2-684A-BB34-BA42F74C4B3F}"/>
              </a:ext>
            </a:extLst>
          </p:cNvPr>
          <p:cNvSpPr txBox="1"/>
          <p:nvPr/>
        </p:nvSpPr>
        <p:spPr>
          <a:xfrm>
            <a:off x="901337" y="6008914"/>
            <a:ext cx="470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B. </a:t>
            </a:r>
            <a:r>
              <a:rPr lang="it-IT" dirty="0" err="1"/>
              <a:t>Malinowski</a:t>
            </a:r>
            <a:r>
              <a:rPr lang="it-IT" dirty="0"/>
              <a:t> </a:t>
            </a:r>
          </a:p>
          <a:p>
            <a:r>
              <a:rPr lang="it-IT" dirty="0" err="1"/>
              <a:t>Trobriand</a:t>
            </a:r>
            <a:r>
              <a:rPr lang="it-IT" dirty="0"/>
              <a:t> 1922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A4B34F5-9D70-F641-99EF-B8937B0517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332" y="2638697"/>
            <a:ext cx="6078421" cy="32620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DC57CC2-014C-1C49-938E-190573CA3322}"/>
              </a:ext>
            </a:extLst>
          </p:cNvPr>
          <p:cNvSpPr txBox="1"/>
          <p:nvPr/>
        </p:nvSpPr>
        <p:spPr>
          <a:xfrm>
            <a:off x="6675120" y="6008914"/>
            <a:ext cx="33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M. Mead </a:t>
            </a:r>
          </a:p>
          <a:p>
            <a:r>
              <a:rPr lang="it-IT" dirty="0"/>
              <a:t>Samoa 1928</a:t>
            </a:r>
          </a:p>
        </p:txBody>
      </p:sp>
    </p:spTree>
    <p:extLst>
      <p:ext uri="{BB962C8B-B14F-4D97-AF65-F5344CB8AC3E}">
        <p14:creationId xmlns:p14="http://schemas.microsoft.com/office/powerpoint/2010/main" val="144831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FD3D60-D11E-7D46-AD14-DA2758DB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Svolta interpretativa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B226FE-6656-694A-A30A-E534B2C21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concetto di cultura è essenzialmente SEMIOTICO… </a:t>
            </a:r>
          </a:p>
          <a:p>
            <a:r>
              <a:rPr lang="it-IT" dirty="0"/>
              <a:t>L’uomo è un animale impigliato in reti di significati che egli stesso ha tessuto.</a:t>
            </a:r>
          </a:p>
          <a:p>
            <a:r>
              <a:rPr lang="it-IT" dirty="0"/>
              <a:t>La cultura esiste in queste reti e perciò la loro analisi non è una scienza sperimentale in cerca di leggi (approccio nomotetico/etico) ma una scienza interpretativa in cerca di significato (approccio idiografico/emico). C. </a:t>
            </a:r>
            <a:r>
              <a:rPr lang="it-IT" dirty="0" err="1"/>
              <a:t>Geertez</a:t>
            </a:r>
            <a:r>
              <a:rPr lang="it-IT" dirty="0"/>
              <a:t> 1988</a:t>
            </a:r>
          </a:p>
        </p:txBody>
      </p:sp>
    </p:spTree>
    <p:extLst>
      <p:ext uri="{BB962C8B-B14F-4D97-AF65-F5344CB8AC3E}">
        <p14:creationId xmlns:p14="http://schemas.microsoft.com/office/powerpoint/2010/main" val="417779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4294967295"/>
          </p:nvPr>
        </p:nvSpPr>
        <p:spPr>
          <a:xfrm>
            <a:off x="2137954" y="4991100"/>
            <a:ext cx="9753600" cy="685800"/>
          </a:xfrm>
        </p:spPr>
        <p:txBody>
          <a:bodyPr>
            <a:normAutofit/>
          </a:bodyPr>
          <a:lstStyle/>
          <a:p>
            <a:r>
              <a:rPr lang="it-IT" dirty="0"/>
              <a:t>Il formato </a:t>
            </a:r>
            <a:r>
              <a:rPr lang="it-IT" dirty="0" err="1"/>
              <a:t>widescreen</a:t>
            </a:r>
            <a:r>
              <a:rPr lang="it-IT" dirty="0"/>
              <a:t> consente di presentare 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title" idx="4294967295"/>
          </p:nvPr>
        </p:nvSpPr>
        <p:spPr>
          <a:xfrm>
            <a:off x="2438400" y="4724400"/>
            <a:ext cx="9753600" cy="609600"/>
          </a:xfrm>
        </p:spPr>
        <p:txBody>
          <a:bodyPr>
            <a:normAutofit fontScale="90000"/>
          </a:bodyPr>
          <a:lstStyle/>
          <a:p>
            <a:r>
              <a:rPr lang="it-IT"/>
              <a:t>Immagini widescreen</a:t>
            </a:r>
          </a:p>
        </p:txBody>
      </p:sp>
      <p:pic>
        <p:nvPicPr>
          <p:cNvPr id="5" name="Segnaposto immagine 4" descr="chiuda-in-su-di-una-donna-che-sbatte-le-palpebre_13339-237289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819" y="1353149"/>
            <a:ext cx="8749210" cy="4884687"/>
          </a:xfr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439819" y="500500"/>
            <a:ext cx="10871200" cy="134112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it-IT"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3733" dirty="0" err="1">
                <a:solidFill>
                  <a:schemeClr val="tx1"/>
                </a:solidFill>
              </a:rPr>
              <a:t>Thin_Thick</a:t>
            </a:r>
            <a:r>
              <a:rPr lang="it-IT" sz="3733" dirty="0">
                <a:solidFill>
                  <a:schemeClr val="tx1"/>
                </a:solidFill>
              </a:rPr>
              <a:t> </a:t>
            </a:r>
            <a:r>
              <a:rPr lang="it-IT" sz="3733" dirty="0" err="1">
                <a:solidFill>
                  <a:schemeClr val="tx1"/>
                </a:solidFill>
              </a:rPr>
              <a:t>description</a:t>
            </a:r>
            <a:r>
              <a:rPr lang="it-IT" sz="3733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93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8052026602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73" r="-11073"/>
          <a:stretch>
            <a:fillRect/>
          </a:stretch>
        </p:blipFill>
        <p:spPr bwMode="auto">
          <a:xfrm>
            <a:off x="193201" y="187325"/>
            <a:ext cx="543560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ABIETTI - Foto 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0938" y="187325"/>
            <a:ext cx="4437062" cy="57912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660765" y="6026675"/>
            <a:ext cx="4991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POST-MODERNISMO (Marcus &amp; Fisher 1986)</a:t>
            </a:r>
          </a:p>
          <a:p>
            <a:r>
              <a:rPr lang="it-IT" dirty="0"/>
              <a:t>DIALOGO, SAPERE CONTESTUALE E NEGOZIATO</a:t>
            </a:r>
          </a:p>
        </p:txBody>
      </p:sp>
    </p:spTree>
    <p:extLst>
      <p:ext uri="{BB962C8B-B14F-4D97-AF65-F5344CB8AC3E}">
        <p14:creationId xmlns:p14="http://schemas.microsoft.com/office/powerpoint/2010/main" val="4016656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Collezione di culture? 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5181600" cy="4267200"/>
          </a:xfrm>
        </p:spPr>
        <p:txBody>
          <a:bodyPr anchor="ctr">
            <a:normAutofit/>
          </a:bodyPr>
          <a:lstStyle/>
          <a:p>
            <a:pPr marL="365751" lvl="1"/>
            <a:r>
              <a:rPr lang="it-IT" sz="2400" dirty="0"/>
              <a:t>La ragione etnologica è comparativa per eccellenza e reca con sé il rischio che si inventino o esaltino le differenze fra culture (come il collezionismo di farfalle) (J.L. </a:t>
            </a:r>
            <a:r>
              <a:rPr lang="it-IT" sz="2400" dirty="0" err="1"/>
              <a:t>Amselle</a:t>
            </a:r>
            <a:r>
              <a:rPr lang="it-IT" sz="2400" dirty="0"/>
              <a:t>).</a:t>
            </a:r>
          </a:p>
          <a:p>
            <a:pPr marL="365751" lvl="1"/>
            <a:r>
              <a:rPr lang="it-IT" sz="2400" dirty="0"/>
              <a:t>Non è possibile parlare di culture e valori in astratto, al di fuori dei rapporti di forza e di potere esistenti e delle dinamiche che tali rapporti innestano.</a:t>
            </a:r>
            <a:endParaRPr lang="it-IT" dirty="0"/>
          </a:p>
        </p:txBody>
      </p:sp>
      <p:pic>
        <p:nvPicPr>
          <p:cNvPr id="5" name="j0314068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6459868" y="1335024"/>
            <a:ext cx="5181600" cy="4358167"/>
          </a:xfrm>
        </p:spPr>
      </p:pic>
      <p:sp>
        <p:nvSpPr>
          <p:cNvPr id="6" name="CasellaDiTesto 5"/>
          <p:cNvSpPr txBox="1"/>
          <p:nvPr/>
        </p:nvSpPr>
        <p:spPr>
          <a:xfrm>
            <a:off x="711200" y="5996226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"Se vogliamo scoprire in che cosa consiste l'uomo possiamo trovarlo soltanto in ciò che gli uomini sono: e questi sono soprattutto differenti” (</a:t>
            </a:r>
            <a:r>
              <a:rPr lang="it-IT" sz="2400" dirty="0" err="1"/>
              <a:t>Geertz</a:t>
            </a:r>
            <a:r>
              <a:rPr lang="it-IT" sz="2400" dirty="0"/>
              <a:t> 1973)</a:t>
            </a:r>
          </a:p>
        </p:txBody>
      </p:sp>
    </p:spTree>
    <p:extLst>
      <p:ext uri="{BB962C8B-B14F-4D97-AF65-F5344CB8AC3E}">
        <p14:creationId xmlns:p14="http://schemas.microsoft.com/office/powerpoint/2010/main" val="267183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1F940-A943-6646-B3D0-9006115A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Costruttivismo della conoscenza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E35D60-C2CC-D34B-B084-880CB0CC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Etnografia su basi ermeneutiche significa STARE nella DIFFERENZA, riflessività e consapevolezza critica che pone l’etnografo stesso come oggetto d’indagine.</a:t>
            </a:r>
          </a:p>
          <a:p>
            <a:pPr marL="0" indent="0">
              <a:buNone/>
            </a:pPr>
            <a:r>
              <a:rPr lang="it-IT" dirty="0"/>
              <a:t>Il sapere è prospettico e implica il posizionamento in una rete di relazioni che lo strutturano.</a:t>
            </a:r>
          </a:p>
          <a:p>
            <a:pPr marL="0" indent="0">
              <a:buNone/>
            </a:pPr>
            <a:r>
              <a:rPr lang="it-IT" dirty="0"/>
              <a:t>La CULTURA non esiste nelle TESTE ma ha una natura essenzialmente PUBBLICA, è un documento AGITO.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125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13F5B-C473-2E4B-A413-10C826AE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340" y="0"/>
            <a:ext cx="9842863" cy="2798064"/>
          </a:xfrm>
        </p:spPr>
        <p:txBody>
          <a:bodyPr>
            <a:normAutofit/>
          </a:bodyPr>
          <a:lstStyle/>
          <a:p>
            <a:r>
              <a:rPr lang="it-IT" dirty="0"/>
              <a:t>C. </a:t>
            </a:r>
            <a:r>
              <a:rPr lang="it-IT" dirty="0" err="1"/>
              <a:t>Geertz</a:t>
            </a:r>
            <a:br>
              <a:rPr lang="it-IT" dirty="0"/>
            </a:br>
            <a:r>
              <a:rPr lang="it-IT" dirty="0"/>
              <a:t>cultura pubblica intersoggettiva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C27A5B3-F2D4-1242-883C-497C8586D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069" y="2373312"/>
            <a:ext cx="6858000" cy="3848100"/>
          </a:xfrm>
        </p:spPr>
      </p:pic>
    </p:spTree>
    <p:extLst>
      <p:ext uri="{BB962C8B-B14F-4D97-AF65-F5344CB8AC3E}">
        <p14:creationId xmlns:p14="http://schemas.microsoft.com/office/powerpoint/2010/main" val="140852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archi-2.jpg">
            <a:extLst>
              <a:ext uri="{FF2B5EF4-FFF2-40B4-BE49-F238E27FC236}">
                <a16:creationId xmlns:a16="http://schemas.microsoft.com/office/drawing/2014/main" id="{75A310DC-24C4-EE4A-B728-4F456C3CA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109" y="246887"/>
            <a:ext cx="8220891" cy="61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8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543BA1-AEF3-D543-AACF-D1608FB9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b="1" dirty="0"/>
              <a:t>PROGRAMMA DEL CORSO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FBFB73-3F8C-0B41-806E-D378DE6BC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1" y="2005406"/>
            <a:ext cx="10628244" cy="4673689"/>
          </a:xfrm>
        </p:spPr>
        <p:txBody>
          <a:bodyPr>
            <a:norm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dirty="0">
                <a:cs typeface="Arial" panose="020B0604020202020204" pitchFamily="34" charset="0"/>
              </a:rPr>
              <a:t>Il corso fornisce </a:t>
            </a:r>
            <a:r>
              <a:rPr lang="it-IT" b="1" dirty="0">
                <a:cs typeface="Arial" panose="020B0604020202020204" pitchFamily="34" charset="0"/>
              </a:rPr>
              <a:t>le basi di antropologia culturale </a:t>
            </a:r>
            <a:r>
              <a:rPr lang="it-IT" dirty="0">
                <a:cs typeface="Arial" panose="020B0604020202020204" pitchFamily="34" charset="0"/>
              </a:rPr>
              <a:t>da utilizzare in ambienti scolastici ed educativi per comprendere le </a:t>
            </a:r>
            <a:r>
              <a:rPr lang="it-IT" b="1" dirty="0">
                <a:cs typeface="Arial" panose="020B0604020202020204" pitchFamily="34" charset="0"/>
              </a:rPr>
              <a:t>diversità culturali</a:t>
            </a:r>
            <a:r>
              <a:rPr lang="it-IT" dirty="0">
                <a:cs typeface="Arial" panose="020B0604020202020204" pitchFamily="34" charset="0"/>
              </a:rPr>
              <a:t>, saper interpretare le dinamiche socio-culturali in </a:t>
            </a:r>
            <a:r>
              <a:rPr lang="it-IT" b="1" dirty="0">
                <a:cs typeface="Arial" panose="020B0604020202020204" pitchFamily="34" charset="0"/>
              </a:rPr>
              <a:t>contesti eterogenei</a:t>
            </a:r>
            <a:r>
              <a:rPr lang="it-IT" dirty="0">
                <a:cs typeface="Arial" panose="020B0604020202020204" pitchFamily="34" charset="0"/>
              </a:rPr>
              <a:t>, le modalità di costruzione identitaria e del senso di  appartenenza. </a:t>
            </a:r>
          </a:p>
          <a:p>
            <a:r>
              <a:rPr lang="it-IT" dirty="0">
                <a:cs typeface="Arial" panose="020B0604020202020204" pitchFamily="34" charset="0"/>
              </a:rPr>
              <a:t>Obiettivo è costruire con gli insegnanti </a:t>
            </a:r>
            <a:r>
              <a:rPr lang="it-IT" b="1" dirty="0">
                <a:cs typeface="Arial" panose="020B0604020202020204" pitchFamily="34" charset="0"/>
              </a:rPr>
              <a:t>metodologie e pratiche relazionali</a:t>
            </a:r>
            <a:r>
              <a:rPr lang="it-IT" dirty="0">
                <a:cs typeface="Arial" panose="020B0604020202020204" pitchFamily="34" charset="0"/>
              </a:rPr>
              <a:t> che favoriscano la realizzazione di ambienti sociali ed educativi caratterizzati dal </a:t>
            </a:r>
            <a:r>
              <a:rPr lang="it-IT" b="1" dirty="0">
                <a:cs typeface="Arial" panose="020B0604020202020204" pitchFamily="34" charset="0"/>
              </a:rPr>
              <a:t>rispetto per l’alterità, dall’</a:t>
            </a:r>
            <a:r>
              <a:rPr lang="it-IT" b="1" dirty="0" err="1">
                <a:cs typeface="Arial" panose="020B0604020202020204" pitchFamily="34" charset="0"/>
              </a:rPr>
              <a:t>inclusività</a:t>
            </a:r>
            <a:r>
              <a:rPr lang="it-IT" b="1" dirty="0">
                <a:cs typeface="Arial" panose="020B0604020202020204" pitchFamily="34" charset="0"/>
              </a:rPr>
              <a:t> e da una comunicazione non razzista</a:t>
            </a:r>
            <a:r>
              <a:rPr lang="it-IT" dirty="0">
                <a:cs typeface="Arial" panose="020B0604020202020204" pitchFamily="34" charset="0"/>
              </a:rPr>
              <a:t>, che eviti rigide categorizzazioni e semplificazioni culturali, a partire dalle differenze di genere, generazione, classe sociale, appartenenza religiosa, nazionalità ecc. </a:t>
            </a:r>
          </a:p>
          <a:p>
            <a:r>
              <a:rPr lang="it-IT" dirty="0">
                <a:cs typeface="Arial" panose="020B0604020202020204" pitchFamily="34" charset="0"/>
              </a:rPr>
              <a:t>Verranno trasmesse conoscenze relative ai </a:t>
            </a:r>
            <a:r>
              <a:rPr lang="it-IT" b="1" dirty="0">
                <a:cs typeface="Arial" panose="020B0604020202020204" pitchFamily="34" charset="0"/>
              </a:rPr>
              <a:t>processi migratori, alla globalizzazion</a:t>
            </a:r>
            <a:r>
              <a:rPr lang="it-IT" dirty="0">
                <a:cs typeface="Arial" panose="020B0604020202020204" pitchFamily="34" charset="0"/>
              </a:rPr>
              <a:t>e e alle reti digitali per comprendere il background migratorio, le eventuali differenze di natura antropologica e culturale al fine di </a:t>
            </a:r>
            <a:r>
              <a:rPr lang="it-IT" b="1" dirty="0">
                <a:cs typeface="Arial" panose="020B0604020202020204" pitchFamily="34" charset="0"/>
              </a:rPr>
              <a:t>contrastare la dispersione scolastica </a:t>
            </a:r>
            <a:r>
              <a:rPr lang="it-IT" dirty="0">
                <a:cs typeface="Arial" panose="020B0604020202020204" pitchFamily="34" charset="0"/>
              </a:rPr>
              <a:t>e per costruire un sistema scolastico in grado di recepire la </a:t>
            </a:r>
            <a:r>
              <a:rPr lang="it-IT" b="1" dirty="0">
                <a:cs typeface="Arial" panose="020B0604020202020204" pitchFamily="34" charset="0"/>
              </a:rPr>
              <a:t>pluralità come valore</a:t>
            </a:r>
            <a:r>
              <a:rPr lang="it-IT" dirty="0">
                <a:cs typeface="Arial" panose="020B0604020202020204" pitchFamily="34" charset="0"/>
              </a:rPr>
              <a:t>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557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10-17 «Non calpestate le aiuole», la beffa di Santo Spiri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1001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33400"/>
            <a:ext cx="7767637" cy="1098550"/>
          </a:xfrm>
        </p:spPr>
        <p:txBody>
          <a:bodyPr vert="horz" lIns="0" tIns="0" rIns="0" bIns="0" rtlCol="0" anchor="ctr">
            <a:spAutoFit/>
          </a:bodyPr>
          <a:lstStyle/>
          <a:p>
            <a:pPr defTabSz="449263">
              <a:lnSpc>
                <a:spcPct val="10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400" dirty="0" err="1"/>
              <a:t>Concetto</a:t>
            </a:r>
            <a:r>
              <a:rPr lang="en-GB" sz="3400" dirty="0"/>
              <a:t> </a:t>
            </a:r>
            <a:r>
              <a:rPr lang="en-GB" sz="3400" dirty="0" err="1"/>
              <a:t>antropologico</a:t>
            </a:r>
            <a:r>
              <a:rPr lang="en-GB" sz="3400" dirty="0"/>
              <a:t> </a:t>
            </a:r>
            <a:br>
              <a:rPr lang="en-GB" sz="3400" dirty="0"/>
            </a:br>
            <a:r>
              <a:rPr lang="en-GB" sz="3400" dirty="0"/>
              <a:t>di </a:t>
            </a:r>
            <a:r>
              <a:rPr lang="en-GB" sz="3400" dirty="0" err="1"/>
              <a:t>cultura</a:t>
            </a:r>
            <a:r>
              <a:rPr lang="en-GB" sz="3400" dirty="0"/>
              <a:t> 3.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524001" y="5198775"/>
            <a:ext cx="9475851" cy="2371547"/>
          </a:xfrm>
        </p:spPr>
        <p:txBody>
          <a:bodyPr vert="horz" wrap="square" lIns="0" tIns="0" rIns="0" bIns="0" rtlCol="0">
            <a:spAutoFit/>
          </a:bodyPr>
          <a:lstStyle/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“Una </a:t>
            </a:r>
            <a:r>
              <a:rPr lang="en-GB" sz="2400" b="1" dirty="0" err="1"/>
              <a:t>cultura</a:t>
            </a:r>
            <a:r>
              <a:rPr lang="en-GB" sz="2400" dirty="0"/>
              <a:t>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dirty="0" err="1"/>
              <a:t>struttura</a:t>
            </a:r>
            <a:r>
              <a:rPr lang="en-GB" sz="2400" dirty="0"/>
              <a:t> di </a:t>
            </a:r>
            <a:r>
              <a:rPr lang="en-GB" sz="2400" dirty="0" err="1"/>
              <a:t>significato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b="1" dirty="0" err="1"/>
              <a:t>viaggia</a:t>
            </a:r>
            <a:r>
              <a:rPr lang="en-GB" sz="2400" b="1" dirty="0"/>
              <a:t> </a:t>
            </a:r>
            <a:r>
              <a:rPr lang="en-GB" sz="2400" b="1" dirty="0" err="1"/>
              <a:t>su</a:t>
            </a:r>
            <a:r>
              <a:rPr lang="en-GB" sz="2400" b="1" dirty="0"/>
              <a:t> </a:t>
            </a:r>
            <a:r>
              <a:rPr lang="en-GB" sz="2400" b="1" dirty="0" err="1"/>
              <a:t>reti</a:t>
            </a:r>
            <a:r>
              <a:rPr lang="en-GB" sz="2400" b="1" dirty="0"/>
              <a:t> di </a:t>
            </a:r>
            <a:r>
              <a:rPr lang="en-GB" sz="2400" b="1" dirty="0" err="1"/>
              <a:t>comunicazione</a:t>
            </a:r>
            <a:r>
              <a:rPr lang="en-GB" sz="2400" b="1" dirty="0"/>
              <a:t> non </a:t>
            </a:r>
            <a:r>
              <a:rPr lang="en-GB" sz="2400" b="1" dirty="0" err="1"/>
              <a:t>localizzate</a:t>
            </a:r>
            <a:r>
              <a:rPr lang="en-GB" sz="2400" b="1" dirty="0"/>
              <a:t> in </a:t>
            </a:r>
            <a:r>
              <a:rPr lang="en-GB" sz="2400" b="1" dirty="0" err="1"/>
              <a:t>singoli</a:t>
            </a:r>
            <a:r>
              <a:rPr lang="en-GB" sz="2400" b="1" dirty="0"/>
              <a:t> </a:t>
            </a:r>
            <a:r>
              <a:rPr lang="en-GB" sz="2400" b="1" dirty="0" err="1"/>
              <a:t>territori</a:t>
            </a:r>
            <a:r>
              <a:rPr lang="en-GB" sz="2400" b="1" dirty="0"/>
              <a:t>”</a:t>
            </a:r>
            <a:r>
              <a:rPr lang="en-GB" sz="2400" b="1" i="1" dirty="0"/>
              <a:t>.</a:t>
            </a:r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					U. </a:t>
            </a:r>
            <a:r>
              <a:rPr lang="en-GB" sz="2400" dirty="0" err="1"/>
              <a:t>Hannerz</a:t>
            </a:r>
            <a:r>
              <a:rPr lang="en-GB" sz="2400" dirty="0"/>
              <a:t>, </a:t>
            </a:r>
            <a:r>
              <a:rPr lang="en-GB" sz="2400" i="1" dirty="0" err="1"/>
              <a:t>Esplorare</a:t>
            </a:r>
            <a:r>
              <a:rPr lang="en-GB" sz="2400" i="1" dirty="0"/>
              <a:t> la </a:t>
            </a:r>
            <a:r>
              <a:rPr lang="en-GB" sz="2400" i="1" dirty="0" err="1"/>
              <a:t>città</a:t>
            </a:r>
            <a:r>
              <a:rPr lang="en-GB" sz="2400" i="1" dirty="0"/>
              <a:t>,</a:t>
            </a:r>
            <a:r>
              <a:rPr lang="en-GB" sz="2400" dirty="0"/>
              <a:t>  1992</a:t>
            </a:r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b="1" i="1" dirty="0"/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i="1" dirty="0">
              <a:latin typeface="Eurostile"/>
            </a:endParaRPr>
          </a:p>
        </p:txBody>
      </p:sp>
      <p:pic>
        <p:nvPicPr>
          <p:cNvPr id="4" name="Segnaposto contenuto 2" descr="A_7FfUob.jpg">
            <a:extLst>
              <a:ext uri="{FF2B5EF4-FFF2-40B4-BE49-F238E27FC236}">
                <a16:creationId xmlns:a16="http://schemas.microsoft.com/office/drawing/2014/main" id="{EE91E125-E944-5C46-BC0D-BBAA684041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4077" y="1760632"/>
            <a:ext cx="5866232" cy="33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6673" y="5788043"/>
            <a:ext cx="8360242" cy="566738"/>
          </a:xfrm>
        </p:spPr>
        <p:txBody>
          <a:bodyPr>
            <a:normAutofit fontScale="90000"/>
          </a:bodyPr>
          <a:lstStyle/>
          <a:p>
            <a:r>
              <a:rPr lang="it-IT" dirty="0"/>
              <a:t>Confini?</a:t>
            </a:r>
          </a:p>
        </p:txBody>
      </p:sp>
      <p:pic>
        <p:nvPicPr>
          <p:cNvPr id="5" name="Segnaposto immagine 4" descr="Mexico-Border-Wall-Art-Installation-Child-JR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29" r="-24829"/>
          <a:stretch>
            <a:fillRect/>
          </a:stretch>
        </p:blipFill>
        <p:spPr>
          <a:xfrm>
            <a:off x="1808163" y="457200"/>
            <a:ext cx="8577262" cy="3822700"/>
          </a:xfrm>
        </p:spPr>
      </p:pic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1808163" y="4800328"/>
            <a:ext cx="8304213" cy="8048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2000" dirty="0">
                <a:solidFill>
                  <a:schemeClr val="tx1"/>
                </a:solidFill>
              </a:rPr>
              <a:t>Cultura come “un insieme poroso di intersezioni nel quale distinti processi si incrociano tanto all’interno quanto al di là dei suoi confini”. </a:t>
            </a:r>
          </a:p>
          <a:p>
            <a:pPr>
              <a:buNone/>
            </a:pPr>
            <a:r>
              <a:rPr lang="it-IT" sz="2000" dirty="0">
                <a:solidFill>
                  <a:schemeClr val="tx1"/>
                </a:solidFill>
              </a:rPr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226393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2012494" y="5715001"/>
            <a:ext cx="8045906" cy="4530725"/>
          </a:xfrm>
        </p:spPr>
        <p:txBody>
          <a:bodyPr/>
          <a:lstStyle/>
          <a:p>
            <a:pPr lvl="1" eaLnBrk="1" hangingPunct="1">
              <a:buFont typeface="Wingdings" charset="0"/>
              <a:buChar char="Ø"/>
            </a:pPr>
            <a:r>
              <a:rPr lang="it-IT" sz="2000" dirty="0">
                <a:latin typeface="Century Gothic" charset="0"/>
                <a:ea typeface="ＭＳ Ｐゴシック" charset="0"/>
              </a:rPr>
              <a:t>Media: comunità senza il senso del luogo</a:t>
            </a:r>
          </a:p>
          <a:p>
            <a:pPr lvl="1" eaLnBrk="1" hangingPunct="1">
              <a:buFont typeface="Wingdings" charset="0"/>
              <a:buChar char="Ø"/>
            </a:pPr>
            <a:r>
              <a:rPr lang="it-IT" sz="2000" dirty="0">
                <a:latin typeface="Century Gothic" charset="0"/>
                <a:ea typeface="ＭＳ Ｐゴシック" charset="0"/>
              </a:rPr>
              <a:t>Migrazioni &amp; sfere pubbliche diasporiche</a:t>
            </a:r>
          </a:p>
          <a:p>
            <a:pPr lvl="1" eaLnBrk="1" hangingPunct="1">
              <a:buFont typeface="Wingdings" charset="0"/>
              <a:buChar char="Ø"/>
            </a:pPr>
            <a:r>
              <a:rPr lang="it-IT" sz="2000" dirty="0">
                <a:latin typeface="Century Gothic" charset="0"/>
                <a:ea typeface="ＭＳ Ｐゴシック" charset="0"/>
              </a:rPr>
              <a:t>Cultura non come sostantivo ma aggettivo –</a:t>
            </a:r>
            <a:r>
              <a:rPr lang="it-IT" sz="2000" dirty="0" err="1">
                <a:latin typeface="Century Gothic" charset="0"/>
                <a:ea typeface="ＭＳ Ｐゴシック" charset="0"/>
              </a:rPr>
              <a:t>ale</a:t>
            </a:r>
            <a:r>
              <a:rPr lang="it-IT" sz="2000" dirty="0">
                <a:latin typeface="Century Gothic" charset="0"/>
                <a:ea typeface="ＭＳ Ｐゴシック" charset="0"/>
              </a:rPr>
              <a:t> </a:t>
            </a:r>
          </a:p>
          <a:p>
            <a:pPr eaLnBrk="1" hangingPunct="1"/>
            <a:endParaRPr lang="it-IT" sz="28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4" descr="105_050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617" y="1220788"/>
            <a:ext cx="58674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495" y="252948"/>
            <a:ext cx="8574087" cy="967840"/>
          </a:xfrm>
        </p:spPr>
        <p:txBody>
          <a:bodyPr>
            <a:normAutofit/>
          </a:bodyPr>
          <a:lstStyle/>
          <a:p>
            <a:r>
              <a:rPr lang="it-IT" sz="2800" cap="none" dirty="0">
                <a:latin typeface="Century Gothic" charset="0"/>
                <a:ea typeface="ＭＳ Ｐゴシック" charset="0"/>
                <a:cs typeface="ＭＳ Ｐゴシック" charset="0"/>
              </a:rPr>
              <a:t> “Modernità in polvere” (</a:t>
            </a:r>
            <a:r>
              <a:rPr lang="it-IT" sz="2800" cap="none" dirty="0" err="1">
                <a:latin typeface="Century Gothic" charset="0"/>
                <a:ea typeface="ＭＳ Ｐゴシック" charset="0"/>
                <a:cs typeface="ＭＳ Ｐゴシック" charset="0"/>
              </a:rPr>
              <a:t>A.Appadurai</a:t>
            </a:r>
            <a:r>
              <a:rPr lang="it-IT" sz="2800" cap="none" dirty="0">
                <a:latin typeface="Century Gothic" charset="0"/>
                <a:ea typeface="ＭＳ Ｐゴシック" charset="0"/>
                <a:cs typeface="ＭＳ Ｐゴシック" charset="0"/>
              </a:rPr>
              <a:t> 1996) </a:t>
            </a:r>
            <a:endParaRPr lang="it-IT" sz="2800" cap="none" dirty="0"/>
          </a:p>
        </p:txBody>
      </p:sp>
    </p:spTree>
    <p:extLst>
      <p:ext uri="{BB962C8B-B14F-4D97-AF65-F5344CB8AC3E}">
        <p14:creationId xmlns:p14="http://schemas.microsoft.com/office/powerpoint/2010/main" val="234528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3513" y="304801"/>
            <a:ext cx="10668000" cy="1216025"/>
          </a:xfrm>
        </p:spPr>
        <p:txBody>
          <a:bodyPr/>
          <a:lstStyle/>
          <a:p>
            <a:pPr eaLnBrk="1" hangingPunct="1"/>
            <a:r>
              <a:rPr lang="it-IT" dirty="0">
                <a:latin typeface="Eurostile"/>
              </a:rPr>
              <a:t>Oggetto: Cultura </a:t>
            </a:r>
            <a:endParaRPr lang="it-IT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7280" y="1789611"/>
            <a:ext cx="10215153" cy="45745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it-IT" sz="2800" dirty="0"/>
              <a:t>Cultura è </a:t>
            </a:r>
            <a:r>
              <a:rPr lang="it-IT" sz="2800" i="1" dirty="0"/>
              <a:t>un complesso di idee, simboli, azioni e disposizioni storicamente tramandati, acquisiti, selezionati e largamente condivisi da un certo numero di individui, mediante cui questi si accostano al mondo in senso </a:t>
            </a:r>
            <a:r>
              <a:rPr lang="it-IT" sz="2800" b="1" i="1" dirty="0"/>
              <a:t>pratico</a:t>
            </a:r>
            <a:r>
              <a:rPr lang="it-IT" sz="2800" i="1" dirty="0"/>
              <a:t> e </a:t>
            </a:r>
            <a:r>
              <a:rPr lang="it-IT" sz="2800" b="1" i="1" dirty="0"/>
              <a:t>intellettuale.</a:t>
            </a:r>
            <a:endParaRPr lang="it-IT" sz="2800" b="1" dirty="0"/>
          </a:p>
          <a:p>
            <a:pPr marL="0" indent="0">
              <a:buNone/>
            </a:pPr>
            <a:r>
              <a:rPr lang="it-IT" sz="2800" dirty="0"/>
              <a:t>“Noi siamo animali incompleti o non finiti che si completano e si ridefiniscono attraverso la cultura – e non attraverso la cultura in genere, ma attraverso forme di cultura estremamente particolari” </a:t>
            </a:r>
          </a:p>
          <a:p>
            <a:pPr marL="0" indent="0">
              <a:buNone/>
            </a:pPr>
            <a:r>
              <a:rPr lang="it-IT" sz="2800" dirty="0"/>
              <a:t>	(C. </a:t>
            </a:r>
            <a:r>
              <a:rPr lang="it-IT" sz="2800" dirty="0" err="1"/>
              <a:t>Geertz</a:t>
            </a:r>
            <a:r>
              <a:rPr lang="it-IT" sz="2800" dirty="0"/>
              <a:t> 1987)</a:t>
            </a:r>
          </a:p>
          <a:p>
            <a:pPr marL="60958" indent="0">
              <a:buNone/>
            </a:pPr>
            <a:endParaRPr lang="it-IT" dirty="0"/>
          </a:p>
          <a:p>
            <a:pPr eaLnBrk="1" hangingPunct="1">
              <a:lnSpc>
                <a:spcPct val="130000"/>
              </a:lnSpc>
            </a:pPr>
            <a:endParaRPr lang="it-IT" dirty="0">
              <a:latin typeface="Eurostile"/>
            </a:endParaRPr>
          </a:p>
          <a:p>
            <a:pPr eaLnBrk="1" hangingPunct="1">
              <a:lnSpc>
                <a:spcPct val="130000"/>
              </a:lnSpc>
              <a:buFont typeface="Wingdings" charset="2"/>
              <a:buNone/>
            </a:pPr>
            <a:endParaRPr lang="it-IT" dirty="0">
              <a:latin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66405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048" y="664188"/>
            <a:ext cx="9753600" cy="1154097"/>
          </a:xfrm>
        </p:spPr>
        <p:txBody>
          <a:bodyPr>
            <a:noAutofit/>
          </a:bodyPr>
          <a:lstStyle/>
          <a:p>
            <a:r>
              <a:rPr lang="it-IT" sz="4800" dirty="0"/>
              <a:t>Cultura come complesso di modelli</a:t>
            </a:r>
            <a:br>
              <a:rPr lang="it-IT" sz="4800" dirty="0"/>
            </a:br>
            <a:r>
              <a:rPr lang="it-IT" sz="4800" dirty="0"/>
              <a:t>culturali e comportamento</a:t>
            </a:r>
            <a:br>
              <a:rPr lang="it-IT" sz="4800" dirty="0"/>
            </a:br>
            <a:endParaRPr lang="it-IT" sz="2400" dirty="0"/>
          </a:p>
        </p:txBody>
      </p:sp>
      <p:sp>
        <p:nvSpPr>
          <p:cNvPr id="5" name="Sottotitolo 4"/>
          <p:cNvSpPr>
            <a:spLocks noGrp="1"/>
          </p:cNvSpPr>
          <p:nvPr>
            <p:ph idx="1"/>
          </p:nvPr>
        </p:nvSpPr>
        <p:spPr>
          <a:xfrm>
            <a:off x="378884" y="2133601"/>
            <a:ext cx="10876709" cy="3992563"/>
          </a:xfrm>
        </p:spPr>
        <p:txBody>
          <a:bodyPr/>
          <a:lstStyle/>
          <a:p>
            <a:pPr marL="60958" indent="0">
              <a:buNone/>
            </a:pPr>
            <a:r>
              <a:rPr lang="it-IT" sz="1333" dirty="0"/>
              <a:t>			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775185842"/>
              </p:ext>
            </p:extLst>
          </p:nvPr>
        </p:nvGraphicFramePr>
        <p:xfrm>
          <a:off x="3659922" y="2621465"/>
          <a:ext cx="8128000" cy="3504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97CAD07F-D921-8843-B0E1-D9D25C88D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99" y="3528797"/>
            <a:ext cx="2991209" cy="16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8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70116_085622-0342-kvDE-U43310162777568EJD-593x443@Corriere-Web-Sezio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899804"/>
            <a:ext cx="7013864" cy="5239699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2324100" y="-4803"/>
            <a:ext cx="7967410" cy="65675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hlinkClick r:id="rId3"/>
              </a:rPr>
              <a:t>Schooling the world?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924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9F7444-56D5-DE4D-948F-98C8B690D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88" y="0"/>
            <a:ext cx="4936670" cy="32993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9510151-5217-C945-B7CA-C795822E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14" y="130628"/>
            <a:ext cx="4811486" cy="36123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002BB7-1C82-1845-8937-AA8B7D0AF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205" y="3723186"/>
            <a:ext cx="4731795" cy="31348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591C48-2F25-F644-B8E0-5787479213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88" y="3299320"/>
            <a:ext cx="4936670" cy="34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2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Riferimento bibliografici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08164" y="2865437"/>
            <a:ext cx="8574087" cy="39925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it-IT" dirty="0" err="1"/>
              <a:t>Tylor</a:t>
            </a:r>
            <a:r>
              <a:rPr lang="it-IT" dirty="0"/>
              <a:t> E., </a:t>
            </a:r>
            <a:r>
              <a:rPr lang="it-IT" i="1" dirty="0"/>
              <a:t>Primitive Culture: </a:t>
            </a:r>
            <a:r>
              <a:rPr lang="it-IT" i="1" dirty="0" err="1"/>
              <a:t>Researches</a:t>
            </a:r>
            <a:r>
              <a:rPr lang="it-IT" i="1" dirty="0"/>
              <a:t> </a:t>
            </a:r>
            <a:r>
              <a:rPr lang="it-IT" i="1" dirty="0" err="1"/>
              <a:t>into</a:t>
            </a:r>
            <a:r>
              <a:rPr lang="it-IT" i="1" dirty="0"/>
              <a:t> the Development of Mythology, </a:t>
            </a:r>
            <a:r>
              <a:rPr lang="it-IT" i="1" dirty="0" err="1"/>
              <a:t>Philosophy</a:t>
            </a:r>
            <a:r>
              <a:rPr lang="it-IT" i="1" dirty="0"/>
              <a:t>, </a:t>
            </a:r>
            <a:r>
              <a:rPr lang="it-IT" i="1" dirty="0" err="1"/>
              <a:t>Religion</a:t>
            </a:r>
            <a:r>
              <a:rPr lang="it-IT" i="1" dirty="0"/>
              <a:t>, Language, Art and Custom</a:t>
            </a:r>
            <a:r>
              <a:rPr lang="it-IT" dirty="0"/>
              <a:t>, Murray, </a:t>
            </a:r>
            <a:r>
              <a:rPr lang="it-IT" dirty="0" err="1"/>
              <a:t>London</a:t>
            </a:r>
            <a:r>
              <a:rPr lang="it-IT" dirty="0"/>
              <a:t> 1871.</a:t>
            </a:r>
          </a:p>
          <a:p>
            <a:pPr>
              <a:buFont typeface="Wingdings" charset="2"/>
              <a:buChar char="§"/>
            </a:pPr>
            <a:r>
              <a:rPr lang="it-IT" dirty="0" err="1"/>
              <a:t>Geertz</a:t>
            </a:r>
            <a:r>
              <a:rPr lang="it-IT" dirty="0"/>
              <a:t> C., </a:t>
            </a:r>
            <a:r>
              <a:rPr lang="it-IT" i="1" dirty="0"/>
              <a:t>Interpretazione di culture</a:t>
            </a:r>
            <a:r>
              <a:rPr lang="it-IT" dirty="0"/>
              <a:t>, Il Mulino, Bologna 1987.</a:t>
            </a:r>
          </a:p>
          <a:p>
            <a:pPr>
              <a:buFont typeface="Wingdings" charset="2"/>
              <a:buChar char="§"/>
            </a:pPr>
            <a:r>
              <a:rPr lang="it-IT" dirty="0"/>
              <a:t>Marcus G.E., Fisher M., </a:t>
            </a:r>
            <a:r>
              <a:rPr lang="it-IT" i="1" dirty="0" err="1"/>
              <a:t>Writing</a:t>
            </a:r>
            <a:r>
              <a:rPr lang="it-IT" i="1" dirty="0"/>
              <a:t> </a:t>
            </a:r>
            <a:r>
              <a:rPr lang="it-IT" i="1" dirty="0" err="1"/>
              <a:t>Cultures</a:t>
            </a:r>
            <a:r>
              <a:rPr lang="it-IT" dirty="0"/>
              <a:t>, </a:t>
            </a:r>
            <a:r>
              <a:rPr lang="it-IT" dirty="0" err="1"/>
              <a:t>University</a:t>
            </a:r>
            <a:r>
              <a:rPr lang="it-IT" dirty="0"/>
              <a:t> of California Press, Berkeley 1986.</a:t>
            </a:r>
          </a:p>
          <a:p>
            <a:pPr>
              <a:buFont typeface="Wingdings" charset="2"/>
              <a:buChar char="§"/>
            </a:pPr>
            <a:r>
              <a:rPr lang="it-IT" dirty="0" err="1"/>
              <a:t>Appadurai</a:t>
            </a:r>
            <a:r>
              <a:rPr lang="it-IT" dirty="0"/>
              <a:t> A., </a:t>
            </a:r>
            <a:r>
              <a:rPr lang="it-IT" i="1" dirty="0" err="1"/>
              <a:t>Modernity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Large. Cultural </a:t>
            </a:r>
            <a:r>
              <a:rPr lang="it-IT" i="1" dirty="0" err="1"/>
              <a:t>Dimension</a:t>
            </a:r>
            <a:r>
              <a:rPr lang="it-IT" i="1" dirty="0"/>
              <a:t> of </a:t>
            </a:r>
            <a:r>
              <a:rPr lang="it-IT" i="1" dirty="0" err="1"/>
              <a:t>Globalization</a:t>
            </a:r>
            <a:r>
              <a:rPr lang="it-IT" dirty="0"/>
              <a:t>, </a:t>
            </a:r>
            <a:r>
              <a:rPr lang="it-IT" dirty="0" err="1"/>
              <a:t>University</a:t>
            </a:r>
            <a:r>
              <a:rPr lang="it-IT" dirty="0"/>
              <a:t> of Minnesota, 1996.</a:t>
            </a:r>
          </a:p>
          <a:p>
            <a:pPr>
              <a:buFont typeface="Wingdings" charset="2"/>
              <a:buChar char="§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516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E820A3-5134-E243-A737-D3A947DB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Contenuti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B8B287-0A79-DC46-81D2-3CB5392AF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224" y="2084832"/>
            <a:ext cx="9407879" cy="4285561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it-IT" b="1" dirty="0"/>
              <a:t>La nozione di cultura in senso antropologico</a:t>
            </a:r>
            <a:r>
              <a:rPr lang="it-IT" dirty="0"/>
              <a:t>, indagata nel suo più ampio senso etnografico, negli aspetti dinamici processuali, nelle componenti materiali, relazionali e virtuali. </a:t>
            </a:r>
          </a:p>
          <a:p>
            <a:pPr marL="457200" indent="-457200">
              <a:buAutoNum type="arabicParenR"/>
            </a:pPr>
            <a:r>
              <a:rPr lang="it-IT" dirty="0"/>
              <a:t>Gli aspetti culturali riguardanti </a:t>
            </a:r>
            <a:r>
              <a:rPr lang="it-IT" b="1" dirty="0"/>
              <a:t>razzismo, migrazioni, integrazione e coesione sociale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it-IT" dirty="0"/>
              <a:t>La </a:t>
            </a:r>
            <a:r>
              <a:rPr lang="it-IT" b="1" dirty="0"/>
              <a:t>diversità culturale </a:t>
            </a:r>
            <a:r>
              <a:rPr lang="it-IT" dirty="0"/>
              <a:t>nelle </a:t>
            </a:r>
            <a:r>
              <a:rPr lang="it-IT" b="1" dirty="0"/>
              <a:t>pratiche</a:t>
            </a:r>
            <a:r>
              <a:rPr lang="it-IT" dirty="0"/>
              <a:t>, negli </a:t>
            </a:r>
            <a:r>
              <a:rPr lang="it-IT" b="1" dirty="0"/>
              <a:t>immaginari</a:t>
            </a:r>
            <a:r>
              <a:rPr lang="it-IT" dirty="0"/>
              <a:t> e nei diversi modi, culturalmente determinati, di pensare, conoscere e categorizzare la realtà.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it-IT" dirty="0"/>
              <a:t>Tematiche utili al fine di garantire il riconoscimento delle differenze e </a:t>
            </a:r>
            <a:r>
              <a:rPr lang="it-IT" b="1" dirty="0"/>
              <a:t>l’inclusione sociale 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it-IT" dirty="0"/>
              <a:t>Nozioni di base finalizzate all’apprendimento del metodo etnografico e della ricerca-azione</a:t>
            </a:r>
            <a:r>
              <a:rPr lang="it-IT" b="1" dirty="0"/>
              <a:t>. L'etnografia </a:t>
            </a:r>
            <a:r>
              <a:rPr lang="it-IT" dirty="0"/>
              <a:t>come risorsa per una didattica riflessiva </a:t>
            </a:r>
          </a:p>
          <a:p>
            <a:pPr marL="457200" indent="-457200">
              <a:buAutoNum type="arabicParenR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6717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C7866-C988-5040-8849-CE16EDE2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formativi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D22FE1-4E35-9844-B657-4F374E8C6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594" y="1824393"/>
            <a:ext cx="8767277" cy="4605051"/>
          </a:xfrm>
        </p:spPr>
        <p:txBody>
          <a:bodyPr>
            <a:normAutofit/>
          </a:bodyPr>
          <a:lstStyle/>
          <a:p>
            <a:r>
              <a:rPr lang="it-IT" dirty="0"/>
              <a:t>essere in grado di applicare con </a:t>
            </a:r>
            <a:r>
              <a:rPr lang="it-IT" b="1" dirty="0"/>
              <a:t>riflessività</a:t>
            </a:r>
            <a:r>
              <a:rPr lang="it-IT" dirty="0"/>
              <a:t> critica i fondamenti dell’antropologia culturale, utilizzando </a:t>
            </a:r>
            <a:r>
              <a:rPr lang="it-IT" b="1" dirty="0"/>
              <a:t>metodi e tecniche</a:t>
            </a:r>
            <a:r>
              <a:rPr lang="it-IT" dirty="0"/>
              <a:t> per </a:t>
            </a:r>
            <a:r>
              <a:rPr lang="it-IT" b="1" dirty="0"/>
              <a:t>contrastare i fenomeni dell’esclusione e della disuguaglianza</a:t>
            </a:r>
            <a:r>
              <a:rPr lang="it-IT" dirty="0"/>
              <a:t>.</a:t>
            </a:r>
          </a:p>
          <a:p>
            <a:r>
              <a:rPr lang="it-IT" dirty="0"/>
              <a:t>conoscere i </a:t>
            </a:r>
            <a:r>
              <a:rPr lang="it-IT" b="1" dirty="0"/>
              <a:t>processi migratori transnazionali, globalizzazione  e società della conoscenza </a:t>
            </a:r>
            <a:r>
              <a:rPr lang="it-IT" dirty="0"/>
              <a:t>al fine creare strategie specifiche di comunicazione, interpretazione e mediazione transculturali, senza riduzionismi.</a:t>
            </a:r>
          </a:p>
          <a:p>
            <a:r>
              <a:rPr lang="it-IT" dirty="0"/>
              <a:t>sviluppare competenze relative all'etnografia dell'organizzazione scolastica, ai modelli di analisi dei processi culturali e istituzionali (</a:t>
            </a:r>
            <a:r>
              <a:rPr lang="it-IT" b="1" dirty="0" err="1"/>
              <a:t>schooling</a:t>
            </a:r>
            <a:r>
              <a:rPr lang="it-IT" dirty="0"/>
              <a:t>) per orientarsi e orientare gli allievi nella complessità del sistema organizzativo e istituzionale scolastico;</a:t>
            </a:r>
          </a:p>
          <a:p>
            <a:r>
              <a:rPr lang="it-IT" dirty="0"/>
              <a:t>acquisire una </a:t>
            </a:r>
            <a:r>
              <a:rPr lang="it-IT" b="1" dirty="0"/>
              <a:t>prospettiva etnografica legata di osservazione partecipante sul campo </a:t>
            </a:r>
            <a:r>
              <a:rPr lang="it-IT" dirty="0"/>
              <a:t>e alla ricerca azione  come metodo di contrasto e prevenzione della dispersione scolastica.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542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E98677-7653-2C4D-BDD4-1D6B9F0A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BIBLIOGRAFIA comune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27D2C7-1B32-1A47-9CF5-09C94B390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2084831"/>
            <a:ext cx="8666079" cy="39413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 err="1">
                <a:solidFill>
                  <a:schemeClr val="tx2"/>
                </a:solidFill>
              </a:rPr>
              <a:t>Tassan</a:t>
            </a:r>
            <a:r>
              <a:rPr lang="it-IT" b="1" dirty="0">
                <a:solidFill>
                  <a:schemeClr val="tx2"/>
                </a:solidFill>
              </a:rPr>
              <a:t> Manuela, </a:t>
            </a:r>
            <a:r>
              <a:rPr lang="it-IT" b="1" i="1" dirty="0">
                <a:solidFill>
                  <a:schemeClr val="tx2"/>
                </a:solidFill>
              </a:rPr>
              <a:t>Antropologia per insegnare. Diversità culturale e processi educativi</a:t>
            </a:r>
            <a:r>
              <a:rPr lang="it-IT" b="1" dirty="0">
                <a:solidFill>
                  <a:schemeClr val="tx2"/>
                </a:solidFill>
              </a:rPr>
              <a:t>, Zanichelli, Bologna 2020.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Più un testo a scelta tra: </a:t>
            </a:r>
          </a:p>
          <a:p>
            <a:r>
              <a:rPr lang="it-IT" dirty="0"/>
              <a:t>S. </a:t>
            </a:r>
            <a:r>
              <a:rPr lang="it-IT" dirty="0" err="1"/>
              <a:t>Benadusi</a:t>
            </a:r>
            <a:r>
              <a:rPr lang="it-IT" dirty="0"/>
              <a:t>, </a:t>
            </a:r>
            <a:r>
              <a:rPr lang="it-IT" i="1" dirty="0"/>
              <a:t>La scuola in pratica. Prospettive antropologiche sull’educazione</a:t>
            </a:r>
            <a:r>
              <a:rPr lang="it-IT" dirty="0"/>
              <a:t>, </a:t>
            </a:r>
            <a:r>
              <a:rPr lang="it-IT" dirty="0" err="1"/>
              <a:t>EditPress</a:t>
            </a:r>
            <a:r>
              <a:rPr lang="it-IT" dirty="0"/>
              <a:t>, Firenze 2017.</a:t>
            </a:r>
          </a:p>
          <a:p>
            <a:r>
              <a:rPr lang="it-IT" dirty="0" err="1"/>
              <a:t>R</a:t>
            </a:r>
            <a:r>
              <a:rPr lang="it-IT" dirty="0"/>
              <a:t>. Bonetti, </a:t>
            </a:r>
            <a:r>
              <a:rPr lang="it-IT" i="1" dirty="0"/>
              <a:t>Etnografie in bottiglia. Apprendere per relazioni nei contesti educativi</a:t>
            </a:r>
            <a:r>
              <a:rPr lang="it-IT" dirty="0"/>
              <a:t>, </a:t>
            </a:r>
            <a:r>
              <a:rPr lang="it-IT" dirty="0" err="1"/>
              <a:t>Meltemi</a:t>
            </a:r>
            <a:r>
              <a:rPr lang="it-IT" dirty="0"/>
              <a:t>, Milano 2019.</a:t>
            </a:r>
          </a:p>
          <a:p>
            <a:r>
              <a:rPr lang="it-IT" dirty="0"/>
              <a:t>T. </a:t>
            </a:r>
            <a:r>
              <a:rPr lang="it-IT" dirty="0" err="1"/>
              <a:t>Ingold</a:t>
            </a:r>
            <a:r>
              <a:rPr lang="it-IT" dirty="0"/>
              <a:t>, </a:t>
            </a:r>
            <a:r>
              <a:rPr lang="it-IT" i="1" dirty="0"/>
              <a:t>Antropologia come educazione</a:t>
            </a:r>
            <a:r>
              <a:rPr lang="it-IT" dirty="0"/>
              <a:t>, Ed. La linea, Bologna 2019.</a:t>
            </a:r>
          </a:p>
          <a:p>
            <a:r>
              <a:rPr lang="it-IT" dirty="0" err="1"/>
              <a:t>F</a:t>
            </a:r>
            <a:r>
              <a:rPr lang="it-IT" dirty="0"/>
              <a:t> Dei, </a:t>
            </a:r>
            <a:r>
              <a:rPr lang="it-IT" i="1" dirty="0"/>
              <a:t>Cultura, scuola, educazione: la prospettiva antropologica</a:t>
            </a:r>
            <a:r>
              <a:rPr lang="it-IT" dirty="0"/>
              <a:t>, </a:t>
            </a:r>
            <a:r>
              <a:rPr lang="it-IT" dirty="0" err="1"/>
              <a:t>Pacini</a:t>
            </a:r>
            <a:r>
              <a:rPr lang="it-IT" dirty="0"/>
              <a:t>, Pisa 2018.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37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57A90-BBFA-9347-B5F3-A82BA249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Modalità di esame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DABB94-48EA-3546-9C5B-36A20D39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10379746" cy="4516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Elaborato + prova scritta: 9 giugno; 7 luglio, 15 settembre ore 15</a:t>
            </a:r>
          </a:p>
          <a:p>
            <a:pPr marL="0" indent="0">
              <a:buNone/>
            </a:pPr>
            <a:r>
              <a:rPr lang="it-IT" dirty="0"/>
              <a:t>L’elaborato scritto da inviare alla prof. Roberta Altin &lt;</a:t>
            </a:r>
            <a:r>
              <a:rPr lang="it-IT" dirty="0" err="1"/>
              <a:t>raltin@units.it</a:t>
            </a:r>
            <a:r>
              <a:rPr lang="it-IT" dirty="0"/>
              <a:t>&gt; almeno il giorno precedente alla data dell’esame: “Da quanto appreso nel testo monografico da lei scelto e agganciandosi alle tematiche generali del corso </a:t>
            </a:r>
            <a:r>
              <a:rPr lang="it-IT" b="1" dirty="0"/>
              <a:t>scelga e illustri alcune linee guida </a:t>
            </a:r>
            <a:r>
              <a:rPr lang="it-IT" dirty="0"/>
              <a:t>utili a migliorare comunicazione, apprendimento cognitivo e inclusione scolastica, </a:t>
            </a:r>
            <a:r>
              <a:rPr lang="it-IT" b="1" dirty="0"/>
              <a:t>da applicare nei contesti scolastici, argomentando la scelta ed evidenziando eventuali criticità</a:t>
            </a:r>
            <a:r>
              <a:rPr lang="it-IT" dirty="0"/>
              <a:t>”.  </a:t>
            </a:r>
          </a:p>
          <a:p>
            <a:pPr marL="0" indent="0">
              <a:buNone/>
            </a:pPr>
            <a:r>
              <a:rPr lang="it-IT" dirty="0"/>
              <a:t>La valutazione comprensiva terrà conto dell’elaborato scritto e della prova scritta che si effettuerà con </a:t>
            </a:r>
            <a:r>
              <a:rPr lang="it-IT" b="1" dirty="0"/>
              <a:t>4 domande aperte </a:t>
            </a:r>
            <a:r>
              <a:rPr lang="it-IT" dirty="0"/>
              <a:t>per verificare la comprensione dei contenuti del corso e l’acquisizione degli obiettivi previsti. I parametri di giudizio nella prova finale riguarderanno:  ampiezza tematica e organicità di trattazione; rielaborazione e organizzazione delle conoscenze in funzione di una progettualità consapevole dei contenuti e dei metodi di applicazione nei contesti operativi.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87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0352D3-64C5-A443-B5F3-3D1002F2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Anthropos</a:t>
            </a:r>
            <a:r>
              <a:rPr lang="it-IT" dirty="0"/>
              <a:t> + logos</a:t>
            </a: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6BFF4668-E5D9-6B49-8A55-555DAB2F1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907955"/>
              </p:ext>
            </p:extLst>
          </p:nvPr>
        </p:nvGraphicFramePr>
        <p:xfrm>
          <a:off x="1024128" y="0"/>
          <a:ext cx="10028583" cy="5671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61DE9AEF-0070-0241-8221-979EC1AD6E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720032"/>
              </p:ext>
            </p:extLst>
          </p:nvPr>
        </p:nvGraphicFramePr>
        <p:xfrm>
          <a:off x="1501913" y="3805494"/>
          <a:ext cx="3626678" cy="381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4168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CAD4A642-3A02-C84D-8AC5-836FBCA8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Etnografia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04F376-899B-ED4A-8163-A731A4076AF1}"/>
              </a:ext>
            </a:extLst>
          </p:cNvPr>
          <p:cNvSpPr txBox="1"/>
          <p:nvPr/>
        </p:nvSpPr>
        <p:spPr>
          <a:xfrm>
            <a:off x="8676216" y="925417"/>
            <a:ext cx="1718547" cy="480335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SCIENZA DEL CONTESTO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08B3596-05B7-6E4B-8F71-239007CA96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" y="0"/>
            <a:ext cx="8994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{C5C16E0F-FD8D-E640-8D0B-529EE659F6DE}tf10001061</Template>
  <TotalTime>700</TotalTime>
  <Words>1702</Words>
  <Application>Microsoft Macintosh PowerPoint</Application>
  <PresentationFormat>Widescreen</PresentationFormat>
  <Paragraphs>162</Paragraphs>
  <Slides>38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8" baseType="lpstr">
      <vt:lpstr>ＭＳ Ｐゴシック</vt:lpstr>
      <vt:lpstr>Arial</vt:lpstr>
      <vt:lpstr>Calibri</vt:lpstr>
      <vt:lpstr>Century Gothic</vt:lpstr>
      <vt:lpstr>Eurostile</vt:lpstr>
      <vt:lpstr>Tw Cen MT</vt:lpstr>
      <vt:lpstr>Tw Cen MT Condensed</vt:lpstr>
      <vt:lpstr>Wingdings</vt:lpstr>
      <vt:lpstr>Wingdings 3</vt:lpstr>
      <vt:lpstr>Integrale</vt:lpstr>
      <vt:lpstr>Antropologia per l’insegnamento</vt:lpstr>
      <vt:lpstr>Presentazione standard di PowerPoint</vt:lpstr>
      <vt:lpstr> PROGRAMMA DEL CORSO </vt:lpstr>
      <vt:lpstr>Contenuti </vt:lpstr>
      <vt:lpstr>Obiettivi formativi</vt:lpstr>
      <vt:lpstr>BIBLIOGRAFIA comune</vt:lpstr>
      <vt:lpstr>Modalità di esame</vt:lpstr>
      <vt:lpstr>Anthropos + logos</vt:lpstr>
      <vt:lpstr>Etnografia </vt:lpstr>
      <vt:lpstr>Metodo comparativ0 + contesti </vt:lpstr>
      <vt:lpstr>Auto etnografia</vt:lpstr>
      <vt:lpstr>Etnocentrismo  </vt:lpstr>
      <vt:lpstr>Presentazione standard di PowerPoint</vt:lpstr>
      <vt:lpstr>Presentazione standard di PowerPoint</vt:lpstr>
      <vt:lpstr>relativismo culturale</vt:lpstr>
      <vt:lpstr>Presentazione standard di PowerPoint</vt:lpstr>
      <vt:lpstr>Velo a scuola?</vt:lpstr>
      <vt:lpstr>Cos’è la cultura? </vt:lpstr>
      <vt:lpstr>Concetto antropologico  di cultura 1.</vt:lpstr>
      <vt:lpstr>Presentazione standard di PowerPoint</vt:lpstr>
      <vt:lpstr>Concetto antropologico  di cultura 2.</vt:lpstr>
      <vt:lpstr>Osservazione partecipante </vt:lpstr>
      <vt:lpstr>Svolta interpretativa</vt:lpstr>
      <vt:lpstr>Immagini widescreen</vt:lpstr>
      <vt:lpstr>Presentazione standard di PowerPoint</vt:lpstr>
      <vt:lpstr>Collezione di culture? </vt:lpstr>
      <vt:lpstr>Costruttivismo della conoscenza</vt:lpstr>
      <vt:lpstr>C. Geertz cultura pubblica intersoggettiva</vt:lpstr>
      <vt:lpstr>Presentazione standard di PowerPoint</vt:lpstr>
      <vt:lpstr>Presentazione standard di PowerPoint</vt:lpstr>
      <vt:lpstr>Concetto antropologico  di cultura 3.</vt:lpstr>
      <vt:lpstr>Confini?</vt:lpstr>
      <vt:lpstr> “Modernità in polvere” (A.Appadurai 1996) </vt:lpstr>
      <vt:lpstr>Oggetto: Cultura </vt:lpstr>
      <vt:lpstr>Cultura come complesso di modelli culturali e comportamento </vt:lpstr>
      <vt:lpstr>Presentazione standard di PowerPoint</vt:lpstr>
      <vt:lpstr>Presentazione standard di PowerPoint</vt:lpstr>
      <vt:lpstr>Riferimento bibliografici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Antropologia per l’insegnamento</dc:title>
  <dc:creator>ALTIN ROBERTA</dc:creator>
  <cp:lastModifiedBy>ALTIN ROBERTA</cp:lastModifiedBy>
  <cp:revision>74</cp:revision>
  <cp:lastPrinted>2022-03-14T10:22:09Z</cp:lastPrinted>
  <dcterms:created xsi:type="dcterms:W3CDTF">2022-02-24T18:48:54Z</dcterms:created>
  <dcterms:modified xsi:type="dcterms:W3CDTF">2022-03-14T10:24:04Z</dcterms:modified>
</cp:coreProperties>
</file>