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1"/>
  </p:notesMasterIdLst>
  <p:sldIdLst>
    <p:sldId id="257" r:id="rId2"/>
    <p:sldId id="262" r:id="rId3"/>
    <p:sldId id="726" r:id="rId4"/>
    <p:sldId id="796" r:id="rId5"/>
    <p:sldId id="865" r:id="rId6"/>
    <p:sldId id="779" r:id="rId7"/>
    <p:sldId id="804" r:id="rId8"/>
    <p:sldId id="869" r:id="rId9"/>
    <p:sldId id="815" r:id="rId10"/>
    <p:sldId id="870" r:id="rId11"/>
    <p:sldId id="871" r:id="rId12"/>
    <p:sldId id="872" r:id="rId13"/>
    <p:sldId id="877" r:id="rId14"/>
    <p:sldId id="873" r:id="rId15"/>
    <p:sldId id="874" r:id="rId16"/>
    <p:sldId id="875" r:id="rId17"/>
    <p:sldId id="878" r:id="rId18"/>
    <p:sldId id="876" r:id="rId19"/>
    <p:sldId id="879" r:id="rId20"/>
    <p:sldId id="866" r:id="rId21"/>
    <p:sldId id="860" r:id="rId22"/>
    <p:sldId id="880" r:id="rId23"/>
    <p:sldId id="881" r:id="rId24"/>
    <p:sldId id="882" r:id="rId25"/>
    <p:sldId id="883" r:id="rId26"/>
    <p:sldId id="886" r:id="rId27"/>
    <p:sldId id="885" r:id="rId28"/>
    <p:sldId id="884" r:id="rId29"/>
    <p:sldId id="613" r:id="rId30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6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94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004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52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27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14/03/2022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hyperlink" Target="https://open.spotify.com/playlist/6Fl2QjxtooDrDtvQx2w0TT?si=8b2a61ede8de4f1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.spotify.com/playlist/1d0ygri0eXPJM77u1ZbpMM?si=a5ffc6edf39a42cc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U8z8fz4scOc&amp;ab_channel=Antena3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176786"/>
            <a:ext cx="10058400" cy="2060214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D00C25-8236-4EBC-97B3-B45C48E2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 </a:t>
            </a:r>
            <a:r>
              <a:rPr lang="it-IT" dirty="0" err="1"/>
              <a:t>segundo</a:t>
            </a:r>
            <a:r>
              <a:rPr lang="it-IT" dirty="0"/>
              <a:t> caso: Quando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formas</a:t>
            </a:r>
            <a:r>
              <a:rPr lang="it-IT" dirty="0"/>
              <a:t> </a:t>
            </a:r>
            <a:r>
              <a:rPr lang="it-IT" dirty="0" err="1"/>
              <a:t>verbais</a:t>
            </a:r>
            <a:r>
              <a:rPr lang="it-IT" dirty="0"/>
              <a:t> </a:t>
            </a:r>
            <a:r>
              <a:rPr lang="it-IT" dirty="0" err="1"/>
              <a:t>acabam</a:t>
            </a:r>
            <a:r>
              <a:rPr lang="it-IT" dirty="0"/>
              <a:t> r, s, z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591137-CF8B-4556-A893-483C7223B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3" t="19417" r="20121" b="24142"/>
          <a:stretch/>
        </p:blipFill>
        <p:spPr>
          <a:xfrm>
            <a:off x="1690308" y="1817259"/>
            <a:ext cx="8872343" cy="44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48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5935652-BDF9-48C4-B9F6-0805CDEBD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46" t="20712" r="14296" b="24660"/>
          <a:stretch/>
        </p:blipFill>
        <p:spPr>
          <a:xfrm>
            <a:off x="323579" y="550316"/>
            <a:ext cx="9978329" cy="429679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D4762154-00A2-4F2D-A379-378789D594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9262879" y="1974019"/>
            <a:ext cx="3959026" cy="144938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anchor="ctr">
            <a:normAutofit/>
          </a:bodyPr>
          <a:lstStyle/>
          <a:p>
            <a:pPr algn="ctr"/>
            <a:r>
              <a:rPr lang="it-IT" dirty="0" err="1"/>
              <a:t>Acentua</a:t>
            </a:r>
            <a:r>
              <a:rPr lang="pt-PT" dirty="0"/>
              <a:t>ções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A0277F4-E305-41E1-8D7E-1B6FD4A0D5FF}"/>
              </a:ext>
            </a:extLst>
          </p:cNvPr>
          <p:cNvSpPr txBox="1"/>
          <p:nvPr/>
        </p:nvSpPr>
        <p:spPr>
          <a:xfrm>
            <a:off x="792811" y="4969983"/>
            <a:ext cx="308249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Quando o «r», o «s» e o «z» </a:t>
            </a:r>
            <a:r>
              <a:rPr lang="it-IT" b="1" dirty="0"/>
              <a:t>CAEM</a:t>
            </a:r>
            <a:r>
              <a:rPr lang="it-IT" dirty="0"/>
              <a:t> </a:t>
            </a:r>
            <a:r>
              <a:rPr lang="it-IT" dirty="0" err="1"/>
              <a:t>há</a:t>
            </a:r>
            <a:r>
              <a:rPr lang="it-IT" dirty="0"/>
              <a:t> </a:t>
            </a:r>
            <a:r>
              <a:rPr lang="it-IT" dirty="0" err="1"/>
              <a:t>algumas</a:t>
            </a:r>
            <a:r>
              <a:rPr lang="it-IT" dirty="0"/>
              <a:t> </a:t>
            </a:r>
            <a:r>
              <a:rPr lang="it-IT" dirty="0" err="1"/>
              <a:t>acentua</a:t>
            </a:r>
            <a:r>
              <a:rPr lang="pt-PT" dirty="0"/>
              <a:t>ções a fazer: no caso dos monossílabos a,e, o 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3332FA7-DAD3-49CE-9B9C-048FDAD480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5" t="65221" r="34578" b="21930"/>
          <a:stretch/>
        </p:blipFill>
        <p:spPr>
          <a:xfrm>
            <a:off x="4377423" y="5129571"/>
            <a:ext cx="5918873" cy="8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3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21B4092-A064-4A27-95D1-61D8A5AF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Acentua</a:t>
            </a:r>
            <a:r>
              <a:rPr lang="pt-PT" dirty="0"/>
              <a:t>ções 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9B01573-0D9F-46C6-AC35-C3443C345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7780"/>
          </a:xfrm>
        </p:spPr>
        <p:txBody>
          <a:bodyPr>
            <a:noAutofit/>
          </a:bodyPr>
          <a:lstStyle/>
          <a:p>
            <a:r>
              <a:rPr lang="it-IT" sz="2400" dirty="0" err="1"/>
              <a:t>Também</a:t>
            </a:r>
            <a:r>
              <a:rPr lang="it-IT" sz="2400" dirty="0"/>
              <a:t> </a:t>
            </a:r>
            <a:r>
              <a:rPr lang="it-IT" sz="2400" dirty="0" err="1"/>
              <a:t>acentuamos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vogais</a:t>
            </a:r>
            <a:r>
              <a:rPr lang="it-IT" sz="2400" dirty="0"/>
              <a:t> </a:t>
            </a:r>
            <a:r>
              <a:rPr lang="it-IT" sz="2400" dirty="0" err="1"/>
              <a:t>finas</a:t>
            </a:r>
            <a:r>
              <a:rPr lang="it-IT" sz="2400" dirty="0"/>
              <a:t> quando </a:t>
            </a:r>
            <a:r>
              <a:rPr lang="it-IT" sz="2400" dirty="0" err="1"/>
              <a:t>estas</a:t>
            </a:r>
            <a:r>
              <a:rPr lang="it-IT" sz="2400" dirty="0"/>
              <a:t> </a:t>
            </a:r>
            <a:r>
              <a:rPr lang="it-IT" sz="2400" dirty="0" err="1"/>
              <a:t>estão</a:t>
            </a:r>
            <a:r>
              <a:rPr lang="it-IT" sz="2400" dirty="0"/>
              <a:t> </a:t>
            </a:r>
            <a:r>
              <a:rPr lang="it-IT" sz="2400" dirty="0" err="1"/>
              <a:t>na</a:t>
            </a:r>
            <a:r>
              <a:rPr lang="it-IT" sz="2400" dirty="0"/>
              <a:t> </a:t>
            </a:r>
            <a:r>
              <a:rPr lang="it-IT" sz="2400" dirty="0" err="1"/>
              <a:t>sílaba</a:t>
            </a:r>
            <a:r>
              <a:rPr lang="it-IT" sz="2400" dirty="0"/>
              <a:t> </a:t>
            </a:r>
            <a:r>
              <a:rPr lang="it-IT" sz="2400" dirty="0" err="1"/>
              <a:t>tónica</a:t>
            </a:r>
            <a:r>
              <a:rPr lang="it-IT" sz="2400" dirty="0"/>
              <a:t>, </a:t>
            </a:r>
            <a:r>
              <a:rPr lang="it-IT" sz="2400" dirty="0" err="1"/>
              <a:t>ou</a:t>
            </a:r>
            <a:r>
              <a:rPr lang="it-IT" sz="2400" dirty="0"/>
              <a:t> </a:t>
            </a:r>
            <a:r>
              <a:rPr lang="it-IT" sz="2400" dirty="0" err="1"/>
              <a:t>seja</a:t>
            </a:r>
            <a:r>
              <a:rPr lang="it-IT" sz="2400" dirty="0"/>
              <a:t> </a:t>
            </a:r>
            <a:r>
              <a:rPr lang="it-IT" sz="2400" dirty="0" err="1"/>
              <a:t>na</a:t>
            </a:r>
            <a:r>
              <a:rPr lang="it-IT" sz="2400" dirty="0"/>
              <a:t> </a:t>
            </a:r>
            <a:r>
              <a:rPr lang="it-IT" sz="2400" dirty="0" err="1"/>
              <a:t>sílaba</a:t>
            </a:r>
            <a:r>
              <a:rPr lang="it-IT" sz="2400" dirty="0"/>
              <a:t> com mais </a:t>
            </a:r>
            <a:r>
              <a:rPr lang="it-IT" sz="2400" dirty="0" err="1"/>
              <a:t>força</a:t>
            </a:r>
            <a:r>
              <a:rPr lang="it-IT" sz="2400" dirty="0"/>
              <a:t>:</a:t>
            </a:r>
          </a:p>
          <a:p>
            <a:endParaRPr lang="it-IT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err="1"/>
              <a:t>Iremos</a:t>
            </a:r>
            <a:r>
              <a:rPr lang="it-IT" sz="2400" dirty="0"/>
              <a:t> </a:t>
            </a:r>
            <a:r>
              <a:rPr lang="it-IT" sz="2400" dirty="0" err="1"/>
              <a:t>contatá</a:t>
            </a:r>
            <a:r>
              <a:rPr lang="it-IT" sz="2400" dirty="0"/>
              <a:t>-</a:t>
            </a:r>
            <a:r>
              <a:rPr lang="it-IT" sz="2400" b="1" dirty="0"/>
              <a:t>la </a:t>
            </a:r>
            <a:r>
              <a:rPr lang="it-IT" sz="2400" dirty="0" err="1"/>
              <a:t>nessa</a:t>
            </a:r>
            <a:r>
              <a:rPr lang="it-IT" sz="2400" dirty="0"/>
              <a:t> a</a:t>
            </a:r>
            <a:r>
              <a:rPr lang="pt-BR" sz="2400" b="0" i="0" dirty="0">
                <a:solidFill>
                  <a:srgbClr val="333333"/>
                </a:solidFill>
                <a:effectLst/>
              </a:rPr>
              <a:t>l</a:t>
            </a:r>
            <a:r>
              <a:rPr lang="it-IT" sz="2400" dirty="0"/>
              <a:t>tura.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err="1"/>
              <a:t>Ela</a:t>
            </a:r>
            <a:r>
              <a:rPr lang="it-IT" sz="2400" dirty="0"/>
              <a:t> vai </a:t>
            </a:r>
            <a:r>
              <a:rPr lang="it-IT" sz="2400" dirty="0" err="1"/>
              <a:t>comprometê</a:t>
            </a:r>
            <a:r>
              <a:rPr lang="it-IT" sz="2400" dirty="0"/>
              <a:t>-</a:t>
            </a:r>
            <a:r>
              <a:rPr lang="it-IT" sz="2400" b="1" dirty="0"/>
              <a:t>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400" dirty="0" err="1"/>
              <a:t>Nós</a:t>
            </a:r>
            <a:r>
              <a:rPr lang="it-IT" sz="2400" dirty="0"/>
              <a:t> vamos </a:t>
            </a:r>
            <a:r>
              <a:rPr lang="it-IT" sz="2400" dirty="0" err="1"/>
              <a:t>recompô</a:t>
            </a:r>
            <a:r>
              <a:rPr lang="it-IT" sz="2400" dirty="0"/>
              <a:t>-</a:t>
            </a:r>
            <a:r>
              <a:rPr lang="it-IT" sz="2400" b="1" dirty="0"/>
              <a:t>la.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sz="2400" b="0" i="0" dirty="0">
                <a:solidFill>
                  <a:srgbClr val="333333"/>
                </a:solidFill>
                <a:effectLst/>
              </a:rPr>
              <a:t>Tentei acalmá- </a:t>
            </a:r>
            <a:r>
              <a:rPr lang="pt-BR" sz="2400" b="1" i="0" dirty="0">
                <a:solidFill>
                  <a:srgbClr val="333333"/>
                </a:solidFill>
                <a:effectLst/>
              </a:rPr>
              <a:t>la.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4476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51D99-DD8F-4F42-A5ED-CED367AD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BE87C3B-C7A0-4DCB-8AD7-F2A6CA490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u="sng" dirty="0"/>
              <a:t>1) Substitui os complementos diretos por pronomes (formas verbais terminadas em -r / -s / -z).</a:t>
            </a:r>
          </a:p>
          <a:p>
            <a:r>
              <a:rPr lang="pt-BR" dirty="0"/>
              <a:t>a) O João pôs a mesa na sala de jantar. ______________________________________________________________________________ b) Tu partes a louça quando estás distraída. ______________________________________________________________________________c) Ele traz o dicionário para a aula. ______________________________________________________________________________d) Ele está a comprar as maçãs na loja. ______________________________________________________________________________e) Ontem eu fiz os exercícios todos. ______________________________________________________________________________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7993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6ADB3-4941-4626-994E-24FEC2006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Exeção</a:t>
            </a:r>
            <a:r>
              <a:rPr lang="it-IT" dirty="0"/>
              <a:t> à </a:t>
            </a:r>
            <a:r>
              <a:rPr lang="it-IT" dirty="0" err="1"/>
              <a:t>regra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671B47B-6056-49FD-A1FC-65FDD5545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83" t="19826" r="18935" b="15362"/>
          <a:stretch/>
        </p:blipFill>
        <p:spPr>
          <a:xfrm>
            <a:off x="2146869" y="1821670"/>
            <a:ext cx="7898261" cy="44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71C940-F95C-49C5-A8C1-DA806C30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 </a:t>
            </a:r>
            <a:r>
              <a:rPr lang="it-IT" dirty="0" err="1"/>
              <a:t>terceiro</a:t>
            </a:r>
            <a:r>
              <a:rPr lang="it-IT" dirty="0"/>
              <a:t> caso: quando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formas</a:t>
            </a:r>
            <a:r>
              <a:rPr lang="it-IT" dirty="0"/>
              <a:t> </a:t>
            </a:r>
            <a:r>
              <a:rPr lang="it-IT" dirty="0" err="1"/>
              <a:t>verbais</a:t>
            </a:r>
            <a:r>
              <a:rPr lang="it-IT" dirty="0"/>
              <a:t> </a:t>
            </a:r>
            <a:r>
              <a:rPr lang="it-IT" dirty="0" err="1"/>
              <a:t>terminam</a:t>
            </a:r>
            <a:r>
              <a:rPr lang="it-IT" dirty="0"/>
              <a:t> em:  -</a:t>
            </a:r>
            <a:r>
              <a:rPr lang="it-IT" dirty="0" err="1"/>
              <a:t>am</a:t>
            </a:r>
            <a:r>
              <a:rPr lang="it-IT" dirty="0"/>
              <a:t>, -</a:t>
            </a:r>
            <a:r>
              <a:rPr lang="it-IT" dirty="0" err="1"/>
              <a:t>õe</a:t>
            </a:r>
            <a:r>
              <a:rPr lang="it-IT" dirty="0"/>
              <a:t>, -</a:t>
            </a:r>
            <a:r>
              <a:rPr lang="it-IT" dirty="0" err="1"/>
              <a:t>ão</a:t>
            </a: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7E6BF-0107-46DE-838D-40294E5B8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Quando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formas</a:t>
            </a:r>
            <a:r>
              <a:rPr lang="it-IT" dirty="0"/>
              <a:t> </a:t>
            </a:r>
            <a:r>
              <a:rPr lang="it-IT" dirty="0" err="1"/>
              <a:t>verbais</a:t>
            </a:r>
            <a:r>
              <a:rPr lang="it-IT" dirty="0"/>
              <a:t> </a:t>
            </a:r>
            <a:r>
              <a:rPr lang="it-IT" dirty="0" err="1"/>
              <a:t>terminam</a:t>
            </a:r>
            <a:r>
              <a:rPr lang="it-IT" dirty="0"/>
              <a:t> da </a:t>
            </a:r>
            <a:r>
              <a:rPr lang="it-IT" dirty="0" err="1"/>
              <a:t>seguinte</a:t>
            </a:r>
            <a:r>
              <a:rPr lang="it-IT" dirty="0"/>
              <a:t> </a:t>
            </a:r>
            <a:r>
              <a:rPr lang="it-IT" dirty="0" err="1"/>
              <a:t>maneira</a:t>
            </a:r>
            <a:r>
              <a:rPr lang="it-IT" dirty="0"/>
              <a:t>:</a:t>
            </a:r>
          </a:p>
          <a:p>
            <a:r>
              <a:rPr lang="it-IT" dirty="0"/>
              <a:t>Os </a:t>
            </a:r>
            <a:r>
              <a:rPr lang="it-IT" dirty="0" err="1"/>
              <a:t>pronomes</a:t>
            </a:r>
            <a:r>
              <a:rPr lang="it-IT" dirty="0"/>
              <a:t> do complemento </a:t>
            </a:r>
            <a:r>
              <a:rPr lang="it-IT" dirty="0" err="1"/>
              <a:t>direto</a:t>
            </a:r>
            <a:r>
              <a:rPr lang="it-IT" dirty="0"/>
              <a:t> 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terceira</a:t>
            </a:r>
            <a:r>
              <a:rPr lang="it-IT" dirty="0"/>
              <a:t> </a:t>
            </a:r>
            <a:r>
              <a:rPr lang="it-IT" dirty="0" err="1"/>
              <a:t>pessoa</a:t>
            </a:r>
            <a:r>
              <a:rPr lang="it-IT" dirty="0"/>
              <a:t> do </a:t>
            </a:r>
            <a:r>
              <a:rPr lang="it-IT" dirty="0" err="1"/>
              <a:t>singular</a:t>
            </a:r>
            <a:r>
              <a:rPr lang="it-IT" dirty="0"/>
              <a:t> (</a:t>
            </a:r>
            <a:r>
              <a:rPr lang="it-IT" dirty="0" err="1"/>
              <a:t>ele</a:t>
            </a:r>
            <a:r>
              <a:rPr lang="it-IT" dirty="0"/>
              <a:t>, </a:t>
            </a:r>
            <a:r>
              <a:rPr lang="it-IT" dirty="0" err="1"/>
              <a:t>ela</a:t>
            </a:r>
            <a:r>
              <a:rPr lang="it-IT" dirty="0"/>
              <a:t>, </a:t>
            </a:r>
            <a:r>
              <a:rPr lang="it-IT" dirty="0" err="1"/>
              <a:t>você</a:t>
            </a:r>
            <a:r>
              <a:rPr lang="it-IT" dirty="0"/>
              <a:t>) e </a:t>
            </a:r>
            <a:r>
              <a:rPr lang="it-IT" dirty="0" err="1"/>
              <a:t>na</a:t>
            </a:r>
            <a:r>
              <a:rPr lang="it-IT" dirty="0"/>
              <a:t> </a:t>
            </a:r>
            <a:r>
              <a:rPr lang="it-IT" dirty="0" err="1"/>
              <a:t>terceira</a:t>
            </a:r>
            <a:r>
              <a:rPr lang="it-IT" dirty="0"/>
              <a:t> </a:t>
            </a:r>
            <a:r>
              <a:rPr lang="it-IT" dirty="0" err="1"/>
              <a:t>pessoa</a:t>
            </a:r>
            <a:r>
              <a:rPr lang="it-IT" dirty="0"/>
              <a:t> do </a:t>
            </a:r>
            <a:r>
              <a:rPr lang="it-IT" dirty="0" err="1"/>
              <a:t>plural</a:t>
            </a:r>
            <a:r>
              <a:rPr lang="it-IT" dirty="0"/>
              <a:t>, </a:t>
            </a:r>
            <a:r>
              <a:rPr lang="it-IT" dirty="0" err="1"/>
              <a:t>são</a:t>
            </a:r>
            <a:r>
              <a:rPr lang="it-IT" dirty="0"/>
              <a:t> </a:t>
            </a:r>
            <a:r>
              <a:rPr lang="it-IT" dirty="0" err="1"/>
              <a:t>os</a:t>
            </a:r>
            <a:r>
              <a:rPr lang="it-IT" dirty="0"/>
              <a:t> </a:t>
            </a:r>
            <a:r>
              <a:rPr lang="it-IT" dirty="0" err="1"/>
              <a:t>seguintes</a:t>
            </a:r>
            <a:r>
              <a:rPr lang="it-IT" dirty="0"/>
              <a:t>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B68A4D5-65D0-4CCC-9EFB-71757CAF1F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4" t="47402" r="19232" b="19649"/>
          <a:stretch/>
        </p:blipFill>
        <p:spPr>
          <a:xfrm>
            <a:off x="2179721" y="3429000"/>
            <a:ext cx="7832557" cy="22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0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DFA321-FA8E-4792-8A0B-3C085422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Exemplos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83F69-50CC-4EE9-A596-2412B57E7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57766"/>
            <a:ext cx="10058400" cy="4023360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mulheres</a:t>
            </a:r>
            <a:r>
              <a:rPr lang="it-IT" dirty="0"/>
              <a:t> </a:t>
            </a:r>
            <a:r>
              <a:rPr lang="it-IT" dirty="0" err="1"/>
              <a:t>lava</a:t>
            </a:r>
            <a:r>
              <a:rPr lang="it-IT" b="1" u="sng" dirty="0" err="1"/>
              <a:t>m</a:t>
            </a:r>
            <a:r>
              <a:rPr lang="it-IT" b="1" u="sng" dirty="0"/>
              <a:t> a </a:t>
            </a:r>
            <a:r>
              <a:rPr lang="it-IT" b="1" u="sng" dirty="0" err="1"/>
              <a:t>roupa</a:t>
            </a:r>
            <a:r>
              <a:rPr lang="it-IT" b="1" u="sng" dirty="0"/>
              <a:t> </a:t>
            </a:r>
            <a:r>
              <a:rPr lang="it-IT" dirty="0"/>
              <a:t>no rio …………………………………………….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mulheres</a:t>
            </a:r>
            <a:r>
              <a:rPr lang="it-IT" dirty="0"/>
              <a:t> </a:t>
            </a:r>
            <a:r>
              <a:rPr lang="it-IT" b="1" u="sng" dirty="0" err="1"/>
              <a:t>lavam-na</a:t>
            </a:r>
            <a:r>
              <a:rPr lang="it-IT" dirty="0"/>
              <a:t> no rio</a:t>
            </a:r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O Paulo </a:t>
            </a:r>
            <a:r>
              <a:rPr lang="it-IT" dirty="0" err="1"/>
              <a:t>põ</a:t>
            </a:r>
            <a:r>
              <a:rPr lang="it-IT" b="1" u="sng" dirty="0" err="1"/>
              <a:t>e</a:t>
            </a:r>
            <a:r>
              <a:rPr lang="it-IT" b="1" u="sng" dirty="0"/>
              <a:t> a mesa</a:t>
            </a:r>
            <a:r>
              <a:rPr lang="it-IT" dirty="0"/>
              <a:t> …………………………………………………..……………… O Paulo </a:t>
            </a:r>
            <a:r>
              <a:rPr lang="it-IT" b="1" u="sng" dirty="0" err="1"/>
              <a:t>põe-na</a:t>
            </a:r>
            <a:endParaRPr lang="it-IT" b="1" u="sng" dirty="0"/>
          </a:p>
        </p:txBody>
      </p:sp>
      <p:sp>
        <p:nvSpPr>
          <p:cNvPr id="6" name="Freccia a inversione 5">
            <a:extLst>
              <a:ext uri="{FF2B5EF4-FFF2-40B4-BE49-F238E27FC236}">
                <a16:creationId xmlns:a16="http://schemas.microsoft.com/office/drawing/2014/main" id="{E9519C27-B25F-41AC-B226-8BEE0680869A}"/>
              </a:ext>
            </a:extLst>
          </p:cNvPr>
          <p:cNvSpPr/>
          <p:nvPr/>
        </p:nvSpPr>
        <p:spPr>
          <a:xfrm>
            <a:off x="2983833" y="2225842"/>
            <a:ext cx="6689556" cy="505326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Freccia a inversione 6">
            <a:extLst>
              <a:ext uri="{FF2B5EF4-FFF2-40B4-BE49-F238E27FC236}">
                <a16:creationId xmlns:a16="http://schemas.microsoft.com/office/drawing/2014/main" id="{7B8DB0F0-E05A-43B8-AE49-3B27EEE869FF}"/>
              </a:ext>
            </a:extLst>
          </p:cNvPr>
          <p:cNvSpPr/>
          <p:nvPr/>
        </p:nvSpPr>
        <p:spPr>
          <a:xfrm>
            <a:off x="2514600" y="3869446"/>
            <a:ext cx="6942221" cy="74595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95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994CC-7544-4669-A7AD-8F8440DF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C0B17F9-BEAC-4F28-8A6C-1CEB3A3EA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u="sng" dirty="0"/>
              <a:t>Substitui os complementos diretos por pronomes (formas verbais terminadas em -m / -ão / -õe).</a:t>
            </a:r>
          </a:p>
          <a:p>
            <a:r>
              <a:rPr lang="pt-BR" dirty="0"/>
              <a:t> a) Ela põe as canetas na mala todos os dias. ______________________________________________________________________________b) Eles dão os papéis ao Paulo. ______________________________________________________________________________ c) Elas veem o filme no cinema. ______________________________________________________________________________ d) A Sara e o Rui leem as revistas todas as semanas. _____________________________________________________________________________</a:t>
            </a:r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96FB85CE-4963-4B62-A4AF-598E40CF2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4" t="47402" r="19232" b="19649"/>
          <a:stretch/>
        </p:blipFill>
        <p:spPr>
          <a:xfrm>
            <a:off x="6245284" y="4919130"/>
            <a:ext cx="4910396" cy="14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73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E787A2A-D675-4BFE-9076-004F36968EE6}"/>
              </a:ext>
            </a:extLst>
          </p:cNvPr>
          <p:cNvSpPr txBox="1"/>
          <p:nvPr/>
        </p:nvSpPr>
        <p:spPr>
          <a:xfrm>
            <a:off x="854243" y="572288"/>
            <a:ext cx="833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/>
              <a:t>MAS 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2981A4-F02C-4B1C-91EC-C96A2135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33" y="1643062"/>
            <a:ext cx="60007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7BD756-DE77-43DF-920C-A8865B0738E3}"/>
              </a:ext>
            </a:extLst>
          </p:cNvPr>
          <p:cNvSpPr txBox="1"/>
          <p:nvPr/>
        </p:nvSpPr>
        <p:spPr>
          <a:xfrm>
            <a:off x="8999621" y="986589"/>
            <a:ext cx="102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Não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F5B186-D17F-4548-8BBD-1AC549939BCD}"/>
              </a:ext>
            </a:extLst>
          </p:cNvPr>
          <p:cNvSpPr txBox="1"/>
          <p:nvPr/>
        </p:nvSpPr>
        <p:spPr>
          <a:xfrm>
            <a:off x="8771020" y="3370666"/>
            <a:ext cx="11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Jamais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DB30758-18B7-415A-B282-148799143FC4}"/>
              </a:ext>
            </a:extLst>
          </p:cNvPr>
          <p:cNvSpPr txBox="1"/>
          <p:nvPr/>
        </p:nvSpPr>
        <p:spPr>
          <a:xfrm>
            <a:off x="8771020" y="4680284"/>
            <a:ext cx="103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Nunca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EA96F7-2003-4E19-81A4-EC2F5713AC2A}"/>
              </a:ext>
            </a:extLst>
          </p:cNvPr>
          <p:cNvSpPr txBox="1"/>
          <p:nvPr/>
        </p:nvSpPr>
        <p:spPr>
          <a:xfrm>
            <a:off x="6629400" y="1251284"/>
            <a:ext cx="72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Já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454CA75-BE50-49DC-9591-FADAF8510286}"/>
              </a:ext>
            </a:extLst>
          </p:cNvPr>
          <p:cNvSpPr txBox="1"/>
          <p:nvPr/>
        </p:nvSpPr>
        <p:spPr>
          <a:xfrm>
            <a:off x="1179095" y="4836695"/>
            <a:ext cx="146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Também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CA81A7-A82B-4D59-8D4F-F3EE69378FE0}"/>
              </a:ext>
            </a:extLst>
          </p:cNvPr>
          <p:cNvSpPr txBox="1"/>
          <p:nvPr/>
        </p:nvSpPr>
        <p:spPr>
          <a:xfrm>
            <a:off x="1395663" y="2514600"/>
            <a:ext cx="938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6C4E25-EDEA-433B-B770-BF43A629DA6E}"/>
              </a:ext>
            </a:extLst>
          </p:cNvPr>
          <p:cNvSpPr txBox="1"/>
          <p:nvPr/>
        </p:nvSpPr>
        <p:spPr>
          <a:xfrm>
            <a:off x="3846597" y="2055783"/>
            <a:ext cx="196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Quem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33F2BB-66AB-40B8-B92D-E8658759EBCD}"/>
              </a:ext>
            </a:extLst>
          </p:cNvPr>
          <p:cNvSpPr txBox="1"/>
          <p:nvPr/>
        </p:nvSpPr>
        <p:spPr>
          <a:xfrm>
            <a:off x="637674" y="5604685"/>
            <a:ext cx="92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Quando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B1B6B7C-A10C-4E55-A082-3051AB10555B}"/>
              </a:ext>
            </a:extLst>
          </p:cNvPr>
          <p:cNvSpPr txBox="1"/>
          <p:nvPr/>
        </p:nvSpPr>
        <p:spPr>
          <a:xfrm>
            <a:off x="9889958" y="2055783"/>
            <a:ext cx="906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Que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F4A623E-81B7-4662-8D9B-B0B92FB6ED2F}"/>
              </a:ext>
            </a:extLst>
          </p:cNvPr>
          <p:cNvSpPr txBox="1"/>
          <p:nvPr/>
        </p:nvSpPr>
        <p:spPr>
          <a:xfrm>
            <a:off x="3036219" y="5647003"/>
            <a:ext cx="1620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Ainda</a:t>
            </a:r>
            <a:r>
              <a:rPr lang="it-IT" dirty="0"/>
              <a:t> </a:t>
            </a:r>
            <a:r>
              <a:rPr lang="it-IT" dirty="0" err="1"/>
              <a:t>não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8BB6AA-9ACF-488F-8B7A-C9F0B5EBBB6C}"/>
              </a:ext>
            </a:extLst>
          </p:cNvPr>
          <p:cNvSpPr txBox="1"/>
          <p:nvPr/>
        </p:nvSpPr>
        <p:spPr>
          <a:xfrm>
            <a:off x="4827170" y="946807"/>
            <a:ext cx="163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Enquanto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CE115C-E250-4827-817B-EDB618ADEC35}"/>
              </a:ext>
            </a:extLst>
          </p:cNvPr>
          <p:cNvSpPr txBox="1"/>
          <p:nvPr/>
        </p:nvSpPr>
        <p:spPr>
          <a:xfrm>
            <a:off x="10862511" y="762141"/>
            <a:ext cx="75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Todos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DD0F75A-8EA2-4C31-9669-BA3EF0806864}"/>
              </a:ext>
            </a:extLst>
          </p:cNvPr>
          <p:cNvSpPr txBox="1"/>
          <p:nvPr/>
        </p:nvSpPr>
        <p:spPr>
          <a:xfrm>
            <a:off x="10796337" y="3739998"/>
            <a:ext cx="11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Ninguém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006CD82-90A2-4A41-9944-A48BB2174E9F}"/>
              </a:ext>
            </a:extLst>
          </p:cNvPr>
          <p:cNvSpPr txBox="1"/>
          <p:nvPr/>
        </p:nvSpPr>
        <p:spPr>
          <a:xfrm>
            <a:off x="517358" y="3739998"/>
            <a:ext cx="121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Alguém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8AFFC00-ED26-4AEC-9495-E32B50389EC4}"/>
              </a:ext>
            </a:extLst>
          </p:cNvPr>
          <p:cNvSpPr txBox="1"/>
          <p:nvPr/>
        </p:nvSpPr>
        <p:spPr>
          <a:xfrm>
            <a:off x="4451681" y="5084916"/>
            <a:ext cx="7443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dirty="0"/>
              <a:t>… quando </a:t>
            </a:r>
            <a:r>
              <a:rPr lang="it-IT" sz="3600" dirty="0" err="1"/>
              <a:t>temos</a:t>
            </a:r>
            <a:r>
              <a:rPr lang="it-IT" sz="3600" dirty="0"/>
              <a:t> </a:t>
            </a:r>
            <a:r>
              <a:rPr lang="it-IT" sz="3600" dirty="0" err="1"/>
              <a:t>estas</a:t>
            </a:r>
            <a:r>
              <a:rPr lang="it-IT" sz="3600" dirty="0"/>
              <a:t> </a:t>
            </a:r>
            <a:r>
              <a:rPr lang="it-IT" sz="3600" dirty="0" err="1"/>
              <a:t>palavrinhas</a:t>
            </a:r>
            <a:r>
              <a:rPr lang="it-IT" sz="3600" dirty="0"/>
              <a:t> o pronome </a:t>
            </a:r>
            <a:r>
              <a:rPr lang="it-IT" sz="3600" dirty="0" err="1"/>
              <a:t>vem</a:t>
            </a:r>
            <a:r>
              <a:rPr lang="it-IT" sz="3600" dirty="0"/>
              <a:t> sempre </a:t>
            </a:r>
            <a:r>
              <a:rPr lang="it-IT" sz="3600" dirty="0" err="1"/>
              <a:t>antes</a:t>
            </a:r>
            <a:r>
              <a:rPr lang="it-IT" sz="3600" dirty="0"/>
              <a:t> do verbo!</a:t>
            </a:r>
          </a:p>
        </p:txBody>
      </p:sp>
    </p:spTree>
    <p:extLst>
      <p:ext uri="{BB962C8B-B14F-4D97-AF65-F5344CB8AC3E}">
        <p14:creationId xmlns:p14="http://schemas.microsoft.com/office/powerpoint/2010/main" val="315061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EF05DE-3F94-4EF1-B64C-75C785498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7" t="23577" r="13346" b="27989"/>
          <a:stretch/>
        </p:blipFill>
        <p:spPr>
          <a:xfrm>
            <a:off x="1758342" y="1737360"/>
            <a:ext cx="8736275" cy="450166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2F87FE5-2651-4E61-9933-2FB62FF3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Resumindo e concluindo…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028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°55 e n°56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12302"/>
            <a:ext cx="10058400" cy="402336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Correção das Traduções na sala de aula.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Quadro geral dos pronomes pessoais. Complemento direto. Esclarecimentos.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Exame de português. Alguns exemplos.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3000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Segunda-feira, 14 de março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C257770-2BCB-4C3D-8F5F-41BBDC04F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2" t="14870" r="54737" b="15470"/>
          <a:stretch/>
        </p:blipFill>
        <p:spPr>
          <a:xfrm>
            <a:off x="1010652" y="320842"/>
            <a:ext cx="10523623" cy="58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58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A85B9-E22A-4085-A308-35869D55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Exame de Português – Prova escrita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74648D9-0D2E-489E-9209-00086438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6256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O que </a:t>
            </a:r>
            <a:r>
              <a:rPr lang="pt-PT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é permitido 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no exame? Lápis, caneta, dicionário monolíngue Português.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Não são permitidos</a:t>
            </a: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: estojos, telemóveis, livros e cadernos encima da mesa.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Material fornecido no dia do exame: para além do exame, folhas brancas para rascunho (os rascunhos são entregues no final da prova junto com o resumo final)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É fundamental que o aluno identifique o seu exame de maneira legível com nome completo, ano de curso e matrícula. Exames entregues sem a identificação são automaticamente anulados.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 O aluno deve escrever de maneira clara e </a:t>
            </a:r>
            <a:r>
              <a:rPr lang="pt-PT" sz="1800" b="1" dirty="0">
                <a:latin typeface="Arial" panose="020B0604020202020204" pitchFamily="34" charset="0"/>
                <a:cs typeface="Arial" panose="020B0604020202020204" pitchFamily="34" charset="0"/>
              </a:rPr>
              <a:t>LEGÍVEL.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1800" dirty="0">
                <a:latin typeface="Arial" panose="020B0604020202020204" pitchFamily="34" charset="0"/>
                <a:cs typeface="Arial" panose="020B0604020202020204" pitchFamily="34" charset="0"/>
              </a:rPr>
              <a:t>O exame está dividido em 3 partes: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Ditado (15- 20 minutos) finalizado o ditado é efetuada a entrega do mesmo (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150-170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- o texto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será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lido em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voz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alta 3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vezes</a:t>
            </a:r>
            <a:r>
              <a:rPr lang="it-IT" dirty="0">
                <a:solidFill>
                  <a:srgbClr val="201F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Gramática + Composição-  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250-300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(1h30) não é permitido o uso do dicionário. Finalizada a segunda parte, </a:t>
            </a:r>
            <a:r>
              <a:rPr lang="pt-PT" dirty="0" err="1">
                <a:latin typeface="Arial" panose="020B0604020202020204" pitchFamily="34" charset="0"/>
                <a:cs typeface="Arial" panose="020B0604020202020204" pitchFamily="34" charset="0"/>
              </a:rPr>
              <a:t>efectua-se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 a entrega do teste.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Tradução (1h30) - 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250-300 </a:t>
            </a:r>
            <a:r>
              <a:rPr lang="it-IT" b="0" i="0" dirty="0" err="1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palavras</a:t>
            </a:r>
            <a:r>
              <a:rPr lang="it-IT" b="0" i="0" dirty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6ECB7C-90B1-46BA-8C58-5C4E0CE0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98" y="4027013"/>
            <a:ext cx="662488" cy="6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58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88A737-D485-4DCB-84A2-B2C0665AAB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Exemplo de perguntas de exame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2205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39EF4-70CD-49FF-A4DD-01F37CDC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/>
              <a:t>Completar com o tempo verbal adequado. 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C37940D-AC3F-4A78-8EF8-D53BF9FF9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1. Completar com o tempo verbal adequado:</a:t>
            </a:r>
          </a:p>
          <a:p>
            <a:r>
              <a:rPr lang="pt-BR" b="1" dirty="0"/>
              <a:t>a) </a:t>
            </a:r>
            <a:r>
              <a:rPr lang="pt-BR" dirty="0"/>
              <a:t>Eu ____________(ligo/ liguei/ liga) ontem para pedir informações sobre o horário de funcionamento do Museu. A funcionária ___________-me (diz/ disse/ digo) o horário do Museu: das 9.00H às 18.00H, mas eu ____________ (chego/ cheguei/ chega) às 9.00H e ______________ (encontrei/ encontro/ encontrou) o Museu fechado. Eu _____________ (espero/ esperaste/ esperei) 30 minutos até o Museu abrir! Acho esta situação lamentável e, por isso, _____________(decido/ decidi/ decide) reclamar. </a:t>
            </a:r>
          </a:p>
          <a:p>
            <a:r>
              <a:rPr lang="pt-BR" b="1" dirty="0"/>
              <a:t>b) </a:t>
            </a:r>
            <a:r>
              <a:rPr lang="pt-BR" dirty="0"/>
              <a:t>______________ (telefono/ telefonei/ telefonaste) para o Museu de Macau para pedir informações sobre o horário de funcionamento do museu. A funcionária _____________(informa-me/ informou-me/ informei-me) do horário: das 9.00H às 20.00H. No dia seguinte, ______________(fui/ vou/ foi) ao museu às 9.00H, mas ______________( encontro-o/ encontrei-o/ encontrou-o) fechado.</a:t>
            </a:r>
            <a:endParaRPr lang="it-IT" dirty="0"/>
          </a:p>
          <a:p>
            <a:endParaRPr lang="it-IT" dirty="0"/>
          </a:p>
        </p:txBody>
      </p:sp>
      <p:pic>
        <p:nvPicPr>
          <p:cNvPr id="1028" name="Picture 4" descr="Livro de reclamações online | Eurocontavel">
            <a:extLst>
              <a:ext uri="{FF2B5EF4-FFF2-40B4-BE49-F238E27FC236}">
                <a16:creationId xmlns:a16="http://schemas.microsoft.com/office/drawing/2014/main" id="{6092BF26-8F4B-4CB9-A4B5-6AAF127A1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63" y="3728818"/>
            <a:ext cx="3699803" cy="24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20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8469A-61A7-48DF-95DA-04D03240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Descrever uma pessoa no passado e no presente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56CB035-9520-4D30-882B-2115F9DEA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00" t="29735" r="14615" b="9518"/>
          <a:stretch/>
        </p:blipFill>
        <p:spPr>
          <a:xfrm>
            <a:off x="2574387" y="1871002"/>
            <a:ext cx="7301133" cy="441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4DF83-B844-4299-99CD-2DF4FAD7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Exemplo de composição.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20580C-6374-4691-8851-D90B88AC4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Elabore um texto sobre a última vez que foi jantar/almoçar fora. </a:t>
            </a:r>
          </a:p>
          <a:p>
            <a:r>
              <a:rPr lang="pt-BR" b="1" u="sng" dirty="0"/>
              <a:t>Tópicos orientadores: </a:t>
            </a:r>
          </a:p>
          <a:p>
            <a:r>
              <a:rPr lang="pt-BR" dirty="0"/>
              <a:t>-nome do restaurante; </a:t>
            </a:r>
          </a:p>
          <a:p>
            <a:r>
              <a:rPr lang="pt-BR" dirty="0"/>
              <a:t>-onde fica; </a:t>
            </a:r>
          </a:p>
          <a:p>
            <a:r>
              <a:rPr lang="pt-BR" dirty="0"/>
              <a:t>-com quem foi; </a:t>
            </a:r>
          </a:p>
          <a:p>
            <a:r>
              <a:rPr lang="pt-BR" dirty="0"/>
              <a:t>-o que pediu/pediram para comer e beber; </a:t>
            </a:r>
          </a:p>
          <a:p>
            <a:r>
              <a:rPr lang="pt-BR" dirty="0"/>
              <a:t>- preço. </a:t>
            </a:r>
          </a:p>
          <a:p>
            <a:endParaRPr lang="pt-BR" dirty="0"/>
          </a:p>
          <a:p>
            <a:pPr algn="ctr"/>
            <a:r>
              <a:rPr lang="pt-BR" b="1" dirty="0"/>
              <a:t>O seu texto deve ter entre 80 e 120 palavras.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10305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melhor definição de saudade que já li na vida. Sorri chorando. | Frases  sobre saudade, Dia da saudade, Frases de saudades eternas">
            <a:extLst>
              <a:ext uri="{FF2B5EF4-FFF2-40B4-BE49-F238E27FC236}">
                <a16:creationId xmlns:a16="http://schemas.microsoft.com/office/drawing/2014/main" id="{F09C41D2-3852-4611-BA57-64CC2C17F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998" y="188742"/>
            <a:ext cx="6480516" cy="648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2AC9DFE1-C7B2-49F5-ABBC-55AF3052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1" y="1809414"/>
            <a:ext cx="3200400" cy="2286000"/>
          </a:xfrm>
        </p:spPr>
        <p:txBody>
          <a:bodyPr/>
          <a:lstStyle/>
          <a:p>
            <a:r>
              <a:rPr lang="pt-PT" dirty="0"/>
              <a:t>Mas afinal o que é a SAUDADE?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5590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5DC68-4FCE-4DF4-8AFA-78740B1AF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Desfado</a:t>
            </a:r>
            <a:r>
              <a:rPr lang="pt-PT" dirty="0"/>
              <a:t> – Ana Moura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0540E32-A223-4EE6-9FD5-A0E4138B7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900" y="1907957"/>
            <a:ext cx="10728962" cy="4384711"/>
          </a:xfrm>
        </p:spPr>
        <p:txBody>
          <a:bodyPr numCol="2">
            <a:normAutofit fontScale="47500" lnSpcReduction="20000"/>
          </a:bodyPr>
          <a:lstStyle/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Quer o destino que eu não creia no destino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o meu fado é nem ter fado nenhum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Cantá-lo bem sem sequer o ter sentido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Senti-lo como ninguém, mas não ter sentido algum</a:t>
            </a:r>
          </a:p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que tristeza, esta minha alegria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que alegria, esta tão grande tristeza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Esperar que um dia eu não espere mais um dia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Por aquele que nunca vem e que aqui esteve presente</a:t>
            </a:r>
          </a:p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que saudade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eu tenho de ter saudade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Saudades de ter alguém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aqui está e não existe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Sentir-me triste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por me sentir tão bem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alegre sentir-me bem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por eu andar tão triste</a:t>
            </a:r>
          </a:p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se eu pudesse não cantar ai se eu pudesse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lamentasse não ter mais nenhum lamento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Talvez ouvisse no silêncio que fizesse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Uma voz que fosse minha cantar alguém cá dentro</a:t>
            </a:r>
          </a:p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que desgraça esta sorte que me assiste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mas que sorte eu viver tão desgraçada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 incerteza que nada mais certo existe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Além da grande incerteza de não estar certa de nada</a:t>
            </a:r>
          </a:p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que saudade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eu tenho de ter saudade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Saudades de ter alguém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aqui está e não existe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Sentir-me triste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por me sentir tão bem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alegre sentir-me bem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por eu andar tão triste</a:t>
            </a:r>
          </a:p>
          <a:p>
            <a:pPr algn="l"/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que saudade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eu tenho de ter saudade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Saudades de ter alguém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 aqui está e não existe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Sentir-me triste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por me sentir tão bem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 alegre sentir-me bem</a:t>
            </a:r>
            <a:b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pt-BR" sz="33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Só por eu andar tão triste</a:t>
            </a:r>
          </a:p>
          <a:p>
            <a:endParaRPr lang="it-IT" dirty="0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7D7D96BA-3120-4ADB-9F2E-63C41C04F397}"/>
              </a:ext>
            </a:extLst>
          </p:cNvPr>
          <p:cNvSpPr/>
          <p:nvPr/>
        </p:nvSpPr>
        <p:spPr>
          <a:xfrm>
            <a:off x="8599294" y="732359"/>
            <a:ext cx="590843" cy="506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4" descr="Spotify: musica e podcast - App su Google Play">
            <a:hlinkClick r:id="rId2"/>
            <a:extLst>
              <a:ext uri="{FF2B5EF4-FFF2-40B4-BE49-F238E27FC236}">
                <a16:creationId xmlns:a16="http://schemas.microsoft.com/office/drawing/2014/main" id="{E6996BD2-67F2-4796-AFE8-824DABFA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475" y="565332"/>
            <a:ext cx="755245" cy="75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ouTube | LinkedIn">
            <a:hlinkClick r:id="rId4"/>
            <a:extLst>
              <a:ext uri="{FF2B5EF4-FFF2-40B4-BE49-F238E27FC236}">
                <a16:creationId xmlns:a16="http://schemas.microsoft.com/office/drawing/2014/main" id="{6ABB106F-9224-4AC7-B2EB-04B7EBAE7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128" y="476376"/>
            <a:ext cx="982254" cy="9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2A9EAF4-F910-46D4-8756-87A6393BD5A5}"/>
              </a:ext>
            </a:extLst>
          </p:cNvPr>
          <p:cNvSpPr txBox="1"/>
          <p:nvPr/>
        </p:nvSpPr>
        <p:spPr>
          <a:xfrm>
            <a:off x="7527049" y="827315"/>
            <a:ext cx="982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u="sng" dirty="0"/>
              <a:t>Clica!!!!</a:t>
            </a:r>
            <a:endParaRPr lang="it-IT" b="1" u="sng" dirty="0"/>
          </a:p>
        </p:txBody>
      </p:sp>
      <p:pic>
        <p:nvPicPr>
          <p:cNvPr id="2058" name="Picture 10" descr="OláLisboa | LinkedIn">
            <a:hlinkClick r:id="rId6"/>
            <a:extLst>
              <a:ext uri="{FF2B5EF4-FFF2-40B4-BE49-F238E27FC236}">
                <a16:creationId xmlns:a16="http://schemas.microsoft.com/office/drawing/2014/main" id="{7FA8F1BE-20A8-4283-AB6A-BE2680A3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285" y="4799121"/>
            <a:ext cx="1322949" cy="132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902B2B6-BA5B-4074-840F-506B1B2CC30C}"/>
              </a:ext>
            </a:extLst>
          </p:cNvPr>
          <p:cNvSpPr txBox="1"/>
          <p:nvPr/>
        </p:nvSpPr>
        <p:spPr>
          <a:xfrm>
            <a:off x="9607648" y="4365399"/>
            <a:ext cx="212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u="sng" dirty="0"/>
              <a:t>Playlist criada para </a:t>
            </a:r>
            <a:r>
              <a:rPr lang="pt-PT" b="1" u="sng" dirty="0" err="1"/>
              <a:t>OlaLisboa</a:t>
            </a:r>
            <a:endParaRPr lang="it-IT" b="1" u="sng" dirty="0"/>
          </a:p>
        </p:txBody>
      </p:sp>
    </p:spTree>
    <p:extLst>
      <p:ext uri="{BB962C8B-B14F-4D97-AF65-F5344CB8AC3E}">
        <p14:creationId xmlns:p14="http://schemas.microsoft.com/office/powerpoint/2010/main" val="1650787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E56EB-25E9-49CF-B8D4-23113A3E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Tradução 21/03/22</a:t>
            </a:r>
            <a:endParaRPr lang="it-I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7D6516-BEB4-4D99-AABC-C7559F381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509" y="178724"/>
            <a:ext cx="7652825" cy="667927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pt-PT" sz="1800" b="1" kern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portuguesa saudade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PT" sz="1800" dirty="0">
                <a:solidFill>
                  <a:srgbClr val="555555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Acaba por ser bom sentir saudades. Sinal de que existem boas recordações.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</a:rPr>
              <a:t>A saudade é dos portugueses. Palavra de presença constante na poesia de língua portuguesa, no fado, no coração de todo e qualquer português apaixonado ou perdido por esse mundo fora. Saudade. O vazio provocado pela ausência do que traz boas recordações. Sobretudo pessoas que partiram sem regresso, longe, mas tão perto, algures perdidas por aí.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</a:rPr>
            </a:br>
            <a: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</a:rPr>
              <a:t>Acaba por ser bom sentir saudades. Sinal de que existem boas recordações. No regresso, no reencontro, nada melhor do que ouvir, e sentir, o “tive saudades tuas”. O vazio da saudade não tem substituição. Pode ser ocupado, preenchido, sem nunca ser substituído por outro qualquer momento, pessoa ou sentimento semelhante. Existe uma saudade. Aquela saudade. A que sai do peito e invade todo o corpo. Que deixa um nó na garganta, uma vontade impotente a crescer.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</a:rPr>
              <a:t>A saudade começou na aventura marítima dos Descobrimentos portugueses, na partida do sítio a que se chama casa, em todos os pequenos objetos e pensamentos que fazem viajar no tempo. Prolongou-se na escrita dos poetas de amores desavindos, entranhou-se na voz do triste fado lusitano. Existe mesmo sem ser possível encará-la olhos nos olhos. E é portuguesa porque mais ninguém a vive, sente, explica e transmite como o povo do pedacinho de terra “à beira mar plantado”.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</a:rPr>
            </a:br>
            <a: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</a:rPr>
              <a:t>Só existem saudades dos bons momentos e de conhecer as pessoas certas nos lugares caminhados. A saudade é vontade de repetir, o querer ter e não poder, o desejar sem concretizar. A saudade consome, mas não mata, faz lutar mesmo que a tristeza permaneça. É um querer voltar sem remédio.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solidFill>
                  <a:srgbClr val="0A0A0A"/>
                </a:solidFill>
                <a:effectLst/>
                <a:latin typeface="Baskerville Old Face" panose="020206020805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Nada melhor do que aproveitar os pulos do coração, as corridas da respiração, o transcendente que nasce de cada passagem. Que se acredite no impossível, no sonho por realizar, na aventura louca e infantil, na experiência por conquistar dos beijos que ainda se aprende a dar. Um a um, trocados e saboreados lentamente, com a calma do sol que se põe no horizonte. Tudo o resto é saudade. Que se mata, morre e renasce.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879850" algn="l"/>
              </a:tabLst>
            </a:pPr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3879850" algn="l"/>
              </a:tabLst>
            </a:pPr>
            <a:r>
              <a:rPr lang="pt-PT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verso “Jardim da Europa à beira mar plantado” é de autoria de Tomás Ribeiro (1831 - 1901). Está presente no poema “A Portugal” que abre o seu livro D. Jaime (1862).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19DA87E-A352-40AE-849B-EC4181189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r>
              <a:rPr lang="pt-PT" dirty="0"/>
              <a:t>“A portuguesa saudade” Tomás Ribeiro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6020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E532E5E-16C9-41A3-8119-4488A6F91C61}"/>
              </a:ext>
            </a:extLst>
          </p:cNvPr>
          <p:cNvSpPr txBox="1"/>
          <p:nvPr/>
        </p:nvSpPr>
        <p:spPr>
          <a:xfrm>
            <a:off x="6721642" y="2149642"/>
            <a:ext cx="38501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b="1" dirty="0"/>
              <a:t>Bom trabalho!</a:t>
            </a:r>
          </a:p>
          <a:p>
            <a:endParaRPr lang="pt-PT" sz="4400" b="1" dirty="0"/>
          </a:p>
          <a:p>
            <a:r>
              <a:rPr lang="pt-PT" sz="4400" b="1" dirty="0"/>
              <a:t>Bom estudo!</a:t>
            </a:r>
            <a:endParaRPr lang="it-IT" sz="4400" b="1" dirty="0"/>
          </a:p>
        </p:txBody>
      </p:sp>
      <p:pic>
        <p:nvPicPr>
          <p:cNvPr id="2050" name="Picture 2" descr="FOCA NOS ESTUDOS - gay seal | Meme Generator">
            <a:extLst>
              <a:ext uri="{FF2B5EF4-FFF2-40B4-BE49-F238E27FC236}">
                <a16:creationId xmlns:a16="http://schemas.microsoft.com/office/drawing/2014/main" id="{4C0AF459-6A06-4ECB-BE81-26EA6632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53" y="1231900"/>
            <a:ext cx="3959141" cy="395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dois textos do Português para o Italiano</a:t>
            </a:r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82B81D5-A157-40E4-990B-BB875AC73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534573"/>
            <a:ext cx="10941858" cy="53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87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1AF9AB-6B16-4BF9-B173-B54871B9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11" y="200497"/>
            <a:ext cx="11624109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</a:br>
            <a:b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</a:br>
            <a:b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</a:br>
            <a:r>
              <a:rPr lang="pt-BR" b="1" i="0" dirty="0">
                <a:solidFill>
                  <a:srgbClr val="C4161C"/>
                </a:solidFill>
                <a:effectLst/>
                <a:latin typeface="Open Sans" panose="020B0606030504020204" pitchFamily="34" charset="0"/>
              </a:rPr>
              <a:t>Dia Internacional da Mulher - 8 de março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EC20766-7F25-414A-AD0A-56F5320F0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845733"/>
            <a:ext cx="11438021" cy="4346519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Comemora-se hoje, 8 de março, o Dia Internacional da Mulher, celebrado desde 1977 no contexto de uma Resolução aprovada pela Assembleia-Geral das Nações Unidas.</a:t>
            </a:r>
          </a:p>
          <a:p>
            <a:r>
              <a:rPr lang="pt-BR" dirty="0"/>
              <a:t>Esta data pretende celebrar os direitos das mulheres já conquistados e chamar a atenção para necessidade de se alcançar a plena igualdade de género a nível mundial, tal como previsto nos Objetivos de Desenvolvimento Sustentável da ONU, em temas como o direito ao voto, a igualdade salarial, a maior representação em cargos de liderança, a proteção em situações de violência física ou psicológica, ou o acesso à educação.</a:t>
            </a:r>
          </a:p>
          <a:p>
            <a:r>
              <a:rPr lang="pt-BR" dirty="0"/>
              <a:t>O objetivo central da atuação do Camões, I.P. nesta área é o de reforçar a atuação da cooperação portuguesa na promoção da igualdade de género, fomentando o empoderamento das mulheres e raparigas nos países parceiros, como elemento fundamental para a prossecução dos Objetivos de Desenvolvimento Sustentável e para um desenvolvimento global mais equitativo, justo e sustentável. Este trabalho é consentâneo com os diversos Planos Nacionais para a Igualdade de Género, Cidadania e Não Discriminação, coordenador pela Comissão para a Igualdade de Género.</a:t>
            </a:r>
          </a:p>
          <a:p>
            <a:r>
              <a:rPr lang="pt-BR" dirty="0"/>
              <a:t>Este ano, o Dia será dedicado ao tema “Igualdade de género hoje para um amanhã sustentável”. A celebração do Dia Internacional da Mulher deste ano é um reconhecimento das mulheres e meninas que lideram a tarefa de adaptação e resposta às alterações climáticas, e uma forma de honrar a sua liderança e contribuição para um futuro sustentável. Informação adicional sobre a celebração desde Dia Internacional estará disponível no site oficial da UN Women (em inglês). Mais informação (em língua portuguesa) também na ONU News.</a:t>
            </a:r>
            <a:endParaRPr lang="it-I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751717-9EE9-408F-9997-CDCCBFBCD4B7}"/>
              </a:ext>
            </a:extLst>
          </p:cNvPr>
          <p:cNvSpPr txBox="1"/>
          <p:nvPr/>
        </p:nvSpPr>
        <p:spPr>
          <a:xfrm>
            <a:off x="898357" y="6386731"/>
            <a:ext cx="10844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https://www.instituto-camoes.pt/sobre/comunicacao/noticias/dia-internacional-da-mulher-8-de-marco2022</a:t>
            </a:r>
          </a:p>
        </p:txBody>
      </p:sp>
    </p:spTree>
    <p:extLst>
      <p:ext uri="{BB962C8B-B14F-4D97-AF65-F5344CB8AC3E}">
        <p14:creationId xmlns:p14="http://schemas.microsoft.com/office/powerpoint/2010/main" val="342722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F7E6-CB7A-4B3A-85A4-312338C8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Quadro geral dos pronomes pessoais</a:t>
            </a:r>
            <a:endParaRPr lang="it-I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022478C-34BF-423B-81E3-D4061317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1971554"/>
            <a:ext cx="6774392" cy="4022725"/>
          </a:xfr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F7711FA-FE09-4228-BAF2-DCEE419CFBBD}"/>
              </a:ext>
            </a:extLst>
          </p:cNvPr>
          <p:cNvSpPr/>
          <p:nvPr/>
        </p:nvSpPr>
        <p:spPr>
          <a:xfrm>
            <a:off x="2880219" y="2055962"/>
            <a:ext cx="4109882" cy="36716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86E81-AEF0-469A-B2C9-DCCE7D569AAD}"/>
              </a:ext>
            </a:extLst>
          </p:cNvPr>
          <p:cNvSpPr txBox="1"/>
          <p:nvPr/>
        </p:nvSpPr>
        <p:spPr>
          <a:xfrm>
            <a:off x="1077063" y="6432668"/>
            <a:ext cx="3209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C694EE2-381B-4CBB-8B74-1090D9FDE516}"/>
              </a:ext>
            </a:extLst>
          </p:cNvPr>
          <p:cNvSpPr txBox="1"/>
          <p:nvPr/>
        </p:nvSpPr>
        <p:spPr>
          <a:xfrm>
            <a:off x="8117059" y="2028616"/>
            <a:ext cx="380765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/>
              <a:t>Notas: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dirty="0"/>
              <a:t>O uso das formas </a:t>
            </a:r>
            <a:r>
              <a:rPr lang="pt-PT" sz="1600" b="1" dirty="0"/>
              <a:t>tu, te, ti </a:t>
            </a:r>
            <a:r>
              <a:rPr lang="pt-PT" sz="1600" dirty="0"/>
              <a:t>tem conotação de grande familiaridade.</a:t>
            </a:r>
          </a:p>
          <a:p>
            <a:endParaRPr lang="pt-P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600" b="1" dirty="0"/>
              <a:t>Omissão do sujeito: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1600" b="1" dirty="0"/>
          </a:p>
          <a:p>
            <a:pPr algn="just"/>
            <a:r>
              <a:rPr lang="pt-PT" sz="1600" dirty="0"/>
              <a:t>Por vezes não se utilizam os pronomes sujeitos na frase porque as desinências verbais são suficientes para indicar a pessoa que se refere o predicado (verbo), bem como o número gramatical (singular ou plural) dessa pessoa.</a:t>
            </a:r>
          </a:p>
          <a:p>
            <a:endParaRPr lang="pt-PT" sz="1600" dirty="0"/>
          </a:p>
          <a:p>
            <a:r>
              <a:rPr lang="pt-PT" sz="1600" dirty="0"/>
              <a:t>Com</a:t>
            </a:r>
            <a:r>
              <a:rPr lang="pt-PT" sz="1600" b="1" dirty="0"/>
              <a:t>o</a:t>
            </a:r>
          </a:p>
          <a:p>
            <a:r>
              <a:rPr lang="pt-PT" sz="1600" dirty="0"/>
              <a:t>Beb</a:t>
            </a:r>
            <a:r>
              <a:rPr lang="pt-PT" sz="1600" b="1" dirty="0"/>
              <a:t>es</a:t>
            </a:r>
            <a:endParaRPr lang="it-IT" sz="1600" b="1" dirty="0"/>
          </a:p>
          <a:p>
            <a:r>
              <a:rPr lang="it-IT" sz="1600" dirty="0" err="1"/>
              <a:t>Brinca</a:t>
            </a:r>
            <a:r>
              <a:rPr lang="it-IT" sz="1600" b="1" dirty="0" err="1"/>
              <a:t>mos</a:t>
            </a:r>
            <a:endParaRPr lang="it-IT" sz="1600" b="1" dirty="0"/>
          </a:p>
          <a:p>
            <a:r>
              <a:rPr lang="it-IT" sz="1600" dirty="0" err="1"/>
              <a:t>Pude</a:t>
            </a:r>
            <a:r>
              <a:rPr lang="it-IT" sz="1600" b="1" dirty="0" err="1"/>
              <a:t>res</a:t>
            </a:r>
            <a:endParaRPr lang="pt-PT" sz="1600" b="1" dirty="0"/>
          </a:p>
        </p:txBody>
      </p:sp>
    </p:spTree>
    <p:extLst>
      <p:ext uri="{BB962C8B-B14F-4D97-AF65-F5344CB8AC3E}">
        <p14:creationId xmlns:p14="http://schemas.microsoft.com/office/powerpoint/2010/main" val="111486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CD2107-EB2E-4278-AF1D-590B210F0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 do complemento direto</a:t>
            </a:r>
            <a:endParaRPr lang="it-I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1A7E63-F93B-49EE-B5CF-4287D1D5DB2F}"/>
              </a:ext>
            </a:extLst>
          </p:cNvPr>
          <p:cNvSpPr txBox="1"/>
          <p:nvPr/>
        </p:nvSpPr>
        <p:spPr>
          <a:xfrm>
            <a:off x="1378424" y="6391919"/>
            <a:ext cx="551369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C44C33-B905-44AB-A184-658ABA6F1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7" b="3702"/>
          <a:stretch/>
        </p:blipFill>
        <p:spPr>
          <a:xfrm>
            <a:off x="1968699" y="1968552"/>
            <a:ext cx="8315562" cy="3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3B4F85C-22F9-4E10-A690-63F62235A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t="7891" b="4981"/>
          <a:stretch/>
        </p:blipFill>
        <p:spPr>
          <a:xfrm>
            <a:off x="2027089" y="4006609"/>
            <a:ext cx="8137821" cy="222806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52F5E60-DE0D-445E-9F69-043659B0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 </a:t>
            </a:r>
            <a:r>
              <a:rPr lang="it-IT" dirty="0" err="1"/>
              <a:t>primeiro</a:t>
            </a:r>
            <a:r>
              <a:rPr lang="it-IT" dirty="0"/>
              <a:t> caso: Quando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formas</a:t>
            </a:r>
            <a:r>
              <a:rPr lang="it-IT" dirty="0"/>
              <a:t> </a:t>
            </a:r>
            <a:r>
              <a:rPr lang="it-IT" dirty="0" err="1"/>
              <a:t>verbais</a:t>
            </a:r>
            <a:r>
              <a:rPr lang="it-IT" dirty="0"/>
              <a:t> </a:t>
            </a:r>
            <a:r>
              <a:rPr lang="it-IT" dirty="0" err="1"/>
              <a:t>acabam</a:t>
            </a:r>
            <a:r>
              <a:rPr lang="it-IT" dirty="0"/>
              <a:t> em </a:t>
            </a:r>
            <a:r>
              <a:rPr lang="it-IT" dirty="0" err="1"/>
              <a:t>vogal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BCFD9C-00CC-4DC3-81B5-2303251EE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8323"/>
            <a:ext cx="10058400" cy="3212317"/>
          </a:xfrm>
        </p:spPr>
        <p:txBody>
          <a:bodyPr numCol="2"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it-IT" sz="2800" dirty="0"/>
              <a:t> O Paulo </a:t>
            </a:r>
            <a:r>
              <a:rPr lang="it-IT" sz="2800" dirty="0" err="1"/>
              <a:t>comprou</a:t>
            </a:r>
            <a:r>
              <a:rPr lang="it-IT" sz="2800" dirty="0"/>
              <a:t> o </a:t>
            </a:r>
            <a:r>
              <a:rPr lang="it-IT" sz="2800" dirty="0" err="1"/>
              <a:t>jornal</a:t>
            </a:r>
            <a:r>
              <a:rPr lang="it-IT" sz="2800" dirty="0"/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2800" dirty="0"/>
              <a:t>  O Paulo </a:t>
            </a:r>
            <a:r>
              <a:rPr lang="it-IT" sz="2800" dirty="0" err="1"/>
              <a:t>comprou</a:t>
            </a:r>
            <a:r>
              <a:rPr lang="it-IT" sz="2800" dirty="0"/>
              <a:t>-</a:t>
            </a:r>
            <a:r>
              <a:rPr lang="it-IT" sz="2800" b="1" dirty="0"/>
              <a:t>o</a:t>
            </a:r>
            <a:r>
              <a:rPr lang="it-IT" sz="28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2800" dirty="0"/>
              <a:t> A Maria </a:t>
            </a:r>
            <a:r>
              <a:rPr lang="it-IT" sz="2800" dirty="0" err="1"/>
              <a:t>trouxe</a:t>
            </a:r>
            <a:r>
              <a:rPr lang="it-IT" sz="2800" dirty="0"/>
              <a:t> a pasta.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2800" dirty="0"/>
              <a:t>A Maria </a:t>
            </a:r>
            <a:r>
              <a:rPr lang="it-IT" sz="2800" dirty="0" err="1"/>
              <a:t>trouxe</a:t>
            </a:r>
            <a:r>
              <a:rPr lang="it-IT" sz="2800" dirty="0"/>
              <a:t>-</a:t>
            </a:r>
            <a:r>
              <a:rPr lang="it-IT" sz="2800" b="1" dirty="0"/>
              <a:t>a</a:t>
            </a:r>
            <a:r>
              <a:rPr lang="it-IT" sz="2800" dirty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it-IT" sz="2800" dirty="0"/>
              <a:t>O Carlos leu </a:t>
            </a:r>
            <a:r>
              <a:rPr lang="it-IT" sz="2800" dirty="0" err="1"/>
              <a:t>os</a:t>
            </a:r>
            <a:r>
              <a:rPr lang="it-IT" sz="2800" dirty="0"/>
              <a:t> </a:t>
            </a:r>
            <a:r>
              <a:rPr lang="it-IT" sz="2800" dirty="0" err="1"/>
              <a:t>livros</a:t>
            </a:r>
            <a:r>
              <a:rPr lang="it-IT" sz="2800" dirty="0"/>
              <a:t>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it-IT" sz="2800" dirty="0"/>
              <a:t>O Carlos leu-</a:t>
            </a:r>
            <a:r>
              <a:rPr lang="it-IT" sz="2800" b="1" dirty="0" err="1"/>
              <a:t>os</a:t>
            </a:r>
            <a:r>
              <a:rPr lang="it-IT" sz="2800" b="1" dirty="0"/>
              <a:t>.</a:t>
            </a:r>
          </a:p>
          <a:p>
            <a:pPr marL="201168" lvl="1" indent="0">
              <a:buNone/>
            </a:pPr>
            <a:endParaRPr lang="pt-BR" sz="2800" dirty="0"/>
          </a:p>
          <a:p>
            <a:pPr lvl="1">
              <a:buFont typeface="Wingdings" panose="05000000000000000000" pitchFamily="2" charset="2"/>
              <a:buChar char="q"/>
            </a:pPr>
            <a:endParaRPr lang="pt-BR" sz="2800" dirty="0"/>
          </a:p>
          <a:p>
            <a:pPr lvl="1">
              <a:buFont typeface="Wingdings" panose="05000000000000000000" pitchFamily="2" charset="2"/>
              <a:buChar char="q"/>
            </a:pPr>
            <a:endParaRPr lang="pt-BR" sz="2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2800" dirty="0"/>
              <a:t> O ladrão assaltou a casa.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800" dirty="0"/>
              <a:t>O ladrão assaltou-</a:t>
            </a:r>
            <a:r>
              <a:rPr lang="pt-BR" sz="2800" b="1" dirty="0"/>
              <a:t>a.</a:t>
            </a:r>
            <a:r>
              <a:rPr lang="pt-BR" sz="2800" dirty="0"/>
              <a:t>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2800" dirty="0"/>
              <a:t>O Eduardo queimou o jantar.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800" dirty="0"/>
              <a:t>O Eduardo queimou-</a:t>
            </a:r>
            <a:r>
              <a:rPr lang="pt-BR" sz="2800" b="1" dirty="0"/>
              <a:t>o. </a:t>
            </a:r>
            <a:endParaRPr lang="pt-BR" sz="28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pt-BR" sz="2800" dirty="0"/>
              <a:t>Eu vi a Sara e o João ontem. 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sz="2800" dirty="0"/>
              <a:t>Eu vi-</a:t>
            </a:r>
            <a:r>
              <a:rPr lang="pt-BR" sz="2800" b="1" dirty="0"/>
              <a:t>os </a:t>
            </a:r>
            <a:r>
              <a:rPr lang="pt-BR" sz="2800" dirty="0"/>
              <a:t>ontem. </a:t>
            </a:r>
            <a:endParaRPr lang="it-IT" sz="2800" b="1" dirty="0"/>
          </a:p>
          <a:p>
            <a:pPr marL="201168" lvl="1" indent="0">
              <a:buNone/>
            </a:pP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9321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DA13CD3E-ADE6-4A6A-93CF-80BF5E45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46" y="576322"/>
            <a:ext cx="3200400" cy="2286000"/>
          </a:xfrm>
        </p:spPr>
        <p:txBody>
          <a:bodyPr/>
          <a:lstStyle/>
          <a:p>
            <a:pPr algn="ctr"/>
            <a:r>
              <a:rPr lang="pt-PT" dirty="0"/>
              <a:t>Pronomes pessoais do complemento direto</a:t>
            </a:r>
            <a:endParaRPr lang="it-I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8F77980-281B-4FED-9857-7B6C6558A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9" b="4820"/>
          <a:stretch/>
        </p:blipFill>
        <p:spPr>
          <a:xfrm>
            <a:off x="4172513" y="262010"/>
            <a:ext cx="7925703" cy="633397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C821628-615E-48E0-BB61-1780339EFDBA}"/>
              </a:ext>
            </a:extLst>
          </p:cNvPr>
          <p:cNvSpPr txBox="1"/>
          <p:nvPr/>
        </p:nvSpPr>
        <p:spPr>
          <a:xfrm>
            <a:off x="482046" y="3676030"/>
            <a:ext cx="32004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dirty="0"/>
              <a:t>In alcune situazioni di </a:t>
            </a:r>
            <a:r>
              <a:rPr lang="it-IT" b="1" u="sng" dirty="0"/>
              <a:t>enclisi</a:t>
            </a:r>
            <a:r>
              <a:rPr lang="it-IT" dirty="0"/>
              <a:t>, i pronomi di terza </a:t>
            </a:r>
            <a:r>
              <a:rPr lang="it-IT" b="1" dirty="0"/>
              <a:t>persona o, a, </a:t>
            </a:r>
            <a:r>
              <a:rPr lang="it-IT" b="1" dirty="0" err="1"/>
              <a:t>os</a:t>
            </a:r>
            <a:r>
              <a:rPr lang="it-IT" b="1" dirty="0"/>
              <a:t>, </a:t>
            </a:r>
            <a:r>
              <a:rPr lang="it-IT" b="1" dirty="0" err="1"/>
              <a:t>as</a:t>
            </a:r>
            <a:r>
              <a:rPr lang="it-IT" dirty="0"/>
              <a:t> presentano forme diverse a causa del suono finale del verbo che le precede</a:t>
            </a:r>
          </a:p>
          <a:p>
            <a:pPr algn="ctr"/>
            <a:r>
              <a:rPr lang="it-IT" dirty="0"/>
              <a:t>(contesto fonetico): </a:t>
            </a:r>
            <a:r>
              <a:rPr lang="it-IT" b="1" dirty="0"/>
              <a:t>lo, la, </a:t>
            </a:r>
            <a:r>
              <a:rPr lang="it-IT" b="1" dirty="0" err="1"/>
              <a:t>los</a:t>
            </a:r>
            <a:r>
              <a:rPr lang="it-IT" b="1" dirty="0"/>
              <a:t>, </a:t>
            </a:r>
            <a:r>
              <a:rPr lang="it-IT" b="1" dirty="0" err="1"/>
              <a:t>las</a:t>
            </a:r>
            <a:r>
              <a:rPr lang="it-IT" b="1" dirty="0"/>
              <a:t> </a:t>
            </a:r>
            <a:r>
              <a:rPr lang="it-IT" dirty="0"/>
              <a:t>oppure </a:t>
            </a:r>
            <a:r>
              <a:rPr lang="it-IT" b="1" dirty="0"/>
              <a:t>no, </a:t>
            </a:r>
            <a:r>
              <a:rPr lang="it-IT" b="1" dirty="0" err="1"/>
              <a:t>na</a:t>
            </a:r>
            <a:r>
              <a:rPr lang="it-IT" b="1" dirty="0"/>
              <a:t>, nos, </a:t>
            </a:r>
            <a:r>
              <a:rPr lang="it-IT" b="1" dirty="0" err="1"/>
              <a:t>nas</a:t>
            </a:r>
            <a:r>
              <a:rPr lang="it-IT" b="1" dirty="0"/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F3EA098-0611-451B-80F0-BDAF05878A81}"/>
              </a:ext>
            </a:extLst>
          </p:cNvPr>
          <p:cNvSpPr txBox="1"/>
          <p:nvPr/>
        </p:nvSpPr>
        <p:spPr>
          <a:xfrm>
            <a:off x="8674460" y="3676030"/>
            <a:ext cx="3292950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Verbos: convidar, pagar, beber, fazer e trazer</a:t>
            </a:r>
            <a:endParaRPr lang="it-I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F70FF0-86BD-4845-8B23-C2652A3292A6}"/>
              </a:ext>
            </a:extLst>
          </p:cNvPr>
          <p:cNvSpPr txBox="1"/>
          <p:nvPr/>
        </p:nvSpPr>
        <p:spPr>
          <a:xfrm>
            <a:off x="10347158" y="5707355"/>
            <a:ext cx="173501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Verbos dar, por, comer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95096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6508</TotalTime>
  <Words>2208</Words>
  <Application>Microsoft Office PowerPoint</Application>
  <PresentationFormat>Ecrã Panorâmico</PresentationFormat>
  <Paragraphs>162</Paragraphs>
  <Slides>29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29</vt:i4>
      </vt:variant>
    </vt:vector>
  </HeadingPairs>
  <TitlesOfParts>
    <vt:vector size="38" baseType="lpstr">
      <vt:lpstr>Arial</vt:lpstr>
      <vt:lpstr>Arial</vt:lpstr>
      <vt:lpstr>Baskerville Old Face</vt:lpstr>
      <vt:lpstr>Calibri</vt:lpstr>
      <vt:lpstr>Calibri Light</vt:lpstr>
      <vt:lpstr>Open Sans</vt:lpstr>
      <vt:lpstr>Times New Roman</vt:lpstr>
      <vt:lpstr>Wingdings</vt:lpstr>
      <vt:lpstr>Retrospettivo</vt:lpstr>
      <vt:lpstr>LINGUA E TRADUZIONE PORTOGHESE I</vt:lpstr>
      <vt:lpstr>Sumário da aula n°55 e n°56</vt:lpstr>
      <vt:lpstr>Tradução</vt:lpstr>
      <vt:lpstr>Apresentação do PowerPoint</vt:lpstr>
      <vt:lpstr>   Dia Internacional da Mulher - 8 de março</vt:lpstr>
      <vt:lpstr>Quadro geral dos pronomes pessoais</vt:lpstr>
      <vt:lpstr>Pronomes pessoais do complemento direto</vt:lpstr>
      <vt:lpstr>O primeiro caso: Quando as formas verbais acabam em vogal</vt:lpstr>
      <vt:lpstr>Pronomes pessoais do complemento direto</vt:lpstr>
      <vt:lpstr>O segundo caso: Quando as formas verbais acabam r, s, z</vt:lpstr>
      <vt:lpstr>Acentuações</vt:lpstr>
      <vt:lpstr>Acentuações </vt:lpstr>
      <vt:lpstr>Exercício</vt:lpstr>
      <vt:lpstr>Exeção à regra</vt:lpstr>
      <vt:lpstr>O terceiro caso: quando as formas verbais terminam em:  -am, -õe, -ão </vt:lpstr>
      <vt:lpstr>Exemplos</vt:lpstr>
      <vt:lpstr>Exercício</vt:lpstr>
      <vt:lpstr>Apresentação do PowerPoint</vt:lpstr>
      <vt:lpstr>Resumindo e concluindo…</vt:lpstr>
      <vt:lpstr>Apresentação do PowerPoint</vt:lpstr>
      <vt:lpstr>Exame de Português – Prova escrita</vt:lpstr>
      <vt:lpstr>Exemplo de perguntas de exame </vt:lpstr>
      <vt:lpstr>Completar com o tempo verbal adequado. </vt:lpstr>
      <vt:lpstr>Descrever uma pessoa no passado e no presente</vt:lpstr>
      <vt:lpstr>Exemplo de composição.</vt:lpstr>
      <vt:lpstr>Mas afinal o que é a SAUDADE?</vt:lpstr>
      <vt:lpstr>Desfado – Ana Moura</vt:lpstr>
      <vt:lpstr>Tradução 21/03/22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112</cp:revision>
  <cp:lastPrinted>2022-02-21T08:30:52Z</cp:lastPrinted>
  <dcterms:created xsi:type="dcterms:W3CDTF">2021-12-06T20:44:41Z</dcterms:created>
  <dcterms:modified xsi:type="dcterms:W3CDTF">2022-03-14T12:54:57Z</dcterms:modified>
</cp:coreProperties>
</file>