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3"/>
  </p:notesMasterIdLst>
  <p:sldIdLst>
    <p:sldId id="257" r:id="rId2"/>
    <p:sldId id="262" r:id="rId3"/>
    <p:sldId id="860" r:id="rId4"/>
    <p:sldId id="861" r:id="rId5"/>
    <p:sldId id="762" r:id="rId6"/>
    <p:sldId id="849" r:id="rId7"/>
    <p:sldId id="848" r:id="rId8"/>
    <p:sldId id="850" r:id="rId9"/>
    <p:sldId id="851" r:id="rId10"/>
    <p:sldId id="852" r:id="rId11"/>
    <p:sldId id="853" r:id="rId12"/>
    <p:sldId id="856" r:id="rId13"/>
    <p:sldId id="854" r:id="rId14"/>
    <p:sldId id="839" r:id="rId15"/>
    <p:sldId id="857" r:id="rId16"/>
    <p:sldId id="859" r:id="rId17"/>
    <p:sldId id="858" r:id="rId18"/>
    <p:sldId id="840" r:id="rId19"/>
    <p:sldId id="841" r:id="rId20"/>
    <p:sldId id="802" r:id="rId21"/>
    <p:sldId id="799" r:id="rId22"/>
    <p:sldId id="811" r:id="rId23"/>
    <p:sldId id="845" r:id="rId24"/>
    <p:sldId id="846" r:id="rId25"/>
    <p:sldId id="847" r:id="rId26"/>
    <p:sldId id="831" r:id="rId27"/>
    <p:sldId id="862" r:id="rId28"/>
    <p:sldId id="863" r:id="rId29"/>
    <p:sldId id="864" r:id="rId30"/>
    <p:sldId id="833" r:id="rId31"/>
    <p:sldId id="832" r:id="rId32"/>
    <p:sldId id="842" r:id="rId33"/>
    <p:sldId id="843" r:id="rId34"/>
    <p:sldId id="834" r:id="rId35"/>
    <p:sldId id="844" r:id="rId36"/>
    <p:sldId id="810" r:id="rId37"/>
    <p:sldId id="805" r:id="rId38"/>
    <p:sldId id="807" r:id="rId39"/>
    <p:sldId id="808" r:id="rId40"/>
    <p:sldId id="829" r:id="rId41"/>
    <p:sldId id="779" r:id="rId42"/>
    <p:sldId id="804" r:id="rId43"/>
    <p:sldId id="815" r:id="rId44"/>
    <p:sldId id="866" r:id="rId45"/>
    <p:sldId id="817" r:id="rId46"/>
    <p:sldId id="828" r:id="rId47"/>
    <p:sldId id="726" r:id="rId48"/>
    <p:sldId id="796" r:id="rId49"/>
    <p:sldId id="865" r:id="rId50"/>
    <p:sldId id="778" r:id="rId51"/>
    <p:sldId id="613" r:id="rId5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4660"/>
  </p:normalViewPr>
  <p:slideViewPr>
    <p:cSldViewPr snapToGrid="0">
      <p:cViewPr>
        <p:scale>
          <a:sx n="60" d="100"/>
          <a:sy n="60" d="100"/>
        </p:scale>
        <p:origin x="78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F6321-45D3-43A8-B46D-FD129E3EE39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69F98C4-1B61-4642-9957-3BF54DB7D932}">
      <dgm:prSet phldrT="[Texto]"/>
      <dgm:spPr/>
      <dgm:t>
        <a:bodyPr/>
        <a:lstStyle/>
        <a:p>
          <a:r>
            <a:rPr lang="pt-PT" dirty="0"/>
            <a:t>tudo</a:t>
          </a:r>
          <a:endParaRPr lang="it-IT" dirty="0"/>
        </a:p>
      </dgm:t>
    </dgm:pt>
    <dgm:pt modelId="{1CEFB00C-B625-4855-BDD2-B758F9104E52}" type="parTrans" cxnId="{64D956C6-3842-4A2F-99AD-8B112913E1F2}">
      <dgm:prSet/>
      <dgm:spPr/>
      <dgm:t>
        <a:bodyPr/>
        <a:lstStyle/>
        <a:p>
          <a:endParaRPr lang="it-IT"/>
        </a:p>
      </dgm:t>
    </dgm:pt>
    <dgm:pt modelId="{E1DC5AAB-8249-4CC9-ADD3-52C4AAE1E050}" type="sibTrans" cxnId="{64D956C6-3842-4A2F-99AD-8B112913E1F2}">
      <dgm:prSet/>
      <dgm:spPr/>
      <dgm:t>
        <a:bodyPr/>
        <a:lstStyle/>
        <a:p>
          <a:endParaRPr lang="it-IT"/>
        </a:p>
      </dgm:t>
    </dgm:pt>
    <dgm:pt modelId="{3E8C3385-0443-4A8B-A553-241AF7955695}">
      <dgm:prSet phldrT="[Texto]"/>
      <dgm:spPr/>
      <dgm:t>
        <a:bodyPr/>
        <a:lstStyle/>
        <a:p>
          <a:r>
            <a:rPr lang="pt-PT" dirty="0" err="1"/>
            <a:t>Riferiti</a:t>
          </a:r>
          <a:r>
            <a:rPr lang="pt-PT" dirty="0"/>
            <a:t> a cose o </a:t>
          </a:r>
          <a:r>
            <a:rPr lang="pt-PT" dirty="0" err="1"/>
            <a:t>concetti</a:t>
          </a:r>
          <a:endParaRPr lang="it-IT" dirty="0"/>
        </a:p>
      </dgm:t>
    </dgm:pt>
    <dgm:pt modelId="{2BEDA8BB-C120-4739-A0BB-41FFD0CF5148}" type="parTrans" cxnId="{B555677F-7783-4DE8-B82C-26C23FA179FE}">
      <dgm:prSet/>
      <dgm:spPr/>
      <dgm:t>
        <a:bodyPr/>
        <a:lstStyle/>
        <a:p>
          <a:endParaRPr lang="it-IT"/>
        </a:p>
      </dgm:t>
    </dgm:pt>
    <dgm:pt modelId="{E951C0F3-59A9-46E0-8A63-50E999EC0CFF}" type="sibTrans" cxnId="{B555677F-7783-4DE8-B82C-26C23FA179FE}">
      <dgm:prSet/>
      <dgm:spPr/>
      <dgm:t>
        <a:bodyPr/>
        <a:lstStyle/>
        <a:p>
          <a:endParaRPr lang="it-IT"/>
        </a:p>
      </dgm:t>
    </dgm:pt>
    <dgm:pt modelId="{E72AA263-8BD2-4796-9B5B-B664B7009A2F}">
      <dgm:prSet phldrT="[Texto]"/>
      <dgm:spPr/>
      <dgm:t>
        <a:bodyPr/>
        <a:lstStyle/>
        <a:p>
          <a:r>
            <a:rPr lang="pt-PT" dirty="0"/>
            <a:t>ITA - TUTTO</a:t>
          </a:r>
          <a:endParaRPr lang="it-IT" dirty="0"/>
        </a:p>
      </dgm:t>
    </dgm:pt>
    <dgm:pt modelId="{E0AF2488-AB86-49CE-8ACF-B81263515352}" type="parTrans" cxnId="{2061AC38-29C7-4C09-A5B7-19907C4CBC50}">
      <dgm:prSet/>
      <dgm:spPr/>
      <dgm:t>
        <a:bodyPr/>
        <a:lstStyle/>
        <a:p>
          <a:endParaRPr lang="it-IT"/>
        </a:p>
      </dgm:t>
    </dgm:pt>
    <dgm:pt modelId="{FFD1C082-4476-40D2-9DE4-3737B10216AF}" type="sibTrans" cxnId="{2061AC38-29C7-4C09-A5B7-19907C4CBC50}">
      <dgm:prSet/>
      <dgm:spPr/>
      <dgm:t>
        <a:bodyPr/>
        <a:lstStyle/>
        <a:p>
          <a:endParaRPr lang="it-IT"/>
        </a:p>
      </dgm:t>
    </dgm:pt>
    <dgm:pt modelId="{13AC8061-2565-4F4C-8475-462BF6FD3133}">
      <dgm:prSet phldrT="[Texto]"/>
      <dgm:spPr/>
      <dgm:t>
        <a:bodyPr/>
        <a:lstStyle/>
        <a:p>
          <a:r>
            <a:rPr lang="pt-PT" dirty="0"/>
            <a:t>todo</a:t>
          </a:r>
          <a:endParaRPr lang="it-IT" dirty="0"/>
        </a:p>
      </dgm:t>
    </dgm:pt>
    <dgm:pt modelId="{9B3287A0-3D96-4A37-A0AE-DB08F7A9D76D}" type="parTrans" cxnId="{01BE9CC9-1D55-4337-A2EF-BF5174243A56}">
      <dgm:prSet/>
      <dgm:spPr/>
      <dgm:t>
        <a:bodyPr/>
        <a:lstStyle/>
        <a:p>
          <a:endParaRPr lang="it-IT"/>
        </a:p>
      </dgm:t>
    </dgm:pt>
    <dgm:pt modelId="{6C02D6A8-C46D-4399-AB0B-0344F49D67C1}" type="sibTrans" cxnId="{01BE9CC9-1D55-4337-A2EF-BF5174243A56}">
      <dgm:prSet/>
      <dgm:spPr/>
      <dgm:t>
        <a:bodyPr/>
        <a:lstStyle/>
        <a:p>
          <a:endParaRPr lang="it-IT"/>
        </a:p>
      </dgm:t>
    </dgm:pt>
    <dgm:pt modelId="{C9B8FFB7-4F88-4649-9A07-626BD1FADA3F}">
      <dgm:prSet phldrT="[Texto]"/>
      <dgm:spPr/>
      <dgm:t>
        <a:bodyPr/>
        <a:lstStyle/>
        <a:p>
          <a:r>
            <a:rPr lang="pt-PT" dirty="0"/>
            <a:t>O oposto ou antónimo de todo pode ser: pedaço/ fragmento/ </a:t>
          </a:r>
          <a:endParaRPr lang="it-IT" dirty="0"/>
        </a:p>
      </dgm:t>
    </dgm:pt>
    <dgm:pt modelId="{D07CFAA5-5A6F-4B70-8EF5-05129A0A6C13}" type="parTrans" cxnId="{853F6AD1-BFBA-4F65-B268-8401E83AD141}">
      <dgm:prSet/>
      <dgm:spPr/>
      <dgm:t>
        <a:bodyPr/>
        <a:lstStyle/>
        <a:p>
          <a:endParaRPr lang="it-IT"/>
        </a:p>
      </dgm:t>
    </dgm:pt>
    <dgm:pt modelId="{C4603D63-CDE2-4A55-8231-272CA6C645B7}" type="sibTrans" cxnId="{853F6AD1-BFBA-4F65-B268-8401E83AD141}">
      <dgm:prSet/>
      <dgm:spPr/>
      <dgm:t>
        <a:bodyPr/>
        <a:lstStyle/>
        <a:p>
          <a:endParaRPr lang="it-IT"/>
        </a:p>
      </dgm:t>
    </dgm:pt>
    <dgm:pt modelId="{22E97BFD-76E9-4D77-88D8-5A99080515E6}">
      <dgm:prSet phldrT="[Texto]"/>
      <dgm:spPr/>
      <dgm:t>
        <a:bodyPr/>
        <a:lstStyle/>
        <a:p>
          <a:r>
            <a:rPr lang="pt-PT" dirty="0"/>
            <a:t>ITA – TUTTO (per </a:t>
          </a:r>
          <a:r>
            <a:rPr lang="pt-PT" dirty="0" err="1"/>
            <a:t>intero</a:t>
          </a:r>
          <a:r>
            <a:rPr lang="pt-PT" dirty="0"/>
            <a:t>)</a:t>
          </a:r>
          <a:endParaRPr lang="it-IT" dirty="0"/>
        </a:p>
      </dgm:t>
    </dgm:pt>
    <dgm:pt modelId="{3184DA0F-7F5E-440E-A834-38C1E9CE314B}" type="parTrans" cxnId="{F86966D5-6887-4ACC-B4A3-DD1E04C6DA8E}">
      <dgm:prSet/>
      <dgm:spPr/>
      <dgm:t>
        <a:bodyPr/>
        <a:lstStyle/>
        <a:p>
          <a:endParaRPr lang="it-IT"/>
        </a:p>
      </dgm:t>
    </dgm:pt>
    <dgm:pt modelId="{A85E0063-FCE1-46B7-90D2-AA984FC1DF0B}" type="sibTrans" cxnId="{F86966D5-6887-4ACC-B4A3-DD1E04C6DA8E}">
      <dgm:prSet/>
      <dgm:spPr/>
      <dgm:t>
        <a:bodyPr/>
        <a:lstStyle/>
        <a:p>
          <a:endParaRPr lang="it-IT"/>
        </a:p>
      </dgm:t>
    </dgm:pt>
    <dgm:pt modelId="{26FEEB05-A1BD-438D-AC5E-542696FB231A}">
      <dgm:prSet phldrT="[Texto]"/>
      <dgm:spPr/>
      <dgm:t>
        <a:bodyPr/>
        <a:lstStyle/>
        <a:p>
          <a:r>
            <a:rPr lang="pt-PT" dirty="0"/>
            <a:t>Nada é o seu oposto. “tudo ou nada” </a:t>
          </a:r>
          <a:endParaRPr lang="it-IT" dirty="0"/>
        </a:p>
      </dgm:t>
    </dgm:pt>
    <dgm:pt modelId="{201B9D03-D3DC-4D60-AD83-3488D4623798}" type="parTrans" cxnId="{DE92EC6C-7054-462A-BCA8-13C3712F9047}">
      <dgm:prSet/>
      <dgm:spPr/>
      <dgm:t>
        <a:bodyPr/>
        <a:lstStyle/>
        <a:p>
          <a:endParaRPr lang="it-IT"/>
        </a:p>
      </dgm:t>
    </dgm:pt>
    <dgm:pt modelId="{E54676E5-FA3A-453E-87CE-66AF673C5E19}" type="sibTrans" cxnId="{DE92EC6C-7054-462A-BCA8-13C3712F9047}">
      <dgm:prSet/>
      <dgm:spPr/>
      <dgm:t>
        <a:bodyPr/>
        <a:lstStyle/>
        <a:p>
          <a:endParaRPr lang="it-IT"/>
        </a:p>
      </dgm:t>
    </dgm:pt>
    <dgm:pt modelId="{A6D15838-EAA0-41DF-AA3E-196234E20534}" type="pres">
      <dgm:prSet presAssocID="{383F6321-45D3-43A8-B46D-FD129E3EE397}" presName="Name0" presStyleCnt="0">
        <dgm:presLayoutVars>
          <dgm:dir/>
          <dgm:animLvl val="lvl"/>
          <dgm:resizeHandles/>
        </dgm:presLayoutVars>
      </dgm:prSet>
      <dgm:spPr/>
    </dgm:pt>
    <dgm:pt modelId="{9A3ED000-C6DD-4049-B802-080AF7445DE2}" type="pres">
      <dgm:prSet presAssocID="{869F98C4-1B61-4642-9957-3BF54DB7D932}" presName="linNode" presStyleCnt="0"/>
      <dgm:spPr/>
    </dgm:pt>
    <dgm:pt modelId="{D3C74DDC-8A85-4986-812F-938CC75EFA70}" type="pres">
      <dgm:prSet presAssocID="{869F98C4-1B61-4642-9957-3BF54DB7D932}" presName="parentShp" presStyleLbl="node1" presStyleIdx="0" presStyleCnt="2">
        <dgm:presLayoutVars>
          <dgm:bulletEnabled val="1"/>
        </dgm:presLayoutVars>
      </dgm:prSet>
      <dgm:spPr/>
    </dgm:pt>
    <dgm:pt modelId="{E09D4124-08C0-40FA-BADD-545BC792BE30}" type="pres">
      <dgm:prSet presAssocID="{869F98C4-1B61-4642-9957-3BF54DB7D932}" presName="childShp" presStyleLbl="bgAccFollowNode1" presStyleIdx="0" presStyleCnt="2">
        <dgm:presLayoutVars>
          <dgm:bulletEnabled val="1"/>
        </dgm:presLayoutVars>
      </dgm:prSet>
      <dgm:spPr/>
    </dgm:pt>
    <dgm:pt modelId="{29797B04-E143-4A61-A66D-0585128CF2C0}" type="pres">
      <dgm:prSet presAssocID="{E1DC5AAB-8249-4CC9-ADD3-52C4AAE1E050}" presName="spacing" presStyleCnt="0"/>
      <dgm:spPr/>
    </dgm:pt>
    <dgm:pt modelId="{A5EA52B5-6ECD-4485-8A59-B06DF764FAE2}" type="pres">
      <dgm:prSet presAssocID="{13AC8061-2565-4F4C-8475-462BF6FD3133}" presName="linNode" presStyleCnt="0"/>
      <dgm:spPr/>
    </dgm:pt>
    <dgm:pt modelId="{C30D1922-FC2F-4A4C-A994-B47A32D8AB67}" type="pres">
      <dgm:prSet presAssocID="{13AC8061-2565-4F4C-8475-462BF6FD3133}" presName="parentShp" presStyleLbl="node1" presStyleIdx="1" presStyleCnt="2">
        <dgm:presLayoutVars>
          <dgm:bulletEnabled val="1"/>
        </dgm:presLayoutVars>
      </dgm:prSet>
      <dgm:spPr/>
    </dgm:pt>
    <dgm:pt modelId="{7D52D19A-44E4-42E4-8B25-9F9C3542B2A4}" type="pres">
      <dgm:prSet presAssocID="{13AC8061-2565-4F4C-8475-462BF6FD3133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1B65323-7D25-4C0F-A96E-8F9152614E93}" type="presOf" srcId="{E72AA263-8BD2-4796-9B5B-B664B7009A2F}" destId="{E09D4124-08C0-40FA-BADD-545BC792BE30}" srcOrd="0" destOrd="2" presId="urn:microsoft.com/office/officeart/2005/8/layout/vList6"/>
    <dgm:cxn modelId="{2061AC38-29C7-4C09-A5B7-19907C4CBC50}" srcId="{869F98C4-1B61-4642-9957-3BF54DB7D932}" destId="{E72AA263-8BD2-4796-9B5B-B664B7009A2F}" srcOrd="2" destOrd="0" parTransId="{E0AF2488-AB86-49CE-8ACF-B81263515352}" sibTransId="{FFD1C082-4476-40D2-9DE4-3737B10216AF}"/>
    <dgm:cxn modelId="{C3C5EA40-E4DD-479B-9ADA-2B896F060067}" type="presOf" srcId="{13AC8061-2565-4F4C-8475-462BF6FD3133}" destId="{C30D1922-FC2F-4A4C-A994-B47A32D8AB67}" srcOrd="0" destOrd="0" presId="urn:microsoft.com/office/officeart/2005/8/layout/vList6"/>
    <dgm:cxn modelId="{CAAA4347-4D36-484B-A086-FB11F9EB1C68}" type="presOf" srcId="{C9B8FFB7-4F88-4649-9A07-626BD1FADA3F}" destId="{7D52D19A-44E4-42E4-8B25-9F9C3542B2A4}" srcOrd="0" destOrd="0" presId="urn:microsoft.com/office/officeart/2005/8/layout/vList6"/>
    <dgm:cxn modelId="{DE92EC6C-7054-462A-BCA8-13C3712F9047}" srcId="{869F98C4-1B61-4642-9957-3BF54DB7D932}" destId="{26FEEB05-A1BD-438D-AC5E-542696FB231A}" srcOrd="1" destOrd="0" parTransId="{201B9D03-D3DC-4D60-AD83-3488D4623798}" sibTransId="{E54676E5-FA3A-453E-87CE-66AF673C5E19}"/>
    <dgm:cxn modelId="{D451F772-1937-45CA-BD51-D0931DF68286}" type="presOf" srcId="{869F98C4-1B61-4642-9957-3BF54DB7D932}" destId="{D3C74DDC-8A85-4986-812F-938CC75EFA70}" srcOrd="0" destOrd="0" presId="urn:microsoft.com/office/officeart/2005/8/layout/vList6"/>
    <dgm:cxn modelId="{1C860157-6F6E-42BD-AAE1-23AC95C37C0E}" type="presOf" srcId="{22E97BFD-76E9-4D77-88D8-5A99080515E6}" destId="{7D52D19A-44E4-42E4-8B25-9F9C3542B2A4}" srcOrd="0" destOrd="1" presId="urn:microsoft.com/office/officeart/2005/8/layout/vList6"/>
    <dgm:cxn modelId="{B555677F-7783-4DE8-B82C-26C23FA179FE}" srcId="{869F98C4-1B61-4642-9957-3BF54DB7D932}" destId="{3E8C3385-0443-4A8B-A553-241AF7955695}" srcOrd="0" destOrd="0" parTransId="{2BEDA8BB-C120-4739-A0BB-41FFD0CF5148}" sibTransId="{E951C0F3-59A9-46E0-8A63-50E999EC0CFF}"/>
    <dgm:cxn modelId="{0123ED7F-65F9-4999-BC7B-0AC784F3680E}" type="presOf" srcId="{26FEEB05-A1BD-438D-AC5E-542696FB231A}" destId="{E09D4124-08C0-40FA-BADD-545BC792BE30}" srcOrd="0" destOrd="1" presId="urn:microsoft.com/office/officeart/2005/8/layout/vList6"/>
    <dgm:cxn modelId="{46BDB3A7-EF03-47D4-A7F3-9C1473332A7C}" type="presOf" srcId="{3E8C3385-0443-4A8B-A553-241AF7955695}" destId="{E09D4124-08C0-40FA-BADD-545BC792BE30}" srcOrd="0" destOrd="0" presId="urn:microsoft.com/office/officeart/2005/8/layout/vList6"/>
    <dgm:cxn modelId="{64D956C6-3842-4A2F-99AD-8B112913E1F2}" srcId="{383F6321-45D3-43A8-B46D-FD129E3EE397}" destId="{869F98C4-1B61-4642-9957-3BF54DB7D932}" srcOrd="0" destOrd="0" parTransId="{1CEFB00C-B625-4855-BDD2-B758F9104E52}" sibTransId="{E1DC5AAB-8249-4CC9-ADD3-52C4AAE1E050}"/>
    <dgm:cxn modelId="{01BE9CC9-1D55-4337-A2EF-BF5174243A56}" srcId="{383F6321-45D3-43A8-B46D-FD129E3EE397}" destId="{13AC8061-2565-4F4C-8475-462BF6FD3133}" srcOrd="1" destOrd="0" parTransId="{9B3287A0-3D96-4A37-A0AE-DB08F7A9D76D}" sibTransId="{6C02D6A8-C46D-4399-AB0B-0344F49D67C1}"/>
    <dgm:cxn modelId="{853F6AD1-BFBA-4F65-B268-8401E83AD141}" srcId="{13AC8061-2565-4F4C-8475-462BF6FD3133}" destId="{C9B8FFB7-4F88-4649-9A07-626BD1FADA3F}" srcOrd="0" destOrd="0" parTransId="{D07CFAA5-5A6F-4B70-8EF5-05129A0A6C13}" sibTransId="{C4603D63-CDE2-4A55-8231-272CA6C645B7}"/>
    <dgm:cxn modelId="{7F8A00D3-CD94-40E7-89E9-97A3304BF13B}" type="presOf" srcId="{383F6321-45D3-43A8-B46D-FD129E3EE397}" destId="{A6D15838-EAA0-41DF-AA3E-196234E20534}" srcOrd="0" destOrd="0" presId="urn:microsoft.com/office/officeart/2005/8/layout/vList6"/>
    <dgm:cxn modelId="{F86966D5-6887-4ACC-B4A3-DD1E04C6DA8E}" srcId="{13AC8061-2565-4F4C-8475-462BF6FD3133}" destId="{22E97BFD-76E9-4D77-88D8-5A99080515E6}" srcOrd="1" destOrd="0" parTransId="{3184DA0F-7F5E-440E-A834-38C1E9CE314B}" sibTransId="{A85E0063-FCE1-46B7-90D2-AA984FC1DF0B}"/>
    <dgm:cxn modelId="{181D9142-6CB4-487C-A8B6-06AEBBFB265C}" type="presParOf" srcId="{A6D15838-EAA0-41DF-AA3E-196234E20534}" destId="{9A3ED000-C6DD-4049-B802-080AF7445DE2}" srcOrd="0" destOrd="0" presId="urn:microsoft.com/office/officeart/2005/8/layout/vList6"/>
    <dgm:cxn modelId="{914A46E3-4DE7-40F4-9655-A5E66A3C9905}" type="presParOf" srcId="{9A3ED000-C6DD-4049-B802-080AF7445DE2}" destId="{D3C74DDC-8A85-4986-812F-938CC75EFA70}" srcOrd="0" destOrd="0" presId="urn:microsoft.com/office/officeart/2005/8/layout/vList6"/>
    <dgm:cxn modelId="{AFD074D3-A938-4184-9EDD-B1C91A9E8F09}" type="presParOf" srcId="{9A3ED000-C6DD-4049-B802-080AF7445DE2}" destId="{E09D4124-08C0-40FA-BADD-545BC792BE30}" srcOrd="1" destOrd="0" presId="urn:microsoft.com/office/officeart/2005/8/layout/vList6"/>
    <dgm:cxn modelId="{7AFD13B4-119F-4953-853F-6911411B9FAD}" type="presParOf" srcId="{A6D15838-EAA0-41DF-AA3E-196234E20534}" destId="{29797B04-E143-4A61-A66D-0585128CF2C0}" srcOrd="1" destOrd="0" presId="urn:microsoft.com/office/officeart/2005/8/layout/vList6"/>
    <dgm:cxn modelId="{A64B1B0F-FA6B-4102-9E2B-EA492B779B29}" type="presParOf" srcId="{A6D15838-EAA0-41DF-AA3E-196234E20534}" destId="{A5EA52B5-6ECD-4485-8A59-B06DF764FAE2}" srcOrd="2" destOrd="0" presId="urn:microsoft.com/office/officeart/2005/8/layout/vList6"/>
    <dgm:cxn modelId="{AE588C3A-D27A-4FE0-9035-AA84805EDF66}" type="presParOf" srcId="{A5EA52B5-6ECD-4485-8A59-B06DF764FAE2}" destId="{C30D1922-FC2F-4A4C-A994-B47A32D8AB67}" srcOrd="0" destOrd="0" presId="urn:microsoft.com/office/officeart/2005/8/layout/vList6"/>
    <dgm:cxn modelId="{36442EA7-A8A2-46D6-979B-F41BE8A6AFF6}" type="presParOf" srcId="{A5EA52B5-6ECD-4485-8A59-B06DF764FAE2}" destId="{7D52D19A-44E4-42E4-8B25-9F9C3542B2A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D4124-08C0-40FA-BADD-545BC792BE30}">
      <dsp:nvSpPr>
        <dsp:cNvPr id="0" name=""/>
        <dsp:cNvSpPr/>
      </dsp:nvSpPr>
      <dsp:spPr>
        <a:xfrm>
          <a:off x="2511124" y="419"/>
          <a:ext cx="3766686" cy="163517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900" kern="1200" dirty="0" err="1"/>
            <a:t>Riferiti</a:t>
          </a:r>
          <a:r>
            <a:rPr lang="pt-PT" sz="1900" kern="1200" dirty="0"/>
            <a:t> a cose o </a:t>
          </a:r>
          <a:r>
            <a:rPr lang="pt-PT" sz="1900" kern="1200" dirty="0" err="1"/>
            <a:t>concetti</a:t>
          </a:r>
          <a:endParaRPr lang="it-I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900" kern="1200" dirty="0"/>
            <a:t>Nada é o seu oposto. “tudo ou nada” </a:t>
          </a:r>
          <a:endParaRPr lang="it-I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900" kern="1200" dirty="0"/>
            <a:t>ITA - TUTTO</a:t>
          </a:r>
          <a:endParaRPr lang="it-IT" sz="1900" kern="1200" dirty="0"/>
        </a:p>
      </dsp:txBody>
      <dsp:txXfrm>
        <a:off x="2511124" y="204816"/>
        <a:ext cx="3153495" cy="1226383"/>
      </dsp:txXfrm>
    </dsp:sp>
    <dsp:sp modelId="{D3C74DDC-8A85-4986-812F-938CC75EFA70}">
      <dsp:nvSpPr>
        <dsp:cNvPr id="0" name=""/>
        <dsp:cNvSpPr/>
      </dsp:nvSpPr>
      <dsp:spPr>
        <a:xfrm>
          <a:off x="0" y="419"/>
          <a:ext cx="2511124" cy="16351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6500" kern="1200" dirty="0"/>
            <a:t>tudo</a:t>
          </a:r>
          <a:endParaRPr lang="it-IT" sz="6500" kern="1200" dirty="0"/>
        </a:p>
      </dsp:txBody>
      <dsp:txXfrm>
        <a:off x="79823" y="80242"/>
        <a:ext cx="2351478" cy="1475531"/>
      </dsp:txXfrm>
    </dsp:sp>
    <dsp:sp modelId="{7D52D19A-44E4-42E4-8B25-9F9C3542B2A4}">
      <dsp:nvSpPr>
        <dsp:cNvPr id="0" name=""/>
        <dsp:cNvSpPr/>
      </dsp:nvSpPr>
      <dsp:spPr>
        <a:xfrm>
          <a:off x="2511124" y="1799114"/>
          <a:ext cx="3766686" cy="163517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900" kern="1200" dirty="0"/>
            <a:t>O oposto ou antónimo de todo pode ser: pedaço/ fragmento/ </a:t>
          </a:r>
          <a:endParaRPr lang="it-I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900" kern="1200" dirty="0"/>
            <a:t>ITA – TUTTO (per </a:t>
          </a:r>
          <a:r>
            <a:rPr lang="pt-PT" sz="1900" kern="1200" dirty="0" err="1"/>
            <a:t>intero</a:t>
          </a:r>
          <a:r>
            <a:rPr lang="pt-PT" sz="1900" kern="1200" dirty="0"/>
            <a:t>)</a:t>
          </a:r>
          <a:endParaRPr lang="it-IT" sz="1900" kern="1200" dirty="0"/>
        </a:p>
      </dsp:txBody>
      <dsp:txXfrm>
        <a:off x="2511124" y="2003511"/>
        <a:ext cx="3153495" cy="1226383"/>
      </dsp:txXfrm>
    </dsp:sp>
    <dsp:sp modelId="{C30D1922-FC2F-4A4C-A994-B47A32D8AB67}">
      <dsp:nvSpPr>
        <dsp:cNvPr id="0" name=""/>
        <dsp:cNvSpPr/>
      </dsp:nvSpPr>
      <dsp:spPr>
        <a:xfrm>
          <a:off x="0" y="1799114"/>
          <a:ext cx="2511124" cy="16351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6500" kern="1200" dirty="0"/>
            <a:t>todo</a:t>
          </a:r>
          <a:endParaRPr lang="it-IT" sz="6500" kern="1200" dirty="0"/>
        </a:p>
      </dsp:txBody>
      <dsp:txXfrm>
        <a:off x="79823" y="1878937"/>
        <a:ext cx="2351478" cy="1475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39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QpGsAl1jJg&amp;ab_channel=C%C3%A2maraMunicipaldeLisbo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vistarua.pt/joana-vasconcelos-uma-deusa-para-sempre-questionad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lpcaceres.wixsite.com/maratonaleitura/como-funciona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176786"/>
            <a:ext cx="10058400" cy="206021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89BBE2E-DBB0-44BF-8AE8-60D9CBFEC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60" y="-1"/>
            <a:ext cx="2682241" cy="26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FD4DF7-1434-48C9-A231-4CCFB8EA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44" y="788180"/>
            <a:ext cx="8834511" cy="49694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37FAAF1-5106-4DA8-8833-DA60BBEE4DFF}"/>
              </a:ext>
            </a:extLst>
          </p:cNvPr>
          <p:cNvSpPr txBox="1"/>
          <p:nvPr/>
        </p:nvSpPr>
        <p:spPr>
          <a:xfrm>
            <a:off x="215705" y="5757593"/>
            <a:ext cx="1178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Joana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Vasconcelos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 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Trafaria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Praia,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obra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 «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flutuante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»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que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foi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apresentada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na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«55°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Bienale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di Venezia» no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Pavilhão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de Portugal em 2013</a:t>
            </a:r>
            <a:r>
              <a:rPr lang="it-IT" dirty="0">
                <a:solidFill>
                  <a:srgbClr val="000000"/>
                </a:solidFill>
                <a:latin typeface="graduel"/>
              </a:rPr>
              <a:t>. </a:t>
            </a:r>
            <a:r>
              <a:rPr lang="it-IT" b="1" dirty="0">
                <a:solidFill>
                  <a:srgbClr val="000000"/>
                </a:solidFill>
                <a:latin typeface="graduel"/>
              </a:rPr>
              <a:t>F</a:t>
            </a:r>
            <a:r>
              <a:rPr lang="it-IT" b="1" i="0" dirty="0">
                <a:solidFill>
                  <a:srgbClr val="000000"/>
                </a:solidFill>
                <a:effectLst/>
                <a:latin typeface="graduel"/>
              </a:rPr>
              <a:t>oto: </a:t>
            </a:r>
            <a:r>
              <a:rPr lang="it-IT" i="0" dirty="0" err="1">
                <a:solidFill>
                  <a:srgbClr val="000000"/>
                </a:solidFill>
                <a:effectLst/>
                <a:latin typeface="graduel"/>
              </a:rPr>
              <a:t>Lusa</a:t>
            </a:r>
            <a:endParaRPr lang="it-IT" dirty="0"/>
          </a:p>
        </p:txBody>
      </p:sp>
      <p:cxnSp>
        <p:nvCxnSpPr>
          <p:cNvPr id="6" name="Conexão reta unidirecional 5">
            <a:extLst>
              <a:ext uri="{FF2B5EF4-FFF2-40B4-BE49-F238E27FC236}">
                <a16:creationId xmlns:a16="http://schemas.microsoft.com/office/drawing/2014/main" id="{8B4187FA-C7A1-4303-9232-92FD2A8CCE4D}"/>
              </a:ext>
            </a:extLst>
          </p:cNvPr>
          <p:cNvCxnSpPr>
            <a:cxnSpLocks/>
          </p:cNvCxnSpPr>
          <p:nvPr/>
        </p:nvCxnSpPr>
        <p:spPr>
          <a:xfrm flipH="1" flipV="1">
            <a:off x="2138289" y="3814161"/>
            <a:ext cx="1688123" cy="3376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7D76C758-026F-48F8-A5C8-2BA800FBBF65}"/>
              </a:ext>
            </a:extLst>
          </p:cNvPr>
          <p:cNvSpPr txBox="1"/>
          <p:nvPr/>
        </p:nvSpPr>
        <p:spPr>
          <a:xfrm>
            <a:off x="215705" y="2782644"/>
            <a:ext cx="191320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u="sng" dirty="0"/>
              <a:t>Cacilheiro: </a:t>
            </a:r>
            <a:r>
              <a:rPr lang="pt-PT" dirty="0"/>
              <a:t>barco típico que liga as duas margens do Tejo</a:t>
            </a:r>
            <a:endParaRPr lang="it-I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E6B360-0172-4FB9-B538-81E2B247D849}"/>
              </a:ext>
            </a:extLst>
          </p:cNvPr>
          <p:cNvSpPr txBox="1"/>
          <p:nvPr/>
        </p:nvSpPr>
        <p:spPr>
          <a:xfrm>
            <a:off x="8215532" y="500242"/>
            <a:ext cx="3492304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100 mil visitantes visitaram o cacilheiro, transformado em Pavilhão de Portugal ao longo dos seis meses da bienal.</a:t>
            </a:r>
            <a:endParaRPr lang="it-IT" dirty="0"/>
          </a:p>
        </p:txBody>
      </p:sp>
      <p:pic>
        <p:nvPicPr>
          <p:cNvPr id="13" name="Imagem 12">
            <a:hlinkClick r:id="rId3"/>
            <a:extLst>
              <a:ext uri="{FF2B5EF4-FFF2-40B4-BE49-F238E27FC236}">
                <a16:creationId xmlns:a16="http://schemas.microsoft.com/office/drawing/2014/main" id="{B975247A-E6A4-41EC-956A-481B90424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853" y="3056776"/>
            <a:ext cx="757385" cy="75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2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D41CBD8-64B2-4A7E-AEC2-8C8EB2D8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24" y="379827"/>
            <a:ext cx="8298951" cy="552156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906E5B-EBA7-41CC-9539-AA7BE1454252}"/>
              </a:ext>
            </a:extLst>
          </p:cNvPr>
          <p:cNvSpPr txBox="1"/>
          <p:nvPr/>
        </p:nvSpPr>
        <p:spPr>
          <a:xfrm>
            <a:off x="201636" y="5901396"/>
            <a:ext cx="1178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Joana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Vasconcelos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 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Contaminação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, Palazzo Grassi (2011)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Veneza</a:t>
            </a:r>
            <a:r>
              <a:rPr lang="it-IT" dirty="0">
                <a:solidFill>
                  <a:srgbClr val="000000"/>
                </a:solidFill>
                <a:latin typeface="graduel"/>
              </a:rPr>
              <a:t>. </a:t>
            </a:r>
            <a:r>
              <a:rPr lang="it-IT" b="1" dirty="0">
                <a:solidFill>
                  <a:srgbClr val="000000"/>
                </a:solidFill>
                <a:latin typeface="graduel"/>
              </a:rPr>
              <a:t>F</a:t>
            </a:r>
            <a:r>
              <a:rPr lang="it-IT" b="1" i="0" dirty="0">
                <a:solidFill>
                  <a:srgbClr val="000000"/>
                </a:solidFill>
                <a:effectLst/>
                <a:latin typeface="graduel"/>
              </a:rPr>
              <a:t>oto: </a:t>
            </a:r>
            <a:r>
              <a:rPr lang="it-IT" i="0" dirty="0" err="1">
                <a:solidFill>
                  <a:srgbClr val="000000"/>
                </a:solidFill>
                <a:effectLst/>
                <a:latin typeface="graduel"/>
              </a:rPr>
              <a:t>Lusa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0211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D00B4BE-62E8-41ED-9FD5-E1DCA96FC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46" y="260252"/>
            <a:ext cx="8240151" cy="549343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69E186-056C-467E-8217-E715AF4D1FAE}"/>
              </a:ext>
            </a:extLst>
          </p:cNvPr>
          <p:cNvSpPr txBox="1"/>
          <p:nvPr/>
        </p:nvSpPr>
        <p:spPr>
          <a:xfrm>
            <a:off x="201636" y="5901396"/>
            <a:ext cx="1178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Joana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Vasconcelos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 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Museu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Serralves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(2019)</a:t>
            </a:r>
            <a:r>
              <a:rPr lang="it-IT" dirty="0">
                <a:solidFill>
                  <a:srgbClr val="000000"/>
                </a:solidFill>
                <a:latin typeface="graduel"/>
              </a:rPr>
              <a:t>. </a:t>
            </a:r>
            <a:r>
              <a:rPr lang="it-IT" b="1" dirty="0">
                <a:solidFill>
                  <a:srgbClr val="000000"/>
                </a:solidFill>
                <a:latin typeface="graduel"/>
              </a:rPr>
              <a:t>F</a:t>
            </a:r>
            <a:r>
              <a:rPr lang="it-IT" b="1" i="0" dirty="0">
                <a:solidFill>
                  <a:srgbClr val="000000"/>
                </a:solidFill>
                <a:effectLst/>
                <a:latin typeface="graduel"/>
              </a:rPr>
              <a:t>oto: </a:t>
            </a:r>
            <a:r>
              <a:rPr lang="it-IT" i="0" dirty="0">
                <a:solidFill>
                  <a:srgbClr val="000000"/>
                </a:solidFill>
                <a:effectLst/>
                <a:latin typeface="graduel"/>
              </a:rPr>
              <a:t>Nuno </a:t>
            </a:r>
            <a:r>
              <a:rPr lang="it-IT" i="0" dirty="0" err="1">
                <a:solidFill>
                  <a:srgbClr val="000000"/>
                </a:solidFill>
                <a:effectLst/>
                <a:latin typeface="graduel"/>
              </a:rPr>
              <a:t>Sampaio</a:t>
            </a:r>
            <a:r>
              <a:rPr lang="it-IT" i="0" dirty="0">
                <a:solidFill>
                  <a:srgbClr val="000000"/>
                </a:solidFill>
                <a:effectLst/>
                <a:latin typeface="graduel"/>
              </a:rPr>
              <a:t> - </a:t>
            </a:r>
            <a:r>
              <a:rPr lang="it-IT" i="0" dirty="0" err="1">
                <a:solidFill>
                  <a:srgbClr val="000000"/>
                </a:solidFill>
                <a:effectLst/>
                <a:latin typeface="graduel"/>
              </a:rPr>
              <a:t>Revista</a:t>
            </a:r>
            <a:r>
              <a:rPr lang="it-IT" i="0" dirty="0">
                <a:solidFill>
                  <a:srgbClr val="000000"/>
                </a:solidFill>
                <a:effectLst/>
                <a:latin typeface="graduel"/>
              </a:rPr>
              <a:t> Rua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256A70-4706-48EA-B4F3-1BE58BEBA88A}"/>
              </a:ext>
            </a:extLst>
          </p:cNvPr>
          <p:cNvSpPr txBox="1"/>
          <p:nvPr/>
        </p:nvSpPr>
        <p:spPr>
          <a:xfrm>
            <a:off x="8318694" y="587272"/>
            <a:ext cx="3671668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u="sng" dirty="0"/>
              <a:t>Momento de Leitura: </a:t>
            </a:r>
          </a:p>
          <a:p>
            <a:pPr algn="ctr"/>
            <a:r>
              <a:rPr lang="pt-BR" b="1" i="0" cap="all" dirty="0">
                <a:solidFill>
                  <a:srgbClr val="FFFF00"/>
                </a:solidFill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JOANA VASCONCELOS, UMA DEUSA PARA SEMPRE QUESTIONADA?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C37730D0-F50D-404F-9D5D-1309437B53DE}"/>
              </a:ext>
            </a:extLst>
          </p:cNvPr>
          <p:cNvSpPr/>
          <p:nvPr/>
        </p:nvSpPr>
        <p:spPr>
          <a:xfrm>
            <a:off x="10679352" y="1935311"/>
            <a:ext cx="734019" cy="850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DD395DD-B23E-42CF-A973-55684C1016E8}"/>
              </a:ext>
            </a:extLst>
          </p:cNvPr>
          <p:cNvSpPr txBox="1"/>
          <p:nvPr/>
        </p:nvSpPr>
        <p:spPr>
          <a:xfrm>
            <a:off x="10364510" y="3063497"/>
            <a:ext cx="13637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Tradução da próxima aula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938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3445994-0F76-4171-A06A-CF87C9BD4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26" y="379198"/>
            <a:ext cx="3776673" cy="56622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9329B3-48A1-46A3-A3CE-4EC84C223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305" y="957943"/>
            <a:ext cx="6753836" cy="450475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FD3928A-EA93-45AF-AF46-551AE29A8A62}"/>
              </a:ext>
            </a:extLst>
          </p:cNvPr>
          <p:cNvSpPr txBox="1"/>
          <p:nvPr/>
        </p:nvSpPr>
        <p:spPr>
          <a:xfrm>
            <a:off x="201637" y="6041444"/>
            <a:ext cx="1178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Joana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Vasconcelos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 </a:t>
            </a:r>
            <a:r>
              <a:rPr lang="it-IT" i="1" dirty="0" err="1">
                <a:solidFill>
                  <a:srgbClr val="000000"/>
                </a:solidFill>
                <a:latin typeface="graduel"/>
              </a:rPr>
              <a:t>Museu</a:t>
            </a:r>
            <a:r>
              <a:rPr lang="it-IT" i="1" dirty="0">
                <a:solidFill>
                  <a:srgbClr val="000000"/>
                </a:solidFill>
                <a:latin typeface="graduel"/>
              </a:rPr>
              <a:t> Gucci </a:t>
            </a:r>
            <a:r>
              <a:rPr lang="it-IT" dirty="0">
                <a:solidFill>
                  <a:srgbClr val="000000"/>
                </a:solidFill>
                <a:latin typeface="graduel"/>
              </a:rPr>
              <a:t>. </a:t>
            </a:r>
            <a:r>
              <a:rPr lang="it-IT" b="1" dirty="0">
                <a:solidFill>
                  <a:srgbClr val="000000"/>
                </a:solidFill>
                <a:latin typeface="graduel"/>
              </a:rPr>
              <a:t>F</a:t>
            </a:r>
            <a:r>
              <a:rPr lang="it-IT" b="1" i="0" dirty="0">
                <a:solidFill>
                  <a:srgbClr val="000000"/>
                </a:solidFill>
                <a:effectLst/>
                <a:latin typeface="graduel"/>
              </a:rPr>
              <a:t>oto: </a:t>
            </a:r>
            <a:r>
              <a:rPr lang="it-IT" i="0" dirty="0" err="1">
                <a:solidFill>
                  <a:srgbClr val="000000"/>
                </a:solidFill>
                <a:effectLst/>
                <a:latin typeface="graduel"/>
              </a:rPr>
              <a:t>sem</a:t>
            </a:r>
            <a:r>
              <a:rPr lang="it-IT" i="0" dirty="0">
                <a:solidFill>
                  <a:srgbClr val="000000"/>
                </a:solidFill>
                <a:effectLst/>
                <a:latin typeface="graduel"/>
              </a:rPr>
              <a:t> fonte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164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304BB-9A94-4B7C-9F3E-88A71239F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Interrogativos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6B2CA5-FAA8-40D8-8D78-F1C3C8EA9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73480" r="10799" b="3896"/>
          <a:stretch/>
        </p:blipFill>
        <p:spPr>
          <a:xfrm rot="-60000">
            <a:off x="379695" y="2324155"/>
            <a:ext cx="7509450" cy="31640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B66DF18-7E41-4602-B2A6-5549F69F0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184" y="1737360"/>
            <a:ext cx="4025687" cy="43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4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63FC4E-58B0-454F-92D7-F493E0AFA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</a:t>
            </a:r>
            <a:endParaRPr lang="it-I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9C086DE-B399-411A-8F14-68D4FFF54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Abbina le colonne per ricostruire il dialogo.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Qual é o título desse livro? 				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Um amigo aconselhou-mo.</a:t>
            </a:r>
          </a:p>
          <a:p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Quem é o autor?					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Porque o tema é muito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interessante.</a:t>
            </a:r>
          </a:p>
          <a:p>
            <a:pPr marL="0" indent="0" algn="l">
              <a:buNone/>
            </a:pP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  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Quando é que o livro foi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publicado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				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Em 1994.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Onde vive o autor? 					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d.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Na Califórnia.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Quantos capítulos tem? 					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e.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António Damásio.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Como é que o conheceste? 				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f.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“O erro de Descartes”.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Porque é que estás a lê-lo? 				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g.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Onze.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96D9D7-8302-4DA1-8EB2-FBF48683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999" y="2359944"/>
            <a:ext cx="1743075" cy="2619375"/>
          </a:xfrm>
          <a:prstGeom prst="rect">
            <a:avLst/>
          </a:prstGeom>
        </p:spPr>
      </p:pic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EB693F22-6751-40A5-8A5E-485E1E4F0484}"/>
              </a:ext>
            </a:extLst>
          </p:cNvPr>
          <p:cNvCxnSpPr>
            <a:cxnSpLocks/>
          </p:cNvCxnSpPr>
          <p:nvPr/>
        </p:nvCxnSpPr>
        <p:spPr>
          <a:xfrm>
            <a:off x="6432884" y="5197642"/>
            <a:ext cx="1122948" cy="646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B71A52A-AD17-44DE-8E19-D25E95B4D03E}"/>
              </a:ext>
            </a:extLst>
          </p:cNvPr>
          <p:cNvSpPr txBox="1"/>
          <p:nvPr/>
        </p:nvSpPr>
        <p:spPr>
          <a:xfrm>
            <a:off x="7700211" y="5533368"/>
            <a:ext cx="4074694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/>
              <a:t>António Damásio </a:t>
            </a:r>
            <a:r>
              <a:rPr lang="pt-PT" dirty="0"/>
              <a:t>– escritor e neurocientista português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012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DBB86-ECF5-49F9-B546-1387DDE0A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0616A0B-CC7E-4BBA-8508-8C611464B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Scrivi le domande sugli elementi sottolineati delle risposte. 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Quando partes para Cabo Verde?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Parto para Cabo Verde amanhã.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...................................................................................? No Natal vou 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LiberationSerif"/>
              </a:rPr>
              <a:t>a 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Portugal.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...................................................................................?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Vou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ver </a:t>
            </a:r>
            <a:r>
              <a:rPr lang="it-IT" sz="1800" b="1" i="0" u="sng" strike="noStrike" baseline="0" dirty="0" err="1">
                <a:solidFill>
                  <a:srgbClr val="000000"/>
                </a:solidFill>
                <a:latin typeface="LiberationSerif"/>
              </a:rPr>
              <a:t>os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LiberationSerif"/>
              </a:rPr>
              <a:t>meus pais e os meus irmãos.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...................................................................................? Vou ficar lá 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LiberationSerif"/>
              </a:rPr>
              <a:t>15 </a:t>
            </a:r>
            <a:r>
              <a:rPr lang="it-IT" sz="1800" b="1" i="0" u="sng" strike="noStrike" baseline="0" dirty="0" err="1">
                <a:solidFill>
                  <a:srgbClr val="000000"/>
                </a:solidFill>
                <a:latin typeface="LiberationSerif"/>
              </a:rPr>
              <a:t>dias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...................................................................................? Parto 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LiberationSerif"/>
              </a:rPr>
              <a:t>no dia 18 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de </a:t>
            </a:r>
            <a:r>
              <a:rPr lang="it-IT" sz="1800" b="1" i="0" u="sng" strike="noStrike" baseline="0" dirty="0" err="1">
                <a:solidFill>
                  <a:srgbClr val="000000"/>
                </a:solidFill>
                <a:latin typeface="LiberationSerif"/>
              </a:rPr>
              <a:t>dezembro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...................................................................................?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Prefiro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viajar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de </a:t>
            </a:r>
            <a:r>
              <a:rPr lang="it-IT" sz="1800" b="1" i="0" u="sng" strike="noStrike" baseline="0" dirty="0" err="1">
                <a:solidFill>
                  <a:srgbClr val="000000"/>
                </a:solidFill>
                <a:latin typeface="LiberationSerif"/>
              </a:rPr>
              <a:t>avião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...................................................................................?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Porque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o </a:t>
            </a:r>
            <a:r>
              <a:rPr lang="it-IT" sz="1800" b="1" i="0" u="sng" strike="noStrike" baseline="0" dirty="0" err="1">
                <a:solidFill>
                  <a:srgbClr val="000000"/>
                </a:solidFill>
                <a:latin typeface="LiberationSerif"/>
              </a:rPr>
              <a:t>avião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1" i="0" u="sng" strike="noStrike" baseline="0" dirty="0" err="1">
                <a:solidFill>
                  <a:srgbClr val="000000"/>
                </a:solidFill>
                <a:latin typeface="LiberationSerif"/>
              </a:rPr>
              <a:t>é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 mais </a:t>
            </a:r>
            <a:r>
              <a:rPr lang="it-IT" sz="1800" b="1" i="0" u="sng" strike="noStrike" baseline="0" dirty="0" err="1">
                <a:solidFill>
                  <a:srgbClr val="000000"/>
                </a:solidFill>
                <a:latin typeface="LiberationSerif"/>
              </a:rPr>
              <a:t>rápido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...................................................................................? 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bilhete</a:t>
            </a:r>
            <a:r>
              <a:rPr lang="it-IT" sz="180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1" i="0" u="sng" strike="noStrike" baseline="0" dirty="0" err="1">
                <a:solidFill>
                  <a:srgbClr val="000000"/>
                </a:solidFill>
                <a:latin typeface="LiberationSerif"/>
              </a:rPr>
              <a:t>custou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"/>
              </a:rPr>
              <a:t> 200€.</a:t>
            </a: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419681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5F5CF-9F1F-4B86-BF95-BE4C446C7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4691C1-82BE-494E-9639-D37A106E7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Inserisci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que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, qual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quais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in modo da completare le domande.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é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teu</a:t>
            </a:r>
            <a:r>
              <a:rPr lang="it-IT" sz="180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problema?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 são os lápis do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Luís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curso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me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aconselhas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é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melhor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restaurante do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bairro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línguas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estudas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preço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têm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laranjas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 é o preço dos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limões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são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teus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músicos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preferidos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8079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3D06448-3FD2-4937-B628-041825C8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4848" r="10805" b="62424"/>
          <a:stretch/>
        </p:blipFill>
        <p:spPr>
          <a:xfrm>
            <a:off x="2004972" y="0"/>
            <a:ext cx="9763212" cy="60184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69A442B-7824-48A3-BA1C-B1D56E3DBE54}"/>
              </a:ext>
            </a:extLst>
          </p:cNvPr>
          <p:cNvSpPr txBox="1"/>
          <p:nvPr/>
        </p:nvSpPr>
        <p:spPr>
          <a:xfrm>
            <a:off x="232757" y="1668380"/>
            <a:ext cx="145954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Uma pequena ajuda – para relembrar</a:t>
            </a:r>
            <a:endParaRPr lang="it-IT" dirty="0"/>
          </a:p>
        </p:txBody>
      </p:sp>
      <p:sp>
        <p:nvSpPr>
          <p:cNvPr id="3" name="Chaveta à esquerda 2">
            <a:extLst>
              <a:ext uri="{FF2B5EF4-FFF2-40B4-BE49-F238E27FC236}">
                <a16:creationId xmlns:a16="http://schemas.microsoft.com/office/drawing/2014/main" id="{AF99F6FB-52C1-49B7-BFBA-EB24E1749C68}"/>
              </a:ext>
            </a:extLst>
          </p:cNvPr>
          <p:cNvSpPr/>
          <p:nvPr/>
        </p:nvSpPr>
        <p:spPr>
          <a:xfrm>
            <a:off x="1379621" y="0"/>
            <a:ext cx="1299411" cy="61601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166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1E4C84-912B-4FC0-90A2-C6BB706F7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0" t="38303" r="12519" b="35515"/>
          <a:stretch/>
        </p:blipFill>
        <p:spPr>
          <a:xfrm>
            <a:off x="1532312" y="764771"/>
            <a:ext cx="9687408" cy="4821382"/>
          </a:xfrm>
          <a:prstGeom prst="rect">
            <a:avLst/>
          </a:prstGeom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44028AA7-139C-414C-9FF9-6BB37934F1AC}"/>
              </a:ext>
            </a:extLst>
          </p:cNvPr>
          <p:cNvSpPr/>
          <p:nvPr/>
        </p:nvSpPr>
        <p:spPr>
          <a:xfrm rot="1960035">
            <a:off x="1241013" y="2838577"/>
            <a:ext cx="582598" cy="930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2C3C0E-EF37-4EE6-BCA8-F691812853F0}"/>
              </a:ext>
            </a:extLst>
          </p:cNvPr>
          <p:cNvSpPr txBox="1"/>
          <p:nvPr/>
        </p:nvSpPr>
        <p:spPr>
          <a:xfrm>
            <a:off x="247967" y="3852662"/>
            <a:ext cx="178067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Particularidade importante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494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°53 e n°54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12302"/>
            <a:ext cx="10058400" cy="4023360"/>
          </a:xfrm>
        </p:spPr>
        <p:txBody>
          <a:bodyPr>
            <a:normAutofit fontScale="92500"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Feliz dia internacional da mulher. Joana de Vasconcelos.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Exame de português. Grupos de conversa.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Interrogativos. Frases interrogativas – ordem das palavras.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Pronomes indefinidos variáveis e invariáveis. Exercícios. 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Relembrar pronomes possessivos e demonstrativos.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O se apassivante.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Quadro geral dos pronomes pessoais. Complemento direto. 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Contrações do complemento direto + complemento indireto.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Terça-feira, 08 de março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53BE5A-91C8-4DF4-BDDF-CA6D0E605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67" b="9772"/>
          <a:stretch/>
        </p:blipFill>
        <p:spPr>
          <a:xfrm>
            <a:off x="1327052" y="1095557"/>
            <a:ext cx="4768948" cy="30839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91C2F2-2CC3-4D9C-B858-E4FF0FAD2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3" t="18325" r="18907" b="14088"/>
          <a:stretch/>
        </p:blipFill>
        <p:spPr>
          <a:xfrm>
            <a:off x="6869680" y="1093220"/>
            <a:ext cx="4225040" cy="3210792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621D358-0ECC-4248-984A-A96CA65A6A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463" y="-508686"/>
            <a:ext cx="10620375" cy="1449388"/>
          </a:xfrm>
        </p:spPr>
        <p:txBody>
          <a:bodyPr/>
          <a:lstStyle/>
          <a:p>
            <a:r>
              <a:rPr lang="pt-PT" dirty="0"/>
              <a:t>Frases interrogativas – ordem das palavras</a:t>
            </a:r>
            <a:endParaRPr lang="it-IT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94F0B3-C469-4842-BE7A-49E06B5EE51A}"/>
              </a:ext>
            </a:extLst>
          </p:cNvPr>
          <p:cNvSpPr/>
          <p:nvPr/>
        </p:nvSpPr>
        <p:spPr>
          <a:xfrm>
            <a:off x="2307102" y="1935124"/>
            <a:ext cx="836467" cy="3142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4159F6-6848-4A6F-BB2A-B245E76A3D7B}"/>
              </a:ext>
            </a:extLst>
          </p:cNvPr>
          <p:cNvSpPr/>
          <p:nvPr/>
        </p:nvSpPr>
        <p:spPr>
          <a:xfrm flipV="1">
            <a:off x="2469440" y="3057125"/>
            <a:ext cx="836467" cy="3142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183D7B4-E78A-4061-914B-1AE8D9AF1F16}"/>
              </a:ext>
            </a:extLst>
          </p:cNvPr>
          <p:cNvSpPr txBox="1"/>
          <p:nvPr/>
        </p:nvSpPr>
        <p:spPr>
          <a:xfrm>
            <a:off x="165593" y="4558803"/>
            <a:ext cx="11860814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Enquanto pronome interrogativo, </a:t>
            </a:r>
            <a:r>
              <a:rPr lang="pt-BR" sz="1400" b="1" i="0" dirty="0">
                <a:solidFill>
                  <a:srgbClr val="404040"/>
                </a:solidFill>
                <a:effectLst/>
                <a:latin typeface="Droid Serif"/>
              </a:rPr>
              <a:t>QUE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 </a:t>
            </a:r>
            <a:r>
              <a:rPr lang="pt-BR" sz="1400" b="0" i="0" u="sng" dirty="0">
                <a:solidFill>
                  <a:srgbClr val="404040"/>
                </a:solidFill>
                <a:effectLst/>
                <a:latin typeface="Droid Serif"/>
              </a:rPr>
              <a:t>não é acentuado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, </a:t>
            </a:r>
            <a:r>
              <a:rPr lang="pt-BR" sz="1400" b="1" i="0" dirty="0">
                <a:solidFill>
                  <a:srgbClr val="404040"/>
                </a:solidFill>
                <a:effectLst/>
                <a:latin typeface="Droid Serif"/>
              </a:rPr>
              <a:t>desde que não apareça no final das frases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.</a:t>
            </a:r>
          </a:p>
          <a:p>
            <a:pPr algn="l" fontAlgn="base"/>
            <a:endParaRPr lang="pt-BR" sz="1400" b="0" i="0" dirty="0">
              <a:solidFill>
                <a:srgbClr val="2B2B2B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400" b="1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     </a:t>
            </a:r>
            <a:r>
              <a:rPr lang="pt-BR" sz="1400" b="1" i="0" u="sng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Porquê (junto e com acento)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é usado para indicar o motivo, a causa ou a razão de algo. Aparece quase sempre junto de um artigo definido (o, os) ou indefinido (um, uns), podendo também aparecer junto de um pronome ou numeral. 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Todos riam muito e ninguém me dizia o </a:t>
            </a:r>
            <a:r>
              <a:rPr lang="pt-BR" sz="1400" b="1" i="0" dirty="0">
                <a:solidFill>
                  <a:srgbClr val="2B2B2B"/>
                </a:solidFill>
                <a:effectLst/>
                <a:latin typeface="inherit"/>
              </a:rPr>
              <a:t>porquê</a:t>
            </a:r>
            <a:r>
              <a:rPr lang="pt-BR" sz="1400" dirty="0">
                <a:solidFill>
                  <a:srgbClr val="2B2B2B"/>
                </a:solidFill>
                <a:latin typeface="inherit"/>
              </a:rPr>
              <a:t> / 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Gostaria de saber os </a:t>
            </a:r>
            <a:r>
              <a:rPr lang="pt-BR" sz="1400" b="1" i="0" dirty="0">
                <a:solidFill>
                  <a:srgbClr val="2B2B2B"/>
                </a:solidFill>
                <a:effectLst/>
                <a:latin typeface="inherit"/>
              </a:rPr>
              <a:t>porquês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 de ter sido mandada embora.</a:t>
            </a:r>
          </a:p>
        </p:txBody>
      </p:sp>
    </p:spTree>
    <p:extLst>
      <p:ext uri="{BB962C8B-B14F-4D97-AF65-F5344CB8AC3E}">
        <p14:creationId xmlns:p14="http://schemas.microsoft.com/office/powerpoint/2010/main" val="4143842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DE87D4-30AD-49E8-AE82-844372A82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94" y="1539014"/>
            <a:ext cx="10227212" cy="3181325"/>
          </a:xfrm>
          <a:prstGeom prst="rect">
            <a:avLst/>
          </a:prstGeom>
        </p:spPr>
      </p:pic>
      <p:pic>
        <p:nvPicPr>
          <p:cNvPr id="4" name="58 Faixa 58">
            <a:hlinkClick r:id="" action="ppaction://media"/>
            <a:extLst>
              <a:ext uri="{FF2B5EF4-FFF2-40B4-BE49-F238E27FC236}">
                <a16:creationId xmlns:a16="http://schemas.microsoft.com/office/drawing/2014/main" id="{0F883C47-DBD9-41B5-9FEB-5B2D66DBB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7618" y="4868594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3978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1B621-52F7-474B-B213-0C377890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indefinidos variáveis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000F5F-3556-48EB-91D8-5DBE322AD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41" y="1748639"/>
            <a:ext cx="9895539" cy="36129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1E2F1DB-13EA-4ACF-8822-B6DC47B7EF4B}"/>
              </a:ext>
            </a:extLst>
          </p:cNvPr>
          <p:cNvSpPr txBox="1"/>
          <p:nvPr/>
        </p:nvSpPr>
        <p:spPr>
          <a:xfrm>
            <a:off x="126610" y="5350262"/>
            <a:ext cx="11957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Todo, pouco, nenhum, muitos, vários, qualquer (variáveis), </a:t>
            </a:r>
            <a:r>
              <a:rPr lang="pt-PT" dirty="0"/>
              <a:t>colocam-se antes de todos os nomes e determinantes.</a:t>
            </a:r>
          </a:p>
          <a:p>
            <a:pPr algn="ctr"/>
            <a:r>
              <a:rPr lang="pt-PT" b="1" dirty="0"/>
              <a:t>Exemplos: </a:t>
            </a:r>
            <a:r>
              <a:rPr lang="pt-PT" b="1" u="sng" dirty="0"/>
              <a:t>Nenhum dos amigos</a:t>
            </a:r>
            <a:r>
              <a:rPr lang="pt-PT" b="1" dirty="0"/>
              <a:t> </a:t>
            </a:r>
            <a:r>
              <a:rPr lang="pt-PT" dirty="0"/>
              <a:t>de Maria se lembrou dos anos/Eu tenho </a:t>
            </a:r>
            <a:r>
              <a:rPr lang="pt-PT" b="1" u="sng" dirty="0"/>
              <a:t>pouco dinheiro</a:t>
            </a:r>
          </a:p>
          <a:p>
            <a:pPr algn="ctr"/>
            <a:r>
              <a:rPr lang="pt-PT" b="1" u="sng" dirty="0"/>
              <a:t>Várias pessoas</a:t>
            </a:r>
            <a:r>
              <a:rPr lang="pt-PT" b="1" dirty="0"/>
              <a:t> </a:t>
            </a:r>
            <a:r>
              <a:rPr lang="pt-PT" dirty="0"/>
              <a:t>dizem o mesmo sobre a poluição.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EF18E524-6B6C-40F5-A912-CEF451175A30}"/>
              </a:ext>
            </a:extLst>
          </p:cNvPr>
          <p:cNvSpPr/>
          <p:nvPr/>
        </p:nvSpPr>
        <p:spPr>
          <a:xfrm rot="18866075">
            <a:off x="1089188" y="2849138"/>
            <a:ext cx="773723" cy="473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A9572B-A83F-4CBE-8078-6D86E37872F4}"/>
              </a:ext>
            </a:extLst>
          </p:cNvPr>
          <p:cNvSpPr txBox="1"/>
          <p:nvPr/>
        </p:nvSpPr>
        <p:spPr>
          <a:xfrm>
            <a:off x="192570" y="1748639"/>
            <a:ext cx="310322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Determinam qualquer coisa de vago e indeterminado (3ª pessoa gramatical)</a:t>
            </a:r>
            <a:endParaRPr lang="it-I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BB02132-D4C5-44F4-A3C9-B204172BB97A}"/>
              </a:ext>
            </a:extLst>
          </p:cNvPr>
          <p:cNvSpPr txBox="1"/>
          <p:nvPr/>
        </p:nvSpPr>
        <p:spPr>
          <a:xfrm>
            <a:off x="450379" y="3755983"/>
            <a:ext cx="129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Pronomes indefinidos</a:t>
            </a:r>
            <a:endParaRPr lang="it-IT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71360FB-59D1-47A0-B57E-09699CD4FBB8}"/>
              </a:ext>
            </a:extLst>
          </p:cNvPr>
          <p:cNvSpPr txBox="1"/>
          <p:nvPr/>
        </p:nvSpPr>
        <p:spPr>
          <a:xfrm>
            <a:off x="10428202" y="3089316"/>
            <a:ext cx="176379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b="1" dirty="0" err="1"/>
              <a:t>Qualche</a:t>
            </a:r>
            <a:r>
              <a:rPr lang="pt-PT" b="1" dirty="0"/>
              <a:t>/ </a:t>
            </a:r>
            <a:r>
              <a:rPr lang="pt-PT" b="1" dirty="0" err="1"/>
              <a:t>un</a:t>
            </a:r>
            <a:r>
              <a:rPr lang="pt-PT" b="1" dirty="0"/>
              <a:t> </a:t>
            </a:r>
            <a:r>
              <a:rPr lang="pt-PT" b="1" dirty="0" err="1"/>
              <a:t>po</a:t>
            </a:r>
            <a:r>
              <a:rPr lang="pt-PT" b="1" dirty="0"/>
              <a:t>’</a:t>
            </a:r>
          </a:p>
          <a:p>
            <a:r>
              <a:rPr lang="pt-PT" b="1" dirty="0" err="1"/>
              <a:t>Nessuno</a:t>
            </a:r>
            <a:endParaRPr lang="pt-PT" b="1" dirty="0"/>
          </a:p>
          <a:p>
            <a:r>
              <a:rPr lang="pt-PT" b="1" dirty="0" err="1"/>
              <a:t>Molte</a:t>
            </a:r>
            <a:endParaRPr lang="pt-PT" b="1" dirty="0"/>
          </a:p>
          <a:p>
            <a:r>
              <a:rPr lang="pt-PT" b="1" dirty="0"/>
              <a:t>Poche</a:t>
            </a:r>
          </a:p>
          <a:p>
            <a:r>
              <a:rPr lang="pt-PT" b="1" dirty="0"/>
              <a:t>Tanto</a:t>
            </a:r>
            <a:endParaRPr lang="it-IT" b="1" dirty="0"/>
          </a:p>
          <a:p>
            <a:r>
              <a:rPr lang="it-IT" b="1" dirty="0"/>
              <a:t>Tutto (intero)</a:t>
            </a:r>
          </a:p>
          <a:p>
            <a:r>
              <a:rPr lang="it-IT" b="1" dirty="0"/>
              <a:t>Altro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656954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8947EB-5BD7-47E7-A0B5-15EDF776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0EB84A2-FED4-4E5F-AF94-F3483FADB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Inserisci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muito, muita, muitos, muitas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, oppure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pouco, pouca, poucos,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poucas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per completare le frasi.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Mónica é uma ótima educadora. Tem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muita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paciência para as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crianças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Só tenho dez euros. É ........................ dinheiro, o livro custa quinze.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Podes abrir a janela? Tenho ........................ calor.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Já temos ........................ tempo, a aula começa daqui a cinco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minutos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Havia ........................ gente no auditório, talvez umas quinze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pessoas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Tenho ........................ sono, vou já dormir.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Temos ........................ comida em casa. Temos de ir às compras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Este peixe tem ........................ sal, está salgadíssimo.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 projeto tem ........................ defeitos, duvido que seja aprovado.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Faz falta mais sombra neste jardim, tem ........................ árvores.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Há ........................ barulho nesta biblioteca, assim não me consigo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concentrar.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95713C-1EE0-4429-BC75-9E022D048EF8}"/>
              </a:ext>
            </a:extLst>
          </p:cNvPr>
          <p:cNvSpPr txBox="1"/>
          <p:nvPr/>
        </p:nvSpPr>
        <p:spPr>
          <a:xfrm>
            <a:off x="9897979" y="6386731"/>
            <a:ext cx="22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Unidade 40 263-264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100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2589D-64B9-4240-81FD-39334C40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E55896F-22A7-43F6-9899-BB09E11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alguém, algum, alguma, alguns, algumas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oppure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ninguém, nenhum, nenhuma, nenhuns, nenhumas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Já não tenho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nenhumas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cuecas lavadas!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 sabe onde está o meu telemóvel?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Já fiz esta receita ........................ vezes e gostei do resultado.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Estou deprimida e ........................ me compreende.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vou falar com ........................ sobre isto.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Fiz os exercícios mas tenho dúvidas em ........................ deles.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É estranho haver trânsito a esta hora. Terá havido 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acidente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Conheces ........................ disponível para me ajudar na mudança de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casa?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encontro ........................ solução para este problema.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Hoje temos uma promoção especial em ........................ artigos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selecionados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Só contei a verdade a ........................ das minhas amigas.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0498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E0B72-BBD3-47A5-9895-52B0AAD1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542A83F-114E-4562-BC19-7F663CDEC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tudo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oppure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todo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toda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todos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todas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LiberationSerif-Bold"/>
              </a:rPr>
              <a:t>Exemplo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: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Guardei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todos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os medicamentos num armário alto, por segurança.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Adoro esta série. ........................ os episódios são emocionantes.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é possível! Aqui está ........................ desarrumado!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há pão. Já o comemos 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 nós sabemos o que queremos.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Convidei ........................ as minhas amigas para a inauguração.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Helena é mesmo egoísta. Quer sempre ........................ só para ela.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Conheço alguns livros dessa autora, mas não 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Está ........................ bem, não há nenhuma razão para te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preocupares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Nesta loja está ........................ em saldos.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Para passares no exame tens de estudar ........................ a matéria.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5755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B1DF1-F60B-4397-A057-0CA63A2C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Pronomes</a:t>
            </a:r>
            <a:r>
              <a:rPr lang="it-IT" dirty="0"/>
              <a:t> </a:t>
            </a:r>
            <a:r>
              <a:rPr lang="it-IT" dirty="0" err="1"/>
              <a:t>indefinidos</a:t>
            </a:r>
            <a:r>
              <a:rPr lang="it-IT" dirty="0"/>
              <a:t> </a:t>
            </a:r>
            <a:r>
              <a:rPr lang="it-IT" dirty="0" err="1"/>
              <a:t>invari</a:t>
            </a:r>
            <a:r>
              <a:rPr lang="pt-PT" dirty="0" err="1"/>
              <a:t>áveis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13AA1C-6598-4FF1-B552-971565509FFA}"/>
              </a:ext>
            </a:extLst>
          </p:cNvPr>
          <p:cNvSpPr txBox="1"/>
          <p:nvPr/>
        </p:nvSpPr>
        <p:spPr>
          <a:xfrm>
            <a:off x="786434" y="1779687"/>
            <a:ext cx="61437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Notas: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Alguém </a:t>
            </a:r>
            <a:r>
              <a:rPr lang="pt-PT" dirty="0"/>
              <a:t>e</a:t>
            </a:r>
            <a:r>
              <a:rPr lang="pt-PT" b="1" dirty="0"/>
              <a:t> ninguém </a:t>
            </a:r>
            <a:r>
              <a:rPr lang="pt-PT" dirty="0"/>
              <a:t>só se referem a </a:t>
            </a:r>
            <a:r>
              <a:rPr lang="pt-PT" b="1" dirty="0"/>
              <a:t>pessoas.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algn="ctr"/>
            <a:r>
              <a:rPr lang="pt-PT" b="1" dirty="0"/>
              <a:t>Exemplo: </a:t>
            </a:r>
            <a:r>
              <a:rPr lang="pt-PT" b="1" u="sng" dirty="0"/>
              <a:t>Alguém/ ninguém</a:t>
            </a:r>
            <a:r>
              <a:rPr lang="pt-PT" dirty="0"/>
              <a:t> viu o João.</a:t>
            </a:r>
          </a:p>
          <a:p>
            <a:pPr algn="ctr"/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Tudo </a:t>
            </a:r>
            <a:r>
              <a:rPr lang="pt-PT" dirty="0"/>
              <a:t>e</a:t>
            </a:r>
            <a:r>
              <a:rPr lang="pt-PT" b="1" dirty="0"/>
              <a:t> nada</a:t>
            </a:r>
            <a:r>
              <a:rPr lang="pt-PT" dirty="0"/>
              <a:t> só se referem a </a:t>
            </a:r>
            <a:r>
              <a:rPr lang="pt-PT" b="1" dirty="0"/>
              <a:t>coisas</a:t>
            </a:r>
            <a:r>
              <a:rPr lang="pt-P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algn="ctr"/>
            <a:r>
              <a:rPr lang="pt-PT" b="1" dirty="0"/>
              <a:t>Exemplos: </a:t>
            </a:r>
            <a:r>
              <a:rPr lang="pt-PT" b="1" u="sng" dirty="0"/>
              <a:t>Tudo</a:t>
            </a:r>
            <a:r>
              <a:rPr lang="pt-PT" dirty="0"/>
              <a:t> está resolvido.</a:t>
            </a:r>
          </a:p>
          <a:p>
            <a:pPr algn="ctr"/>
            <a:r>
              <a:rPr lang="pt-PT" b="1" u="sng" dirty="0"/>
              <a:t>Nada</a:t>
            </a:r>
            <a:r>
              <a:rPr lang="pt-PT" dirty="0"/>
              <a:t> é como dantes.</a:t>
            </a:r>
          </a:p>
          <a:p>
            <a:pPr algn="ctr"/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Ninguém, nada</a:t>
            </a:r>
            <a:r>
              <a:rPr lang="pt-PT" dirty="0"/>
              <a:t> e </a:t>
            </a:r>
            <a:r>
              <a:rPr lang="pt-PT" b="1" dirty="0"/>
              <a:t>nenhum (variável) </a:t>
            </a:r>
            <a:r>
              <a:rPr lang="pt-PT" dirty="0"/>
              <a:t>colocados depois do verbo obrigam </a:t>
            </a:r>
            <a:r>
              <a:rPr lang="it-IT" dirty="0"/>
              <a:t>à negativa do verbo</a:t>
            </a:r>
          </a:p>
          <a:p>
            <a:endParaRPr lang="it-IT" dirty="0"/>
          </a:p>
          <a:p>
            <a:pPr algn="ctr"/>
            <a:r>
              <a:rPr lang="pt-PT" b="1" dirty="0"/>
              <a:t>Exemplos : </a:t>
            </a:r>
            <a:r>
              <a:rPr lang="it-IT" dirty="0"/>
              <a:t>Eu n</a:t>
            </a:r>
            <a:r>
              <a:rPr lang="pt-PT" dirty="0" err="1"/>
              <a:t>ão</a:t>
            </a:r>
            <a:r>
              <a:rPr lang="pt-PT" dirty="0"/>
              <a:t> tenho </a:t>
            </a:r>
            <a:r>
              <a:rPr lang="pt-PT" b="1" u="sng" dirty="0"/>
              <a:t>nada</a:t>
            </a:r>
            <a:r>
              <a:rPr lang="pt-PT" u="sng" dirty="0"/>
              <a:t>. </a:t>
            </a:r>
            <a:r>
              <a:rPr lang="pt-PT" b="1" u="sng" dirty="0"/>
              <a:t>Nada </a:t>
            </a:r>
            <a:r>
              <a:rPr lang="pt-PT" dirty="0"/>
              <a:t>tenho.</a:t>
            </a:r>
          </a:p>
          <a:p>
            <a:pPr algn="ctr"/>
            <a:r>
              <a:rPr lang="pt-PT" dirty="0"/>
              <a:t>Eu não vi </a:t>
            </a:r>
            <a:r>
              <a:rPr lang="pt-PT" b="1" u="sng" dirty="0"/>
              <a:t>ninguém</a:t>
            </a:r>
            <a:r>
              <a:rPr lang="pt-PT" u="sng" dirty="0"/>
              <a:t>. </a:t>
            </a:r>
            <a:r>
              <a:rPr lang="pt-PT" b="1" u="sng" dirty="0"/>
              <a:t>Ninguém</a:t>
            </a:r>
            <a:r>
              <a:rPr lang="pt-PT" u="sng" dirty="0"/>
              <a:t> </a:t>
            </a:r>
            <a:r>
              <a:rPr lang="pt-PT" dirty="0"/>
              <a:t>telefonou.</a:t>
            </a:r>
          </a:p>
          <a:p>
            <a:endParaRPr lang="pt-PT" dirty="0"/>
          </a:p>
          <a:p>
            <a:pPr algn="ctr"/>
            <a:endParaRPr lang="pt-PT" dirty="0"/>
          </a:p>
          <a:p>
            <a:pPr algn="ctr"/>
            <a:endParaRPr lang="it-I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111EBF-F9BD-400B-86E1-3200692444E4}"/>
              </a:ext>
            </a:extLst>
          </p:cNvPr>
          <p:cNvSpPr txBox="1"/>
          <p:nvPr/>
        </p:nvSpPr>
        <p:spPr>
          <a:xfrm>
            <a:off x="7234989" y="2669304"/>
            <a:ext cx="4299283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Alguém (</a:t>
            </a:r>
            <a:r>
              <a:rPr lang="pt-PT" sz="2000" b="1" dirty="0" err="1"/>
              <a:t>qualcuno</a:t>
            </a:r>
            <a:r>
              <a:rPr lang="pt-PT" sz="2000" b="1" dirty="0"/>
              <a:t> o </a:t>
            </a:r>
            <a:r>
              <a:rPr lang="pt-PT" sz="2000" b="1" dirty="0" err="1"/>
              <a:t>qualcun</a:t>
            </a:r>
            <a:r>
              <a:rPr lang="pt-PT" sz="2000" b="1" dirty="0"/>
              <a:t> </a:t>
            </a:r>
            <a:r>
              <a:rPr lang="pt-PT" sz="2000" b="1" dirty="0" err="1"/>
              <a:t>altro</a:t>
            </a:r>
            <a:r>
              <a:rPr lang="pt-PT" sz="2000" b="1" dirty="0"/>
              <a:t>)</a:t>
            </a:r>
          </a:p>
          <a:p>
            <a:pPr algn="ctr"/>
            <a:r>
              <a:rPr lang="pt-PT" sz="2000" b="1" dirty="0"/>
              <a:t>Ninguém (</a:t>
            </a:r>
            <a:r>
              <a:rPr lang="pt-PT" sz="2000" b="1" dirty="0" err="1"/>
              <a:t>nessuno</a:t>
            </a:r>
            <a:r>
              <a:rPr lang="pt-PT" sz="2000" b="1" dirty="0"/>
              <a:t>)</a:t>
            </a:r>
          </a:p>
          <a:p>
            <a:pPr algn="ctr"/>
            <a:r>
              <a:rPr lang="pt-PT" sz="2000" b="1" dirty="0"/>
              <a:t>Tudo (</a:t>
            </a:r>
            <a:r>
              <a:rPr lang="pt-PT" sz="2000" b="1" dirty="0" err="1"/>
              <a:t>tutto</a:t>
            </a:r>
            <a:r>
              <a:rPr lang="pt-PT" sz="2000" b="1" dirty="0"/>
              <a:t>)</a:t>
            </a:r>
          </a:p>
          <a:p>
            <a:pPr algn="ctr"/>
            <a:r>
              <a:rPr lang="pt-PT" sz="2000" b="1" dirty="0"/>
              <a:t>Outrem (</a:t>
            </a:r>
            <a:r>
              <a:rPr lang="pt-PT" sz="2000" b="1" dirty="0" err="1"/>
              <a:t>altrui</a:t>
            </a:r>
            <a:r>
              <a:rPr lang="pt-PT" sz="2000" b="1" dirty="0"/>
              <a:t> /</a:t>
            </a:r>
            <a:r>
              <a:rPr lang="pt-PT" sz="2000" b="1" dirty="0" err="1"/>
              <a:t>qualcun</a:t>
            </a:r>
            <a:r>
              <a:rPr lang="pt-PT" sz="2000" b="1" dirty="0"/>
              <a:t> </a:t>
            </a:r>
            <a:r>
              <a:rPr lang="pt-PT" sz="2000" b="1" dirty="0" err="1"/>
              <a:t>altro</a:t>
            </a:r>
            <a:r>
              <a:rPr lang="pt-PT" sz="2000" b="1" dirty="0"/>
              <a:t>)</a:t>
            </a:r>
          </a:p>
          <a:p>
            <a:pPr algn="ctr"/>
            <a:r>
              <a:rPr lang="pt-PT" sz="2000" b="1" dirty="0"/>
              <a:t>Nada (</a:t>
            </a:r>
            <a:r>
              <a:rPr lang="pt-PT" sz="2000" b="1" dirty="0" err="1"/>
              <a:t>niente</a:t>
            </a:r>
            <a:r>
              <a:rPr lang="pt-PT" sz="2000" b="1" dirty="0"/>
              <a:t>)</a:t>
            </a:r>
          </a:p>
          <a:p>
            <a:pPr algn="ctr"/>
            <a:r>
              <a:rPr lang="pt-PT" sz="2000" b="1" dirty="0"/>
              <a:t>Cada (</a:t>
            </a:r>
            <a:r>
              <a:rPr lang="pt-PT" sz="2000" b="1" dirty="0" err="1"/>
              <a:t>ogni</a:t>
            </a:r>
            <a:r>
              <a:rPr lang="pt-PT" sz="2000" b="1" dirty="0"/>
              <a:t>)</a:t>
            </a:r>
          </a:p>
          <a:p>
            <a:pPr algn="ctr"/>
            <a:r>
              <a:rPr lang="pt-PT" sz="2000" b="1" dirty="0"/>
              <a:t>Algo (</a:t>
            </a:r>
            <a:r>
              <a:rPr lang="pt-PT" sz="2000" b="1" dirty="0" err="1"/>
              <a:t>qualcosa</a:t>
            </a:r>
            <a:r>
              <a:rPr lang="pt-PT" sz="2000" b="1" dirty="0"/>
              <a:t>, </a:t>
            </a:r>
            <a:r>
              <a:rPr lang="pt-PT" sz="2000" b="1" dirty="0" err="1"/>
              <a:t>qualcosa</a:t>
            </a:r>
            <a:r>
              <a:rPr lang="pt-PT" sz="2000" b="1" dirty="0"/>
              <a:t> </a:t>
            </a:r>
            <a:r>
              <a:rPr lang="pt-PT" sz="2000" b="1" dirty="0" err="1"/>
              <a:t>di</a:t>
            </a:r>
            <a:r>
              <a:rPr lang="pt-PT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4962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46F05-3B94-4473-A7DD-7D7908654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344" y="260887"/>
            <a:ext cx="3699309" cy="1450757"/>
          </a:xfrm>
        </p:spPr>
        <p:txBody>
          <a:bodyPr/>
          <a:lstStyle/>
          <a:p>
            <a:r>
              <a:rPr lang="pt-PT" dirty="0"/>
              <a:t>Tudo </a:t>
            </a:r>
            <a:r>
              <a:rPr lang="pt-PT" dirty="0" err="1"/>
              <a:t>vs</a:t>
            </a:r>
            <a:r>
              <a:rPr lang="pt-PT" dirty="0"/>
              <a:t> todo</a:t>
            </a:r>
            <a:endParaRPr lang="it-IT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739F2E4-AA10-4C60-95BF-4B17AFBB7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752217"/>
              </p:ext>
            </p:extLst>
          </p:nvPr>
        </p:nvGraphicFramePr>
        <p:xfrm>
          <a:off x="1107438" y="2260558"/>
          <a:ext cx="6277811" cy="3434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2915BE9D-0936-462D-89B9-47A99C3F6C61}"/>
              </a:ext>
            </a:extLst>
          </p:cNvPr>
          <p:cNvSpPr txBox="1"/>
          <p:nvPr/>
        </p:nvSpPr>
        <p:spPr>
          <a:xfrm>
            <a:off x="7732295" y="4475748"/>
            <a:ext cx="368968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Exemplos: todo-o-terreno, todo-poderoso, todo o mundo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40A1EF9-CD3B-4FB4-AB64-E4E91472FF4D}"/>
              </a:ext>
            </a:extLst>
          </p:cNvPr>
          <p:cNvSpPr txBox="1"/>
          <p:nvPr/>
        </p:nvSpPr>
        <p:spPr>
          <a:xfrm>
            <a:off x="7732295" y="2658236"/>
            <a:ext cx="36896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Exemplos: tudo bem?,  acima de tudo</a:t>
            </a:r>
            <a:endParaRPr lang="it-I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4D07C4E-4BC8-4862-A192-64F6761FC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2038" y="199626"/>
            <a:ext cx="1536783" cy="15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C108EAE-8616-4D8A-BD10-0A00DFE5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A7D344A-F80D-4807-BE4B-7F6DBCDFB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Trasforma le frasi dalla forma negativa alla forma affermativa o viceversa, come nell’esempio.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Está alguém lá fora. →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Não está ninguém lá fora.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leu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tudo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Tu não sabes nada!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Sandra deixou tudo desarrumado.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Veio cá alguém na minha ausência? →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Percebemos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tudo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Ninguém me pode ajudar nisto?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Está alguém à tua espera?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Esta criança come tudo. →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2849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D6B82-D1B3-42E7-84F0-63CFF0A5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594A25E-B313-48A2-B019-A8D45D9DA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Nunca conheci ........................................... que cantasse tão bem 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como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!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alguém</a:t>
            </a:r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ninguém</a:t>
            </a:r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fiques impressionado com o choro dela. É uma pessoa que chora por tudo e por ...............................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Nada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Ninguém</a:t>
            </a:r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Há ........................................... que não goste de frango assado?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a.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alguém</a:t>
            </a:r>
            <a:endParaRPr lang="it-IT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b.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ninguém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728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A85B9-E22A-4085-A308-35869D55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Exame de Português – Prova escrita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74648D9-0D2E-489E-9209-00086438B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6256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O que </a:t>
            </a:r>
            <a:r>
              <a:rPr lang="pt-PT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é permitido 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no exame? Lápis, caneta, dicionário monolíngue Português – Italiano.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 Não são permitidos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: estojos, telemóveis, livros e cadernos encima da mesa.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Material fornecido no dia do exame: para além do exame, folhas brancas para rascunho (os rascunhos são entregues no final da prova junto com o resumo final)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É fundamental que o aluno identifique o seu exame de maneira legível com nome completo, ano de curso e matrícula. Exames entregues sem a identificação são automaticamente anulados.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O aluno deve escrever de maneira clara e </a:t>
            </a: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LEGÍVEL.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O exame está dividido em 3 partes: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Ditado (15- 20 minutos) finalizado o ditado é efetuada a entrega do mesmo (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150-170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palavras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- o texto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será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lido em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voz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alta 3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vezes</a:t>
            </a:r>
            <a:r>
              <a:rPr lang="it-IT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Gramática + Composição-  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250-300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palavras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(1h30) não é permitido o uso do dicionário. Finalizada a segunda parte,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efectua-se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a entrega do teste.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Tradução (1h30) - 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250-300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palavras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6ECB7C-90B1-46BA-8C58-5C4E0CE0F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98" y="4027013"/>
            <a:ext cx="662488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8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204FC-6F6C-4327-B0AF-9CDA5965B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Relembrar - pronomes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6670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4458EB-90DE-4D50-8B9D-9FC190D78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46769" r="7455" b="13846"/>
          <a:stretch/>
        </p:blipFill>
        <p:spPr>
          <a:xfrm>
            <a:off x="2349305" y="478301"/>
            <a:ext cx="7990449" cy="56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26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9B2AF-B3E9-42D5-A4E6-3CDC0246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47C0DBC-740A-4305-AEEE-264E292C4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645541" cy="402336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le forme corrispondenti del possessivo.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só consigo estudar no .................................................... quarto.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Tu não te pareces nada com os 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irmãos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Quando é que tu e o Bruno se mudam para a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 casa nova?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Vi a Alexandra e a Paula com os colegas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Rute adora o gato .....................................................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moro muito perto daqui, a .................................................... Casa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é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aquela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Tens aqui os .................................................... documentos?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Sara e o Fernando trouxeram muitas malas. A bagagem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está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no carro.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Queres dizer-me qual é a .................................................... </a:t>
            </a:r>
            <a:r>
              <a:rPr lang="pt-BR" sz="1800" dirty="0">
                <a:solidFill>
                  <a:srgbClr val="000000"/>
                </a:solidFill>
                <a:latin typeface="LiberationSerif"/>
              </a:rPr>
              <a:t>c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or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preferida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, Carolina? – 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azul-turquesa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Como está, Sr. Teixeira? E a 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esposa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DB5897-6C4B-4527-89B1-0D0CA790A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59178" r="11801" b="15727"/>
          <a:stretch/>
        </p:blipFill>
        <p:spPr>
          <a:xfrm>
            <a:off x="7251398" y="286603"/>
            <a:ext cx="4699970" cy="22458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7A06102-54A6-45E7-BE1C-3A9B069A6AC7}"/>
              </a:ext>
            </a:extLst>
          </p:cNvPr>
          <p:cNvSpPr txBox="1"/>
          <p:nvPr/>
        </p:nvSpPr>
        <p:spPr>
          <a:xfrm>
            <a:off x="9897979" y="6386731"/>
            <a:ext cx="22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Unidade 22 151-152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6630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A6203-D099-4F86-A9FA-B021DDEA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B3B869-A563-42F7-B6AE-D1607800E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Trasforma le frasi apportando le modifiche necessarie.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Este é o meu lugar e aquele é o teu. → Esta é a .......................................................... cadeira e aquela é a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comprei o meu bilhete. O senhor não comprou o seu? → Nós comprámos os ...................................... bilhetes. Os senhores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não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compraram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..........................................?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Nós já conhecemos a nossa escola e os nossos professores. → Vocês já conhecem a ................................................. escola e os 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professores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convido o meu amigo e tu convidas o teu. → Eu convido a ................................................. amiga e tu convidas 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a ..................................................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9780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05F6FA-51E1-429C-97D1-D13B14EC7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5333" r="11603" b="65128"/>
          <a:stretch/>
        </p:blipFill>
        <p:spPr>
          <a:xfrm rot="-60000">
            <a:off x="1663149" y="872197"/>
            <a:ext cx="8865701" cy="47689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1B04BA3-3A95-4530-BE76-8582EA8B2551}"/>
              </a:ext>
            </a:extLst>
          </p:cNvPr>
          <p:cNvSpPr txBox="1"/>
          <p:nvPr/>
        </p:nvSpPr>
        <p:spPr>
          <a:xfrm>
            <a:off x="365760" y="532015"/>
            <a:ext cx="412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Pronomes demonstrativos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09616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C8C726E-7657-4E0A-B09C-2361BCF81F59}"/>
              </a:ext>
            </a:extLst>
          </p:cNvPr>
          <p:cNvSpPr txBox="1"/>
          <p:nvPr/>
        </p:nvSpPr>
        <p:spPr>
          <a:xfrm>
            <a:off x="9897979" y="6386731"/>
            <a:ext cx="22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Unidade 23 157</a:t>
            </a:r>
            <a:endParaRPr lang="it-IT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71790EF-F90F-4165-851C-69EAD322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</a:t>
            </a:r>
            <a:r>
              <a:rPr lang="pt-PT" dirty="0" err="1"/>
              <a:t>T.p.c</a:t>
            </a:r>
            <a:r>
              <a:rPr lang="pt-PT" dirty="0"/>
              <a:t>- Isto, isso, aquilo.</a:t>
            </a:r>
            <a:endParaRPr lang="it-I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2AC66A8-9B6A-49ED-9B0D-177F6DF86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Inserisci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isto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,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isso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aquilo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per completare le frasi.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aqui são objetos de design.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aí é um doce regional.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aqui é uma máscara indonésia.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ali é uma prenda para o Ricardo.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aí é uma caixa de joias.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ali são instrumentos musicais.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aqui é um telefone antigo.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ali é um fóssil.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aí é uma planta exótica.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aqui são pratos artesanais.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5585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2C9DA6F1-2EBE-432E-9ACC-F5CE5CFDA5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72305" r="23301" b="15892"/>
          <a:stretch/>
        </p:blipFill>
        <p:spPr>
          <a:xfrm>
            <a:off x="658177" y="2679151"/>
            <a:ext cx="11362026" cy="3203575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5801E85-3FA7-4C07-852A-0CE92C1BB62A}"/>
              </a:ext>
            </a:extLst>
          </p:cNvPr>
          <p:cNvSpPr txBox="1"/>
          <p:nvPr/>
        </p:nvSpPr>
        <p:spPr>
          <a:xfrm>
            <a:off x="641552" y="507133"/>
            <a:ext cx="1112927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sz="2800" dirty="0"/>
              <a:t>Então nós já tivemos a oportunidade de ver: os </a:t>
            </a:r>
            <a:r>
              <a:rPr lang="pt-PT" sz="2800" b="1" dirty="0"/>
              <a:t>pronomes demonstrativos invariáveis</a:t>
            </a:r>
            <a:r>
              <a:rPr lang="pt-PT" sz="2800" dirty="0"/>
              <a:t> (isto, isso, aquilo), </a:t>
            </a:r>
            <a:r>
              <a:rPr lang="pt-PT" sz="2800" b="1" dirty="0"/>
              <a:t>pronomes interrogativos invariáveis</a:t>
            </a:r>
            <a:r>
              <a:rPr lang="pt-PT" sz="2800" dirty="0"/>
              <a:t> (o quê?, quem?, onde?) e alguns </a:t>
            </a:r>
            <a:r>
              <a:rPr lang="pt-PT" sz="2800" b="1" dirty="0"/>
              <a:t>pronomes indefinidos invariáveis </a:t>
            </a:r>
            <a:r>
              <a:rPr lang="pt-PT" sz="2800" dirty="0"/>
              <a:t>(alguém, algo, ninguém, tudo, nada)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63262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2E8A9-1FB5-4415-88AC-96CE49A99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se apassivante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000BDD-8CEF-4368-AF9A-01C94F3F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27" y="4936590"/>
            <a:ext cx="4347051" cy="11556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8CBBAB-5DF1-4D7B-AC25-BC8E7838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69" y="625126"/>
            <a:ext cx="4579180" cy="5467072"/>
          </a:xfrm>
          <a:prstGeom prst="rect">
            <a:avLst/>
          </a:prstGeom>
        </p:spPr>
      </p:pic>
      <p:pic>
        <p:nvPicPr>
          <p:cNvPr id="5126" name="Picture 6" descr="Como agendar reunião no Microsoft Teams | Produtividade | TechTudo">
            <a:extLst>
              <a:ext uri="{FF2B5EF4-FFF2-40B4-BE49-F238E27FC236}">
                <a16:creationId xmlns:a16="http://schemas.microsoft.com/office/drawing/2014/main" id="{0D5B2E4B-63AF-4F52-815C-C661655D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61" y="1935650"/>
            <a:ext cx="4614516" cy="28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B15252-073D-48F8-AB28-BC38AC0FCAA1}"/>
              </a:ext>
            </a:extLst>
          </p:cNvPr>
          <p:cNvSpPr txBox="1"/>
          <p:nvPr/>
        </p:nvSpPr>
        <p:spPr>
          <a:xfrm>
            <a:off x="3548593" y="3671667"/>
            <a:ext cx="221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Marcou-se a reunião para amanhã de manhã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760073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28E0D14-7E45-40A0-9928-090101A7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09" y="572457"/>
            <a:ext cx="11071182" cy="28565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DEE84D-C3DA-44DA-99DD-FF5E4EA49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9" r="7329" b="-2159"/>
          <a:stretch/>
        </p:blipFill>
        <p:spPr>
          <a:xfrm>
            <a:off x="560409" y="3822135"/>
            <a:ext cx="5336253" cy="1955239"/>
          </a:xfrm>
          <a:prstGeom prst="rect">
            <a:avLst/>
          </a:prstGeom>
        </p:spPr>
      </p:pic>
      <p:pic>
        <p:nvPicPr>
          <p:cNvPr id="6" name="Picture 4" descr="Compro OURO - Home | Facebook">
            <a:extLst>
              <a:ext uri="{FF2B5EF4-FFF2-40B4-BE49-F238E27FC236}">
                <a16:creationId xmlns:a16="http://schemas.microsoft.com/office/drawing/2014/main" id="{22E4858D-260C-40ED-8F56-BA836F090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2135"/>
            <a:ext cx="2454765" cy="18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nde-se casa - Portal Ternura FM de Ibitinga">
            <a:extLst>
              <a:ext uri="{FF2B5EF4-FFF2-40B4-BE49-F238E27FC236}">
                <a16:creationId xmlns:a16="http://schemas.microsoft.com/office/drawing/2014/main" id="{F52ACB6F-2346-402E-8376-DD4D20D2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16" y="3911608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62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ceita-se ou aceitam-se: Como Escreve?">
            <a:extLst>
              <a:ext uri="{FF2B5EF4-FFF2-40B4-BE49-F238E27FC236}">
                <a16:creationId xmlns:a16="http://schemas.microsoft.com/office/drawing/2014/main" id="{1422A20F-5789-4111-9955-46ED78618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009"/>
          <a:stretch/>
        </p:blipFill>
        <p:spPr bwMode="auto">
          <a:xfrm>
            <a:off x="4197654" y="961826"/>
            <a:ext cx="7840394" cy="57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6C285C5-AF42-4EFC-8394-F6AE84FB9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67" y="2286000"/>
            <a:ext cx="3200400" cy="2286000"/>
          </a:xfrm>
        </p:spPr>
        <p:txBody>
          <a:bodyPr/>
          <a:lstStyle/>
          <a:p>
            <a:pPr algn="ctr"/>
            <a:r>
              <a:rPr lang="pt-PT" sz="3600" b="1" dirty="0"/>
              <a:t>Aceita-se ou aceitam-se?</a:t>
            </a:r>
            <a:br>
              <a:rPr lang="it-IT" sz="3600" b="1" dirty="0"/>
            </a:br>
            <a:endParaRPr lang="it-I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89812EF-672F-4CD2-8409-67C11D499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6"/>
          <a:stretch/>
        </p:blipFill>
        <p:spPr>
          <a:xfrm>
            <a:off x="4197654" y="0"/>
            <a:ext cx="7840394" cy="20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5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A8DA2-44F0-47E6-9CE7-7318F2FD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Grupos de conversa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5E0262E-9B7D-42F9-A757-CAA4F5D53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45907"/>
            <a:ext cx="6392779" cy="402336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PT" dirty="0"/>
              <a:t> Proposta da Professora Iara – organização de pequenos grupos no horário da professora, e noutras datas a destinar (como por exemplo no </a:t>
            </a:r>
            <a:r>
              <a:rPr lang="pt-PT" dirty="0" err="1"/>
              <a:t>slot</a:t>
            </a:r>
            <a:r>
              <a:rPr lang="pt-PT" dirty="0"/>
              <a:t> que ficará livre nas segundas e terças) Responder ao e-mail que foi enviado.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PT" dirty="0"/>
              <a:t>Podemos organizar um encontro para falarmos juntos e meter em prática os conhecimentos adquiridos. No horário de atendimento 14:30 – 16:30 sala dos professores de português (quartas-feiras) 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C063AA-3F2D-457A-B587-3F1B2C95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69" y="2356500"/>
            <a:ext cx="3270083" cy="320217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B8FF0D-0667-4F15-829A-B03739CDD58E}"/>
              </a:ext>
            </a:extLst>
          </p:cNvPr>
          <p:cNvSpPr txBox="1"/>
          <p:nvPr/>
        </p:nvSpPr>
        <p:spPr>
          <a:xfrm>
            <a:off x="7893969" y="3634421"/>
            <a:ext cx="179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Aproveitem as oportunidades!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285049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674E613-DA47-42BB-8FBA-AC506A46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96" y="1590646"/>
            <a:ext cx="3200400" cy="2286000"/>
          </a:xfrm>
        </p:spPr>
        <p:txBody>
          <a:bodyPr/>
          <a:lstStyle/>
          <a:p>
            <a:pPr algn="ctr"/>
            <a:r>
              <a:rPr lang="pt-PT" dirty="0"/>
              <a:t>Exercícios</a:t>
            </a:r>
            <a:endParaRPr lang="it-I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F5D4A30-24D3-4815-AA66-3988338A9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" t="7798" r="3421"/>
          <a:stretch/>
        </p:blipFill>
        <p:spPr>
          <a:xfrm>
            <a:off x="4107976" y="707066"/>
            <a:ext cx="7961194" cy="522550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8FEACDC-6B1B-421B-967D-EFA7109C6027}"/>
              </a:ext>
            </a:extLst>
          </p:cNvPr>
          <p:cNvSpPr txBox="1"/>
          <p:nvPr/>
        </p:nvSpPr>
        <p:spPr>
          <a:xfrm>
            <a:off x="938284" y="976378"/>
            <a:ext cx="229282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FAZER EXERCÍCIOS DO LIVRO GRAMÁTICA ATIVA 1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7614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0F7E6-CB7A-4B3A-85A4-312338C8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Quadro geral dos pronomes pessoais</a:t>
            </a:r>
            <a:endParaRPr lang="it-I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022478C-34BF-423B-81E3-D40613179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1971554"/>
            <a:ext cx="6774392" cy="4022725"/>
          </a:xfr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F7711FA-FE09-4228-BAF2-DCEE419CFBBD}"/>
              </a:ext>
            </a:extLst>
          </p:cNvPr>
          <p:cNvSpPr/>
          <p:nvPr/>
        </p:nvSpPr>
        <p:spPr>
          <a:xfrm>
            <a:off x="2880219" y="2055962"/>
            <a:ext cx="4109882" cy="36716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E86E81-AEF0-469A-B2C9-DCCE7D569AAD}"/>
              </a:ext>
            </a:extLst>
          </p:cNvPr>
          <p:cNvSpPr txBox="1"/>
          <p:nvPr/>
        </p:nvSpPr>
        <p:spPr>
          <a:xfrm>
            <a:off x="1077063" y="6432668"/>
            <a:ext cx="32099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C694EE2-381B-4CBB-8B74-1090D9FDE516}"/>
              </a:ext>
            </a:extLst>
          </p:cNvPr>
          <p:cNvSpPr txBox="1"/>
          <p:nvPr/>
        </p:nvSpPr>
        <p:spPr>
          <a:xfrm>
            <a:off x="8117059" y="2028616"/>
            <a:ext cx="38076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Notas: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O uso das formas </a:t>
            </a:r>
            <a:r>
              <a:rPr lang="pt-PT" sz="1600" b="1" dirty="0"/>
              <a:t>tu, te, ti </a:t>
            </a:r>
            <a:r>
              <a:rPr lang="pt-PT" sz="1600" dirty="0"/>
              <a:t>tem conotação de grande familiaridade.</a:t>
            </a:r>
          </a:p>
          <a:p>
            <a:endParaRPr lang="pt-P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/>
              <a:t>Omissão do sujeito: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600" b="1" dirty="0"/>
          </a:p>
          <a:p>
            <a:pPr algn="just"/>
            <a:r>
              <a:rPr lang="pt-PT" sz="1600" dirty="0"/>
              <a:t>Por vezes não se utilizam os pronomes sujeitos na frase porque as desinências verbais são suficientes para indicar a pessoa que se refere o predicado (verbo), bem como o número gramatical (singular ou plural) dessa pessoa.</a:t>
            </a:r>
          </a:p>
          <a:p>
            <a:endParaRPr lang="pt-PT" sz="1600" dirty="0"/>
          </a:p>
          <a:p>
            <a:r>
              <a:rPr lang="pt-PT" sz="1600" dirty="0"/>
              <a:t>Com</a:t>
            </a:r>
            <a:r>
              <a:rPr lang="pt-PT" sz="1600" b="1" dirty="0"/>
              <a:t>o</a:t>
            </a:r>
          </a:p>
          <a:p>
            <a:r>
              <a:rPr lang="pt-PT" sz="1600" dirty="0"/>
              <a:t>Beb</a:t>
            </a:r>
            <a:r>
              <a:rPr lang="pt-PT" sz="1600" b="1" dirty="0"/>
              <a:t>es</a:t>
            </a:r>
            <a:endParaRPr lang="it-IT" sz="1600" b="1" dirty="0"/>
          </a:p>
          <a:p>
            <a:r>
              <a:rPr lang="it-IT" sz="1600" dirty="0" err="1"/>
              <a:t>Brinca</a:t>
            </a:r>
            <a:r>
              <a:rPr lang="it-IT" sz="1600" b="1" dirty="0" err="1"/>
              <a:t>mos</a:t>
            </a:r>
            <a:endParaRPr lang="it-IT" sz="1600" b="1" dirty="0"/>
          </a:p>
          <a:p>
            <a:r>
              <a:rPr lang="it-IT" sz="1600" dirty="0" err="1"/>
              <a:t>Pude</a:t>
            </a:r>
            <a:r>
              <a:rPr lang="it-IT" sz="1600" b="1" dirty="0" err="1"/>
              <a:t>res</a:t>
            </a:r>
            <a:endParaRPr lang="pt-PT" sz="1600" b="1" dirty="0"/>
          </a:p>
        </p:txBody>
      </p:sp>
    </p:spTree>
    <p:extLst>
      <p:ext uri="{BB962C8B-B14F-4D97-AF65-F5344CB8AC3E}">
        <p14:creationId xmlns:p14="http://schemas.microsoft.com/office/powerpoint/2010/main" val="111486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D2107-EB2E-4278-AF1D-590B210F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pessoais do complemento direto</a:t>
            </a:r>
            <a:endParaRPr lang="it-I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1A7E63-F93B-49EE-B5CF-4287D1D5DB2F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C44C33-B905-44AB-A184-658ABA6F1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7" b="3702"/>
          <a:stretch/>
        </p:blipFill>
        <p:spPr>
          <a:xfrm>
            <a:off x="1968699" y="1968552"/>
            <a:ext cx="8315562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6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A13CD3E-ADE6-4A6A-93CF-80BF5E45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46" y="576322"/>
            <a:ext cx="3200400" cy="2286000"/>
          </a:xfrm>
        </p:spPr>
        <p:txBody>
          <a:bodyPr/>
          <a:lstStyle/>
          <a:p>
            <a:pPr algn="ctr"/>
            <a:r>
              <a:rPr lang="pt-PT" dirty="0"/>
              <a:t>Pronomes pessoais do complemento direto</a:t>
            </a:r>
            <a:endParaRPr lang="it-I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F77980-281B-4FED-9857-7B6C6558A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9" b="4820"/>
          <a:stretch/>
        </p:blipFill>
        <p:spPr>
          <a:xfrm>
            <a:off x="4172513" y="262010"/>
            <a:ext cx="7925703" cy="633397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C821628-615E-48E0-BB61-1780339EFDBA}"/>
              </a:ext>
            </a:extLst>
          </p:cNvPr>
          <p:cNvSpPr txBox="1"/>
          <p:nvPr/>
        </p:nvSpPr>
        <p:spPr>
          <a:xfrm>
            <a:off x="482046" y="3676030"/>
            <a:ext cx="32004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In alcune situazioni di </a:t>
            </a:r>
            <a:r>
              <a:rPr lang="it-IT" b="1" u="sng" dirty="0"/>
              <a:t>enclisi</a:t>
            </a:r>
            <a:r>
              <a:rPr lang="it-IT" dirty="0"/>
              <a:t>, i pronomi di terza </a:t>
            </a:r>
            <a:r>
              <a:rPr lang="it-IT" b="1" dirty="0"/>
              <a:t>persona o, a, </a:t>
            </a:r>
            <a:r>
              <a:rPr lang="it-IT" b="1" dirty="0" err="1"/>
              <a:t>os</a:t>
            </a:r>
            <a:r>
              <a:rPr lang="it-IT" b="1" dirty="0"/>
              <a:t>, </a:t>
            </a:r>
            <a:r>
              <a:rPr lang="it-IT" b="1" dirty="0" err="1"/>
              <a:t>as</a:t>
            </a:r>
            <a:r>
              <a:rPr lang="it-IT" dirty="0"/>
              <a:t> presentano forme diverse a causa del suono finale del verbo che le precede</a:t>
            </a:r>
          </a:p>
          <a:p>
            <a:r>
              <a:rPr lang="it-IT" dirty="0"/>
              <a:t>(contesto fonetico): </a:t>
            </a:r>
            <a:r>
              <a:rPr lang="it-IT" b="1" dirty="0"/>
              <a:t>lo, la, </a:t>
            </a:r>
            <a:r>
              <a:rPr lang="it-IT" b="1" dirty="0" err="1"/>
              <a:t>los</a:t>
            </a:r>
            <a:r>
              <a:rPr lang="it-IT" b="1" dirty="0"/>
              <a:t>, </a:t>
            </a:r>
            <a:r>
              <a:rPr lang="it-IT" b="1" dirty="0" err="1"/>
              <a:t>las</a:t>
            </a:r>
            <a:r>
              <a:rPr lang="it-IT" b="1" dirty="0"/>
              <a:t> </a:t>
            </a:r>
            <a:r>
              <a:rPr lang="it-IT" dirty="0"/>
              <a:t>oppure </a:t>
            </a:r>
            <a:r>
              <a:rPr lang="it-IT" b="1" dirty="0"/>
              <a:t>no, </a:t>
            </a:r>
            <a:r>
              <a:rPr lang="it-IT" b="1" dirty="0" err="1"/>
              <a:t>na</a:t>
            </a:r>
            <a:r>
              <a:rPr lang="it-IT" b="1" dirty="0"/>
              <a:t>, nos, </a:t>
            </a:r>
            <a:r>
              <a:rPr lang="it-IT" b="1" dirty="0" err="1"/>
              <a:t>nas</a:t>
            </a:r>
            <a:r>
              <a:rPr lang="it-IT" b="1" dirty="0"/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3EA098-0611-451B-80F0-BDAF05878A81}"/>
              </a:ext>
            </a:extLst>
          </p:cNvPr>
          <p:cNvSpPr txBox="1"/>
          <p:nvPr/>
        </p:nvSpPr>
        <p:spPr>
          <a:xfrm>
            <a:off x="8674460" y="3676030"/>
            <a:ext cx="329295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Verbos: convidar, pagar, beber, fazer e trazer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F70FF0-86BD-4845-8B23-C2652A3292A6}"/>
              </a:ext>
            </a:extLst>
          </p:cNvPr>
          <p:cNvSpPr txBox="1"/>
          <p:nvPr/>
        </p:nvSpPr>
        <p:spPr>
          <a:xfrm>
            <a:off x="10347158" y="5707355"/>
            <a:ext cx="173501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Verbos dar, por, comer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9509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C257770-2BCB-4C3D-8F5F-41BBDC04F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2" t="14870" r="54737" b="15470"/>
          <a:stretch/>
        </p:blipFill>
        <p:spPr>
          <a:xfrm>
            <a:off x="1010652" y="320842"/>
            <a:ext cx="10523623" cy="58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58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63BF6-7240-435C-B853-41915146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Contrações do complemento direto e indireto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2CE93F-8BEA-4D93-8914-D7E353A3B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" t="1616" r="7164" b="6907"/>
          <a:stretch/>
        </p:blipFill>
        <p:spPr>
          <a:xfrm>
            <a:off x="4206241" y="1894530"/>
            <a:ext cx="6949439" cy="4323390"/>
          </a:xfrm>
          <a:prstGeom prst="rect">
            <a:avLst/>
          </a:prstGeom>
        </p:spPr>
      </p:pic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6483524-2F21-40EB-A980-F8493A02D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3" r="62621"/>
          <a:stretch/>
        </p:blipFill>
        <p:spPr>
          <a:xfrm>
            <a:off x="726831" y="1894530"/>
            <a:ext cx="1645920" cy="418833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0B07AC6-12DD-40E6-8BB8-769AFA1D53A8}"/>
              </a:ext>
            </a:extLst>
          </p:cNvPr>
          <p:cNvSpPr/>
          <p:nvPr/>
        </p:nvSpPr>
        <p:spPr>
          <a:xfrm>
            <a:off x="726831" y="2518117"/>
            <a:ext cx="862818" cy="2672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B1634EF-9A2C-4E0B-9784-4C0ECEF290DE}"/>
              </a:ext>
            </a:extLst>
          </p:cNvPr>
          <p:cNvSpPr/>
          <p:nvPr/>
        </p:nvSpPr>
        <p:spPr>
          <a:xfrm>
            <a:off x="726831" y="2822917"/>
            <a:ext cx="862818" cy="2672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1F714D4-ECB9-4221-BA19-7796C6362C3E}"/>
              </a:ext>
            </a:extLst>
          </p:cNvPr>
          <p:cNvSpPr/>
          <p:nvPr/>
        </p:nvSpPr>
        <p:spPr>
          <a:xfrm>
            <a:off x="726831" y="3100049"/>
            <a:ext cx="862818" cy="126093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1C6B704-6C84-4F73-B3D7-1A00B3D06085}"/>
              </a:ext>
            </a:extLst>
          </p:cNvPr>
          <p:cNvSpPr/>
          <p:nvPr/>
        </p:nvSpPr>
        <p:spPr>
          <a:xfrm>
            <a:off x="1589649" y="5370579"/>
            <a:ext cx="862818" cy="4712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8958059-9AB5-44AD-BF74-D724733A42EC}"/>
              </a:ext>
            </a:extLst>
          </p:cNvPr>
          <p:cNvSpPr/>
          <p:nvPr/>
        </p:nvSpPr>
        <p:spPr>
          <a:xfrm>
            <a:off x="731521" y="5361200"/>
            <a:ext cx="862818" cy="4712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8D7FE4E-9D25-4B9D-BB0B-E9CACE5928DF}"/>
              </a:ext>
            </a:extLst>
          </p:cNvPr>
          <p:cNvSpPr/>
          <p:nvPr/>
        </p:nvSpPr>
        <p:spPr>
          <a:xfrm>
            <a:off x="1589649" y="3099581"/>
            <a:ext cx="783102" cy="12135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49EE3E52-F2F6-4A54-A653-5A0C219C53D8}"/>
              </a:ext>
            </a:extLst>
          </p:cNvPr>
          <p:cNvSpPr/>
          <p:nvPr/>
        </p:nvSpPr>
        <p:spPr>
          <a:xfrm>
            <a:off x="2832296" y="3530990"/>
            <a:ext cx="1181686" cy="648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DD6D472-12D2-4A06-841C-25F4604E552F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Ativa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9081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4764E-0558-4307-BFFE-CF1F7CED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 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3FAAE5-FD03-4BAC-9CF0-BA6E27DD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10"/>
          <a:stretch/>
        </p:blipFill>
        <p:spPr>
          <a:xfrm>
            <a:off x="2560187" y="2342584"/>
            <a:ext cx="7132585" cy="27780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E2B6B4E-BAAB-4207-9441-E21EE0EF9ADC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Ativa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1325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dois textos do Português para o Italiano</a:t>
            </a:r>
          </a:p>
        </p:txBody>
      </p:sp>
    </p:spTree>
    <p:extLst>
      <p:ext uri="{BB962C8B-B14F-4D97-AF65-F5344CB8AC3E}">
        <p14:creationId xmlns:p14="http://schemas.microsoft.com/office/powerpoint/2010/main" val="3271028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82B81D5-A157-40E4-990B-BB875AC7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534573"/>
            <a:ext cx="10941858" cy="53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7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AF9AB-6B16-4BF9-B173-B54871B9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" y="200497"/>
            <a:ext cx="11624109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pt-BR" b="1" i="0" dirty="0">
                <a:solidFill>
                  <a:srgbClr val="C4161C"/>
                </a:solidFill>
                <a:effectLst/>
                <a:latin typeface="Open Sans" panose="020B0606030504020204" pitchFamily="34" charset="0"/>
              </a:rPr>
            </a:br>
            <a:br>
              <a:rPr lang="pt-BR" b="1" i="0" dirty="0">
                <a:solidFill>
                  <a:srgbClr val="C4161C"/>
                </a:solidFill>
                <a:effectLst/>
                <a:latin typeface="Open Sans" panose="020B0606030504020204" pitchFamily="34" charset="0"/>
              </a:rPr>
            </a:br>
            <a:br>
              <a:rPr lang="pt-BR" b="1" i="0" dirty="0">
                <a:solidFill>
                  <a:srgbClr val="C4161C"/>
                </a:solidFill>
                <a:effectLst/>
                <a:latin typeface="Open Sans" panose="020B0606030504020204" pitchFamily="34" charset="0"/>
              </a:rPr>
            </a:br>
            <a:r>
              <a:rPr lang="pt-BR" b="1" i="0" dirty="0">
                <a:solidFill>
                  <a:srgbClr val="C4161C"/>
                </a:solidFill>
                <a:effectLst/>
                <a:latin typeface="Open Sans" panose="020B0606030504020204" pitchFamily="34" charset="0"/>
              </a:rPr>
              <a:t>Dia Internacional da Mulher - 8 de março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EC20766-7F25-414A-AD0A-56F5320F0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1845733"/>
            <a:ext cx="11438021" cy="4346519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Comemora-se hoje, 8 de março, o Dia Internacional da Mulher, celebrado desde 1977 no contexto de uma Resolução aprovada pela Assembleia-Geral das Nações Unidas.</a:t>
            </a:r>
          </a:p>
          <a:p>
            <a:r>
              <a:rPr lang="pt-BR" dirty="0"/>
              <a:t>Esta data pretende celebrar os direitos das mulheres já conquistados e chamar a atenção para necessidade de se alcançar a plena igualdade de género a nível mundial, tal como previsto nos Objetivos de Desenvolvimento Sustentável da ONU, em temas como o direito ao voto, a igualdade salarial, a maior representação em cargos de liderança, a proteção em situações de violência física ou psicológica, ou o acesso à educação.</a:t>
            </a:r>
          </a:p>
          <a:p>
            <a:r>
              <a:rPr lang="pt-BR" dirty="0"/>
              <a:t>O objetivo central da atuação do Camões, I.P. nesta área é o de reforçar a atuação da cooperação portuguesa na promoção da igualdade de género, fomentando o empoderamento das mulheres e raparigas nos países parceiros, como elemento fundamental para a prossecução dos Objetivos de Desenvolvimento Sustentável e para um desenvolvimento global mais equitativo, justo e sustentável. Este trabalho é consentâneo com os diversos Planos Nacionais para a Igualdade de Género, Cidadania e Não Discriminação, coordenador pela Comissão para a Igualdade de Género.</a:t>
            </a:r>
          </a:p>
          <a:p>
            <a:r>
              <a:rPr lang="pt-BR" dirty="0"/>
              <a:t>Este ano, o Dia será dedicado ao tema “Igualdade de género hoje para um amanhã sustentável”. A celebração do Dia Internacional da Mulher deste ano é um reconhecimento das mulheres e meninas que lideram a tarefa de adaptação e resposta às alterações climáticas, e uma forma de honrar a sua liderança e contribuição para um futuro sustentável. Informação adicional sobre a celebração desde Dia Internacional estará disponível no site oficial da UN Women (em inglês). Mais informação (em língua portuguesa) também na ONU News.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751717-9EE9-408F-9997-CDCCBFBCD4B7}"/>
              </a:ext>
            </a:extLst>
          </p:cNvPr>
          <p:cNvSpPr txBox="1"/>
          <p:nvPr/>
        </p:nvSpPr>
        <p:spPr>
          <a:xfrm>
            <a:off x="898357" y="6386731"/>
            <a:ext cx="10844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https://www.instituto-camoes.pt/sobre/comunicacao/noticias/dia-internacional-da-mulher-8-de-marco2022</a:t>
            </a:r>
          </a:p>
        </p:txBody>
      </p:sp>
    </p:spTree>
    <p:extLst>
      <p:ext uri="{BB962C8B-B14F-4D97-AF65-F5344CB8AC3E}">
        <p14:creationId xmlns:p14="http://schemas.microsoft.com/office/powerpoint/2010/main" val="3427224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mose - Foto e Immagini Stock - iStock">
            <a:extLst>
              <a:ext uri="{FF2B5EF4-FFF2-40B4-BE49-F238E27FC236}">
                <a16:creationId xmlns:a16="http://schemas.microsoft.com/office/drawing/2014/main" id="{6D259CF8-3F57-4BA3-8DE4-D7C753D7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46" y="660404"/>
            <a:ext cx="3664708" cy="3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88D54629-E2B8-43D4-914F-70CCA585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Feliz dia da mulher!</a:t>
            </a:r>
            <a:endParaRPr lang="it-IT" dirty="0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1382F17E-B2CB-41B7-AADC-1E2AE58AD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Dia internacional da mulher</a:t>
            </a:r>
          </a:p>
          <a:p>
            <a:r>
              <a:rPr lang="pt-PT" dirty="0"/>
              <a:t>Título de jornal Diário DE NOTÍCIAS e artigo de revista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23D867-0762-4E02-9749-5881573E752F}"/>
              </a:ext>
            </a:extLst>
          </p:cNvPr>
          <p:cNvSpPr txBox="1"/>
          <p:nvPr/>
        </p:nvSpPr>
        <p:spPr>
          <a:xfrm>
            <a:off x="4523874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9721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8FA89-EE79-489D-8005-863F6892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Convite</a:t>
            </a:r>
            <a:endParaRPr lang="it-I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E245B40-06D3-47A5-BCE9-C3F97277D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074" y="3334147"/>
            <a:ext cx="3500651" cy="261491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 fontAlgn="base"/>
            <a:br>
              <a:rPr lang="pt-BR" sz="3500" b="1" i="0" u="sng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pt-BR" sz="3500" b="1" i="0" u="sng" dirty="0">
                <a:solidFill>
                  <a:schemeClr val="tx1"/>
                </a:solidFill>
                <a:effectLst/>
                <a:latin typeface="Segoe UI Historic" panose="020B0502040204020203" pitchFamily="34" charset="0"/>
              </a:rPr>
              <a:t>A Maratona </a:t>
            </a:r>
            <a:r>
              <a:rPr lang="pt-BR" sz="3500" b="0" i="0" dirty="0">
                <a:solidFill>
                  <a:schemeClr val="tx1"/>
                </a:solidFill>
                <a:effectLst/>
                <a:latin typeface="Segoe UI Historic" panose="020B0502040204020203" pitchFamily="34" charset="0"/>
              </a:rPr>
              <a:t>contará com a colaboração de todas as instituições que lecionam português em particular na Comunidade Autónoma da Extremadura, às quais se somam todas as instituições e pessoas, independentemente da sua geografia e nacionalidade, que queiram participar. </a:t>
            </a:r>
            <a:endParaRPr lang="pt-BR" sz="3500" b="0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4" name="Picture 2" descr="Anteprima immagine">
            <a:extLst>
              <a:ext uri="{FF2B5EF4-FFF2-40B4-BE49-F238E27FC236}">
                <a16:creationId xmlns:a16="http://schemas.microsoft.com/office/drawing/2014/main" id="{E40975F7-FDED-4E8B-9612-FEE6CC88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42" y="221701"/>
            <a:ext cx="4625299" cy="66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05C0EF4-04CB-4F77-9E3A-F0F75B8D5391}"/>
              </a:ext>
            </a:extLst>
          </p:cNvPr>
          <p:cNvSpPr txBox="1"/>
          <p:nvPr/>
        </p:nvSpPr>
        <p:spPr>
          <a:xfrm rot="5400000">
            <a:off x="8314899" y="3105835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https://clpcaceres.wixsite.com/maratonaleitura/como-funciona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0346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500BA6-BFE8-41C9-9A1F-3CEBD8BA6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56" y="671512"/>
            <a:ext cx="5010150" cy="55149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E532E5E-16C9-41A3-8119-4488A6F91C61}"/>
              </a:ext>
            </a:extLst>
          </p:cNvPr>
          <p:cNvSpPr txBox="1"/>
          <p:nvPr/>
        </p:nvSpPr>
        <p:spPr>
          <a:xfrm>
            <a:off x="6721642" y="2149642"/>
            <a:ext cx="3850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/>
              <a:t>Bom trabalho!</a:t>
            </a:r>
          </a:p>
          <a:p>
            <a:endParaRPr lang="pt-PT" sz="4400" b="1" dirty="0"/>
          </a:p>
          <a:p>
            <a:r>
              <a:rPr lang="pt-PT" sz="4400" b="1" dirty="0"/>
              <a:t>Bom estudo!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B4D844E-EEAD-4182-9084-6FC6858F6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18" y="114360"/>
            <a:ext cx="5336344" cy="63908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A222BEC-0EDE-455B-BD26-38C01F829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643" y="171408"/>
            <a:ext cx="4206240" cy="633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03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265DBD6-2F91-432D-B7D5-3EF2FC18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Joana Vasconcelos “uma artista pouco convencional”</a:t>
            </a:r>
            <a:endParaRPr lang="it-IT" dirty="0"/>
          </a:p>
        </p:txBody>
      </p:sp>
      <p:sp>
        <p:nvSpPr>
          <p:cNvPr id="9" name="Marcador de Posição de Conteúdo 8">
            <a:extLst>
              <a:ext uri="{FF2B5EF4-FFF2-40B4-BE49-F238E27FC236}">
                <a16:creationId xmlns:a16="http://schemas.microsoft.com/office/drawing/2014/main" id="{909445AA-4237-4304-806C-EF6850F20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1091" y="1873870"/>
            <a:ext cx="5725550" cy="441438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</a:pPr>
            <a:r>
              <a:rPr lang="pt-BR" dirty="0"/>
              <a:t>Joana Vasconcelos nasceu em Paris, mas desde os 4 anos que vive em Portugal, e trabalha na cidade de Lisboa e expõe regularmente desde meados da década de 1990. </a:t>
            </a:r>
          </a:p>
          <a:p>
            <a:pPr algn="just">
              <a:lnSpc>
                <a:spcPct val="100000"/>
              </a:lnSpc>
            </a:pPr>
            <a:r>
              <a:rPr lang="pt-BR" dirty="0"/>
              <a:t>O seu trabalho ficou muito conhecido internacionalmente após a sua participação na 51ª Bienal de Veneza em 2005, com a obra “A Noiva” (2001-05). Foi a primeira mulher e a artista mais jovem a expor no Palácio de Versalhes, em 2012. </a:t>
            </a:r>
          </a:p>
          <a:p>
            <a:pPr algn="just">
              <a:lnSpc>
                <a:spcPct val="100000"/>
              </a:lnSpc>
            </a:pPr>
            <a:r>
              <a:rPr lang="pt-BR" dirty="0"/>
              <a:t>Destaques da sua sua carreira artistica incluem: o projeto Trafaria Praia, para o Pavilhão de Portugal na 55ª Bienal de Veneza (2013); a sua participação na exposição coletiva “The World Belongs to You “no Palazzo Grassi/François Pinault Foundation, em Veneza (2011); e a sua primeira retrospetiva, realizada no Museu Coleção Berardo, em Lisboa (2010).</a:t>
            </a:r>
            <a:endParaRPr lang="it-I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A7000D5-2AAC-4A7C-B990-D3300D0D98A6}"/>
              </a:ext>
            </a:extLst>
          </p:cNvPr>
          <p:cNvSpPr txBox="1"/>
          <p:nvPr/>
        </p:nvSpPr>
        <p:spPr>
          <a:xfrm>
            <a:off x="1280160" y="5598942"/>
            <a:ext cx="469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Joana</a:t>
            </a:r>
            <a:r>
              <a:rPr lang="it-IT" dirty="0"/>
              <a:t> </a:t>
            </a:r>
            <a:r>
              <a:rPr lang="it-IT" dirty="0" err="1"/>
              <a:t>Vasconcelos</a:t>
            </a:r>
            <a:r>
              <a:rPr lang="it-IT" dirty="0"/>
              <a:t> – Artista </a:t>
            </a:r>
            <a:r>
              <a:rPr lang="it-IT" dirty="0" err="1"/>
              <a:t>plástica</a:t>
            </a:r>
            <a:endParaRPr lang="it-I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6B10EC7-B484-4438-B8FE-21FDBF0D5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8" y="2011680"/>
            <a:ext cx="4140493" cy="352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21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FF99980-54C2-41DB-A5E7-191936246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42" y="230948"/>
            <a:ext cx="7943555" cy="52957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78A4F8-1BAC-4D8A-B63F-7765A0F10DFC}"/>
              </a:ext>
            </a:extLst>
          </p:cNvPr>
          <p:cNvSpPr txBox="1"/>
          <p:nvPr/>
        </p:nvSpPr>
        <p:spPr>
          <a:xfrm>
            <a:off x="281354" y="5526651"/>
            <a:ext cx="1178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Joana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Vasconcelos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 </a:t>
            </a:r>
            <a:r>
              <a:rPr lang="it-IT" b="0" i="1" dirty="0">
                <a:solidFill>
                  <a:srgbClr val="000000"/>
                </a:solidFill>
                <a:effectLst/>
                <a:latin typeface="graduel"/>
              </a:rPr>
              <a:t>A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graduel"/>
              </a:rPr>
              <a:t>Noiva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 2001-2005,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Unidade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Infinita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Projectos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- Palácio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Nacional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da </a:t>
            </a:r>
            <a:r>
              <a:rPr lang="it-IT" dirty="0">
                <a:solidFill>
                  <a:srgbClr val="000000"/>
                </a:solidFill>
                <a:latin typeface="graduel"/>
              </a:rPr>
              <a:t>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juda,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Lisboa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</a:p>
          <a:p>
            <a:pPr algn="ctr"/>
            <a:r>
              <a:rPr lang="it-IT" b="1" dirty="0">
                <a:solidFill>
                  <a:srgbClr val="000000"/>
                </a:solidFill>
                <a:latin typeface="graduel"/>
              </a:rPr>
              <a:t>F</a:t>
            </a:r>
            <a:r>
              <a:rPr lang="it-IT" b="1" i="0" dirty="0">
                <a:solidFill>
                  <a:srgbClr val="000000"/>
                </a:solidFill>
                <a:effectLst/>
                <a:latin typeface="graduel"/>
              </a:rPr>
              <a:t>oto: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Luís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Vasconcelos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 ADAGP, Paris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295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1A2428-C434-4C9C-99C6-884E243A5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721" y="239935"/>
            <a:ext cx="8324558" cy="554970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F3B0DA5-55F7-4460-9049-C5B24B8FE1C3}"/>
              </a:ext>
            </a:extLst>
          </p:cNvPr>
          <p:cNvSpPr txBox="1"/>
          <p:nvPr/>
        </p:nvSpPr>
        <p:spPr>
          <a:xfrm>
            <a:off x="201637" y="5789640"/>
            <a:ext cx="1178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Joana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Vasconcelos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 </a:t>
            </a:r>
            <a:r>
              <a:rPr lang="it-IT" b="0" i="1" dirty="0">
                <a:solidFill>
                  <a:srgbClr val="000000"/>
                </a:solidFill>
                <a:effectLst/>
                <a:latin typeface="graduel"/>
              </a:rPr>
              <a:t>A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graduel"/>
              </a:rPr>
              <a:t>Noiva</a:t>
            </a:r>
            <a:r>
              <a:rPr lang="it-IT" b="0" i="1" dirty="0">
                <a:solidFill>
                  <a:srgbClr val="000000"/>
                </a:solidFill>
                <a:effectLst/>
                <a:latin typeface="graduel"/>
              </a:rPr>
              <a:t> (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graduel"/>
              </a:rPr>
              <a:t>detalhe</a:t>
            </a:r>
            <a:r>
              <a:rPr lang="it-IT" b="0" i="1" dirty="0">
                <a:solidFill>
                  <a:srgbClr val="000000"/>
                </a:solidFill>
                <a:effectLst/>
                <a:latin typeface="graduel"/>
              </a:rPr>
              <a:t>)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 2001-2005,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Unidade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Infinita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Projectos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- Palácio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Nacional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da </a:t>
            </a:r>
            <a:r>
              <a:rPr lang="it-IT" dirty="0">
                <a:solidFill>
                  <a:srgbClr val="000000"/>
                </a:solidFill>
                <a:latin typeface="graduel"/>
              </a:rPr>
              <a:t>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juda,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Lisboa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</a:p>
          <a:p>
            <a:pPr algn="ctr"/>
            <a:r>
              <a:rPr lang="it-IT" b="1" dirty="0">
                <a:solidFill>
                  <a:srgbClr val="000000"/>
                </a:solidFill>
                <a:latin typeface="graduel"/>
              </a:rPr>
              <a:t>F</a:t>
            </a:r>
            <a:r>
              <a:rPr lang="it-IT" b="1" i="0" dirty="0">
                <a:solidFill>
                  <a:srgbClr val="000000"/>
                </a:solidFill>
                <a:effectLst/>
                <a:latin typeface="graduel"/>
              </a:rPr>
              <a:t>oto: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Luís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graduel"/>
              </a:rPr>
              <a:t>Vasconcelos</a:t>
            </a:r>
            <a:r>
              <a:rPr lang="it-IT" b="0" i="0" dirty="0">
                <a:solidFill>
                  <a:srgbClr val="000000"/>
                </a:solidFill>
                <a:effectLst/>
                <a:latin typeface="graduel"/>
              </a:rPr>
              <a:t>, ADAGP, Paris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34837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2057DD92F33642A50BFC2AFFC6F3D2" ma:contentTypeVersion="10" ma:contentTypeDescription="Creare un nuovo documento." ma:contentTypeScope="" ma:versionID="a11a6b4e0508dc7e25c001d4d9e6e0c3">
  <xsd:schema xmlns:xsd="http://www.w3.org/2001/XMLSchema" xmlns:xs="http://www.w3.org/2001/XMLSchema" xmlns:p="http://schemas.microsoft.com/office/2006/metadata/properties" xmlns:ns2="fc9dac60-f087-443b-8a49-c7a22e5d0443" xmlns:ns3="9d91a063-a15d-4db4-b9d9-dff048bd85f0" targetNamespace="http://schemas.microsoft.com/office/2006/metadata/properties" ma:root="true" ma:fieldsID="c62c4d92aae6dcd13a8a53e05a09e5a9" ns2:_="" ns3:_="">
    <xsd:import namespace="fc9dac60-f087-443b-8a49-c7a22e5d0443"/>
    <xsd:import namespace="9d91a063-a15d-4db4-b9d9-dff048bd85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dac60-f087-443b-8a49-c7a22e5d0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1a063-a15d-4db4-b9d9-dff048bd85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8237D7-AF1B-4179-B22C-21FA2513DC26}"/>
</file>

<file path=customXml/itemProps2.xml><?xml version="1.0" encoding="utf-8"?>
<ds:datastoreItem xmlns:ds="http://schemas.openxmlformats.org/officeDocument/2006/customXml" ds:itemID="{5CEC131B-7783-4983-B42A-C619405C8C7F}"/>
</file>

<file path=customXml/itemProps3.xml><?xml version="1.0" encoding="utf-8"?>
<ds:datastoreItem xmlns:ds="http://schemas.openxmlformats.org/officeDocument/2006/customXml" ds:itemID="{91A8DAF5-E13F-4004-90F8-70DABB9760BA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6226</TotalTime>
  <Words>3042</Words>
  <Application>Microsoft Office PowerPoint</Application>
  <PresentationFormat>Ecrã Panorâmico</PresentationFormat>
  <Paragraphs>276</Paragraphs>
  <Slides>51</Slides>
  <Notes>1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51</vt:i4>
      </vt:variant>
    </vt:vector>
  </HeadingPairs>
  <TitlesOfParts>
    <vt:vector size="66" baseType="lpstr">
      <vt:lpstr>Arial</vt:lpstr>
      <vt:lpstr>Calibri</vt:lpstr>
      <vt:lpstr>Calibri Light</vt:lpstr>
      <vt:lpstr>Droid Serif</vt:lpstr>
      <vt:lpstr>graduel</vt:lpstr>
      <vt:lpstr>inherit</vt:lpstr>
      <vt:lpstr>Lato</vt:lpstr>
      <vt:lpstr>LiberationSerif</vt:lpstr>
      <vt:lpstr>LiberationSerif-Bold</vt:lpstr>
      <vt:lpstr>LiberationSerif-BoldItalic</vt:lpstr>
      <vt:lpstr>Open Sans</vt:lpstr>
      <vt:lpstr>Roboto</vt:lpstr>
      <vt:lpstr>Segoe UI Historic</vt:lpstr>
      <vt:lpstr>Wingdings</vt:lpstr>
      <vt:lpstr>Retrospettivo</vt:lpstr>
      <vt:lpstr>LINGUA E TRADUZIONE PORTOGHESE I</vt:lpstr>
      <vt:lpstr>Sumário da aula n°53 e n°54</vt:lpstr>
      <vt:lpstr>Exame de Português – Prova escrita</vt:lpstr>
      <vt:lpstr>Grupos de conversa</vt:lpstr>
      <vt:lpstr>Feliz dia da mulher!</vt:lpstr>
      <vt:lpstr>Apresentação do PowerPoint</vt:lpstr>
      <vt:lpstr>Joana Vasconcelos “uma artista pouco convencional”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Interrogativos</vt:lpstr>
      <vt:lpstr>Exercício </vt:lpstr>
      <vt:lpstr>Exercício</vt:lpstr>
      <vt:lpstr>Exercício</vt:lpstr>
      <vt:lpstr>Apresentação do PowerPoint</vt:lpstr>
      <vt:lpstr>Apresentação do PowerPoint</vt:lpstr>
      <vt:lpstr>Frases interrogativas – ordem das palavras</vt:lpstr>
      <vt:lpstr>Apresentação do PowerPoint</vt:lpstr>
      <vt:lpstr>Pronomes indefinidos variáveis</vt:lpstr>
      <vt:lpstr>Exercício</vt:lpstr>
      <vt:lpstr>Exercício</vt:lpstr>
      <vt:lpstr>Exercício</vt:lpstr>
      <vt:lpstr>Pronomes indefinidos invariáveis</vt:lpstr>
      <vt:lpstr>Tudo vs todo</vt:lpstr>
      <vt:lpstr>Exercício</vt:lpstr>
      <vt:lpstr>Exercício</vt:lpstr>
      <vt:lpstr>Relembrar - pronomes</vt:lpstr>
      <vt:lpstr>Apresentação do PowerPoint</vt:lpstr>
      <vt:lpstr>Exercício</vt:lpstr>
      <vt:lpstr>Exercício</vt:lpstr>
      <vt:lpstr>Apresentação do PowerPoint</vt:lpstr>
      <vt:lpstr>Exercício T.p.c- Isto, isso, aquilo.</vt:lpstr>
      <vt:lpstr>Apresentação do PowerPoint</vt:lpstr>
      <vt:lpstr>O se apassivante</vt:lpstr>
      <vt:lpstr>Apresentação do PowerPoint</vt:lpstr>
      <vt:lpstr>Aceita-se ou aceitam-se? </vt:lpstr>
      <vt:lpstr>Exercícios</vt:lpstr>
      <vt:lpstr>Quadro geral dos pronomes pessoais</vt:lpstr>
      <vt:lpstr>Pronomes pessoais do complemento direto</vt:lpstr>
      <vt:lpstr>Pronomes pessoais do complemento direto</vt:lpstr>
      <vt:lpstr>Apresentação do PowerPoint</vt:lpstr>
      <vt:lpstr>Contrações do complemento direto e indireto</vt:lpstr>
      <vt:lpstr>Exercícios </vt:lpstr>
      <vt:lpstr>Tradução</vt:lpstr>
      <vt:lpstr>Apresentação do PowerPoint</vt:lpstr>
      <vt:lpstr>   Dia Internacional da Mulher - 8 de março</vt:lpstr>
      <vt:lpstr>Convite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109</cp:revision>
  <cp:lastPrinted>2022-02-21T08:30:52Z</cp:lastPrinted>
  <dcterms:created xsi:type="dcterms:W3CDTF">2021-12-06T20:44:41Z</dcterms:created>
  <dcterms:modified xsi:type="dcterms:W3CDTF">2022-03-08T13:27:04Z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0x010100C52057DD92F33642A50BFC2AFFC6F3D2</vt:lpwstr>
  </property>
</Properties>
</file>