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63" r:id="rId6"/>
    <p:sldId id="264" r:id="rId7"/>
    <p:sldId id="259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93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11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18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4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6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7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62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72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88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12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77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4BEB8FDB-B947-4D82-A443-F17FF069C98A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91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tturacreativa.org/category/guide-scrittura-creativa/" TargetMode="External"/><Relationship Id="rId2" Type="http://schemas.openxmlformats.org/officeDocument/2006/relationships/hyperlink" Target="https://www.scritturacreativa.org/author/michele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600" dirty="0">
                <a:latin typeface="Palatino Linotype" panose="02040502050505030304" pitchFamily="18" charset="0"/>
              </a:rPr>
              <a:t>Retorica e comunicazione nella letteratura latina</a:t>
            </a:r>
            <a:r>
              <a:rPr lang="it-IT" sz="3600">
                <a:latin typeface="Palatino Linotype" panose="02040502050505030304" pitchFamily="18" charset="0"/>
              </a:rPr>
              <a:t/>
            </a:r>
            <a:br>
              <a:rPr lang="it-IT" sz="3600">
                <a:latin typeface="Palatino Linotype" panose="02040502050505030304" pitchFamily="18" charset="0"/>
              </a:rPr>
            </a:br>
            <a:r>
              <a:rPr lang="it-IT" sz="2400" dirty="0" smtClean="0">
                <a:latin typeface="Palatino Linotype" panose="02040502050505030304" pitchFamily="18" charset="0"/>
              </a:rPr>
              <a:t/>
            </a:r>
            <a:br>
              <a:rPr lang="it-IT" sz="2400" dirty="0" smtClean="0">
                <a:latin typeface="Palatino Linotype" panose="02040502050505030304" pitchFamily="18" charset="0"/>
              </a:rPr>
            </a:br>
            <a:r>
              <a:rPr lang="it-IT" sz="2400" dirty="0">
                <a:latin typeface="Palatino Linotype" panose="02040502050505030304" pitchFamily="18" charset="0"/>
              </a:rPr>
              <a:t/>
            </a:r>
            <a:br>
              <a:rPr lang="it-IT" sz="2400" dirty="0">
                <a:latin typeface="Palatino Linotype" panose="02040502050505030304" pitchFamily="18" charset="0"/>
              </a:rPr>
            </a:br>
            <a:r>
              <a:rPr lang="it-IT" sz="2400" dirty="0">
                <a:latin typeface="Palatino Linotype" panose="02040502050505030304" pitchFamily="18" charset="0"/>
              </a:rPr>
              <a:t>Docente: Marco </a:t>
            </a:r>
            <a:r>
              <a:rPr lang="it-IT" sz="2400" dirty="0" err="1">
                <a:latin typeface="Palatino Linotype" panose="02040502050505030304" pitchFamily="18" charset="0"/>
              </a:rPr>
              <a:t>Fernandelli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mfernandelli@units.it</a:t>
            </a:r>
            <a:endParaRPr lang="it-IT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6571" y="1345474"/>
            <a:ext cx="83863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cap="small">
                <a:latin typeface="Palatino Linotype" panose="02040502050505030304" pitchFamily="18" charset="0"/>
              </a:rPr>
              <a:t>Cicerone, </a:t>
            </a:r>
            <a:r>
              <a:rPr lang="it-IT" i="1" cap="small">
                <a:latin typeface="Palatino Linotype" panose="02040502050505030304" pitchFamily="18" charset="0"/>
              </a:rPr>
              <a:t>L’invenzione</a:t>
            </a:r>
            <a:r>
              <a:rPr lang="it-IT" cap="small">
                <a:latin typeface="Palatino Linotype" panose="02040502050505030304" pitchFamily="18" charset="0"/>
              </a:rPr>
              <a:t>, I 7,9</a:t>
            </a:r>
          </a:p>
          <a:p>
            <a:pPr algn="just"/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>
                <a:latin typeface="Palatino Linotype" panose="02040502050505030304" pitchFamily="18" charset="0"/>
              </a:rPr>
              <a:t>(1) L’invenzione è l’escogitazione di cose [</a:t>
            </a:r>
            <a:r>
              <a:rPr lang="it-IT" i="1">
                <a:latin typeface="Palatino Linotype" panose="02040502050505030304" pitchFamily="18" charset="0"/>
              </a:rPr>
              <a:t>res</a:t>
            </a:r>
            <a:r>
              <a:rPr lang="it-IT">
                <a:latin typeface="Palatino Linotype" panose="02040502050505030304" pitchFamily="18" charset="0"/>
              </a:rPr>
              <a:t>] vere, o verosimili, atte a rendere plausibile una causa;</a:t>
            </a:r>
          </a:p>
          <a:p>
            <a:pPr algn="just"/>
            <a:r>
              <a:rPr lang="it-IT">
                <a:latin typeface="Palatino Linotype" panose="02040502050505030304" pitchFamily="18" charset="0"/>
              </a:rPr>
              <a:t>(2) la disposizione è 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la distribuzione ordinata delle cose così scoperte </a:t>
            </a:r>
            <a:r>
              <a:rPr lang="it-IT">
                <a:latin typeface="Palatino Linotype" panose="02040502050505030304" pitchFamily="18" charset="0"/>
              </a:rPr>
              <a:t>[cioè attraverso l’</a:t>
            </a:r>
            <a:r>
              <a:rPr lang="it-IT" i="1">
                <a:latin typeface="Palatino Linotype" panose="02040502050505030304" pitchFamily="18" charset="0"/>
              </a:rPr>
              <a:t>inventio</a:t>
            </a:r>
            <a:r>
              <a:rPr lang="it-IT">
                <a:latin typeface="Palatino Linotype" panose="02040502050505030304" pitchFamily="18" charset="0"/>
              </a:rPr>
              <a:t>]; </a:t>
            </a:r>
          </a:p>
          <a:p>
            <a:pPr algn="just"/>
            <a:r>
              <a:rPr lang="it-IT">
                <a:latin typeface="Palatino Linotype" panose="02040502050505030304" pitchFamily="18" charset="0"/>
              </a:rPr>
              <a:t>(3) l’elocuzione è 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l’adattamento di parole </a:t>
            </a:r>
            <a:r>
              <a:rPr lang="it-IT">
                <a:latin typeface="Palatino Linotype" panose="02040502050505030304" pitchFamily="18" charset="0"/>
              </a:rPr>
              <a:t>[</a:t>
            </a:r>
            <a:r>
              <a:rPr lang="it-IT" i="1">
                <a:latin typeface="Palatino Linotype" panose="02040502050505030304" pitchFamily="18" charset="0"/>
              </a:rPr>
              <a:t>verba</a:t>
            </a:r>
            <a:r>
              <a:rPr lang="it-IT">
                <a:latin typeface="Palatino Linotype" panose="02040502050505030304" pitchFamily="18" charset="0"/>
              </a:rPr>
              <a:t>]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 adeguate alle cose scoperte</a:t>
            </a:r>
            <a:r>
              <a:rPr lang="it-IT">
                <a:latin typeface="Palatino Linotype" panose="02040502050505030304" pitchFamily="18" charset="0"/>
              </a:rPr>
              <a:t>; </a:t>
            </a:r>
          </a:p>
          <a:p>
            <a:pPr algn="just"/>
            <a:r>
              <a:rPr lang="it-IT">
                <a:latin typeface="Palatino Linotype" panose="02040502050505030304" pitchFamily="18" charset="0"/>
              </a:rPr>
              <a:t>(4) la memoria è 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l’acquisizione salda </a:t>
            </a:r>
            <a:r>
              <a:rPr lang="it-IT">
                <a:latin typeface="Palatino Linotype" panose="02040502050505030304" pitchFamily="18" charset="0"/>
              </a:rPr>
              <a:t>nella mente di cose e parole; </a:t>
            </a:r>
          </a:p>
          <a:p>
            <a:pPr algn="just"/>
            <a:r>
              <a:rPr lang="it-IT">
                <a:latin typeface="Palatino Linotype" panose="02040502050505030304" pitchFamily="18" charset="0"/>
              </a:rPr>
              <a:t>(5) la recitazione è il controllo della voce e del corpo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 per adeguarsi</a:t>
            </a:r>
            <a:r>
              <a:rPr lang="it-IT">
                <a:latin typeface="Palatino Linotype" panose="02040502050505030304" pitchFamily="18" charset="0"/>
              </a:rPr>
              <a:t> alla qualità delle cose e delle parole.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98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83433" y="2312125"/>
            <a:ext cx="1662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smtClean="0">
                <a:latin typeface="Palatino Linotype" panose="02040502050505030304" pitchFamily="18" charset="0"/>
              </a:rPr>
              <a:t>Lezione </a:t>
            </a:r>
            <a:r>
              <a:rPr lang="it-IT" sz="2400" smtClean="0">
                <a:latin typeface="Palatino Linotype" panose="02040502050505030304" pitchFamily="18" charset="0"/>
              </a:rPr>
              <a:t>IV</a:t>
            </a:r>
            <a:endParaRPr lang="it-IT" sz="2400" smtClean="0">
              <a:latin typeface="Palatino Linotype" panose="02040502050505030304" pitchFamily="18" charset="0"/>
            </a:endParaRPr>
          </a:p>
          <a:p>
            <a:pPr algn="ctr"/>
            <a:endParaRPr lang="it-IT" sz="2400">
              <a:latin typeface="Palatino Linotype" panose="02040502050505030304" pitchFamily="18" charset="0"/>
            </a:endParaRPr>
          </a:p>
          <a:p>
            <a:pPr algn="ctr"/>
            <a:r>
              <a:rPr lang="it-IT" sz="2400" smtClean="0">
                <a:latin typeface="Palatino Linotype" panose="02040502050505030304" pitchFamily="18" charset="0"/>
              </a:rPr>
              <a:t>L’</a:t>
            </a:r>
            <a:r>
              <a:rPr lang="it-IT" sz="2400" i="1" smtClean="0">
                <a:latin typeface="Palatino Linotype" panose="02040502050505030304" pitchFamily="18" charset="0"/>
              </a:rPr>
              <a:t>inventio</a:t>
            </a:r>
            <a:endParaRPr lang="it-IT" sz="2400" i="1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6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9452" y="862149"/>
            <a:ext cx="80467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cap="small" dirty="0" smtClean="0">
                <a:latin typeface="Palatino Linotype" panose="02040502050505030304" pitchFamily="18" charset="0"/>
              </a:rPr>
              <a:t>INVENTIO</a:t>
            </a:r>
          </a:p>
          <a:p>
            <a:endParaRPr lang="it-IT" sz="2400" dirty="0" smtClean="0">
              <a:latin typeface="Palatino Linotype" panose="02040502050505030304" pitchFamily="18" charset="0"/>
            </a:endParaRPr>
          </a:p>
          <a:p>
            <a:endParaRPr lang="it-IT" sz="240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smtClean="0">
                <a:latin typeface="Palatino Linotype" panose="02040502050505030304" pitchFamily="18" charset="0"/>
              </a:rPr>
              <a:t>«</a:t>
            </a:r>
            <a:r>
              <a:rPr lang="it-IT" sz="2400" dirty="0" smtClean="0">
                <a:latin typeface="Palatino Linotype" panose="02040502050505030304" pitchFamily="18" charset="0"/>
              </a:rPr>
              <a:t>La prima fase della elaborazione </a:t>
            </a:r>
            <a:r>
              <a:rPr lang="it-IT" sz="2400" smtClean="0">
                <a:latin typeface="Palatino Linotype" panose="02040502050505030304" pitchFamily="18" charset="0"/>
              </a:rPr>
              <a:t>è l’</a:t>
            </a:r>
            <a:r>
              <a:rPr lang="it-IT" sz="2400" i="1" smtClean="0">
                <a:latin typeface="Palatino Linotype" panose="02040502050505030304" pitchFamily="18" charset="0"/>
              </a:rPr>
              <a:t>inventio</a:t>
            </a:r>
            <a:r>
              <a:rPr lang="it-IT" sz="2400" dirty="0" smtClean="0">
                <a:latin typeface="Palatino Linotype" panose="02040502050505030304" pitchFamily="18" charset="0"/>
              </a:rPr>
              <a:t>, cioè la ricerca e il ritrovamento delle idee (</a:t>
            </a:r>
            <a:r>
              <a:rPr lang="it-IT" sz="2400" i="1" smtClean="0">
                <a:latin typeface="Palatino Linotype" panose="02040502050505030304" pitchFamily="18" charset="0"/>
              </a:rPr>
              <a:t>res</a:t>
            </a:r>
            <a:r>
              <a:rPr lang="it-IT" sz="2400" smtClean="0">
                <a:latin typeface="Palatino Linotype" panose="02040502050505030304" pitchFamily="18" charset="0"/>
              </a:rPr>
              <a:t>) adatte </a:t>
            </a:r>
            <a:r>
              <a:rPr lang="it-IT" sz="2400" dirty="0" smtClean="0">
                <a:latin typeface="Palatino Linotype" panose="02040502050505030304" pitchFamily="18" charset="0"/>
              </a:rPr>
              <a:t>alla materia secondo l’interesse della parte da rappresentare (</a:t>
            </a:r>
            <a:r>
              <a:rPr lang="it-IT" sz="2400" i="1" dirty="0" err="1" smtClean="0">
                <a:latin typeface="Palatino Linotype" panose="02040502050505030304" pitchFamily="18" charset="0"/>
              </a:rPr>
              <a:t>utilitas</a:t>
            </a:r>
            <a:r>
              <a:rPr lang="it-IT" sz="2400" i="1" dirty="0" smtClean="0">
                <a:latin typeface="Palatino Linotype" panose="02040502050505030304" pitchFamily="18" charset="0"/>
              </a:rPr>
              <a:t> </a:t>
            </a:r>
            <a:r>
              <a:rPr lang="it-IT" sz="2400" i="1" dirty="0" err="1" smtClean="0">
                <a:latin typeface="Palatino Linotype" panose="02040502050505030304" pitchFamily="18" charset="0"/>
              </a:rPr>
              <a:t>causae</a:t>
            </a:r>
            <a:r>
              <a:rPr lang="it-IT" sz="2400" dirty="0" smtClean="0">
                <a:latin typeface="Palatino Linotype" panose="02040502050505030304" pitchFamily="18" charset="0"/>
              </a:rPr>
              <a:t>), idee che servano come strumenti intellettuali e </a:t>
            </a:r>
            <a:r>
              <a:rPr lang="it-IT" sz="2400" smtClean="0">
                <a:latin typeface="Palatino Linotype" panose="02040502050505030304" pitchFamily="18" charset="0"/>
              </a:rPr>
              <a:t>affettivi </a:t>
            </a:r>
            <a:r>
              <a:rPr lang="it-IT" sz="2400">
                <a:latin typeface="Palatino Linotype" panose="02040502050505030304" pitchFamily="18" charset="0"/>
              </a:rPr>
              <a:t>[</a:t>
            </a:r>
            <a:r>
              <a:rPr lang="it-IT" sz="2400" i="1" smtClean="0">
                <a:latin typeface="Palatino Linotype" panose="02040502050505030304" pitchFamily="18" charset="0"/>
              </a:rPr>
              <a:t>argumenta, affectus</a:t>
            </a:r>
            <a:r>
              <a:rPr lang="it-IT" sz="2400" smtClean="0">
                <a:latin typeface="Palatino Linotype" panose="02040502050505030304" pitchFamily="18" charset="0"/>
              </a:rPr>
              <a:t>] per </a:t>
            </a:r>
            <a:r>
              <a:rPr lang="it-IT" sz="2400" dirty="0" smtClean="0">
                <a:latin typeface="Palatino Linotype" panose="02040502050505030304" pitchFamily="18" charset="0"/>
              </a:rPr>
              <a:t>raggiungere il successo della parte con la persuasione del giudice» (</a:t>
            </a:r>
            <a:r>
              <a:rPr lang="it-IT" sz="2400" dirty="0" err="1" smtClean="0">
                <a:latin typeface="Palatino Linotype" panose="02040502050505030304" pitchFamily="18" charset="0"/>
              </a:rPr>
              <a:t>Lausberg</a:t>
            </a:r>
            <a:r>
              <a:rPr lang="it-IT" sz="2400" dirty="0" smtClean="0">
                <a:latin typeface="Palatino Linotype" panose="02040502050505030304" pitchFamily="18" charset="0"/>
              </a:rPr>
              <a:t>, </a:t>
            </a:r>
            <a:r>
              <a:rPr lang="it-IT" sz="2400" i="1" dirty="0" smtClean="0">
                <a:latin typeface="Palatino Linotype" panose="02040502050505030304" pitchFamily="18" charset="0"/>
              </a:rPr>
              <a:t>Elementi</a:t>
            </a:r>
            <a:r>
              <a:rPr lang="it-IT" sz="2400" dirty="0" smtClean="0">
                <a:latin typeface="Palatino Linotype" panose="02040502050505030304" pitchFamily="18" charset="0"/>
              </a:rPr>
              <a:t>, p. </a:t>
            </a:r>
            <a:r>
              <a:rPr lang="it-IT" sz="2400" smtClean="0">
                <a:latin typeface="Palatino Linotype" panose="02040502050505030304" pitchFamily="18" charset="0"/>
              </a:rPr>
              <a:t>30).</a:t>
            </a:r>
          </a:p>
        </p:txBody>
      </p:sp>
    </p:spTree>
    <p:extLst>
      <p:ext uri="{BB962C8B-B14F-4D97-AF65-F5344CB8AC3E}">
        <p14:creationId xmlns:p14="http://schemas.microsoft.com/office/powerpoint/2010/main" val="25171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61700" y="284937"/>
            <a:ext cx="8347167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cap="small" dirty="0" smtClean="0">
                <a:latin typeface="Palatino Linotype" panose="02040502050505030304" pitchFamily="18" charset="0"/>
              </a:rPr>
              <a:t>«Esametro dell’</a:t>
            </a:r>
            <a:r>
              <a:rPr lang="it-IT" sz="2400" i="1" cap="small" dirty="0" smtClean="0">
                <a:latin typeface="Palatino Linotype" panose="02040502050505030304" pitchFamily="18" charset="0"/>
              </a:rPr>
              <a:t>inventio</a:t>
            </a:r>
            <a:r>
              <a:rPr lang="it-IT" sz="2400" cap="small" dirty="0" smtClean="0">
                <a:latin typeface="Palatino Linotype" panose="02040502050505030304" pitchFamily="18" charset="0"/>
              </a:rPr>
              <a:t>» (XII sec.)</a:t>
            </a:r>
          </a:p>
          <a:p>
            <a:endParaRPr lang="it-IT" sz="2400" dirty="0">
              <a:latin typeface="Palatino Linotype" panose="02040502050505030304" pitchFamily="18" charset="0"/>
            </a:endParaRPr>
          </a:p>
          <a:p>
            <a:r>
              <a:rPr lang="it-IT" sz="2000" i="1" smtClean="0">
                <a:latin typeface="Palatino Linotype" panose="02040502050505030304" pitchFamily="18" charset="0"/>
              </a:rPr>
              <a:t>qu</a:t>
            </a:r>
            <a:r>
              <a:rPr lang="it-IT" i="1">
                <a:latin typeface="Palatino Linotype" panose="02040502050505030304" pitchFamily="18" charset="0"/>
              </a:rPr>
              <a:t>í</a:t>
            </a:r>
            <a:r>
              <a:rPr lang="it-IT" sz="2000" i="1" smtClean="0">
                <a:latin typeface="Palatino Linotype" panose="02040502050505030304" pitchFamily="18" charset="0"/>
              </a:rPr>
              <a:t>s</a:t>
            </a:r>
            <a:r>
              <a:rPr lang="it-IT" sz="2000" i="1" dirty="0" smtClean="0">
                <a:latin typeface="Palatino Linotype" panose="02040502050505030304" pitchFamily="18" charset="0"/>
              </a:rPr>
              <a:t>, quid</a:t>
            </a:r>
            <a:r>
              <a:rPr lang="it-IT" sz="2000" i="1" smtClean="0">
                <a:latin typeface="Palatino Linotype" panose="02040502050505030304" pitchFamily="18" charset="0"/>
              </a:rPr>
              <a:t>, ub</a:t>
            </a:r>
            <a:r>
              <a:rPr lang="it-IT" i="1">
                <a:latin typeface="Palatino Linotype" panose="02040502050505030304" pitchFamily="18" charset="0"/>
              </a:rPr>
              <a:t>í</a:t>
            </a:r>
            <a:r>
              <a:rPr lang="it-IT" sz="2000" i="1" smtClean="0">
                <a:latin typeface="Palatino Linotype" panose="02040502050505030304" pitchFamily="18" charset="0"/>
              </a:rPr>
              <a:t>, </a:t>
            </a:r>
            <a:r>
              <a:rPr lang="it-IT" sz="2000" i="1" err="1" smtClean="0">
                <a:latin typeface="Palatino Linotype" panose="02040502050505030304" pitchFamily="18" charset="0"/>
              </a:rPr>
              <a:t>quibus</a:t>
            </a:r>
            <a:r>
              <a:rPr lang="it-IT" sz="2000" i="1" smtClean="0">
                <a:latin typeface="Palatino Linotype" panose="02040502050505030304" pitchFamily="18" charset="0"/>
              </a:rPr>
              <a:t> </a:t>
            </a:r>
            <a:r>
              <a:rPr lang="it-IT" sz="2000" i="1">
                <a:latin typeface="Palatino Linotype" panose="02040502050505030304" pitchFamily="18" charset="0"/>
              </a:rPr>
              <a:t>á</a:t>
            </a:r>
            <a:r>
              <a:rPr lang="it-IT" sz="2000" i="1" smtClean="0">
                <a:latin typeface="Palatino Linotype" panose="02040502050505030304" pitchFamily="18" charset="0"/>
              </a:rPr>
              <a:t>uxiliís</a:t>
            </a:r>
            <a:r>
              <a:rPr lang="it-IT" sz="2000" i="1" dirty="0" smtClean="0">
                <a:latin typeface="Palatino Linotype" panose="02040502050505030304" pitchFamily="18" charset="0"/>
              </a:rPr>
              <a:t>, </a:t>
            </a:r>
            <a:r>
              <a:rPr lang="it-IT" sz="2000" i="1" dirty="0" err="1" smtClean="0">
                <a:latin typeface="Palatino Linotype" panose="02040502050505030304" pitchFamily="18" charset="0"/>
              </a:rPr>
              <a:t>cur</a:t>
            </a:r>
            <a:r>
              <a:rPr lang="it-IT" sz="2000" i="1" smtClean="0">
                <a:latin typeface="Palatino Linotype" panose="02040502050505030304" pitchFamily="18" charset="0"/>
              </a:rPr>
              <a:t>, qu</a:t>
            </a:r>
            <a:r>
              <a:rPr lang="it-IT" i="1">
                <a:latin typeface="Palatino Linotype" panose="02040502050505030304" pitchFamily="18" charset="0"/>
              </a:rPr>
              <a:t>ó</a:t>
            </a:r>
            <a:r>
              <a:rPr lang="it-IT" sz="2000" i="1" smtClean="0">
                <a:latin typeface="Palatino Linotype" panose="02040502050505030304" pitchFamily="18" charset="0"/>
              </a:rPr>
              <a:t>modo, qu</a:t>
            </a:r>
            <a:r>
              <a:rPr lang="it-IT" sz="2000" i="1">
                <a:latin typeface="Palatino Linotype" panose="02040502050505030304" pitchFamily="18" charset="0"/>
              </a:rPr>
              <a:t>á</a:t>
            </a:r>
            <a:r>
              <a:rPr lang="it-IT" sz="2000" i="1" smtClean="0">
                <a:latin typeface="Palatino Linotype" panose="02040502050505030304" pitchFamily="18" charset="0"/>
              </a:rPr>
              <a:t>ndo</a:t>
            </a:r>
            <a:r>
              <a:rPr lang="it-IT" sz="2000" i="1" dirty="0" smtClean="0">
                <a:latin typeface="Palatino Linotype" panose="02040502050505030304" pitchFamily="18" charset="0"/>
              </a:rPr>
              <a:t>?</a:t>
            </a:r>
            <a:endParaRPr lang="it-IT" sz="2000" i="1" dirty="0">
              <a:latin typeface="Palatino Linotype" panose="02040502050505030304" pitchFamily="18" charset="0"/>
            </a:endParaRPr>
          </a:p>
          <a:p>
            <a:r>
              <a:rPr lang="it-IT" sz="2000" dirty="0" smtClean="0">
                <a:latin typeface="Palatino Linotype" panose="02040502050505030304" pitchFamily="18" charset="0"/>
              </a:rPr>
              <a:t>[chi, che cosa, dove, con quali mezzi, perché, come, </a:t>
            </a:r>
            <a:r>
              <a:rPr lang="it-IT" sz="2000" smtClean="0">
                <a:latin typeface="Palatino Linotype" panose="02040502050505030304" pitchFamily="18" charset="0"/>
              </a:rPr>
              <a:t>quando?]</a:t>
            </a:r>
            <a:endParaRPr lang="it-IT" sz="2000" dirty="0" smtClean="0">
              <a:latin typeface="Palatino Linotype" panose="02040502050505030304" pitchFamily="18" charset="0"/>
            </a:endParaRPr>
          </a:p>
          <a:p>
            <a:endParaRPr lang="it-IT" sz="2000" dirty="0" smtClean="0">
              <a:latin typeface="Palatino Linotype" panose="02040502050505030304" pitchFamily="18" charset="0"/>
            </a:endParaRPr>
          </a:p>
          <a:p>
            <a:r>
              <a:rPr lang="it-IT" sz="2000" i="1" cap="small" dirty="0" smtClean="0">
                <a:latin typeface="Palatino Linotype" panose="02040502050505030304" pitchFamily="18" charset="0"/>
              </a:rPr>
              <a:t>Loci</a:t>
            </a:r>
            <a:r>
              <a:rPr lang="it-IT" sz="2000" cap="small" dirty="0">
                <a:latin typeface="Palatino Linotype" panose="02040502050505030304" pitchFamily="18" charset="0"/>
              </a:rPr>
              <a:t> </a:t>
            </a:r>
            <a:r>
              <a:rPr lang="it-IT" sz="2000" cap="small" dirty="0" smtClean="0">
                <a:latin typeface="Palatino Linotype" panose="02040502050505030304" pitchFamily="18" charset="0"/>
              </a:rPr>
              <a:t>(</a:t>
            </a:r>
            <a:r>
              <a:rPr lang="it-IT" sz="2000" dirty="0">
                <a:latin typeface="Palatino Linotype" panose="02040502050505030304" pitchFamily="18" charset="0"/>
              </a:rPr>
              <a:t>l</a:t>
            </a:r>
            <a:r>
              <a:rPr lang="it-IT" sz="2000" dirty="0" smtClean="0">
                <a:latin typeface="Palatino Linotype" panose="02040502050505030304" pitchFamily="18" charset="0"/>
              </a:rPr>
              <a:t>uoghi argomentativi, cioè in cui «si nascondono</a:t>
            </a:r>
            <a:r>
              <a:rPr lang="it-IT" sz="2000" smtClean="0">
                <a:latin typeface="Palatino Linotype" panose="02040502050505030304" pitchFamily="18" charset="0"/>
              </a:rPr>
              <a:t>» le idee adatte alla causa, gli </a:t>
            </a:r>
            <a:r>
              <a:rPr lang="it-IT" sz="2000" dirty="0" smtClean="0">
                <a:latin typeface="Palatino Linotype" panose="02040502050505030304" pitchFamily="18" charset="0"/>
              </a:rPr>
              <a:t>argomenti, da «trovare» per mezzo </a:t>
            </a:r>
            <a:r>
              <a:rPr lang="it-IT" sz="2000" smtClean="0">
                <a:latin typeface="Palatino Linotype" panose="02040502050505030304" pitchFamily="18" charset="0"/>
              </a:rPr>
              <a:t>delle domande</a:t>
            </a:r>
            <a:r>
              <a:rPr lang="it-IT" sz="2000" cap="small" smtClean="0">
                <a:latin typeface="Palatino Linotype" panose="02040502050505030304" pitchFamily="18" charset="0"/>
              </a:rPr>
              <a:t>):</a:t>
            </a:r>
            <a:endParaRPr lang="it-IT" sz="2000" cap="small" dirty="0" smtClean="0">
              <a:latin typeface="Palatino Linotype" panose="02040502050505030304" pitchFamily="18" charset="0"/>
            </a:endParaRPr>
          </a:p>
          <a:p>
            <a:endParaRPr lang="it-IT" sz="2000" cap="small" dirty="0" smtClean="0">
              <a:latin typeface="Palatino Linotype" panose="02040502050505030304" pitchFamily="18" charset="0"/>
            </a:endParaRPr>
          </a:p>
          <a:p>
            <a:r>
              <a:rPr lang="it-IT" sz="2000" i="1" smtClean="0">
                <a:latin typeface="Palatino Linotype" panose="02040502050505030304" pitchFamily="18" charset="0"/>
              </a:rPr>
              <a:t>Quis</a:t>
            </a:r>
            <a:r>
              <a:rPr lang="it-IT" sz="2000" dirty="0">
                <a:latin typeface="Palatino Linotype" panose="02040502050505030304" pitchFamily="18" charset="0"/>
              </a:rPr>
              <a:t>?</a:t>
            </a:r>
            <a:r>
              <a:rPr lang="it-IT" sz="2000" smtClean="0">
                <a:latin typeface="Palatino Linotype" panose="02040502050505030304" pitchFamily="18" charset="0"/>
              </a:rPr>
              <a:t> </a:t>
            </a:r>
            <a:r>
              <a:rPr lang="it-IT" sz="2000" i="1" dirty="0" smtClean="0">
                <a:latin typeface="Palatino Linotype" panose="02040502050505030304" pitchFamily="18" charset="0"/>
              </a:rPr>
              <a:t>locus a persona</a:t>
            </a:r>
          </a:p>
          <a:p>
            <a:r>
              <a:rPr lang="it-IT" sz="2000" i="1" smtClean="0">
                <a:latin typeface="Palatino Linotype" panose="02040502050505030304" pitchFamily="18" charset="0"/>
              </a:rPr>
              <a:t>Quid</a:t>
            </a:r>
            <a:r>
              <a:rPr lang="it-IT" sz="2000" dirty="0">
                <a:latin typeface="Palatino Linotype" panose="02040502050505030304" pitchFamily="18" charset="0"/>
              </a:rPr>
              <a:t>?</a:t>
            </a:r>
            <a:r>
              <a:rPr lang="it-IT" sz="2000" smtClean="0">
                <a:latin typeface="Palatino Linotype" panose="02040502050505030304" pitchFamily="18" charset="0"/>
              </a:rPr>
              <a:t> </a:t>
            </a:r>
            <a:r>
              <a:rPr lang="it-IT" sz="2000" i="1" dirty="0" smtClean="0">
                <a:latin typeface="Palatino Linotype" panose="02040502050505030304" pitchFamily="18" charset="0"/>
              </a:rPr>
              <a:t>locus a re</a:t>
            </a:r>
          </a:p>
          <a:p>
            <a:r>
              <a:rPr lang="it-IT" sz="2000" i="1" smtClean="0">
                <a:latin typeface="Palatino Linotype" panose="02040502050505030304" pitchFamily="18" charset="0"/>
              </a:rPr>
              <a:t>Ubi</a:t>
            </a:r>
            <a:r>
              <a:rPr lang="it-IT" sz="2000" dirty="0">
                <a:latin typeface="Palatino Linotype" panose="02040502050505030304" pitchFamily="18" charset="0"/>
              </a:rPr>
              <a:t>?</a:t>
            </a:r>
            <a:r>
              <a:rPr lang="it-IT" sz="2000" smtClean="0">
                <a:latin typeface="Palatino Linotype" panose="02040502050505030304" pitchFamily="18" charset="0"/>
              </a:rPr>
              <a:t> </a:t>
            </a:r>
            <a:r>
              <a:rPr lang="it-IT" sz="2000" i="1" dirty="0" smtClean="0">
                <a:latin typeface="Palatino Linotype" panose="02040502050505030304" pitchFamily="18" charset="0"/>
              </a:rPr>
              <a:t>locus a loco</a:t>
            </a:r>
          </a:p>
          <a:p>
            <a:r>
              <a:rPr lang="it-IT" sz="2000" i="1" err="1">
                <a:latin typeface="Palatino Linotype" panose="02040502050505030304" pitchFamily="18" charset="0"/>
              </a:rPr>
              <a:t>Q</a:t>
            </a:r>
            <a:r>
              <a:rPr lang="it-IT" sz="2000" i="1" smtClean="0">
                <a:latin typeface="Palatino Linotype" panose="02040502050505030304" pitchFamily="18" charset="0"/>
              </a:rPr>
              <a:t>uibus auxiliis</a:t>
            </a:r>
            <a:r>
              <a:rPr lang="it-IT" sz="2000">
                <a:latin typeface="Palatino Linotype" panose="02040502050505030304" pitchFamily="18" charset="0"/>
              </a:rPr>
              <a:t>?</a:t>
            </a:r>
            <a:r>
              <a:rPr lang="it-IT" sz="2000" smtClean="0">
                <a:latin typeface="Palatino Linotype" panose="02040502050505030304" pitchFamily="18" charset="0"/>
              </a:rPr>
              <a:t> [con quali mezzi/risorse?] </a:t>
            </a:r>
            <a:r>
              <a:rPr lang="it-IT" sz="2000" i="1" smtClean="0">
                <a:latin typeface="Palatino Linotype" panose="02040502050505030304" pitchFamily="18" charset="0"/>
              </a:rPr>
              <a:t>locus </a:t>
            </a:r>
            <a:r>
              <a:rPr lang="it-IT" sz="2000" i="1" dirty="0" smtClean="0">
                <a:latin typeface="Palatino Linotype" panose="02040502050505030304" pitchFamily="18" charset="0"/>
              </a:rPr>
              <a:t>ab </a:t>
            </a:r>
            <a:r>
              <a:rPr lang="it-IT" sz="2000" i="1" dirty="0" err="1" smtClean="0">
                <a:latin typeface="Palatino Linotype" panose="02040502050505030304" pitchFamily="18" charset="0"/>
              </a:rPr>
              <a:t>instrumento</a:t>
            </a:r>
            <a:endParaRPr lang="it-IT" sz="2000" i="1" dirty="0" smtClean="0">
              <a:latin typeface="Palatino Linotype" panose="02040502050505030304" pitchFamily="18" charset="0"/>
            </a:endParaRPr>
          </a:p>
          <a:p>
            <a:r>
              <a:rPr lang="it-IT" sz="2000" i="1" smtClean="0">
                <a:latin typeface="Palatino Linotype" panose="02040502050505030304" pitchFamily="18" charset="0"/>
              </a:rPr>
              <a:t>Cur</a:t>
            </a:r>
            <a:r>
              <a:rPr lang="it-IT" sz="2000" dirty="0">
                <a:latin typeface="Palatino Linotype" panose="02040502050505030304" pitchFamily="18" charset="0"/>
              </a:rPr>
              <a:t>?</a:t>
            </a:r>
            <a:r>
              <a:rPr lang="it-IT" sz="2000" smtClean="0">
                <a:latin typeface="Palatino Linotype" panose="02040502050505030304" pitchFamily="18" charset="0"/>
              </a:rPr>
              <a:t> </a:t>
            </a:r>
            <a:r>
              <a:rPr lang="it-IT" sz="2000" i="1" dirty="0" smtClean="0">
                <a:latin typeface="Palatino Linotype" panose="02040502050505030304" pitchFamily="18" charset="0"/>
              </a:rPr>
              <a:t>locus a causa</a:t>
            </a:r>
          </a:p>
          <a:p>
            <a:r>
              <a:rPr lang="it-IT" sz="2000" i="1" smtClean="0">
                <a:latin typeface="Palatino Linotype" panose="02040502050505030304" pitchFamily="18" charset="0"/>
              </a:rPr>
              <a:t>Quomodo</a:t>
            </a:r>
            <a:r>
              <a:rPr lang="it-IT" sz="2000">
                <a:latin typeface="Palatino Linotype" panose="02040502050505030304" pitchFamily="18" charset="0"/>
              </a:rPr>
              <a:t>?</a:t>
            </a:r>
            <a:r>
              <a:rPr lang="it-IT" sz="2000" smtClean="0">
                <a:latin typeface="Palatino Linotype" panose="02040502050505030304" pitchFamily="18" charset="0"/>
              </a:rPr>
              <a:t> [in che modo?] </a:t>
            </a:r>
            <a:r>
              <a:rPr lang="it-IT" sz="2000" i="1" smtClean="0">
                <a:latin typeface="Palatino Linotype" panose="02040502050505030304" pitchFamily="18" charset="0"/>
              </a:rPr>
              <a:t>locus </a:t>
            </a:r>
            <a:r>
              <a:rPr lang="it-IT" sz="2000" i="1" dirty="0" smtClean="0">
                <a:latin typeface="Palatino Linotype" panose="02040502050505030304" pitchFamily="18" charset="0"/>
              </a:rPr>
              <a:t>a modo</a:t>
            </a:r>
          </a:p>
          <a:p>
            <a:r>
              <a:rPr lang="it-IT" sz="2000" i="1" smtClean="0">
                <a:latin typeface="Palatino Linotype" panose="02040502050505030304" pitchFamily="18" charset="0"/>
              </a:rPr>
              <a:t>Quando</a:t>
            </a:r>
            <a:r>
              <a:rPr lang="it-IT" sz="2000" dirty="0">
                <a:latin typeface="Palatino Linotype" panose="02040502050505030304" pitchFamily="18" charset="0"/>
              </a:rPr>
              <a:t>?</a:t>
            </a:r>
            <a:r>
              <a:rPr lang="it-IT" sz="2000" smtClean="0">
                <a:latin typeface="Palatino Linotype" panose="02040502050505030304" pitchFamily="18" charset="0"/>
              </a:rPr>
              <a:t> </a:t>
            </a:r>
            <a:r>
              <a:rPr lang="it-IT" sz="2000" i="1" dirty="0">
                <a:latin typeface="Palatino Linotype" panose="02040502050505030304" pitchFamily="18" charset="0"/>
              </a:rPr>
              <a:t>l</a:t>
            </a:r>
            <a:r>
              <a:rPr lang="it-IT" sz="2000" i="1" dirty="0" smtClean="0">
                <a:latin typeface="Palatino Linotype" panose="02040502050505030304" pitchFamily="18" charset="0"/>
              </a:rPr>
              <a:t>ocus a tempore</a:t>
            </a:r>
          </a:p>
          <a:p>
            <a:endParaRPr lang="it-IT" sz="2000" i="1" dirty="0">
              <a:latin typeface="Palatino Linotype" panose="02040502050505030304" pitchFamily="18" charset="0"/>
            </a:endParaRPr>
          </a:p>
          <a:p>
            <a:r>
              <a:rPr lang="it-IT" sz="2000" i="1" smtClean="0">
                <a:latin typeface="Palatino Linotype" panose="02040502050505030304" pitchFamily="18" charset="0"/>
              </a:rPr>
              <a:t>locus </a:t>
            </a:r>
            <a:r>
              <a:rPr lang="it-IT" sz="2000" i="1" dirty="0" smtClean="0">
                <a:latin typeface="Palatino Linotype" panose="02040502050505030304" pitchFamily="18" charset="0"/>
              </a:rPr>
              <a:t>a simili </a:t>
            </a:r>
            <a:r>
              <a:rPr lang="it-IT" sz="2000" dirty="0" smtClean="0">
                <a:latin typeface="Palatino Linotype" panose="02040502050505030304" pitchFamily="18" charset="0"/>
              </a:rPr>
              <a:t>(paragone)</a:t>
            </a:r>
          </a:p>
          <a:p>
            <a:r>
              <a:rPr lang="it-IT" sz="2000" i="1" dirty="0">
                <a:latin typeface="Palatino Linotype" panose="02040502050505030304" pitchFamily="18" charset="0"/>
              </a:rPr>
              <a:t>l</a:t>
            </a:r>
            <a:r>
              <a:rPr lang="it-IT" sz="2000" i="1" dirty="0" smtClean="0">
                <a:latin typeface="Palatino Linotype" panose="02040502050505030304" pitchFamily="18" charset="0"/>
              </a:rPr>
              <a:t>ocus a contrario </a:t>
            </a:r>
            <a:r>
              <a:rPr lang="it-IT" sz="2000" dirty="0" smtClean="0">
                <a:latin typeface="Palatino Linotype" panose="02040502050505030304" pitchFamily="18" charset="0"/>
              </a:rPr>
              <a:t>(paragone con l’opposto)</a:t>
            </a:r>
          </a:p>
          <a:p>
            <a:r>
              <a:rPr lang="it-IT" sz="2000" i="1" dirty="0">
                <a:latin typeface="Palatino Linotype" panose="02040502050505030304" pitchFamily="18" charset="0"/>
              </a:rPr>
              <a:t>l</a:t>
            </a:r>
            <a:r>
              <a:rPr lang="it-IT" sz="2000" i="1" dirty="0" smtClean="0">
                <a:latin typeface="Palatino Linotype" panose="02040502050505030304" pitchFamily="18" charset="0"/>
              </a:rPr>
              <a:t>ocus a simili impari</a:t>
            </a:r>
          </a:p>
          <a:p>
            <a:endParaRPr lang="it-IT" sz="2400" i="1" dirty="0" smtClean="0">
              <a:latin typeface="Palatino Linotype" panose="02040502050505030304" pitchFamily="18" charset="0"/>
            </a:endParaRPr>
          </a:p>
          <a:p>
            <a:endParaRPr lang="it-IT" sz="2400" i="1" dirty="0"/>
          </a:p>
          <a:p>
            <a:endParaRPr lang="it-IT" sz="2400" i="1" dirty="0" smtClean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2935280" y="6123076"/>
            <a:ext cx="6531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935280" y="6123076"/>
            <a:ext cx="653142" cy="262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118434" y="5613457"/>
            <a:ext cx="25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 flipH="1">
            <a:off x="3601852" y="5931348"/>
            <a:ext cx="410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latin typeface="Palatino Linotype" panose="02040502050505030304" pitchFamily="18" charset="0"/>
              </a:rPr>
              <a:t>l</a:t>
            </a:r>
            <a:r>
              <a:rPr lang="it-IT" i="1" dirty="0" smtClean="0">
                <a:latin typeface="Palatino Linotype" panose="02040502050505030304" pitchFamily="18" charset="0"/>
              </a:rPr>
              <a:t>ocus a maiore ad </a:t>
            </a:r>
            <a:r>
              <a:rPr lang="it-IT" i="1" dirty="0" err="1" smtClean="0">
                <a:latin typeface="Palatino Linotype" panose="02040502050505030304" pitchFamily="18" charset="0"/>
              </a:rPr>
              <a:t>minus</a:t>
            </a:r>
            <a:r>
              <a:rPr lang="it-IT" i="1" dirty="0" smtClean="0">
                <a:latin typeface="Palatino Linotype" panose="02040502050505030304" pitchFamily="18" charset="0"/>
              </a:rPr>
              <a:t> </a:t>
            </a:r>
            <a:r>
              <a:rPr lang="it-IT" dirty="0" smtClean="0">
                <a:latin typeface="Palatino Linotype" panose="02040502050505030304" pitchFamily="18" charset="0"/>
              </a:rPr>
              <a:t>(deduzione)</a:t>
            </a:r>
          </a:p>
          <a:p>
            <a:r>
              <a:rPr lang="it-IT" i="1" dirty="0">
                <a:latin typeface="Palatino Linotype" panose="02040502050505030304" pitchFamily="18" charset="0"/>
              </a:rPr>
              <a:t>l</a:t>
            </a:r>
            <a:r>
              <a:rPr lang="it-IT" i="1" dirty="0" smtClean="0">
                <a:latin typeface="Palatino Linotype" panose="02040502050505030304" pitchFamily="18" charset="0"/>
              </a:rPr>
              <a:t>ocus a minore ad </a:t>
            </a:r>
            <a:r>
              <a:rPr lang="it-IT" i="1" dirty="0" err="1" smtClean="0">
                <a:latin typeface="Palatino Linotype" panose="02040502050505030304" pitchFamily="18" charset="0"/>
              </a:rPr>
              <a:t>maius</a:t>
            </a:r>
            <a:r>
              <a:rPr lang="it-IT" i="1" dirty="0" smtClean="0">
                <a:latin typeface="Palatino Linotype" panose="02040502050505030304" pitchFamily="18" charset="0"/>
              </a:rPr>
              <a:t> </a:t>
            </a:r>
            <a:r>
              <a:rPr lang="it-IT" dirty="0" smtClean="0">
                <a:latin typeface="Palatino Linotype" panose="02040502050505030304" pitchFamily="18" charset="0"/>
              </a:rPr>
              <a:t>(induzione)</a:t>
            </a:r>
            <a:endParaRPr lang="it-IT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2046" y="201706"/>
            <a:ext cx="8592671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mtClean="0">
                <a:latin typeface="Palatino Linotype" panose="02040502050505030304" pitchFamily="18" charset="0"/>
              </a:rPr>
              <a:t> </a:t>
            </a:r>
            <a:r>
              <a:rPr lang="it-IT" sz="2000" cap="small" smtClean="0">
                <a:latin typeface="Palatino Linotype" panose="02040502050505030304" pitchFamily="18" charset="0"/>
              </a:rPr>
              <a:t>Quintiliano</a:t>
            </a:r>
            <a:r>
              <a:rPr lang="it-IT" sz="2000" cap="small" dirty="0" smtClean="0">
                <a:latin typeface="Palatino Linotype" panose="02040502050505030304" pitchFamily="18" charset="0"/>
              </a:rPr>
              <a:t>, </a:t>
            </a:r>
            <a:r>
              <a:rPr lang="it-IT" sz="2000" i="1" cap="small" dirty="0" smtClean="0">
                <a:latin typeface="Palatino Linotype" panose="02040502050505030304" pitchFamily="18" charset="0"/>
              </a:rPr>
              <a:t>La formazione del retore</a:t>
            </a:r>
            <a:r>
              <a:rPr lang="it-IT" sz="2000" cap="small" dirty="0" smtClean="0">
                <a:latin typeface="Palatino Linotype" panose="02040502050505030304" pitchFamily="18" charset="0"/>
              </a:rPr>
              <a:t>, V 10,24-30</a:t>
            </a: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i="1" cap="small">
                <a:latin typeface="Palatino Linotype" panose="02040502050505030304" pitchFamily="18" charset="0"/>
              </a:rPr>
              <a:t>Loci</a:t>
            </a:r>
            <a:r>
              <a:rPr lang="it-IT" cap="small">
                <a:latin typeface="Palatino Linotype" panose="02040502050505030304" pitchFamily="18" charset="0"/>
              </a:rPr>
              <a:t> (</a:t>
            </a:r>
            <a:r>
              <a:rPr lang="it-IT">
                <a:latin typeface="Palatino Linotype" panose="02040502050505030304" pitchFamily="18" charset="0"/>
              </a:rPr>
              <a:t>luoghi argomentativi, cioè in cui «si nascondono» gli argomenti, da «trovare» per mezzo </a:t>
            </a:r>
            <a:r>
              <a:rPr lang="it-IT" smtClean="0">
                <a:latin typeface="Palatino Linotype" panose="02040502050505030304" pitchFamily="18" charset="0"/>
              </a:rPr>
              <a:t>di </a:t>
            </a:r>
            <a:r>
              <a:rPr lang="it-IT">
                <a:latin typeface="Palatino Linotype" panose="02040502050505030304" pitchFamily="18" charset="0"/>
              </a:rPr>
              <a:t>domande</a:t>
            </a:r>
            <a:r>
              <a:rPr lang="it-IT" cap="small" smtClean="0">
                <a:latin typeface="Palatino Linotype" panose="02040502050505030304" pitchFamily="18" charset="0"/>
              </a:rPr>
              <a:t>): </a:t>
            </a:r>
            <a:r>
              <a:rPr lang="it-IT" smtClean="0">
                <a:latin typeface="Palatino Linotype" panose="02040502050505030304" pitchFamily="18" charset="0"/>
              </a:rPr>
              <a:t>ad es. </a:t>
            </a:r>
            <a:r>
              <a:rPr lang="it-IT" i="1" smtClean="0">
                <a:latin typeface="Palatino Linotype" panose="02040502050505030304" pitchFamily="18" charset="0"/>
              </a:rPr>
              <a:t>quis?</a:t>
            </a:r>
            <a:r>
              <a:rPr lang="it-IT" smtClean="0">
                <a:latin typeface="Palatino Linotype" panose="02040502050505030304" pitchFamily="18" charset="0"/>
              </a:rPr>
              <a:t> [chi?] o </a:t>
            </a:r>
            <a:r>
              <a:rPr lang="it-IT" i="1" smtClean="0">
                <a:latin typeface="Palatino Linotype" panose="02040502050505030304" pitchFamily="18" charset="0"/>
              </a:rPr>
              <a:t>quid?</a:t>
            </a:r>
            <a:r>
              <a:rPr lang="it-IT" smtClean="0">
                <a:latin typeface="Palatino Linotype" panose="02040502050505030304" pitchFamily="18" charset="0"/>
              </a:rPr>
              <a:t> [che cosa?]</a:t>
            </a:r>
            <a:endParaRPr lang="it-IT">
              <a:latin typeface="Palatino Linotype" panose="02040502050505030304" pitchFamily="18" charset="0"/>
            </a:endParaRPr>
          </a:p>
          <a:p>
            <a:pPr algn="just"/>
            <a:endParaRPr lang="it-IT" i="1" smtClean="0">
              <a:latin typeface="Palatino Linotype" panose="02040502050505030304" pitchFamily="18" charset="0"/>
            </a:endParaRPr>
          </a:p>
          <a:p>
            <a:pPr algn="just"/>
            <a:r>
              <a:rPr lang="it-IT" i="1" smtClean="0">
                <a:latin typeface="Palatino Linotype" panose="02040502050505030304" pitchFamily="18" charset="0"/>
              </a:rPr>
              <a:t>Argumenta</a:t>
            </a:r>
            <a:r>
              <a:rPr lang="it-IT" smtClean="0">
                <a:latin typeface="Palatino Linotype" panose="02040502050505030304" pitchFamily="18" charset="0"/>
              </a:rPr>
              <a:t> </a:t>
            </a:r>
            <a:r>
              <a:rPr lang="it-IT" dirty="0" smtClean="0">
                <a:latin typeface="Palatino Linotype" panose="02040502050505030304" pitchFamily="18" charset="0"/>
              </a:rPr>
              <a:t>(o </a:t>
            </a:r>
            <a:r>
              <a:rPr lang="it-IT" i="1" dirty="0" smtClean="0">
                <a:latin typeface="Palatino Linotype" panose="02040502050505030304" pitchFamily="18" charset="0"/>
              </a:rPr>
              <a:t>loci</a:t>
            </a:r>
            <a:r>
              <a:rPr lang="it-IT" dirty="0" smtClean="0">
                <a:latin typeface="Palatino Linotype" panose="02040502050505030304" pitchFamily="18" charset="0"/>
              </a:rPr>
              <a:t>) </a:t>
            </a:r>
            <a:r>
              <a:rPr lang="it-IT" i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a persona </a:t>
            </a:r>
            <a:r>
              <a:rPr lang="it-IT" dirty="0" smtClean="0">
                <a:latin typeface="Palatino Linotype" panose="02040502050505030304" pitchFamily="18" charset="0"/>
              </a:rPr>
              <a:t>[15 </a:t>
            </a:r>
            <a:r>
              <a:rPr lang="it-IT" i="1" dirty="0" smtClean="0">
                <a:latin typeface="Palatino Linotype" panose="02040502050505030304" pitchFamily="18" charset="0"/>
              </a:rPr>
              <a:t>loci</a:t>
            </a:r>
            <a:r>
              <a:rPr lang="it-IT" dirty="0" smtClean="0">
                <a:latin typeface="Palatino Linotype" panose="02040502050505030304" pitchFamily="18" charset="0"/>
              </a:rPr>
              <a:t>], </a:t>
            </a:r>
            <a:r>
              <a:rPr lang="it-IT" i="1" dirty="0" err="1" smtClean="0">
                <a:latin typeface="Palatino Linotype" panose="02040502050505030304" pitchFamily="18" charset="0"/>
              </a:rPr>
              <a:t>argumenta</a:t>
            </a:r>
            <a:r>
              <a:rPr lang="it-IT" dirty="0" smtClean="0">
                <a:latin typeface="Palatino Linotype" panose="02040502050505030304" pitchFamily="18" charset="0"/>
              </a:rPr>
              <a:t> (o </a:t>
            </a:r>
            <a:r>
              <a:rPr lang="it-IT" i="1" dirty="0" smtClean="0">
                <a:latin typeface="Palatino Linotype" panose="02040502050505030304" pitchFamily="18" charset="0"/>
              </a:rPr>
              <a:t>loci</a:t>
            </a:r>
            <a:r>
              <a:rPr lang="it-IT" dirty="0" smtClean="0">
                <a:latin typeface="Palatino Linotype" panose="02040502050505030304" pitchFamily="18" charset="0"/>
              </a:rPr>
              <a:t>) </a:t>
            </a:r>
            <a:r>
              <a:rPr lang="it-IT" i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a re</a:t>
            </a:r>
            <a:r>
              <a:rPr lang="it-IT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 dirty="0" smtClean="0">
                <a:latin typeface="Palatino Linotype" panose="02040502050505030304" pitchFamily="18" charset="0"/>
              </a:rPr>
              <a:t>[10 </a:t>
            </a:r>
            <a:r>
              <a:rPr lang="it-IT" i="1" dirty="0" smtClean="0">
                <a:latin typeface="Palatino Linotype" panose="02040502050505030304" pitchFamily="18" charset="0"/>
              </a:rPr>
              <a:t>loci</a:t>
            </a:r>
            <a:r>
              <a:rPr lang="it-IT" dirty="0" smtClean="0">
                <a:latin typeface="Palatino Linotype" panose="02040502050505030304" pitchFamily="18" charset="0"/>
              </a:rPr>
              <a:t>].</a:t>
            </a:r>
          </a:p>
          <a:p>
            <a:pPr algn="just"/>
            <a:r>
              <a:rPr lang="it-IT" smtClean="0">
                <a:latin typeface="Palatino Linotype" panose="02040502050505030304" pitchFamily="18" charset="0"/>
              </a:rPr>
              <a:t>Si </a:t>
            </a:r>
            <a:r>
              <a:rPr lang="it-IT" dirty="0" smtClean="0">
                <a:latin typeface="Palatino Linotype" panose="02040502050505030304" pitchFamily="18" charset="0"/>
              </a:rPr>
              <a:t>può difendere o accusare </a:t>
            </a:r>
            <a:r>
              <a:rPr lang="it-IT" dirty="0" err="1" smtClean="0">
                <a:latin typeface="Palatino Linotype" panose="02040502050505030304" pitchFamily="18" charset="0"/>
              </a:rPr>
              <a:t>qno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smtClean="0">
                <a:latin typeface="Palatino Linotype" panose="02040502050505030304" pitchFamily="18" charset="0"/>
              </a:rPr>
              <a:t>traendo argomenti </a:t>
            </a:r>
            <a:r>
              <a:rPr lang="it-IT" smtClean="0">
                <a:latin typeface="Palatino Linotype" panose="02040502050505030304" pitchFamily="18" charset="0"/>
              </a:rPr>
              <a:t>da:</a:t>
            </a:r>
          </a:p>
          <a:p>
            <a:pPr algn="just"/>
            <a:endParaRPr lang="it-IT" dirty="0" smtClean="0">
              <a:latin typeface="Palatino Linotype" panose="02040502050505030304" pitchFamily="18" charset="0"/>
            </a:endParaRPr>
          </a:p>
          <a:p>
            <a:pPr algn="just"/>
            <a:r>
              <a:rPr lang="it-IT" sz="1600" i="1" dirty="0" err="1" smtClean="0">
                <a:latin typeface="Palatino Linotype" panose="02040502050505030304" pitchFamily="18" charset="0"/>
              </a:rPr>
              <a:t>Argumenta</a:t>
            </a:r>
            <a:r>
              <a:rPr lang="it-IT" sz="1600" i="1" dirty="0" smtClean="0">
                <a:latin typeface="Palatino Linotype" panose="02040502050505030304" pitchFamily="18" charset="0"/>
              </a:rPr>
              <a:t>/loci a persona</a:t>
            </a:r>
            <a:r>
              <a:rPr lang="it-IT" sz="1600" dirty="0" smtClean="0">
                <a:latin typeface="Palatino Linotype" panose="0204050205050503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La famiglia: «i figli sono creduti simili ai genitori o agli antenati, e talora da qui nascono le tendenze alla vita onesta o disonesta»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La nazionalità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La patria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Il sesso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L’età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L’educazione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L’aspetto fisico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La fortuna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La condizione sociale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L’indole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La professione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Ciò che si mostra di essere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Azioni e detti precedenti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Un moto temporaneo dell’animo</a:t>
            </a:r>
          </a:p>
          <a:p>
            <a:pPr marL="342900" indent="-342900" algn="just">
              <a:buAutoNum type="arabicPeriod"/>
            </a:pPr>
            <a:r>
              <a:rPr lang="it-IT" sz="1600" dirty="0" smtClean="0">
                <a:latin typeface="Palatino Linotype" panose="02040502050505030304" pitchFamily="18" charset="0"/>
              </a:rPr>
              <a:t>Il nome che si porta (</a:t>
            </a:r>
            <a:r>
              <a:rPr lang="it-IT" sz="1600" i="1" dirty="0" smtClean="0">
                <a:latin typeface="Palatino Linotype" panose="02040502050505030304" pitchFamily="18" charset="0"/>
              </a:rPr>
              <a:t>e.g.</a:t>
            </a:r>
            <a:r>
              <a:rPr lang="it-IT" sz="1600" dirty="0" smtClean="0">
                <a:latin typeface="Palatino Linotype" panose="02040502050505030304" pitchFamily="18" charset="0"/>
              </a:rPr>
              <a:t> Pompeo il Grande)</a:t>
            </a:r>
          </a:p>
          <a:p>
            <a:pPr marL="342900" indent="-342900" algn="just">
              <a:buAutoNum type="arabicPeriod"/>
            </a:pPr>
            <a:endParaRPr lang="it-IT" dirty="0" smtClean="0">
              <a:latin typeface="Palatino Linotype" panose="02040502050505030304" pitchFamily="18" charset="0"/>
            </a:endParaRP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pPr algn="just"/>
            <a:endParaRPr lang="it-IT" sz="1400" dirty="0" smtClean="0">
              <a:latin typeface="Palatino Linotype" panose="02040502050505030304" pitchFamily="18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72601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9281" y="150556"/>
            <a:ext cx="856577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1600" i="1" dirty="0" err="1" smtClean="0">
                <a:latin typeface="Palatino Linotype" panose="02040502050505030304" pitchFamily="18" charset="0"/>
              </a:rPr>
              <a:t>Argumenta</a:t>
            </a:r>
            <a:r>
              <a:rPr lang="it-IT" sz="1600" i="1" dirty="0" smtClean="0">
                <a:latin typeface="Palatino Linotype" panose="02040502050505030304" pitchFamily="18" charset="0"/>
              </a:rPr>
              <a:t>/loci a re</a:t>
            </a: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causa (quare/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cur</a:t>
            </a:r>
            <a:r>
              <a:rPr lang="it-IT" sz="1400" i="1" dirty="0" smtClean="0">
                <a:latin typeface="Palatino Linotype" panose="02040502050505030304" pitchFamily="18" charset="0"/>
              </a:rPr>
              <a:t>?)</a:t>
            </a: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A loco (</a:t>
            </a:r>
            <a:r>
              <a:rPr lang="it-IT" sz="1400" i="1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ubi</a:t>
            </a:r>
            <a:r>
              <a:rPr lang="it-IT" sz="1400" i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?)</a:t>
            </a: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tempore (quando?)</a:t>
            </a: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modo (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quomodo</a:t>
            </a:r>
            <a:r>
              <a:rPr lang="it-IT" sz="1400" i="1" dirty="0">
                <a:latin typeface="Palatino Linotype" panose="02040502050505030304" pitchFamily="18" charset="0"/>
              </a:rPr>
              <a:t>?</a:t>
            </a:r>
            <a:r>
              <a:rPr lang="it-IT" sz="1400" i="1" dirty="0" smtClean="0">
                <a:latin typeface="Palatino Linotype" panose="02040502050505030304" pitchFamily="18" charset="0"/>
              </a:rPr>
              <a:t>)</a:t>
            </a: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facultate</a:t>
            </a:r>
            <a:r>
              <a:rPr lang="it-IT" sz="1400" i="1" dirty="0" smtClean="0">
                <a:latin typeface="Palatino Linotype" panose="02040502050505030304" pitchFamily="18" charset="0"/>
              </a:rPr>
              <a:t> (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quibus</a:t>
            </a:r>
            <a:r>
              <a:rPr lang="it-IT" sz="1400" i="1" dirty="0" smtClean="0">
                <a:latin typeface="Palatino Linotype" panose="02040502050505030304" pitchFamily="18" charset="0"/>
              </a:rPr>
              <a:t> 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auxiliis</a:t>
            </a:r>
            <a:r>
              <a:rPr lang="it-IT" sz="1400" i="1" dirty="0" smtClean="0">
                <a:latin typeface="Palatino Linotype" panose="02040502050505030304" pitchFamily="18" charset="0"/>
              </a:rPr>
              <a:t>?)</a:t>
            </a:r>
          </a:p>
          <a:p>
            <a:pPr marL="342900" indent="-342900" algn="just">
              <a:buAutoNum type="arabicPeriod"/>
            </a:pPr>
            <a:endParaRPr lang="it-IT" sz="1400" i="1" dirty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finitione</a:t>
            </a:r>
            <a:r>
              <a:rPr lang="it-IT" sz="1400" dirty="0" smtClean="0">
                <a:latin typeface="Palatino Linotype" panose="02040502050505030304" pitchFamily="18" charset="0"/>
              </a:rPr>
              <a:t> (a partire dalla definizione)</a:t>
            </a:r>
            <a:endParaRPr lang="it-IT" sz="1400" i="1" dirty="0" smtClean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simili</a:t>
            </a:r>
            <a:r>
              <a:rPr lang="it-IT" sz="1400" dirty="0" smtClean="0">
                <a:latin typeface="Palatino Linotype" panose="02040502050505030304" pitchFamily="18" charset="0"/>
              </a:rPr>
              <a:t> (a partire dalla somiglianza)</a:t>
            </a:r>
            <a:endParaRPr lang="it-IT" sz="1400" i="1" dirty="0" smtClean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comparatione</a:t>
            </a:r>
            <a:r>
              <a:rPr lang="it-IT" sz="1400" dirty="0" smtClean="0">
                <a:latin typeface="Palatino Linotype" panose="02040502050505030304" pitchFamily="18" charset="0"/>
              </a:rPr>
              <a:t> (a partire dal confronto)</a:t>
            </a: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A </a:t>
            </a:r>
            <a:r>
              <a:rPr lang="it-IT" sz="1400" i="1" dirty="0" err="1" smtClean="0">
                <a:solidFill>
                  <a:srgbClr val="C00000"/>
                </a:solidFill>
                <a:latin typeface="Palatino Linotype" panose="02040502050505030304" pitchFamily="18" charset="0"/>
              </a:rPr>
              <a:t>fictione</a:t>
            </a:r>
            <a:r>
              <a:rPr lang="it-IT" sz="1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 (a partire dalla supposizione)</a:t>
            </a:r>
          </a:p>
          <a:p>
            <a:pPr marL="342900" indent="-342900" algn="just">
              <a:buAutoNum type="arabicPeriod"/>
            </a:pPr>
            <a:r>
              <a:rPr lang="it-IT" sz="1400" i="1" dirty="0" smtClean="0">
                <a:latin typeface="Palatino Linotype" panose="02040502050505030304" pitchFamily="18" charset="0"/>
              </a:rPr>
              <a:t>A 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circumstantia</a:t>
            </a:r>
            <a:r>
              <a:rPr lang="it-IT" sz="1400" dirty="0" smtClean="0">
                <a:latin typeface="Palatino Linotype" panose="02040502050505030304" pitchFamily="18" charset="0"/>
              </a:rPr>
              <a:t> (a partire dalla circostanza)</a:t>
            </a:r>
          </a:p>
          <a:p>
            <a:pPr algn="just"/>
            <a:endParaRPr lang="it-IT" sz="1400" smtClean="0">
              <a:latin typeface="Palatino Linotype" panose="02040502050505030304" pitchFamily="18" charset="0"/>
            </a:endParaRPr>
          </a:p>
          <a:p>
            <a:pPr algn="just"/>
            <a:r>
              <a:rPr lang="it-IT" sz="1400" smtClean="0">
                <a:latin typeface="Palatino Linotype" panose="02040502050505030304" pitchFamily="18" charset="0"/>
              </a:rPr>
              <a:t>Es</a:t>
            </a:r>
            <a:r>
              <a:rPr lang="it-IT" sz="1400" dirty="0" smtClean="0">
                <a:latin typeface="Palatino Linotype" panose="02040502050505030304" pitchFamily="18" charset="0"/>
              </a:rPr>
              <a:t>. di </a:t>
            </a:r>
            <a:r>
              <a:rPr lang="it-IT" sz="1400" i="1" dirty="0" smtClean="0">
                <a:latin typeface="Palatino Linotype" panose="02040502050505030304" pitchFamily="18" charset="0"/>
              </a:rPr>
              <a:t>locus/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argumentum</a:t>
            </a:r>
            <a:r>
              <a:rPr lang="it-IT" sz="1400" i="1" dirty="0" smtClean="0">
                <a:latin typeface="Palatino Linotype" panose="02040502050505030304" pitchFamily="18" charset="0"/>
              </a:rPr>
              <a:t> a causa</a:t>
            </a:r>
            <a:r>
              <a:rPr lang="it-IT" sz="1400" dirty="0" smtClean="0">
                <a:latin typeface="Palatino Linotype" panose="02040502050505030304" pitchFamily="18" charset="0"/>
              </a:rPr>
              <a:t>:</a:t>
            </a:r>
          </a:p>
          <a:p>
            <a:pPr algn="just"/>
            <a:r>
              <a:rPr lang="it-IT" sz="1400" dirty="0" smtClean="0">
                <a:latin typeface="Palatino Linotype" panose="02040502050505030304" pitchFamily="18" charset="0"/>
              </a:rPr>
              <a:t>Comprende i moventi delle azioni:</a:t>
            </a:r>
          </a:p>
          <a:p>
            <a:pPr marL="285750" indent="-285750" algn="just">
              <a:buFontTx/>
              <a:buChar char="-"/>
            </a:pPr>
            <a:r>
              <a:rPr lang="it-IT" sz="1400" dirty="0">
                <a:latin typeface="Palatino Linotype" panose="02040502050505030304" pitchFamily="18" charset="0"/>
              </a:rPr>
              <a:t>m</a:t>
            </a:r>
            <a:r>
              <a:rPr lang="it-IT" sz="1400" dirty="0" smtClean="0">
                <a:latin typeface="Palatino Linotype" panose="02040502050505030304" pitchFamily="18" charset="0"/>
              </a:rPr>
              <a:t>otivi psicologici, che risiedono (a) nel raggiungimento di vantaggi, nel loro incremento, nella conservazione, nell’uso o (b) nell’evitare i danni, nel liberarsene, nel diminuirli, nel tollerarli;</a:t>
            </a:r>
          </a:p>
          <a:p>
            <a:pPr marL="285750" indent="-285750" algn="just">
              <a:buFontTx/>
              <a:buChar char="-"/>
            </a:pPr>
            <a:r>
              <a:rPr lang="it-IT" sz="1400" dirty="0">
                <a:latin typeface="Palatino Linotype" panose="02040502050505030304" pitchFamily="18" charset="0"/>
              </a:rPr>
              <a:t>c</a:t>
            </a:r>
            <a:r>
              <a:rPr lang="it-IT" sz="1400" dirty="0" smtClean="0">
                <a:latin typeface="Palatino Linotype" panose="02040502050505030304" pitchFamily="18" charset="0"/>
              </a:rPr>
              <a:t>ause generali, fisiche o di altro tipo, da cui si deducono effetti (come nel modello: il corpo, alla luce, fa </a:t>
            </a:r>
            <a:r>
              <a:rPr lang="it-IT" sz="1400" smtClean="0">
                <a:latin typeface="Palatino Linotype" panose="02040502050505030304" pitchFamily="18" charset="0"/>
              </a:rPr>
              <a:t>sempre ombra).</a:t>
            </a:r>
            <a:endParaRPr lang="it-IT" sz="1400" dirty="0" smtClean="0">
              <a:latin typeface="Palatino Linotype" panose="02040502050505030304" pitchFamily="18" charset="0"/>
            </a:endParaRPr>
          </a:p>
          <a:p>
            <a:pPr algn="just"/>
            <a:r>
              <a:rPr lang="it-IT" sz="1400" dirty="0" smtClean="0">
                <a:latin typeface="Palatino Linotype" panose="02040502050505030304" pitchFamily="18" charset="0"/>
              </a:rPr>
              <a:t>Es. di </a:t>
            </a:r>
            <a:r>
              <a:rPr lang="it-IT" sz="1400" i="1" dirty="0" smtClean="0">
                <a:latin typeface="Palatino Linotype" panose="02040502050505030304" pitchFamily="18" charset="0"/>
              </a:rPr>
              <a:t>locus/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argumentum</a:t>
            </a:r>
            <a:r>
              <a:rPr lang="it-IT" sz="1400" i="1" dirty="0" smtClean="0">
                <a:latin typeface="Palatino Linotype" panose="02040502050505030304" pitchFamily="18" charset="0"/>
              </a:rPr>
              <a:t> a loco:</a:t>
            </a:r>
          </a:p>
          <a:p>
            <a:pPr algn="just"/>
            <a:r>
              <a:rPr lang="it-IT" sz="1400" dirty="0" smtClean="0">
                <a:latin typeface="Palatino Linotype" panose="02040502050505030304" pitchFamily="18" charset="0"/>
              </a:rPr>
              <a:t>«Hai sottratto denaro privato, ma poiché l’hai sottratto </a:t>
            </a:r>
            <a:r>
              <a:rPr lang="it-IT" sz="1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da un tempio </a:t>
            </a:r>
            <a:r>
              <a:rPr lang="it-IT" sz="1400" dirty="0" smtClean="0">
                <a:latin typeface="Palatino Linotype" panose="02040502050505030304" pitchFamily="18" charset="0"/>
              </a:rPr>
              <a:t>non si tratta di un furto ma di un sacrilegio».</a:t>
            </a:r>
            <a:endParaRPr lang="it-IT" sz="1400" dirty="0">
              <a:latin typeface="Palatino Linotype" panose="02040502050505030304" pitchFamily="18" charset="0"/>
            </a:endParaRPr>
          </a:p>
          <a:p>
            <a:pPr algn="just"/>
            <a:r>
              <a:rPr lang="it-IT" sz="1400" dirty="0" smtClean="0">
                <a:latin typeface="Palatino Linotype" panose="02040502050505030304" pitchFamily="18" charset="0"/>
              </a:rPr>
              <a:t>Es. di </a:t>
            </a:r>
            <a:r>
              <a:rPr lang="it-IT" sz="1400" i="1" dirty="0" smtClean="0">
                <a:latin typeface="Palatino Linotype" panose="02040502050505030304" pitchFamily="18" charset="0"/>
              </a:rPr>
              <a:t>locus a 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fictione</a:t>
            </a:r>
            <a:r>
              <a:rPr lang="it-IT" sz="1400" dirty="0">
                <a:latin typeface="Palatino Linotype" panose="02040502050505030304" pitchFamily="18" charset="0"/>
              </a:rPr>
              <a:t> </a:t>
            </a:r>
            <a:r>
              <a:rPr lang="it-IT" sz="1400" dirty="0" smtClean="0">
                <a:latin typeface="Palatino Linotype" panose="02040502050505030304" pitchFamily="18" charset="0"/>
              </a:rPr>
              <a:t>[importante per l’analisi della </a:t>
            </a:r>
            <a:r>
              <a:rPr lang="it-IT" sz="1400" i="1" dirty="0" smtClean="0">
                <a:latin typeface="Palatino Linotype" panose="02040502050505030304" pitchFamily="18" charset="0"/>
              </a:rPr>
              <a:t>pro Milone</a:t>
            </a:r>
            <a:r>
              <a:rPr lang="it-IT" sz="1400" dirty="0" smtClean="0">
                <a:latin typeface="Palatino Linotype" panose="02040502050505030304" pitchFamily="18" charset="0"/>
              </a:rPr>
              <a:t>]</a:t>
            </a:r>
          </a:p>
          <a:p>
            <a:pPr algn="just"/>
            <a:r>
              <a:rPr lang="it-IT" sz="1400" dirty="0" smtClean="0">
                <a:latin typeface="Palatino Linotype" panose="02040502050505030304" pitchFamily="18" charset="0"/>
              </a:rPr>
              <a:t>«</a:t>
            </a:r>
            <a:r>
              <a:rPr lang="it-IT" sz="1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se </a:t>
            </a:r>
            <a:r>
              <a:rPr lang="it-IT" sz="1400" dirty="0" smtClean="0">
                <a:latin typeface="Palatino Linotype" panose="02040502050505030304" pitchFamily="18" charset="0"/>
              </a:rPr>
              <a:t>costoro [anche persone estinte, o personaggi  storici o mitici] </a:t>
            </a:r>
            <a:r>
              <a:rPr lang="it-IT" sz="14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potessero parlare</a:t>
            </a:r>
            <a:r>
              <a:rPr lang="it-IT" sz="1400" dirty="0" smtClean="0">
                <a:latin typeface="Palatino Linotype" panose="02040502050505030304" pitchFamily="18" charset="0"/>
              </a:rPr>
              <a:t>, direbbero…».</a:t>
            </a:r>
          </a:p>
          <a:p>
            <a:pPr algn="just"/>
            <a:endParaRPr lang="it-IT" sz="1400" dirty="0" smtClean="0">
              <a:latin typeface="Palatino Linotype" panose="02040502050505030304" pitchFamily="18" charset="0"/>
            </a:endParaRPr>
          </a:p>
          <a:p>
            <a:pPr algn="just"/>
            <a:r>
              <a:rPr lang="it-IT" sz="1400" b="1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Questionario:</a:t>
            </a:r>
            <a:r>
              <a:rPr lang="it-IT" sz="1400" dirty="0" smtClean="0">
                <a:latin typeface="Palatino Linotype" panose="02040502050505030304" pitchFamily="18" charset="0"/>
              </a:rPr>
              <a:t> una domenica, qui a Trieste, un ragazzo di nazionalità rumena, con permesso di soggiorno, viene trovato senza biglietto dell’autobus da un controllore; i due scendono, lui fugge dopo essersi rifiutato di esibire il documento di identità, prima dell’arrivo della polizia. Da quali </a:t>
            </a:r>
            <a:r>
              <a:rPr lang="it-IT" sz="1400" i="1" dirty="0" smtClean="0">
                <a:latin typeface="Palatino Linotype" panose="02040502050505030304" pitchFamily="18" charset="0"/>
              </a:rPr>
              <a:t>loci</a:t>
            </a:r>
            <a:r>
              <a:rPr lang="it-IT" sz="1400" dirty="0" smtClean="0">
                <a:latin typeface="Palatino Linotype" panose="02040502050505030304" pitchFamily="18" charset="0"/>
              </a:rPr>
              <a:t> trarreste i vostri </a:t>
            </a:r>
            <a:r>
              <a:rPr lang="it-IT" sz="1400" i="1" dirty="0" err="1" smtClean="0">
                <a:latin typeface="Palatino Linotype" panose="02040502050505030304" pitchFamily="18" charset="0"/>
              </a:rPr>
              <a:t>argumenta</a:t>
            </a:r>
            <a:r>
              <a:rPr lang="it-IT" sz="1400" i="1" dirty="0" smtClean="0">
                <a:latin typeface="Palatino Linotype" panose="02040502050505030304" pitchFamily="18" charset="0"/>
              </a:rPr>
              <a:t> </a:t>
            </a:r>
            <a:r>
              <a:rPr lang="it-IT" sz="1400" dirty="0" smtClean="0">
                <a:latin typeface="Palatino Linotype" panose="02040502050505030304" pitchFamily="18" charset="0"/>
              </a:rPr>
              <a:t>per difendere o accusare questo ragazzo? [non tenete conto dei </a:t>
            </a:r>
            <a:r>
              <a:rPr lang="it-IT" sz="1400" i="1" dirty="0" smtClean="0">
                <a:latin typeface="Palatino Linotype" panose="02040502050505030304" pitchFamily="18" charset="0"/>
              </a:rPr>
              <a:t>loci a re</a:t>
            </a:r>
            <a:r>
              <a:rPr lang="it-IT" sz="1400" dirty="0" smtClean="0">
                <a:latin typeface="Palatino Linotype" panose="02040502050505030304" pitchFamily="18" charset="0"/>
              </a:rPr>
              <a:t> 6-10]</a:t>
            </a:r>
          </a:p>
        </p:txBody>
      </p:sp>
    </p:spTree>
    <p:extLst>
      <p:ext uri="{BB962C8B-B14F-4D97-AF65-F5344CB8AC3E}">
        <p14:creationId xmlns:p14="http://schemas.microsoft.com/office/powerpoint/2010/main" val="186250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31519" y="731520"/>
            <a:ext cx="736745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 smtClean="0">
                <a:latin typeface="Palatino Linotype" panose="02040502050505030304" pitchFamily="18" charset="0"/>
              </a:rPr>
              <a:t>«Luoghi comuni»</a:t>
            </a:r>
          </a:p>
          <a:p>
            <a:endParaRPr lang="it-IT" dirty="0" smtClean="0">
              <a:latin typeface="Palatino Linotype" panose="02040502050505030304" pitchFamily="18" charset="0"/>
            </a:endParaRPr>
          </a:p>
          <a:p>
            <a:pPr marL="342900" indent="-342900">
              <a:buAutoNum type="arabicParenR"/>
            </a:pPr>
            <a:r>
              <a:rPr lang="it-IT" smtClean="0">
                <a:latin typeface="Palatino Linotype" panose="02040502050505030304" pitchFamily="18" charset="0"/>
              </a:rPr>
              <a:t>Del </a:t>
            </a:r>
            <a:r>
              <a:rPr lang="it-IT" dirty="0" smtClean="0">
                <a:latin typeface="Palatino Linotype" panose="02040502050505030304" pitchFamily="18" charset="0"/>
              </a:rPr>
              <a:t>moderno discorso </a:t>
            </a:r>
            <a:r>
              <a:rPr lang="it-IT" smtClean="0">
                <a:latin typeface="Palatino Linotype" panose="02040502050505030304" pitchFamily="18" charset="0"/>
              </a:rPr>
              <a:t>argomentativo.</a:t>
            </a:r>
          </a:p>
          <a:p>
            <a:r>
              <a:rPr lang="it-IT" smtClean="0">
                <a:latin typeface="Palatino Linotype" panose="02040502050505030304" pitchFamily="18" charset="0"/>
              </a:rPr>
              <a:t> </a:t>
            </a:r>
            <a:endParaRPr lang="it-IT" dirty="0" smtClean="0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Luoghi: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 smtClean="0">
                <a:latin typeface="Palatino Linotype" panose="02040502050505030304" pitchFamily="18" charset="0"/>
              </a:rPr>
              <a:t>della quantità: x migliore di </a:t>
            </a:r>
            <a:r>
              <a:rPr lang="it-IT" smtClean="0">
                <a:latin typeface="Palatino Linotype" panose="02040502050505030304" pitchFamily="18" charset="0"/>
              </a:rPr>
              <a:t>y [=preferibile] per </a:t>
            </a:r>
            <a:r>
              <a:rPr lang="it-IT" dirty="0" smtClean="0">
                <a:latin typeface="Palatino Linotype" panose="02040502050505030304" pitchFamily="18" charset="0"/>
              </a:rPr>
              <a:t>ragioni quantitative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d</a:t>
            </a:r>
            <a:r>
              <a:rPr lang="it-IT" dirty="0" smtClean="0">
                <a:latin typeface="Palatino Linotype" panose="02040502050505030304" pitchFamily="18" charset="0"/>
              </a:rPr>
              <a:t>ella qualità: c.s. per ragioni qualitative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 smtClean="0">
                <a:latin typeface="Palatino Linotype" panose="02040502050505030304" pitchFamily="18" charset="0"/>
              </a:rPr>
              <a:t>dell’ordine: c.s. per ragioni di precedenza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 smtClean="0">
                <a:latin typeface="Palatino Linotype" panose="02040502050505030304" pitchFamily="18" charset="0"/>
              </a:rPr>
              <a:t>dell’esistente: c.s. per ragioni di esistenza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 smtClean="0">
                <a:latin typeface="Palatino Linotype" panose="02040502050505030304" pitchFamily="18" charset="0"/>
              </a:rPr>
              <a:t>dell’essenza: riconoscimento di eccellenza a chi soddisfa i requisiti di un determinato «tipo»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d</a:t>
            </a:r>
            <a:r>
              <a:rPr lang="it-IT" dirty="0" smtClean="0">
                <a:latin typeface="Palatino Linotype" panose="02040502050505030304" pitchFamily="18" charset="0"/>
              </a:rPr>
              <a:t>ella persona: valori della dignità, del merito</a:t>
            </a:r>
            <a:r>
              <a:rPr lang="it-IT" smtClean="0">
                <a:latin typeface="Palatino Linotype" panose="02040502050505030304" pitchFamily="18" charset="0"/>
              </a:rPr>
              <a:t>, dell’autosufficienza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it-IT" b="1" smtClean="0">
                <a:solidFill>
                  <a:srgbClr val="0070C0"/>
                </a:solidFill>
                <a:latin typeface="Palatino Linotype" panose="02040502050505030304" pitchFamily="18" charset="0"/>
              </a:rPr>
              <a:t>Questionario</a:t>
            </a:r>
            <a:r>
              <a:rPr lang="it-IT" smtClean="0">
                <a:latin typeface="Palatino Linotype" panose="02040502050505030304" pitchFamily="18" charset="0"/>
              </a:rPr>
              <a:t>: suggerite un esercizio. </a:t>
            </a:r>
            <a:endParaRPr lang="it-IT" dirty="0" smtClean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endParaRPr lang="it-IT" dirty="0" smtClean="0">
              <a:latin typeface="Palatino Linotype" panose="02040502050505030304" pitchFamily="18" charset="0"/>
            </a:endParaRPr>
          </a:p>
          <a:p>
            <a:endParaRPr lang="it-IT" dirty="0" smtClean="0">
              <a:latin typeface="Palatino Linotype" panose="02040502050505030304" pitchFamily="18" charset="0"/>
            </a:endParaRPr>
          </a:p>
          <a:p>
            <a:endParaRPr lang="it-IT" i="1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9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8458" y="222067"/>
            <a:ext cx="788996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Palatino Linotype" panose="02040502050505030304" pitchFamily="18" charset="0"/>
              </a:rPr>
              <a:t>2) Dell’iniziare e del finire</a:t>
            </a:r>
          </a:p>
          <a:p>
            <a:endParaRPr lang="it-IT" i="1" dirty="0" smtClean="0">
              <a:latin typeface="Palatino Linotype" panose="02040502050505030304" pitchFamily="18" charset="0"/>
            </a:endParaRPr>
          </a:p>
          <a:p>
            <a:pPr fontAlgn="base"/>
            <a:r>
              <a:rPr lang="it-IT" i="1" dirty="0">
                <a:latin typeface="Palatino Linotype" panose="02040502050505030304" pitchFamily="18" charset="0"/>
              </a:rPr>
              <a:t>Come scrivere un incipit</a:t>
            </a:r>
          </a:p>
          <a:p>
            <a:pPr fontAlgn="base"/>
            <a:r>
              <a:rPr lang="it-IT" dirty="0">
                <a:latin typeface="Palatino Linotype" panose="02040502050505030304" pitchFamily="18" charset="0"/>
              </a:rPr>
              <a:t>da </a:t>
            </a:r>
            <a:r>
              <a:rPr lang="it-IT" dirty="0">
                <a:latin typeface="Palatino Linotype" panose="02040502050505030304" pitchFamily="18" charset="0"/>
                <a:hlinkClick r:id="rId2" tooltip="Post di Michele Renzullo"/>
              </a:rPr>
              <a:t>Michele Renzullo</a:t>
            </a:r>
            <a:r>
              <a:rPr lang="it-IT" dirty="0">
                <a:latin typeface="Palatino Linotype" panose="02040502050505030304" pitchFamily="18" charset="0"/>
              </a:rPr>
              <a:t> | </a:t>
            </a:r>
            <a:r>
              <a:rPr lang="it-IT" dirty="0" err="1">
                <a:latin typeface="Palatino Linotype" panose="02040502050505030304" pitchFamily="18" charset="0"/>
              </a:rPr>
              <a:t>Gen</a:t>
            </a:r>
            <a:r>
              <a:rPr lang="it-IT" dirty="0">
                <a:latin typeface="Palatino Linotype" panose="02040502050505030304" pitchFamily="18" charset="0"/>
              </a:rPr>
              <a:t> 10, 2019 | </a:t>
            </a:r>
            <a:r>
              <a:rPr lang="it-IT" dirty="0">
                <a:latin typeface="Palatino Linotype" panose="02040502050505030304" pitchFamily="18" charset="0"/>
                <a:hlinkClick r:id="rId3"/>
              </a:rPr>
              <a:t>Guide scrittura </a:t>
            </a:r>
            <a:r>
              <a:rPr lang="it-IT" dirty="0" smtClean="0">
                <a:latin typeface="Palatino Linotype" panose="02040502050505030304" pitchFamily="18" charset="0"/>
                <a:hlinkClick r:id="rId3"/>
              </a:rPr>
              <a:t>creativa</a:t>
            </a:r>
            <a:endParaRPr lang="it-IT" dirty="0" smtClean="0">
              <a:latin typeface="Palatino Linotype" panose="02040502050505030304" pitchFamily="18" charset="0"/>
            </a:endParaRPr>
          </a:p>
          <a:p>
            <a:pPr fontAlgn="base"/>
            <a:endParaRPr lang="it-IT" dirty="0" smtClean="0">
              <a:latin typeface="Palatino Linotype" panose="02040502050505030304" pitchFamily="18" charset="0"/>
            </a:endParaRP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descrittivo (</a:t>
            </a:r>
            <a:r>
              <a:rPr lang="it-IT" i="1" dirty="0" smtClean="0">
                <a:latin typeface="Palatino Linotype" panose="02040502050505030304" pitchFamily="18" charset="0"/>
              </a:rPr>
              <a:t>Promessi sposi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che introduce un personaggio (</a:t>
            </a:r>
            <a:r>
              <a:rPr lang="it-IT" i="1" dirty="0" smtClean="0">
                <a:latin typeface="Palatino Linotype" panose="02040502050505030304" pitchFamily="18" charset="0"/>
              </a:rPr>
              <a:t>Lolita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informativo (</a:t>
            </a:r>
            <a:r>
              <a:rPr lang="it-IT" i="1" dirty="0" smtClean="0">
                <a:latin typeface="Palatino Linotype" panose="02040502050505030304" pitchFamily="18" charset="0"/>
              </a:rPr>
              <a:t>Lo straniero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(auto)biografico (</a:t>
            </a:r>
            <a:r>
              <a:rPr lang="it-IT" i="1" dirty="0" smtClean="0">
                <a:latin typeface="Palatino Linotype" panose="02040502050505030304" pitchFamily="18" charset="0"/>
              </a:rPr>
              <a:t>Moby Dick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con una riflessione (</a:t>
            </a:r>
            <a:r>
              <a:rPr lang="it-IT" i="1" dirty="0" smtClean="0">
                <a:latin typeface="Palatino Linotype" panose="02040502050505030304" pitchFamily="18" charset="0"/>
              </a:rPr>
              <a:t>Anna Karenina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narrativo (</a:t>
            </a:r>
            <a:r>
              <a:rPr lang="it-IT" i="1" dirty="0" smtClean="0">
                <a:latin typeface="Palatino Linotype" panose="02040502050505030304" pitchFamily="18" charset="0"/>
              </a:rPr>
              <a:t>Trilogia della città di K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dialogico (</a:t>
            </a:r>
            <a:r>
              <a:rPr lang="it-IT" i="1" dirty="0" smtClean="0">
                <a:latin typeface="Palatino Linotype" panose="02040502050505030304" pitchFamily="18" charset="0"/>
              </a:rPr>
              <a:t>Se una notte d’inverno un viaggiatore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 smtClean="0">
                <a:latin typeface="Palatino Linotype" panose="02040502050505030304" pitchFamily="18" charset="0"/>
              </a:rPr>
              <a:t>Incipit </a:t>
            </a:r>
            <a:r>
              <a:rPr lang="it-IT" i="1" dirty="0" smtClean="0">
                <a:latin typeface="Palatino Linotype" panose="02040502050505030304" pitchFamily="18" charset="0"/>
              </a:rPr>
              <a:t>in </a:t>
            </a:r>
            <a:r>
              <a:rPr lang="it-IT" i="1" dirty="0" err="1" smtClean="0">
                <a:latin typeface="Palatino Linotype" panose="02040502050505030304" pitchFamily="18" charset="0"/>
              </a:rPr>
              <a:t>medias</a:t>
            </a:r>
            <a:r>
              <a:rPr lang="it-IT" i="1" dirty="0" smtClean="0">
                <a:latin typeface="Palatino Linotype" panose="02040502050505030304" pitchFamily="18" charset="0"/>
              </a:rPr>
              <a:t> res</a:t>
            </a:r>
            <a:r>
              <a:rPr lang="it-IT" dirty="0" smtClean="0">
                <a:latin typeface="Palatino Linotype" panose="02040502050505030304" pitchFamily="18" charset="0"/>
              </a:rPr>
              <a:t> (</a:t>
            </a:r>
            <a:r>
              <a:rPr lang="it-IT" i="1" dirty="0" smtClean="0">
                <a:latin typeface="Palatino Linotype" panose="02040502050505030304" pitchFamily="18" charset="0"/>
              </a:rPr>
              <a:t>Iliade</a:t>
            </a:r>
            <a:r>
              <a:rPr lang="it-IT" dirty="0" smtClean="0">
                <a:latin typeface="Palatino Linotype" panose="02040502050505030304" pitchFamily="18" charset="0"/>
              </a:rPr>
              <a:t>, </a:t>
            </a:r>
            <a:r>
              <a:rPr lang="it-IT" i="1" dirty="0" smtClean="0">
                <a:latin typeface="Palatino Linotype" panose="02040502050505030304" pitchFamily="18" charset="0"/>
              </a:rPr>
              <a:t>Odissea</a:t>
            </a:r>
            <a:r>
              <a:rPr lang="it-IT" dirty="0" smtClean="0">
                <a:latin typeface="Palatino Linotype" panose="02040502050505030304" pitchFamily="18" charset="0"/>
              </a:rPr>
              <a:t>; </a:t>
            </a:r>
            <a:r>
              <a:rPr lang="it-IT" i="1" dirty="0" smtClean="0">
                <a:latin typeface="Palatino Linotype" panose="02040502050505030304" pitchFamily="18" charset="0"/>
              </a:rPr>
              <a:t>La metamorfosi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endParaRPr lang="it-IT" dirty="0">
              <a:latin typeface="Palatino Linotype" panose="02040502050505030304" pitchFamily="18" charset="0"/>
            </a:endParaRPr>
          </a:p>
          <a:p>
            <a:pPr fontAlgn="base"/>
            <a:r>
              <a:rPr lang="it-IT" smtClean="0">
                <a:latin typeface="Palatino Linotype" panose="02040502050505030304" pitchFamily="18" charset="0"/>
              </a:rPr>
              <a:t>Topica* della </a:t>
            </a:r>
            <a:r>
              <a:rPr lang="it-IT" i="1" smtClean="0">
                <a:latin typeface="Palatino Linotype" panose="02040502050505030304" pitchFamily="18" charset="0"/>
              </a:rPr>
              <a:t>peroratio</a:t>
            </a:r>
            <a:r>
              <a:rPr lang="it-IT" dirty="0">
                <a:latin typeface="Palatino Linotype" panose="02040502050505030304" pitchFamily="18" charset="0"/>
              </a:rPr>
              <a:t>:</a:t>
            </a:r>
            <a:endParaRPr lang="it-IT" dirty="0" smtClean="0">
              <a:latin typeface="Palatino Linotype" panose="02040502050505030304" pitchFamily="18" charset="0"/>
            </a:endParaRPr>
          </a:p>
          <a:p>
            <a:pPr fontAlgn="base"/>
            <a:r>
              <a:rPr lang="it-IT" i="1" dirty="0" err="1">
                <a:latin typeface="Palatino Linotype" panose="02040502050505030304" pitchFamily="18" charset="0"/>
              </a:rPr>
              <a:t>i</a:t>
            </a:r>
            <a:r>
              <a:rPr lang="it-IT" i="1" dirty="0" err="1" smtClean="0">
                <a:latin typeface="Palatino Linotype" panose="02040502050505030304" pitchFamily="18" charset="0"/>
              </a:rPr>
              <a:t>ndignatio</a:t>
            </a:r>
            <a:endParaRPr lang="it-IT" i="1" dirty="0" smtClean="0">
              <a:latin typeface="Palatino Linotype" panose="02040502050505030304" pitchFamily="18" charset="0"/>
            </a:endParaRPr>
          </a:p>
          <a:p>
            <a:pPr fontAlgn="base"/>
            <a:r>
              <a:rPr lang="it-IT" i="1" dirty="0" err="1">
                <a:latin typeface="Palatino Linotype" panose="02040502050505030304" pitchFamily="18" charset="0"/>
              </a:rPr>
              <a:t>c</a:t>
            </a:r>
            <a:r>
              <a:rPr lang="it-IT" i="1" dirty="0" err="1" smtClean="0">
                <a:latin typeface="Palatino Linotype" panose="02040502050505030304" pitchFamily="18" charset="0"/>
              </a:rPr>
              <a:t>onquestio</a:t>
            </a:r>
            <a:r>
              <a:rPr lang="it-IT" dirty="0" smtClean="0">
                <a:latin typeface="Palatino Linotype" panose="02040502050505030304" pitchFamily="18" charset="0"/>
              </a:rPr>
              <a:t>, </a:t>
            </a:r>
            <a:r>
              <a:rPr lang="it-IT" smtClean="0">
                <a:latin typeface="Palatino Linotype" panose="02040502050505030304" pitchFamily="18" charset="0"/>
              </a:rPr>
              <a:t>(</a:t>
            </a:r>
            <a:r>
              <a:rPr lang="it-IT" i="1" smtClean="0">
                <a:latin typeface="Palatino Linotype" panose="02040502050505030304" pitchFamily="18" charset="0"/>
              </a:rPr>
              <a:t>com</a:t>
            </a:r>
            <a:r>
              <a:rPr lang="it-IT" smtClean="0">
                <a:latin typeface="Palatino Linotype" panose="02040502050505030304" pitchFamily="18" charset="0"/>
              </a:rPr>
              <a:t>)</a:t>
            </a:r>
            <a:r>
              <a:rPr lang="it-IT" i="1" smtClean="0">
                <a:latin typeface="Palatino Linotype" panose="02040502050505030304" pitchFamily="18" charset="0"/>
              </a:rPr>
              <a:t>miseratio</a:t>
            </a:r>
          </a:p>
          <a:p>
            <a:pPr fontAlgn="base"/>
            <a:r>
              <a:rPr lang="it-IT" i="1" smtClean="0">
                <a:latin typeface="Palatino Linotype" panose="02040502050505030304" pitchFamily="18" charset="0"/>
              </a:rPr>
              <a:t>*</a:t>
            </a:r>
            <a:r>
              <a:rPr lang="it-IT">
                <a:latin typeface="Palatino Linotype" panose="02040502050505030304" pitchFamily="18" charset="0"/>
              </a:rPr>
              <a:t> </a:t>
            </a:r>
            <a:r>
              <a:rPr lang="it-IT" smtClean="0">
                <a:latin typeface="Palatino Linotype" panose="02040502050505030304" pitchFamily="18" charset="0"/>
              </a:rPr>
              <a:t>da </a:t>
            </a:r>
            <a:r>
              <a:rPr lang="it-IT">
                <a:latin typeface="Palatino Linotype" panose="02040502050505030304" pitchFamily="18" charset="0"/>
              </a:rPr>
              <a:t>topos, luogo: dunque complesso dei </a:t>
            </a:r>
            <a:r>
              <a:rPr lang="it-IT" i="1" smtClean="0">
                <a:latin typeface="Palatino Linotype" panose="02040502050505030304" pitchFamily="18" charset="0"/>
              </a:rPr>
              <a:t>loci</a:t>
            </a:r>
            <a:r>
              <a:rPr lang="it-IT">
                <a:latin typeface="Palatino Linotype" panose="02040502050505030304" pitchFamily="18" charset="0"/>
              </a:rPr>
              <a:t> </a:t>
            </a:r>
            <a:r>
              <a:rPr lang="it-IT" smtClean="0">
                <a:latin typeface="Palatino Linotype" panose="02040502050505030304" pitchFamily="18" charset="0"/>
              </a:rPr>
              <a:t>utili nella </a:t>
            </a:r>
            <a:r>
              <a:rPr lang="it-IT" i="1" smtClean="0">
                <a:latin typeface="Palatino Linotype" panose="02040502050505030304" pitchFamily="18" charset="0"/>
              </a:rPr>
              <a:t>peroratio</a:t>
            </a:r>
            <a:r>
              <a:rPr lang="it-IT" smtClean="0">
                <a:latin typeface="Palatino Linotype" panose="02040502050505030304" pitchFamily="18" charset="0"/>
              </a:rPr>
              <a:t> </a:t>
            </a:r>
            <a:endParaRPr lang="it-IT" i="1" dirty="0">
              <a:latin typeface="Palatino Linotype" panose="02040502050505030304" pitchFamily="18" charset="0"/>
            </a:endParaRPr>
          </a:p>
          <a:p>
            <a:pPr fontAlgn="base">
              <a:spcAft>
                <a:spcPts val="1200"/>
              </a:spcAft>
            </a:pPr>
            <a:endParaRPr lang="it-IT" dirty="0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113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73829" y="1267097"/>
            <a:ext cx="370825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Palatino Linotype" panose="02040502050505030304" pitchFamily="18" charset="0"/>
              </a:rPr>
              <a:t>3) Della </a:t>
            </a:r>
            <a:r>
              <a:rPr lang="it-IT" dirty="0" smtClean="0">
                <a:latin typeface="Palatino Linotype" panose="02040502050505030304" pitchFamily="18" charset="0"/>
              </a:rPr>
              <a:t>descrizione poetica.</a:t>
            </a:r>
          </a:p>
          <a:p>
            <a:endParaRPr lang="it-IT" dirty="0" smtClean="0">
              <a:latin typeface="Palatino Linotype" panose="02040502050505030304" pitchFamily="18" charset="0"/>
            </a:endParaRPr>
          </a:p>
          <a:p>
            <a:r>
              <a:rPr lang="it-IT" i="1" dirty="0" smtClean="0">
                <a:latin typeface="Palatino Linotype" panose="02040502050505030304" pitchFamily="18" charset="0"/>
              </a:rPr>
              <a:t>Locus </a:t>
            </a:r>
            <a:r>
              <a:rPr lang="it-IT" i="1" dirty="0" err="1" smtClean="0">
                <a:latin typeface="Palatino Linotype" panose="02040502050505030304" pitchFamily="18" charset="0"/>
              </a:rPr>
              <a:t>amoenus</a:t>
            </a:r>
            <a:r>
              <a:rPr lang="it-IT" dirty="0" smtClean="0">
                <a:latin typeface="Palatino Linotype" panose="02040502050505030304" pitchFamily="18" charset="0"/>
              </a:rPr>
              <a:t>:</a:t>
            </a:r>
          </a:p>
          <a:p>
            <a:endParaRPr lang="it-IT" dirty="0" smtClean="0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it-IT" i="1" dirty="0" smtClean="0">
                <a:latin typeface="Palatino Linotype" panose="02040502050505030304" pitchFamily="18" charset="0"/>
              </a:rPr>
              <a:t>Odissea </a:t>
            </a:r>
            <a:r>
              <a:rPr lang="it-IT" dirty="0" smtClean="0">
                <a:latin typeface="Palatino Linotype" panose="02040502050505030304" pitchFamily="18" charset="0"/>
              </a:rPr>
              <a:t>V 55-75: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g</a:t>
            </a:r>
            <a:r>
              <a:rPr lang="it-IT" dirty="0" smtClean="0">
                <a:latin typeface="Palatino Linotype" panose="02040502050505030304" pitchFamily="18" charset="0"/>
              </a:rPr>
              <a:t>rotta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b</a:t>
            </a:r>
            <a:r>
              <a:rPr lang="it-IT" dirty="0" smtClean="0">
                <a:latin typeface="Palatino Linotype" panose="02040502050505030304" pitchFamily="18" charset="0"/>
              </a:rPr>
              <a:t>osco con varie specie di piante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u</a:t>
            </a:r>
            <a:r>
              <a:rPr lang="it-IT" dirty="0" smtClean="0">
                <a:latin typeface="Palatino Linotype" panose="02040502050505030304" pitchFamily="18" charset="0"/>
              </a:rPr>
              <a:t>ccelli canori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v</a:t>
            </a:r>
            <a:r>
              <a:rPr lang="it-IT" dirty="0" smtClean="0">
                <a:latin typeface="Palatino Linotype" panose="02040502050505030304" pitchFamily="18" charset="0"/>
              </a:rPr>
              <a:t>ite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q</a:t>
            </a:r>
            <a:r>
              <a:rPr lang="it-IT" dirty="0" smtClean="0">
                <a:latin typeface="Palatino Linotype" panose="02040502050505030304" pitchFamily="18" charset="0"/>
              </a:rPr>
              <a:t>uattro fonti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p</a:t>
            </a:r>
            <a:r>
              <a:rPr lang="it-IT" dirty="0" smtClean="0">
                <a:latin typeface="Palatino Linotype" panose="02040502050505030304" pitchFamily="18" charset="0"/>
              </a:rPr>
              <a:t>rati fioriti.</a:t>
            </a:r>
            <a:endParaRPr lang="it-IT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8814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261</TotalTime>
  <Words>895</Words>
  <Application>Microsoft Office PowerPoint</Application>
  <PresentationFormat>Presentazione su schermo (4:3)</PresentationFormat>
  <Paragraphs>134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Corbel</vt:lpstr>
      <vt:lpstr>Palatino Linotype</vt:lpstr>
      <vt:lpstr>Wingdings</vt:lpstr>
      <vt:lpstr>Base</vt:lpstr>
      <vt:lpstr>Retorica e comunicazione nella letteratura latina   Docente: Marco Fernandelli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DISU 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Retorica e comunicazione nella letteratura latina Lezione 6 – 31 marzo 2020  Docente: Marco Fernandelli</dc:title>
  <dc:creator>8036</dc:creator>
  <cp:lastModifiedBy>Marco Fernandelli</cp:lastModifiedBy>
  <cp:revision>33</cp:revision>
  <dcterms:created xsi:type="dcterms:W3CDTF">2020-04-01T18:45:13Z</dcterms:created>
  <dcterms:modified xsi:type="dcterms:W3CDTF">2022-03-14T21:07:19Z</dcterms:modified>
</cp:coreProperties>
</file>