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64" r:id="rId6"/>
    <p:sldId id="257" r:id="rId7"/>
    <p:sldId id="262" r:id="rId8"/>
    <p:sldId id="261" r:id="rId9"/>
    <p:sldId id="266" r:id="rId10"/>
    <p:sldId id="271" r:id="rId11"/>
    <p:sldId id="272" r:id="rId12"/>
    <p:sldId id="273" r:id="rId13"/>
    <p:sldId id="267" r:id="rId14"/>
    <p:sldId id="265" r:id="rId15"/>
    <p:sldId id="277" r:id="rId16"/>
    <p:sldId id="270" r:id="rId17"/>
    <p:sldId id="276" r:id="rId18"/>
    <p:sldId id="278" r:id="rId19"/>
    <p:sldId id="279" r:id="rId20"/>
    <p:sldId id="275" r:id="rId2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611568-FC76-434D-8AB0-D54E3DEEFD52}" v="59" dt="2021-03-21T09:34:00.994"/>
    <p1510:client id="{51365139-E14B-4AC1-B34C-A93FDCD82AC5}" v="24" dt="2022-03-14T21:24:33.538"/>
    <p1510:client id="{A870C10D-06EB-4293-9D04-F391E3D1B18B}" v="1" dt="2021-03-24T17:11:47.447"/>
    <p1510:client id="{BAC12277-BC35-4D52-AAD6-E636D65E1850}" v="2" dt="2021-06-21T19:28:38.117"/>
    <p1510:client id="{CEA4E29E-E6BB-419E-9C00-A23D84C82E03}" v="2" dt="2021-03-27T11:56:57.858"/>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3" d="100"/>
          <a:sy n="73" d="100"/>
        </p:scale>
        <p:origin x="11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 FACCHINETTI SOFIA [LE0700438]" userId="S::s276360@ds.units.it::242b2a97-492a-4f79-9b10-99f0dad563cb" providerId="AD" clId="Web-{BAC12277-BC35-4D52-AAD6-E636D65E1850}"/>
    <pc:docChg chg="modSld">
      <pc:chgData name="DE FACCHINETTI SOFIA [LE0700438]" userId="S::s276360@ds.units.it::242b2a97-492a-4f79-9b10-99f0dad563cb" providerId="AD" clId="Web-{BAC12277-BC35-4D52-AAD6-E636D65E1850}" dt="2021-06-21T19:28:38.117" v="1" actId="1076"/>
      <pc:docMkLst>
        <pc:docMk/>
      </pc:docMkLst>
      <pc:sldChg chg="modSp">
        <pc:chgData name="DE FACCHINETTI SOFIA [LE0700438]" userId="S::s276360@ds.units.it::242b2a97-492a-4f79-9b10-99f0dad563cb" providerId="AD" clId="Web-{BAC12277-BC35-4D52-AAD6-E636D65E1850}" dt="2021-06-21T19:28:38.117" v="1" actId="1076"/>
        <pc:sldMkLst>
          <pc:docMk/>
          <pc:sldMk cId="2125381201" sldId="262"/>
        </pc:sldMkLst>
        <pc:picChg chg="mod">
          <ac:chgData name="DE FACCHINETTI SOFIA [LE0700438]" userId="S::s276360@ds.units.it::242b2a97-492a-4f79-9b10-99f0dad563cb" providerId="AD" clId="Web-{BAC12277-BC35-4D52-AAD6-E636D65E1850}" dt="2021-06-21T19:28:38.117" v="1" actId="1076"/>
          <ac:picMkLst>
            <pc:docMk/>
            <pc:sldMk cId="2125381201" sldId="262"/>
            <ac:picMk id="2" creationId="{00000000-0000-0000-0000-000000000000}"/>
          </ac:picMkLst>
        </pc:picChg>
      </pc:sldChg>
    </pc:docChg>
  </pc:docChgLst>
  <pc:docChgLst>
    <pc:chgData name="FERNANDELLI MARCO" userId="S::8036@ds.units.it::a6151164-0b2c-4e6b-b73d-5c6967b9ac01" providerId="AD" clId="Web-{0C611568-FC76-434D-8AB0-D54E3DEEFD52}"/>
    <pc:docChg chg="modSld">
      <pc:chgData name="FERNANDELLI MARCO" userId="S::8036@ds.units.it::a6151164-0b2c-4e6b-b73d-5c6967b9ac01" providerId="AD" clId="Web-{0C611568-FC76-434D-8AB0-D54E3DEEFD52}" dt="2021-03-21T09:34:00.994" v="58" actId="1076"/>
      <pc:docMkLst>
        <pc:docMk/>
      </pc:docMkLst>
      <pc:sldChg chg="delSp modSp">
        <pc:chgData name="FERNANDELLI MARCO" userId="S::8036@ds.units.it::a6151164-0b2c-4e6b-b73d-5c6967b9ac01" providerId="AD" clId="Web-{0C611568-FC76-434D-8AB0-D54E3DEEFD52}" dt="2021-03-21T09:34:00.994" v="58" actId="1076"/>
        <pc:sldMkLst>
          <pc:docMk/>
          <pc:sldMk cId="3956131968" sldId="258"/>
        </pc:sldMkLst>
        <pc:spChg chg="mod">
          <ac:chgData name="FERNANDELLI MARCO" userId="S::8036@ds.units.it::a6151164-0b2c-4e6b-b73d-5c6967b9ac01" providerId="AD" clId="Web-{0C611568-FC76-434D-8AB0-D54E3DEEFD52}" dt="2021-03-21T09:33:52.587" v="57" actId="1076"/>
          <ac:spMkLst>
            <pc:docMk/>
            <pc:sldMk cId="3956131968" sldId="258"/>
            <ac:spMk id="13" creationId="{00000000-0000-0000-0000-000000000000}"/>
          </ac:spMkLst>
        </pc:spChg>
        <pc:picChg chg="mod">
          <ac:chgData name="FERNANDELLI MARCO" userId="S::8036@ds.units.it::a6151164-0b2c-4e6b-b73d-5c6967b9ac01" providerId="AD" clId="Web-{0C611568-FC76-434D-8AB0-D54E3DEEFD52}" dt="2021-03-21T09:34:00.994" v="58" actId="1076"/>
          <ac:picMkLst>
            <pc:docMk/>
            <pc:sldMk cId="3956131968" sldId="258"/>
            <ac:picMk id="33" creationId="{00000000-0000-0000-0000-000000000000}"/>
          </ac:picMkLst>
        </pc:picChg>
        <pc:picChg chg="mod">
          <ac:chgData name="FERNANDELLI MARCO" userId="S::8036@ds.units.it::a6151164-0b2c-4e6b-b73d-5c6967b9ac01" providerId="AD" clId="Web-{0C611568-FC76-434D-8AB0-D54E3DEEFD52}" dt="2021-03-21T09:33:46.071" v="56" actId="1076"/>
          <ac:picMkLst>
            <pc:docMk/>
            <pc:sldMk cId="3956131968" sldId="258"/>
            <ac:picMk id="34" creationId="{00000000-0000-0000-0000-000000000000}"/>
          </ac:picMkLst>
        </pc:picChg>
        <pc:picChg chg="del mod">
          <ac:chgData name="FERNANDELLI MARCO" userId="S::8036@ds.units.it::a6151164-0b2c-4e6b-b73d-5c6967b9ac01" providerId="AD" clId="Web-{0C611568-FC76-434D-8AB0-D54E3DEEFD52}" dt="2021-03-21T09:33:26.540" v="48"/>
          <ac:picMkLst>
            <pc:docMk/>
            <pc:sldMk cId="3956131968" sldId="258"/>
            <ac:picMk id="1037" creationId="{00000000-0000-0000-0000-000000000000}"/>
          </ac:picMkLst>
        </pc:picChg>
        <pc:picChg chg="del mod">
          <ac:chgData name="FERNANDELLI MARCO" userId="S::8036@ds.units.it::a6151164-0b2c-4e6b-b73d-5c6967b9ac01" providerId="AD" clId="Web-{0C611568-FC76-434D-8AB0-D54E3DEEFD52}" dt="2021-03-21T09:33:30.540" v="50"/>
          <ac:picMkLst>
            <pc:docMk/>
            <pc:sldMk cId="3956131968" sldId="258"/>
            <ac:picMk id="1038" creationId="{00000000-0000-0000-0000-000000000000}"/>
          </ac:picMkLst>
        </pc:picChg>
        <pc:picChg chg="del mod">
          <ac:chgData name="FERNANDELLI MARCO" userId="S::8036@ds.units.it::a6151164-0b2c-4e6b-b73d-5c6967b9ac01" providerId="AD" clId="Web-{0C611568-FC76-434D-8AB0-D54E3DEEFD52}" dt="2021-03-21T09:33:32.587" v="51"/>
          <ac:picMkLst>
            <pc:docMk/>
            <pc:sldMk cId="3956131968" sldId="258"/>
            <ac:picMk id="1039" creationId="{00000000-0000-0000-0000-000000000000}"/>
          </ac:picMkLst>
        </pc:picChg>
        <pc:picChg chg="del mod">
          <ac:chgData name="FERNANDELLI MARCO" userId="S::8036@ds.units.it::a6151164-0b2c-4e6b-b73d-5c6967b9ac01" providerId="AD" clId="Web-{0C611568-FC76-434D-8AB0-D54E3DEEFD52}" dt="2021-03-21T09:33:34.759" v="52"/>
          <ac:picMkLst>
            <pc:docMk/>
            <pc:sldMk cId="3956131968" sldId="258"/>
            <ac:picMk id="1040" creationId="{00000000-0000-0000-0000-000000000000}"/>
          </ac:picMkLst>
        </pc:picChg>
        <pc:picChg chg="del mod">
          <ac:chgData name="FERNANDELLI MARCO" userId="S::8036@ds.units.it::a6151164-0b2c-4e6b-b73d-5c6967b9ac01" providerId="AD" clId="Web-{0C611568-FC76-434D-8AB0-D54E3DEEFD52}" dt="2021-03-21T09:33:36.915" v="53"/>
          <ac:picMkLst>
            <pc:docMk/>
            <pc:sldMk cId="3956131968" sldId="258"/>
            <ac:picMk id="1041" creationId="{00000000-0000-0000-0000-000000000000}"/>
          </ac:picMkLst>
        </pc:picChg>
        <pc:picChg chg="del mod">
          <ac:chgData name="FERNANDELLI MARCO" userId="S::8036@ds.units.it::a6151164-0b2c-4e6b-b73d-5c6967b9ac01" providerId="AD" clId="Web-{0C611568-FC76-434D-8AB0-D54E3DEEFD52}" dt="2021-03-21T09:33:38.962" v="54"/>
          <ac:picMkLst>
            <pc:docMk/>
            <pc:sldMk cId="3956131968" sldId="258"/>
            <ac:picMk id="1042" creationId="{00000000-0000-0000-0000-000000000000}"/>
          </ac:picMkLst>
        </pc:picChg>
        <pc:picChg chg="del mod">
          <ac:chgData name="FERNANDELLI MARCO" userId="S::8036@ds.units.it::a6151164-0b2c-4e6b-b73d-5c6967b9ac01" providerId="AD" clId="Web-{0C611568-FC76-434D-8AB0-D54E3DEEFD52}" dt="2021-03-21T09:33:16.274" v="43"/>
          <ac:picMkLst>
            <pc:docMk/>
            <pc:sldMk cId="3956131968" sldId="258"/>
            <ac:picMk id="1043" creationId="{00000000-0000-0000-0000-000000000000}"/>
          </ac:picMkLst>
        </pc:picChg>
        <pc:picChg chg="del mod">
          <ac:chgData name="FERNANDELLI MARCO" userId="S::8036@ds.units.it::a6151164-0b2c-4e6b-b73d-5c6967b9ac01" providerId="AD" clId="Web-{0C611568-FC76-434D-8AB0-D54E3DEEFD52}" dt="2021-03-21T09:33:18.539" v="44"/>
          <ac:picMkLst>
            <pc:docMk/>
            <pc:sldMk cId="3956131968" sldId="258"/>
            <ac:picMk id="1044" creationId="{00000000-0000-0000-0000-000000000000}"/>
          </ac:picMkLst>
        </pc:picChg>
        <pc:picChg chg="del mod">
          <ac:chgData name="FERNANDELLI MARCO" userId="S::8036@ds.units.it::a6151164-0b2c-4e6b-b73d-5c6967b9ac01" providerId="AD" clId="Web-{0C611568-FC76-434D-8AB0-D54E3DEEFD52}" dt="2021-03-21T09:33:20.571" v="45"/>
          <ac:picMkLst>
            <pc:docMk/>
            <pc:sldMk cId="3956131968" sldId="258"/>
            <ac:picMk id="1045" creationId="{00000000-0000-0000-0000-000000000000}"/>
          </ac:picMkLst>
        </pc:picChg>
        <pc:picChg chg="del mod">
          <ac:chgData name="FERNANDELLI MARCO" userId="S::8036@ds.units.it::a6151164-0b2c-4e6b-b73d-5c6967b9ac01" providerId="AD" clId="Web-{0C611568-FC76-434D-8AB0-D54E3DEEFD52}" dt="2021-03-21T09:33:22.555" v="46"/>
          <ac:picMkLst>
            <pc:docMk/>
            <pc:sldMk cId="3956131968" sldId="258"/>
            <ac:picMk id="1046" creationId="{00000000-0000-0000-0000-000000000000}"/>
          </ac:picMkLst>
        </pc:picChg>
        <pc:picChg chg="del mod">
          <ac:chgData name="FERNANDELLI MARCO" userId="S::8036@ds.units.it::a6151164-0b2c-4e6b-b73d-5c6967b9ac01" providerId="AD" clId="Web-{0C611568-FC76-434D-8AB0-D54E3DEEFD52}" dt="2021-03-21T09:33:24.524" v="47"/>
          <ac:picMkLst>
            <pc:docMk/>
            <pc:sldMk cId="3956131968" sldId="258"/>
            <ac:picMk id="1047" creationId="{00000000-0000-0000-0000-000000000000}"/>
          </ac:picMkLst>
        </pc:picChg>
        <pc:picChg chg="del mod">
          <ac:chgData name="FERNANDELLI MARCO" userId="S::8036@ds.units.it::a6151164-0b2c-4e6b-b73d-5c6967b9ac01" providerId="AD" clId="Web-{0C611568-FC76-434D-8AB0-D54E3DEEFD52}" dt="2021-03-21T09:33:28.508" v="49"/>
          <ac:picMkLst>
            <pc:docMk/>
            <pc:sldMk cId="3956131968" sldId="258"/>
            <ac:picMk id="1048" creationId="{00000000-0000-0000-0000-000000000000}"/>
          </ac:picMkLst>
        </pc:picChg>
      </pc:sldChg>
    </pc:docChg>
  </pc:docChgLst>
  <pc:docChgLst>
    <pc:chgData name="FERNANDELLI MARCO" userId="S::8036@ds.units.it::a6151164-0b2c-4e6b-b73d-5c6967b9ac01" providerId="AD" clId="Web-{51365139-E14B-4AC1-B34C-A93FDCD82AC5}"/>
    <pc:docChg chg="modSld">
      <pc:chgData name="FERNANDELLI MARCO" userId="S::8036@ds.units.it::a6151164-0b2c-4e6b-b73d-5c6967b9ac01" providerId="AD" clId="Web-{51365139-E14B-4AC1-B34C-A93FDCD82AC5}" dt="2022-03-14T21:24:33.538" v="12" actId="20577"/>
      <pc:docMkLst>
        <pc:docMk/>
      </pc:docMkLst>
      <pc:sldChg chg="modSp">
        <pc:chgData name="FERNANDELLI MARCO" userId="S::8036@ds.units.it::a6151164-0b2c-4e6b-b73d-5c6967b9ac01" providerId="AD" clId="Web-{51365139-E14B-4AC1-B34C-A93FDCD82AC5}" dt="2022-03-14T21:24:33.538" v="12" actId="20577"/>
        <pc:sldMkLst>
          <pc:docMk/>
          <pc:sldMk cId="2061449809" sldId="264"/>
        </pc:sldMkLst>
        <pc:spChg chg="mod">
          <ac:chgData name="FERNANDELLI MARCO" userId="S::8036@ds.units.it::a6151164-0b2c-4e6b-b73d-5c6967b9ac01" providerId="AD" clId="Web-{51365139-E14B-4AC1-B34C-A93FDCD82AC5}" dt="2022-03-14T21:24:33.538" v="12" actId="20577"/>
          <ac:spMkLst>
            <pc:docMk/>
            <pc:sldMk cId="2061449809" sldId="264"/>
            <ac:spMk id="2" creationId="{00000000-0000-0000-0000-000000000000}"/>
          </ac:spMkLst>
        </pc:spChg>
      </pc:sldChg>
    </pc:docChg>
  </pc:docChgLst>
  <pc:docChgLst>
    <pc:chgData name="BARILLARO MARICA [LE0700377]" userId="S::s269638@ds.units.it::8c1a1a79-d506-461c-972c-a8538c9a0e09" providerId="AD" clId="Web-{CEA4E29E-E6BB-419E-9C00-A23D84C82E03}"/>
    <pc:docChg chg="modSld">
      <pc:chgData name="BARILLARO MARICA [LE0700377]" userId="S::s269638@ds.units.it::8c1a1a79-d506-461c-972c-a8538c9a0e09" providerId="AD" clId="Web-{CEA4E29E-E6BB-419E-9C00-A23D84C82E03}" dt="2021-03-27T11:56:57.858" v="1" actId="1076"/>
      <pc:docMkLst>
        <pc:docMk/>
      </pc:docMkLst>
      <pc:sldChg chg="modSp">
        <pc:chgData name="BARILLARO MARICA [LE0700377]" userId="S::s269638@ds.units.it::8c1a1a79-d506-461c-972c-a8538c9a0e09" providerId="AD" clId="Web-{CEA4E29E-E6BB-419E-9C00-A23D84C82E03}" dt="2021-03-27T10:03:00.481" v="0" actId="1076"/>
        <pc:sldMkLst>
          <pc:docMk/>
          <pc:sldMk cId="894805635" sldId="278"/>
        </pc:sldMkLst>
        <pc:spChg chg="mod">
          <ac:chgData name="BARILLARO MARICA [LE0700377]" userId="S::s269638@ds.units.it::8c1a1a79-d506-461c-972c-a8538c9a0e09" providerId="AD" clId="Web-{CEA4E29E-E6BB-419E-9C00-A23D84C82E03}" dt="2021-03-27T10:03:00.481" v="0" actId="1076"/>
          <ac:spMkLst>
            <pc:docMk/>
            <pc:sldMk cId="894805635" sldId="278"/>
            <ac:spMk id="2" creationId="{00000000-0000-0000-0000-000000000000}"/>
          </ac:spMkLst>
        </pc:spChg>
      </pc:sldChg>
      <pc:sldChg chg="modSp">
        <pc:chgData name="BARILLARO MARICA [LE0700377]" userId="S::s269638@ds.units.it::8c1a1a79-d506-461c-972c-a8538c9a0e09" providerId="AD" clId="Web-{CEA4E29E-E6BB-419E-9C00-A23D84C82E03}" dt="2021-03-27T11:56:57.858" v="1" actId="1076"/>
        <pc:sldMkLst>
          <pc:docMk/>
          <pc:sldMk cId="1157129872" sldId="279"/>
        </pc:sldMkLst>
        <pc:spChg chg="mod">
          <ac:chgData name="BARILLARO MARICA [LE0700377]" userId="S::s269638@ds.units.it::8c1a1a79-d506-461c-972c-a8538c9a0e09" providerId="AD" clId="Web-{CEA4E29E-E6BB-419E-9C00-A23D84C82E03}" dt="2021-03-27T11:56:57.858" v="1" actId="1076"/>
          <ac:spMkLst>
            <pc:docMk/>
            <pc:sldMk cId="1157129872" sldId="279"/>
            <ac:spMk id="2" creationId="{00000000-0000-0000-0000-000000000000}"/>
          </ac:spMkLst>
        </pc:spChg>
      </pc:sldChg>
    </pc:docChg>
  </pc:docChgLst>
  <pc:docChgLst>
    <pc:chgData name="BARILLARO MARICA [LE0700377]" userId="S::s269638@ds.units.it::8c1a1a79-d506-461c-972c-a8538c9a0e09" providerId="AD" clId="Web-{A870C10D-06EB-4293-9D04-F391E3D1B18B}"/>
    <pc:docChg chg="modSld">
      <pc:chgData name="BARILLARO MARICA [LE0700377]" userId="S::s269638@ds.units.it::8c1a1a79-d506-461c-972c-a8538c9a0e09" providerId="AD" clId="Web-{A870C10D-06EB-4293-9D04-F391E3D1B18B}" dt="2021-03-24T17:11:47.447" v="0" actId="1076"/>
      <pc:docMkLst>
        <pc:docMk/>
      </pc:docMkLst>
      <pc:sldChg chg="modSp">
        <pc:chgData name="BARILLARO MARICA [LE0700377]" userId="S::s269638@ds.units.it::8c1a1a79-d506-461c-972c-a8538c9a0e09" providerId="AD" clId="Web-{A870C10D-06EB-4293-9D04-F391E3D1B18B}" dt="2021-03-24T17:11:47.447" v="0" actId="1076"/>
        <pc:sldMkLst>
          <pc:docMk/>
          <pc:sldMk cId="3772856809" sldId="273"/>
        </pc:sldMkLst>
        <pc:spChg chg="mod">
          <ac:chgData name="BARILLARO MARICA [LE0700377]" userId="S::s269638@ds.units.it::8c1a1a79-d506-461c-972c-a8538c9a0e09" providerId="AD" clId="Web-{A870C10D-06EB-4293-9D04-F391E3D1B18B}" dt="2021-03-24T17:11:47.447" v="0" actId="1076"/>
          <ac:spMkLst>
            <pc:docMk/>
            <pc:sldMk cId="3772856809" sldId="273"/>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6A722F27-19B3-449D-B732-FA6430A921A2}" type="datetimeFigureOut">
              <a:rPr lang="it-IT" smtClean="0"/>
              <a:t>14/03/2022</a:t>
            </a:fld>
            <a:endParaRPr lang="it-IT"/>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it-IT"/>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D2638D1-534A-4B06-9952-78FEF383B9CF}" type="slidenum">
              <a:rPr lang="it-IT" smtClean="0"/>
              <a:t>‹N›</a:t>
            </a:fld>
            <a:endParaRPr lang="it-IT"/>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393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A722F27-19B3-449D-B732-FA6430A921A2}" type="datetimeFigureOut">
              <a:rPr lang="it-IT" smtClean="0"/>
              <a:t>14/03/2022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1006754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A722F27-19B3-449D-B732-FA6430A921A2}" type="datetimeFigureOut">
              <a:rPr lang="it-IT" smtClean="0"/>
              <a:t>14/03/2022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511937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A722F27-19B3-449D-B732-FA6430A921A2}" type="datetimeFigureOut">
              <a:rPr lang="it-IT" smtClean="0"/>
              <a:t>14/03/2022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2800764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6A722F27-19B3-449D-B732-FA6430A921A2}" type="datetimeFigureOut">
              <a:rPr lang="it-IT" smtClean="0"/>
              <a:t>14/03/2022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D2638D1-534A-4B06-9952-78FEF383B9CF}" type="slidenum">
              <a:rPr lang="it-IT" smtClean="0"/>
              <a:t>‹N›</a:t>
            </a:fld>
            <a:endParaRPr lang="it-IT"/>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4068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A722F27-19B3-449D-B732-FA6430A921A2}" type="datetimeFigureOut">
              <a:rPr lang="it-IT" smtClean="0"/>
              <a:t>14/03/2022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814772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A722F27-19B3-449D-B732-FA6430A921A2}" type="datetimeFigureOut">
              <a:rPr lang="it-IT" smtClean="0"/>
              <a:t>14/03/2022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978889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6A722F27-19B3-449D-B732-FA6430A921A2}" type="datetimeFigureOut">
              <a:rPr lang="it-IT" smtClean="0"/>
              <a:t>14/03/2022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513849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722F27-19B3-449D-B732-FA6430A921A2}" type="datetimeFigureOut">
              <a:rPr lang="it-IT" smtClean="0"/>
              <a:t>14/03/2022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3105964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it-IT"/>
              <a:t>Fare clic per modificare lo stile del titolo</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6A722F27-19B3-449D-B732-FA6430A921A2}" type="datetimeFigureOut">
              <a:rPr lang="it-IT" smtClean="0"/>
              <a:t>14/03/2022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1818727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6A722F27-19B3-449D-B732-FA6430A921A2}" type="datetimeFigureOut">
              <a:rPr lang="it-IT" smtClean="0"/>
              <a:t>14/03/2022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3217513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6A722F27-19B3-449D-B732-FA6430A921A2}" type="datetimeFigureOut">
              <a:rPr lang="it-IT" smtClean="0"/>
              <a:t>14/03/2022</a:t>
            </a:fld>
            <a:endParaRPr lang="it-IT"/>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it-IT"/>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ED2638D1-534A-4B06-9952-78FEF383B9CF}" type="slidenum">
              <a:rPr lang="it-IT" smtClean="0"/>
              <a:t>‹N›</a:t>
            </a:fld>
            <a:endParaRPr lang="it-IT"/>
          </a:p>
        </p:txBody>
      </p:sp>
    </p:spTree>
    <p:extLst>
      <p:ext uri="{BB962C8B-B14F-4D97-AF65-F5344CB8AC3E}">
        <p14:creationId xmlns:p14="http://schemas.microsoft.com/office/powerpoint/2010/main" val="229957070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08833" y="796834"/>
            <a:ext cx="7475220" cy="2622844"/>
          </a:xfrm>
        </p:spPr>
        <p:txBody>
          <a:bodyPr>
            <a:normAutofit/>
          </a:bodyPr>
          <a:lstStyle/>
          <a:p>
            <a:pPr>
              <a:lnSpc>
                <a:spcPct val="150000"/>
              </a:lnSpc>
              <a:spcAft>
                <a:spcPts val="0"/>
              </a:spcAft>
            </a:pPr>
            <a:r>
              <a:rPr lang="it-IT" sz="240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LINGUA E LETTERATURA LATINA</a:t>
            </a:r>
            <a:br>
              <a:rPr lang="it-IT" sz="2400">
                <a:solidFill>
                  <a:schemeClr val="bg1"/>
                </a:solidFill>
                <a:latin typeface="Calibri" panose="020F0502020204030204" pitchFamily="34" charset="0"/>
                <a:ea typeface="Calibri" panose="020F0502020204030204" pitchFamily="34" charset="0"/>
                <a:cs typeface="Times New Roman" panose="02020603050405020304" pitchFamily="18" charset="0"/>
              </a:rPr>
            </a:br>
            <a:r>
              <a:rPr lang="it-IT" sz="240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a.a. 2020-2021</a:t>
            </a:r>
            <a:br>
              <a:rPr lang="it-IT" sz="2400">
                <a:solidFill>
                  <a:schemeClr val="bg1"/>
                </a:solidFill>
                <a:latin typeface="Calibri" panose="020F0502020204030204" pitchFamily="34" charset="0"/>
                <a:ea typeface="Calibri" panose="020F0502020204030204" pitchFamily="34" charset="0"/>
                <a:cs typeface="Times New Roman" panose="02020603050405020304" pitchFamily="18" charset="0"/>
              </a:rPr>
            </a:br>
            <a:r>
              <a:rPr lang="it-IT" sz="1800" cap="none">
                <a:solidFill>
                  <a:schemeClr val="bg1"/>
                </a:solidFill>
                <a:latin typeface="Palatino Linotype" panose="02040502050505030304" pitchFamily="18" charset="0"/>
                <a:ea typeface="Calibri" panose="020F0502020204030204" pitchFamily="34" charset="0"/>
                <a:cs typeface="Times New Roman" panose="02020603050405020304" pitchFamily="18" charset="0"/>
              </a:rPr>
              <a:t>docente: Marco Fernandelli </a:t>
            </a:r>
            <a:endParaRPr lang="it-IT" sz="1800" cap="none">
              <a:latin typeface="Palatino Linotype" panose="02040502050505030304" pitchFamily="18" charset="0"/>
            </a:endParaRPr>
          </a:p>
        </p:txBody>
      </p:sp>
      <p:sp>
        <p:nvSpPr>
          <p:cNvPr id="3" name="Sottotitolo 2"/>
          <p:cNvSpPr>
            <a:spLocks noGrp="1"/>
          </p:cNvSpPr>
          <p:nvPr>
            <p:ph type="subTitle" idx="1"/>
          </p:nvPr>
        </p:nvSpPr>
        <p:spPr>
          <a:xfrm>
            <a:off x="1223365" y="3782172"/>
            <a:ext cx="6575895" cy="1041124"/>
          </a:xfrm>
        </p:spPr>
        <p:txBody>
          <a:bodyPr/>
          <a:lstStyle/>
          <a:p>
            <a:r>
              <a:rPr lang="it-IT">
                <a:solidFill>
                  <a:srgbClr val="C00000"/>
                </a:solidFill>
                <a:latin typeface="Palatino Linotype" panose="02040502050505030304" pitchFamily="18" charset="0"/>
              </a:rPr>
              <a:t>mfernandelli@units.it</a:t>
            </a:r>
          </a:p>
        </p:txBody>
      </p:sp>
    </p:spTree>
    <p:extLst>
      <p:ext uri="{BB962C8B-B14F-4D97-AF65-F5344CB8AC3E}">
        <p14:creationId xmlns:p14="http://schemas.microsoft.com/office/powerpoint/2010/main" val="4192959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22610" y="213140"/>
            <a:ext cx="8255726" cy="6370975"/>
          </a:xfrm>
          <a:prstGeom prst="rect">
            <a:avLst/>
          </a:prstGeom>
          <a:noFill/>
        </p:spPr>
        <p:txBody>
          <a:bodyPr wrap="square" rtlCol="0">
            <a:spAutoFit/>
          </a:bodyPr>
          <a:lstStyle/>
          <a:p>
            <a:pPr algn="just">
              <a:spcAft>
                <a:spcPts val="600"/>
              </a:spcAft>
            </a:pPr>
            <a:r>
              <a:rPr lang="it-IT" b="1" cap="small" dirty="0" err="1">
                <a:solidFill>
                  <a:srgbClr val="0070C0"/>
                </a:solidFill>
                <a:latin typeface="Palatino Linotype" panose="02040502050505030304" pitchFamily="18" charset="0"/>
              </a:rPr>
              <a:t>Livii</a:t>
            </a:r>
            <a:r>
              <a:rPr lang="it-IT" b="1" cap="small" dirty="0">
                <a:solidFill>
                  <a:srgbClr val="0070C0"/>
                </a:solidFill>
                <a:latin typeface="Palatino Linotype" panose="02040502050505030304" pitchFamily="18" charset="0"/>
              </a:rPr>
              <a:t> </a:t>
            </a:r>
            <a:r>
              <a:rPr lang="it-IT" b="1" cap="small" err="1">
                <a:solidFill>
                  <a:srgbClr val="0070C0"/>
                </a:solidFill>
                <a:latin typeface="Palatino Linotype" panose="02040502050505030304" pitchFamily="18" charset="0"/>
              </a:rPr>
              <a:t>Andronici</a:t>
            </a:r>
            <a:r>
              <a:rPr lang="it-IT" b="1" cap="small">
                <a:solidFill>
                  <a:srgbClr val="0070C0"/>
                </a:solidFill>
                <a:latin typeface="Palatino Linotype" panose="02040502050505030304" pitchFamily="18" charset="0"/>
              </a:rPr>
              <a:t> </a:t>
            </a:r>
            <a:r>
              <a:rPr lang="it-IT">
                <a:latin typeface="Palatino Linotype" panose="02040502050505030304" pitchFamily="18" charset="0"/>
              </a:rPr>
              <a:t>(sintesi)</a:t>
            </a:r>
          </a:p>
          <a:p>
            <a:pPr algn="just">
              <a:spcAft>
                <a:spcPts val="600"/>
              </a:spcAft>
            </a:pPr>
            <a:endParaRPr lang="it-IT">
              <a:latin typeface="Palatino Linotype" panose="02040502050505030304" pitchFamily="18" charset="0"/>
            </a:endParaRPr>
          </a:p>
          <a:p>
            <a:pPr algn="just">
              <a:spcAft>
                <a:spcPts val="600"/>
              </a:spcAft>
            </a:pPr>
            <a:r>
              <a:rPr lang="it-IT" sz="1600" cap="small">
                <a:latin typeface="Palatino Linotype" panose="02040502050505030304" pitchFamily="18" charset="0"/>
              </a:rPr>
              <a:t>Vita</a:t>
            </a:r>
            <a:endParaRPr lang="it-IT" sz="1600" dirty="0">
              <a:latin typeface="Palatino Linotype" panose="02040502050505030304" pitchFamily="18" charset="0"/>
            </a:endParaRPr>
          </a:p>
          <a:p>
            <a:pPr marL="257175" indent="-257175" algn="just">
              <a:spcAft>
                <a:spcPts val="600"/>
              </a:spcAft>
              <a:buAutoNum type="arabicPeriod"/>
            </a:pPr>
            <a:r>
              <a:rPr lang="it-IT" sz="1600" dirty="0">
                <a:latin typeface="Palatino Linotype" panose="02040502050505030304" pitchFamily="18" charset="0"/>
              </a:rPr>
              <a:t>(</a:t>
            </a:r>
            <a:r>
              <a:rPr lang="it-IT" sz="1600" dirty="0" err="1">
                <a:latin typeface="Palatino Linotype" panose="02040502050505030304" pitchFamily="18" charset="0"/>
              </a:rPr>
              <a:t>Hier</a:t>
            </a:r>
            <a:r>
              <a:rPr lang="it-IT" sz="1600" dirty="0">
                <a:latin typeface="Palatino Linotype" panose="02040502050505030304" pitchFamily="18" charset="0"/>
              </a:rPr>
              <a:t>.) </a:t>
            </a:r>
            <a:r>
              <a:rPr lang="it-IT" sz="1600" i="1" dirty="0" err="1">
                <a:latin typeface="Palatino Linotype" panose="02040502050505030304" pitchFamily="18" charset="0"/>
              </a:rPr>
              <a:t>floruit</a:t>
            </a:r>
            <a:r>
              <a:rPr lang="it-IT" sz="1600" dirty="0">
                <a:latin typeface="Palatino Linotype" panose="02040502050505030304" pitchFamily="18" charset="0"/>
              </a:rPr>
              <a:t> nel 187 a.C.; liberto di un Livio Salinatore e maestro dei suoi figli;</a:t>
            </a:r>
          </a:p>
          <a:p>
            <a:pPr marL="257175" indent="-257175" algn="just">
              <a:spcAft>
                <a:spcPts val="600"/>
              </a:spcAft>
              <a:buAutoNum type="arabicPeriod"/>
            </a:pPr>
            <a:r>
              <a:rPr lang="it-IT" sz="1600" dirty="0">
                <a:latin typeface="Palatino Linotype" panose="02040502050505030304" pitchFamily="18" charset="0"/>
              </a:rPr>
              <a:t>(</a:t>
            </a:r>
            <a:r>
              <a:rPr lang="it-IT" sz="1600" dirty="0" err="1">
                <a:latin typeface="Palatino Linotype" panose="02040502050505030304" pitchFamily="18" charset="0"/>
              </a:rPr>
              <a:t>Cic</a:t>
            </a:r>
            <a:r>
              <a:rPr lang="it-IT" sz="1600" dirty="0">
                <a:latin typeface="Palatino Linotype" panose="02040502050505030304" pitchFamily="18" charset="0"/>
              </a:rPr>
              <a:t>., </a:t>
            </a:r>
            <a:r>
              <a:rPr lang="it-IT" sz="1600" dirty="0">
                <a:solidFill>
                  <a:srgbClr val="00B050"/>
                </a:solidFill>
                <a:latin typeface="Palatino Linotype" panose="02040502050505030304" pitchFamily="18" charset="0"/>
              </a:rPr>
              <a:t>Attico [che si basa su </a:t>
            </a:r>
            <a:r>
              <a:rPr lang="it-IT" sz="1600" dirty="0" err="1">
                <a:solidFill>
                  <a:srgbClr val="00B050"/>
                </a:solidFill>
                <a:latin typeface="Palatino Linotype" panose="02040502050505030304" pitchFamily="18" charset="0"/>
              </a:rPr>
              <a:t>Varr</a:t>
            </a:r>
            <a:r>
              <a:rPr lang="it-IT" sz="1600" dirty="0">
                <a:solidFill>
                  <a:srgbClr val="00B050"/>
                </a:solidFill>
                <a:latin typeface="Palatino Linotype" panose="02040502050505030304" pitchFamily="18" charset="0"/>
              </a:rPr>
              <a:t>.]</a:t>
            </a:r>
            <a:r>
              <a:rPr lang="it-IT" sz="1600" dirty="0">
                <a:latin typeface="Palatino Linotype" panose="02040502050505030304" pitchFamily="18" charset="0"/>
              </a:rPr>
              <a:t>, </a:t>
            </a:r>
            <a:r>
              <a:rPr lang="it-IT" sz="1600" dirty="0" err="1">
                <a:latin typeface="Palatino Linotype" panose="02040502050505030304" pitchFamily="18" charset="0"/>
              </a:rPr>
              <a:t>Gell</a:t>
            </a:r>
            <a:r>
              <a:rPr lang="it-IT" sz="1600" dirty="0">
                <a:latin typeface="Palatino Linotype" panose="02040502050505030304" pitchFamily="18" charset="0"/>
              </a:rPr>
              <a:t>.) primo a mettere in scena un dramma, nel 240, l’anno prima della nascita di Ennio; (</a:t>
            </a:r>
            <a:r>
              <a:rPr lang="it-IT" sz="1600" dirty="0" err="1">
                <a:latin typeface="Palatino Linotype" panose="02040502050505030304" pitchFamily="18" charset="0"/>
              </a:rPr>
              <a:t>Acc</a:t>
            </a:r>
            <a:r>
              <a:rPr lang="it-IT" sz="1600" dirty="0">
                <a:latin typeface="Palatino Linotype" panose="02040502050505030304" pitchFamily="18" charset="0"/>
              </a:rPr>
              <a:t>.) tarentino, catturato 209, messa in scena 197 ai </a:t>
            </a:r>
            <a:r>
              <a:rPr lang="it-IT" sz="1600" i="1" dirty="0">
                <a:latin typeface="Palatino Linotype" panose="02040502050505030304" pitchFamily="18" charset="0"/>
              </a:rPr>
              <a:t>Ludi </a:t>
            </a:r>
            <a:r>
              <a:rPr lang="it-IT" sz="1600" i="1" dirty="0" err="1">
                <a:latin typeface="Palatino Linotype" panose="02040502050505030304" pitchFamily="18" charset="0"/>
              </a:rPr>
              <a:t>Iuventatis</a:t>
            </a:r>
            <a:r>
              <a:rPr lang="it-IT" sz="1600" dirty="0">
                <a:latin typeface="Palatino Linotype" panose="02040502050505030304" pitchFamily="18" charset="0"/>
              </a:rPr>
              <a:t>; [</a:t>
            </a:r>
            <a:r>
              <a:rPr lang="it-IT" sz="1600" b="1" i="1" dirty="0" err="1">
                <a:solidFill>
                  <a:schemeClr val="accent6">
                    <a:lumMod val="75000"/>
                  </a:schemeClr>
                </a:solidFill>
                <a:latin typeface="Palatino Linotype" panose="02040502050505030304" pitchFamily="18" charset="0"/>
              </a:rPr>
              <a:t>fabulam</a:t>
            </a:r>
            <a:r>
              <a:rPr lang="it-IT" sz="1600" b="1" i="1" dirty="0">
                <a:solidFill>
                  <a:schemeClr val="accent6">
                    <a:lumMod val="75000"/>
                  </a:schemeClr>
                </a:solidFill>
                <a:latin typeface="Palatino Linotype" panose="02040502050505030304" pitchFamily="18" charset="0"/>
              </a:rPr>
              <a:t> </a:t>
            </a:r>
            <a:r>
              <a:rPr lang="it-IT" sz="1600" b="1" i="1" dirty="0" err="1">
                <a:solidFill>
                  <a:schemeClr val="accent6">
                    <a:lumMod val="75000"/>
                  </a:schemeClr>
                </a:solidFill>
                <a:latin typeface="Palatino Linotype" panose="02040502050505030304" pitchFamily="18" charset="0"/>
              </a:rPr>
              <a:t>docere</a:t>
            </a:r>
            <a:r>
              <a:rPr lang="it-IT" sz="1600" dirty="0">
                <a:latin typeface="Palatino Linotype" panose="02040502050505030304" pitchFamily="18" charset="0"/>
              </a:rPr>
              <a:t>]</a:t>
            </a:r>
          </a:p>
          <a:p>
            <a:pPr marL="257175" indent="-257175" algn="just">
              <a:spcAft>
                <a:spcPts val="600"/>
              </a:spcAft>
              <a:buAutoNum type="arabicPeriod"/>
            </a:pPr>
            <a:r>
              <a:rPr lang="it-IT" sz="1600" dirty="0">
                <a:latin typeface="Palatino Linotype" panose="02040502050505030304" pitchFamily="18" charset="0"/>
              </a:rPr>
              <a:t>(</a:t>
            </a:r>
            <a:r>
              <a:rPr lang="it-IT" sz="1600" dirty="0" err="1">
                <a:latin typeface="Palatino Linotype" panose="02040502050505030304" pitchFamily="18" charset="0"/>
              </a:rPr>
              <a:t>Gell</a:t>
            </a:r>
            <a:r>
              <a:rPr lang="it-IT" sz="1600" dirty="0">
                <a:latin typeface="Palatino Linotype" panose="02040502050505030304" pitchFamily="18" charset="0"/>
              </a:rPr>
              <a:t>.) Lucio il suo prenome;</a:t>
            </a:r>
          </a:p>
          <a:p>
            <a:pPr marL="257175" indent="-257175" algn="just">
              <a:spcAft>
                <a:spcPts val="600"/>
              </a:spcAft>
              <a:buAutoNum type="arabicPeriod"/>
            </a:pPr>
            <a:r>
              <a:rPr lang="it-IT" sz="1600" dirty="0">
                <a:latin typeface="Palatino Linotype" panose="02040502050505030304" pitchFamily="18" charset="0"/>
              </a:rPr>
              <a:t>(</a:t>
            </a:r>
            <a:r>
              <a:rPr lang="it-IT" sz="1600" dirty="0" err="1">
                <a:latin typeface="Palatino Linotype" panose="02040502050505030304" pitchFamily="18" charset="0"/>
              </a:rPr>
              <a:t>Cassiod</a:t>
            </a:r>
            <a:r>
              <a:rPr lang="it-IT" sz="1600" dirty="0">
                <a:latin typeface="Palatino Linotype" panose="02040502050505030304" pitchFamily="18" charset="0"/>
              </a:rPr>
              <a:t>.) nel 239, durante i </a:t>
            </a:r>
            <a:r>
              <a:rPr lang="it-IT" sz="1600" i="1" dirty="0">
                <a:latin typeface="Palatino Linotype" panose="02040502050505030304" pitchFamily="18" charset="0"/>
              </a:rPr>
              <a:t>Ludi Romani</a:t>
            </a:r>
            <a:r>
              <a:rPr lang="it-IT" sz="1600" dirty="0">
                <a:latin typeface="Palatino Linotype" panose="02040502050505030304" pitchFamily="18" charset="0"/>
              </a:rPr>
              <a:t>, una tragedia e una commedia;</a:t>
            </a:r>
          </a:p>
          <a:p>
            <a:pPr algn="just"/>
            <a:r>
              <a:rPr lang="it-IT" sz="1600" dirty="0">
                <a:latin typeface="Palatino Linotype" panose="02040502050505030304" pitchFamily="18" charset="0"/>
              </a:rPr>
              <a:t>5. </a:t>
            </a:r>
            <a:r>
              <a:rPr lang="it-IT" sz="1600">
                <a:latin typeface="Palatino Linotype" panose="02040502050505030304" pitchFamily="18" charset="0"/>
              </a:rPr>
              <a:t>(Svet</a:t>
            </a:r>
            <a:r>
              <a:rPr lang="it-IT" sz="1600" dirty="0">
                <a:latin typeface="Palatino Linotype" panose="02040502050505030304" pitchFamily="18" charset="0"/>
              </a:rPr>
              <a:t>.) anche grammatico; come </a:t>
            </a:r>
            <a:r>
              <a:rPr lang="it-IT" sz="1600">
                <a:latin typeface="Palatino Linotype" panose="02040502050505030304" pitchFamily="18" charset="0"/>
              </a:rPr>
              <a:t>lui Ennio: </a:t>
            </a:r>
            <a:r>
              <a:rPr lang="it-IT" sz="1600" b="1" i="1">
                <a:solidFill>
                  <a:schemeClr val="accent6">
                    <a:lumMod val="75000"/>
                  </a:schemeClr>
                </a:solidFill>
                <a:latin typeface="Palatino Linotype" panose="02040502050505030304" pitchFamily="18" charset="0"/>
              </a:rPr>
              <a:t>poetae et semigraeci, utraque lingua, domi forisque, interpretabantur/praelegebant</a:t>
            </a:r>
            <a:r>
              <a:rPr lang="it-IT" sz="1600">
                <a:latin typeface="Palatino Linotype" panose="02040502050505030304" pitchFamily="18" charset="0"/>
              </a:rPr>
              <a:t>.</a:t>
            </a:r>
            <a:endParaRPr lang="it-IT" sz="1600" dirty="0">
              <a:latin typeface="Palatino Linotype" panose="02040502050505030304" pitchFamily="18" charset="0"/>
            </a:endParaRPr>
          </a:p>
          <a:p>
            <a:pPr algn="just"/>
            <a:endParaRPr lang="it-IT" sz="1600" dirty="0">
              <a:latin typeface="Palatino Linotype" panose="02040502050505030304" pitchFamily="18" charset="0"/>
            </a:endParaRPr>
          </a:p>
          <a:p>
            <a:pPr algn="just"/>
            <a:r>
              <a:rPr lang="it-IT" sz="1600" cap="small" dirty="0">
                <a:latin typeface="Palatino Linotype" panose="02040502050505030304" pitchFamily="18" charset="0"/>
              </a:rPr>
              <a:t>Opera</a:t>
            </a:r>
          </a:p>
          <a:p>
            <a:pPr marL="257175" indent="-257175" algn="just">
              <a:spcAft>
                <a:spcPts val="600"/>
              </a:spcAft>
              <a:buAutoNum type="arabicPeriod"/>
            </a:pPr>
            <a:r>
              <a:rPr lang="it-IT" sz="1600">
                <a:latin typeface="Palatino Linotype" panose="02040502050505030304" pitchFamily="18" charset="0"/>
              </a:rPr>
              <a:t>qualità primitiva </a:t>
            </a:r>
            <a:r>
              <a:rPr lang="it-IT" sz="1600" dirty="0">
                <a:latin typeface="Palatino Linotype" panose="02040502050505030304" pitchFamily="18" charset="0"/>
              </a:rPr>
              <a:t>dei suoi versi (</a:t>
            </a:r>
            <a:r>
              <a:rPr lang="it-IT" sz="1600" dirty="0" err="1">
                <a:latin typeface="Palatino Linotype" panose="02040502050505030304" pitchFamily="18" charset="0"/>
              </a:rPr>
              <a:t>Cic</a:t>
            </a:r>
            <a:r>
              <a:rPr lang="it-IT" sz="1600" dirty="0">
                <a:latin typeface="Palatino Linotype" panose="02040502050505030304" pitchFamily="18" charset="0"/>
              </a:rPr>
              <a:t>.: </a:t>
            </a:r>
            <a:r>
              <a:rPr lang="it-IT" sz="1600" b="1" i="1" dirty="0" err="1">
                <a:solidFill>
                  <a:schemeClr val="accent4"/>
                </a:solidFill>
                <a:latin typeface="Palatino Linotype" panose="02040502050505030304" pitchFamily="18" charset="0"/>
              </a:rPr>
              <a:t>Odysia</a:t>
            </a:r>
            <a:r>
              <a:rPr lang="it-IT" sz="1600" i="1" dirty="0">
                <a:latin typeface="Palatino Linotype" panose="02040502050505030304" pitchFamily="18" charset="0"/>
              </a:rPr>
              <a:t> </a:t>
            </a:r>
            <a:r>
              <a:rPr lang="it-IT" sz="1600" dirty="0">
                <a:latin typeface="Palatino Linotype" panose="02040502050505030304" pitchFamily="18" charset="0"/>
              </a:rPr>
              <a:t>[</a:t>
            </a:r>
            <a:r>
              <a:rPr lang="it-IT" sz="1600" i="1" dirty="0">
                <a:solidFill>
                  <a:srgbClr val="C00000"/>
                </a:solidFill>
                <a:latin typeface="Palatino Linotype" panose="02040502050505030304" pitchFamily="18" charset="0"/>
              </a:rPr>
              <a:t>opus </a:t>
            </a:r>
            <a:r>
              <a:rPr lang="it-IT" sz="1600" i="1" dirty="0" err="1">
                <a:solidFill>
                  <a:srgbClr val="C00000"/>
                </a:solidFill>
                <a:latin typeface="Palatino Linotype" panose="02040502050505030304" pitchFamily="18" charset="0"/>
              </a:rPr>
              <a:t>aliquod</a:t>
            </a:r>
            <a:r>
              <a:rPr lang="it-IT" sz="1600" i="1" dirty="0">
                <a:solidFill>
                  <a:srgbClr val="C00000"/>
                </a:solidFill>
                <a:latin typeface="Palatino Linotype" panose="02040502050505030304" pitchFamily="18" charset="0"/>
              </a:rPr>
              <a:t> Dedali</a:t>
            </a:r>
            <a:r>
              <a:rPr lang="it-IT" sz="1600" dirty="0">
                <a:latin typeface="Palatino Linotype" panose="02040502050505030304" pitchFamily="18" charset="0"/>
              </a:rPr>
              <a:t>], </a:t>
            </a:r>
            <a:r>
              <a:rPr lang="it-IT" sz="1600" b="1" i="1" dirty="0" err="1">
                <a:solidFill>
                  <a:schemeClr val="accent4"/>
                </a:solidFill>
                <a:latin typeface="Palatino Linotype" panose="02040502050505030304" pitchFamily="18" charset="0"/>
              </a:rPr>
              <a:t>fabulae</a:t>
            </a:r>
            <a:r>
              <a:rPr lang="it-IT" sz="1600" dirty="0">
                <a:latin typeface="Palatino Linotype" panose="02040502050505030304" pitchFamily="18" charset="0"/>
              </a:rPr>
              <a:t> [</a:t>
            </a:r>
            <a:r>
              <a:rPr lang="it-IT" sz="1600" i="1" dirty="0">
                <a:solidFill>
                  <a:srgbClr val="C00000"/>
                </a:solidFill>
                <a:latin typeface="Palatino Linotype" panose="02040502050505030304" pitchFamily="18" charset="0"/>
              </a:rPr>
              <a:t>non </a:t>
            </a:r>
            <a:r>
              <a:rPr lang="it-IT" sz="1600" i="1" dirty="0" err="1">
                <a:solidFill>
                  <a:srgbClr val="C00000"/>
                </a:solidFill>
                <a:latin typeface="Palatino Linotype" panose="02040502050505030304" pitchFamily="18" charset="0"/>
              </a:rPr>
              <a:t>satis</a:t>
            </a:r>
            <a:r>
              <a:rPr lang="it-IT" sz="1600" i="1" dirty="0">
                <a:solidFill>
                  <a:srgbClr val="C00000"/>
                </a:solidFill>
                <a:latin typeface="Palatino Linotype" panose="02040502050505030304" pitchFamily="18" charset="0"/>
              </a:rPr>
              <a:t> </a:t>
            </a:r>
            <a:r>
              <a:rPr lang="it-IT" sz="1600" i="1" dirty="0" err="1">
                <a:solidFill>
                  <a:srgbClr val="C00000"/>
                </a:solidFill>
                <a:latin typeface="Palatino Linotype" panose="02040502050505030304" pitchFamily="18" charset="0"/>
              </a:rPr>
              <a:t>dignae</a:t>
            </a:r>
            <a:r>
              <a:rPr lang="it-IT" sz="1600" i="1" dirty="0">
                <a:solidFill>
                  <a:srgbClr val="C00000"/>
                </a:solidFill>
                <a:latin typeface="Palatino Linotype" panose="02040502050505030304" pitchFamily="18" charset="0"/>
              </a:rPr>
              <a:t>, </a:t>
            </a:r>
            <a:r>
              <a:rPr lang="it-IT" sz="1600" i="1" dirty="0" err="1">
                <a:solidFill>
                  <a:srgbClr val="C00000"/>
                </a:solidFill>
                <a:latin typeface="Palatino Linotype" panose="02040502050505030304" pitchFamily="18" charset="0"/>
              </a:rPr>
              <a:t>quae</a:t>
            </a:r>
            <a:r>
              <a:rPr lang="it-IT" sz="1600" i="1" dirty="0">
                <a:solidFill>
                  <a:srgbClr val="C00000"/>
                </a:solidFill>
                <a:latin typeface="Palatino Linotype" panose="02040502050505030304" pitchFamily="18" charset="0"/>
              </a:rPr>
              <a:t> </a:t>
            </a:r>
            <a:r>
              <a:rPr lang="it-IT" sz="1600" i="1" dirty="0" err="1">
                <a:solidFill>
                  <a:srgbClr val="C00000"/>
                </a:solidFill>
                <a:latin typeface="Palatino Linotype" panose="02040502050505030304" pitchFamily="18" charset="0"/>
              </a:rPr>
              <a:t>iterum</a:t>
            </a:r>
            <a:r>
              <a:rPr lang="it-IT" sz="1600" i="1" dirty="0">
                <a:solidFill>
                  <a:srgbClr val="C00000"/>
                </a:solidFill>
                <a:latin typeface="Palatino Linotype" panose="02040502050505030304" pitchFamily="18" charset="0"/>
              </a:rPr>
              <a:t> </a:t>
            </a:r>
            <a:r>
              <a:rPr lang="it-IT" sz="1600" i="1" dirty="0" err="1">
                <a:solidFill>
                  <a:srgbClr val="C00000"/>
                </a:solidFill>
                <a:latin typeface="Palatino Linotype" panose="02040502050505030304" pitchFamily="18" charset="0"/>
              </a:rPr>
              <a:t>legantur</a:t>
            </a:r>
            <a:r>
              <a:rPr lang="it-IT" sz="1600" dirty="0">
                <a:latin typeface="Palatino Linotype" panose="02040502050505030304" pitchFamily="18" charset="0"/>
              </a:rPr>
              <a:t>]; </a:t>
            </a:r>
            <a:r>
              <a:rPr lang="it-IT" sz="1600" dirty="0" err="1">
                <a:latin typeface="Palatino Linotype" panose="02040502050505030304" pitchFamily="18" charset="0"/>
              </a:rPr>
              <a:t>Hor</a:t>
            </a:r>
            <a:r>
              <a:rPr lang="it-IT" sz="1600" dirty="0">
                <a:latin typeface="Palatino Linotype" panose="02040502050505030304" pitchFamily="18" charset="0"/>
              </a:rPr>
              <a:t>.: [</a:t>
            </a:r>
            <a:r>
              <a:rPr lang="it-IT" sz="1600" i="1" dirty="0" err="1">
                <a:solidFill>
                  <a:srgbClr val="C00000"/>
                </a:solidFill>
                <a:latin typeface="Palatino Linotype" panose="02040502050505030304" pitchFamily="18" charset="0"/>
              </a:rPr>
              <a:t>delenda</a:t>
            </a:r>
            <a:r>
              <a:rPr lang="it-IT" sz="1600" dirty="0">
                <a:latin typeface="Palatino Linotype" panose="02040502050505030304" pitchFamily="18" charset="0"/>
              </a:rPr>
              <a:t>] </a:t>
            </a:r>
            <a:r>
              <a:rPr lang="it-IT" sz="1600" b="1" i="1" dirty="0">
                <a:solidFill>
                  <a:schemeClr val="accent4"/>
                </a:solidFill>
                <a:latin typeface="Palatino Linotype" panose="02040502050505030304" pitchFamily="18" charset="0"/>
              </a:rPr>
              <a:t>carmina</a:t>
            </a:r>
            <a:r>
              <a:rPr lang="it-IT" sz="1600" dirty="0">
                <a:latin typeface="Palatino Linotype" panose="02040502050505030304" pitchFamily="18" charset="0"/>
              </a:rPr>
              <a:t>, che aveva dovuto per forza imparare a scuola; </a:t>
            </a:r>
            <a:r>
              <a:rPr lang="it-IT" sz="1600" dirty="0" err="1">
                <a:latin typeface="Palatino Linotype" panose="02040502050505030304" pitchFamily="18" charset="0"/>
              </a:rPr>
              <a:t>Liv</a:t>
            </a:r>
            <a:r>
              <a:rPr lang="it-IT" sz="1600" dirty="0">
                <a:latin typeface="Palatino Linotype" panose="02040502050505030304" pitchFamily="18" charset="0"/>
              </a:rPr>
              <a:t>.: </a:t>
            </a:r>
            <a:r>
              <a:rPr lang="it-IT" sz="1600" b="1" dirty="0">
                <a:solidFill>
                  <a:schemeClr val="accent4"/>
                </a:solidFill>
                <a:latin typeface="Palatino Linotype" panose="02040502050505030304" pitchFamily="18" charset="0"/>
              </a:rPr>
              <a:t>inno</a:t>
            </a:r>
            <a:r>
              <a:rPr lang="it-IT" sz="1600" dirty="0">
                <a:latin typeface="Palatino Linotype" panose="02040502050505030304" pitchFamily="18" charset="0"/>
              </a:rPr>
              <a:t> [un </a:t>
            </a:r>
            <a:r>
              <a:rPr lang="it-IT" sz="1600" i="1" dirty="0" err="1">
                <a:latin typeface="Palatino Linotype" panose="02040502050505030304" pitchFamily="18" charset="0"/>
              </a:rPr>
              <a:t>carmen</a:t>
            </a:r>
            <a:r>
              <a:rPr lang="it-IT" sz="1600" dirty="0">
                <a:latin typeface="Palatino Linotype" panose="02040502050505030304" pitchFamily="18" charset="0"/>
              </a:rPr>
              <a:t> allora </a:t>
            </a:r>
            <a:r>
              <a:rPr lang="it-IT" sz="1600" i="1" dirty="0">
                <a:solidFill>
                  <a:srgbClr val="C00000"/>
                </a:solidFill>
                <a:latin typeface="Palatino Linotype" panose="02040502050505030304" pitchFamily="18" charset="0"/>
              </a:rPr>
              <a:t>laudabile </a:t>
            </a:r>
            <a:r>
              <a:rPr lang="it-IT" sz="1600" i="1" dirty="0" err="1">
                <a:solidFill>
                  <a:srgbClr val="C00000"/>
                </a:solidFill>
                <a:latin typeface="Palatino Linotype" panose="02040502050505030304" pitchFamily="18" charset="0"/>
              </a:rPr>
              <a:t>rudibus</a:t>
            </a:r>
            <a:r>
              <a:rPr lang="it-IT" sz="1600" i="1" dirty="0">
                <a:solidFill>
                  <a:srgbClr val="C00000"/>
                </a:solidFill>
                <a:latin typeface="Palatino Linotype" panose="02040502050505030304" pitchFamily="18" charset="0"/>
              </a:rPr>
              <a:t> </a:t>
            </a:r>
            <a:r>
              <a:rPr lang="it-IT" sz="1600" i="1" dirty="0" err="1">
                <a:solidFill>
                  <a:srgbClr val="C00000"/>
                </a:solidFill>
                <a:latin typeface="Palatino Linotype" panose="02040502050505030304" pitchFamily="18" charset="0"/>
              </a:rPr>
              <a:t>ingeniis</a:t>
            </a:r>
            <a:r>
              <a:rPr lang="it-IT" sz="1600" i="1" dirty="0">
                <a:solidFill>
                  <a:srgbClr val="C00000"/>
                </a:solidFill>
                <a:latin typeface="Palatino Linotype" panose="02040502050505030304" pitchFamily="18" charset="0"/>
              </a:rPr>
              <a:t>, </a:t>
            </a:r>
            <a:r>
              <a:rPr lang="it-IT" sz="1600" i="1" dirty="0" err="1">
                <a:solidFill>
                  <a:srgbClr val="C00000"/>
                </a:solidFill>
                <a:latin typeface="Palatino Linotype" panose="02040502050505030304" pitchFamily="18" charset="0"/>
              </a:rPr>
              <a:t>nunc</a:t>
            </a:r>
            <a:r>
              <a:rPr lang="it-IT" sz="1600" i="1" dirty="0">
                <a:solidFill>
                  <a:srgbClr val="C00000"/>
                </a:solidFill>
                <a:latin typeface="Palatino Linotype" panose="02040502050505030304" pitchFamily="18" charset="0"/>
              </a:rPr>
              <a:t> </a:t>
            </a:r>
            <a:r>
              <a:rPr lang="it-IT" sz="1600" i="1" dirty="0" err="1">
                <a:solidFill>
                  <a:srgbClr val="C00000"/>
                </a:solidFill>
                <a:latin typeface="Palatino Linotype" panose="02040502050505030304" pitchFamily="18" charset="0"/>
              </a:rPr>
              <a:t>abhorrens</a:t>
            </a:r>
            <a:r>
              <a:rPr lang="it-IT" sz="1600" i="1" dirty="0">
                <a:solidFill>
                  <a:srgbClr val="C00000"/>
                </a:solidFill>
                <a:latin typeface="Palatino Linotype" panose="02040502050505030304" pitchFamily="18" charset="0"/>
              </a:rPr>
              <a:t> et </a:t>
            </a:r>
            <a:r>
              <a:rPr lang="it-IT" sz="1600" i="1" dirty="0" err="1">
                <a:solidFill>
                  <a:srgbClr val="C00000"/>
                </a:solidFill>
                <a:latin typeface="Palatino Linotype" panose="02040502050505030304" pitchFamily="18" charset="0"/>
              </a:rPr>
              <a:t>inconditum</a:t>
            </a:r>
            <a:r>
              <a:rPr lang="it-IT" sz="1600" dirty="0">
                <a:latin typeface="Palatino Linotype" panose="02040502050505030304" pitchFamily="18" charset="0"/>
              </a:rPr>
              <a:t>]);</a:t>
            </a:r>
          </a:p>
          <a:p>
            <a:pPr marL="257175" indent="-257175" algn="just">
              <a:spcAft>
                <a:spcPts val="600"/>
              </a:spcAft>
              <a:buAutoNum type="arabicPeriod"/>
            </a:pPr>
            <a:r>
              <a:rPr lang="it-IT" sz="1600" dirty="0">
                <a:latin typeface="Palatino Linotype" panose="02040502050505030304" pitchFamily="18" charset="0"/>
              </a:rPr>
              <a:t>riconoscimento dello Stato:</a:t>
            </a:r>
          </a:p>
          <a:p>
            <a:pPr marL="285750" indent="-285750" algn="just">
              <a:spcAft>
                <a:spcPts val="600"/>
              </a:spcAft>
              <a:buFontTx/>
              <a:buChar char="-"/>
            </a:pPr>
            <a:r>
              <a:rPr lang="it-IT" sz="1600">
                <a:latin typeface="Palatino Linotype" panose="02040502050505030304" pitchFamily="18" charset="0"/>
              </a:rPr>
              <a:t>(Liv.) </a:t>
            </a:r>
            <a:r>
              <a:rPr lang="it-IT" sz="1600" dirty="0">
                <a:latin typeface="Palatino Linotype" panose="02040502050505030304" pitchFamily="18" charset="0"/>
              </a:rPr>
              <a:t>i pontefici gli commissionano un inno espiatorio, nel 207; [</a:t>
            </a:r>
            <a:r>
              <a:rPr lang="it-IT" sz="1600" b="1" i="1" dirty="0" err="1">
                <a:solidFill>
                  <a:schemeClr val="accent6">
                    <a:lumMod val="75000"/>
                  </a:schemeClr>
                </a:solidFill>
                <a:latin typeface="Palatino Linotype" panose="02040502050505030304" pitchFamily="18" charset="0"/>
              </a:rPr>
              <a:t>condere</a:t>
            </a:r>
            <a:r>
              <a:rPr lang="it-IT" sz="1600" b="1" i="1" dirty="0">
                <a:solidFill>
                  <a:schemeClr val="accent6">
                    <a:lumMod val="75000"/>
                  </a:schemeClr>
                </a:solidFill>
                <a:latin typeface="Palatino Linotype" panose="02040502050505030304" pitchFamily="18" charset="0"/>
              </a:rPr>
              <a:t> </a:t>
            </a:r>
            <a:r>
              <a:rPr lang="it-IT" sz="1600" b="1" i="1" dirty="0" err="1">
                <a:solidFill>
                  <a:schemeClr val="accent6">
                    <a:lumMod val="75000"/>
                  </a:schemeClr>
                </a:solidFill>
                <a:latin typeface="Palatino Linotype" panose="02040502050505030304" pitchFamily="18" charset="0"/>
              </a:rPr>
              <a:t>carmen</a:t>
            </a:r>
            <a:r>
              <a:rPr lang="it-IT" sz="1600" dirty="0">
                <a:latin typeface="Palatino Linotype" panose="02040502050505030304" pitchFamily="18" charset="0"/>
              </a:rPr>
              <a:t>]</a:t>
            </a:r>
          </a:p>
          <a:p>
            <a:pPr marL="285750" indent="-285750" algn="just">
              <a:spcAft>
                <a:spcPts val="600"/>
              </a:spcAft>
              <a:buFontTx/>
              <a:buChar char="-"/>
            </a:pPr>
            <a:r>
              <a:rPr lang="it-IT" sz="1600" dirty="0">
                <a:latin typeface="Palatino Linotype" panose="02040502050505030304" pitchFamily="18" charset="0"/>
              </a:rPr>
              <a:t>(</a:t>
            </a:r>
            <a:r>
              <a:rPr lang="it-IT" sz="1600" dirty="0" err="1">
                <a:latin typeface="Palatino Linotype" panose="02040502050505030304" pitchFamily="18" charset="0"/>
              </a:rPr>
              <a:t>Fest</a:t>
            </a:r>
            <a:r>
              <a:rPr lang="it-IT" sz="1600" dirty="0">
                <a:latin typeface="Palatino Linotype" panose="02040502050505030304" pitchFamily="18" charset="0"/>
              </a:rPr>
              <a:t>.) </a:t>
            </a:r>
            <a:r>
              <a:rPr lang="it-IT" sz="1600" i="1" dirty="0" err="1">
                <a:latin typeface="Palatino Linotype" panose="02040502050505030304" pitchFamily="18" charset="0"/>
              </a:rPr>
              <a:t>publice</a:t>
            </a:r>
            <a:r>
              <a:rPr lang="it-IT" sz="1600" dirty="0">
                <a:latin typeface="Palatino Linotype" panose="02040502050505030304" pitchFamily="18" charset="0"/>
              </a:rPr>
              <a:t>, per l’efficacia del suo </a:t>
            </a:r>
            <a:r>
              <a:rPr lang="it-IT" sz="1600" i="1" dirty="0" err="1">
                <a:latin typeface="Palatino Linotype" panose="02040502050505030304" pitchFamily="18" charset="0"/>
              </a:rPr>
              <a:t>carmen</a:t>
            </a:r>
            <a:r>
              <a:rPr lang="it-IT" sz="1600" dirty="0">
                <a:latin typeface="Palatino Linotype" panose="02040502050505030304" pitchFamily="18" charset="0"/>
              </a:rPr>
              <a:t>, gli viene assegnato un tempio di Minerva come sede per </a:t>
            </a:r>
            <a:r>
              <a:rPr lang="it-IT" sz="1600" b="1" i="1" dirty="0" err="1">
                <a:solidFill>
                  <a:schemeClr val="accent6">
                    <a:lumMod val="75000"/>
                  </a:schemeClr>
                </a:solidFill>
                <a:latin typeface="Palatino Linotype" panose="02040502050505030304" pitchFamily="18" charset="0"/>
              </a:rPr>
              <a:t>scribae</a:t>
            </a:r>
            <a:r>
              <a:rPr lang="it-IT" sz="1600" dirty="0">
                <a:latin typeface="Palatino Linotype" panose="02040502050505030304" pitchFamily="18" charset="0"/>
              </a:rPr>
              <a:t> e </a:t>
            </a:r>
            <a:r>
              <a:rPr lang="it-IT" sz="1600" b="1" i="1" dirty="0" err="1">
                <a:solidFill>
                  <a:schemeClr val="accent6">
                    <a:lumMod val="75000"/>
                  </a:schemeClr>
                </a:solidFill>
                <a:latin typeface="Palatino Linotype" panose="02040502050505030304" pitchFamily="18" charset="0"/>
              </a:rPr>
              <a:t>histriones</a:t>
            </a:r>
            <a:r>
              <a:rPr lang="it-IT" sz="1600" dirty="0">
                <a:latin typeface="Palatino Linotype" panose="02040502050505030304" pitchFamily="18" charset="0"/>
              </a:rPr>
              <a:t>, in considerazione della sua duplice attività (</a:t>
            </a:r>
            <a:r>
              <a:rPr lang="it-IT" sz="1600" i="1" dirty="0">
                <a:latin typeface="Palatino Linotype" panose="02040502050505030304" pitchFamily="18" charset="0"/>
              </a:rPr>
              <a:t>et </a:t>
            </a:r>
            <a:r>
              <a:rPr lang="it-IT" sz="1600" i="1" dirty="0" err="1">
                <a:latin typeface="Palatino Linotype" panose="02040502050505030304" pitchFamily="18" charset="0"/>
              </a:rPr>
              <a:t>scribebat</a:t>
            </a:r>
            <a:r>
              <a:rPr lang="it-IT" sz="1600" i="1" dirty="0">
                <a:latin typeface="Palatino Linotype" panose="02040502050505030304" pitchFamily="18" charset="0"/>
              </a:rPr>
              <a:t> </a:t>
            </a:r>
            <a:r>
              <a:rPr lang="it-IT" sz="1600" i="1" dirty="0" err="1">
                <a:latin typeface="Palatino Linotype" panose="02040502050505030304" pitchFamily="18" charset="0"/>
              </a:rPr>
              <a:t>fabulas</a:t>
            </a:r>
            <a:r>
              <a:rPr lang="it-IT" sz="1600" i="1" dirty="0">
                <a:latin typeface="Palatino Linotype" panose="02040502050505030304" pitchFamily="18" charset="0"/>
              </a:rPr>
              <a:t> et </a:t>
            </a:r>
            <a:r>
              <a:rPr lang="it-IT" sz="1600" i="1" dirty="0" err="1">
                <a:latin typeface="Palatino Linotype" panose="02040502050505030304" pitchFamily="18" charset="0"/>
              </a:rPr>
              <a:t>agebat</a:t>
            </a:r>
            <a:r>
              <a:rPr lang="it-IT" sz="1600" dirty="0">
                <a:latin typeface="Palatino Linotype" panose="02040502050505030304" pitchFamily="18" charset="0"/>
              </a:rPr>
              <a:t>). </a:t>
            </a:r>
          </a:p>
        </p:txBody>
      </p:sp>
    </p:spTree>
    <p:extLst>
      <p:ext uri="{BB962C8B-B14F-4D97-AF65-F5344CB8AC3E}">
        <p14:creationId xmlns:p14="http://schemas.microsoft.com/office/powerpoint/2010/main" val="81253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15292" y="836022"/>
            <a:ext cx="6144631" cy="5355312"/>
          </a:xfrm>
          <a:prstGeom prst="rect">
            <a:avLst/>
          </a:prstGeom>
          <a:noFill/>
        </p:spPr>
        <p:txBody>
          <a:bodyPr wrap="none" rtlCol="0">
            <a:spAutoFit/>
          </a:bodyPr>
          <a:lstStyle/>
          <a:p>
            <a:r>
              <a:rPr lang="it-IT" i="1">
                <a:latin typeface="Palatino Linotype" panose="02040502050505030304" pitchFamily="18" charset="0"/>
              </a:rPr>
              <a:t>inseco / insequo, is, insexi, -ere </a:t>
            </a:r>
            <a:r>
              <a:rPr lang="it-IT">
                <a:latin typeface="Palatino Linotype" panose="02040502050505030304" pitchFamily="18" charset="0"/>
              </a:rPr>
              <a:t>(imper. pres. </a:t>
            </a:r>
            <a:r>
              <a:rPr lang="it-IT" i="1">
                <a:latin typeface="Palatino Linotype" panose="02040502050505030304" pitchFamily="18" charset="0"/>
              </a:rPr>
              <a:t>insece/inseque</a:t>
            </a:r>
            <a:r>
              <a:rPr lang="it-IT">
                <a:latin typeface="Palatino Linotype" panose="02040502050505030304" pitchFamily="18" charset="0"/>
              </a:rPr>
              <a:t>)</a:t>
            </a:r>
          </a:p>
          <a:p>
            <a:r>
              <a:rPr lang="it-IT" i="1">
                <a:latin typeface="Palatino Linotype" panose="02040502050505030304" pitchFamily="18" charset="0"/>
              </a:rPr>
              <a:t>insequor, -eris, insecutus sum, -i </a:t>
            </a:r>
            <a:r>
              <a:rPr lang="it-IT">
                <a:latin typeface="Palatino Linotype" panose="02040502050505030304" pitchFamily="18" charset="0"/>
              </a:rPr>
              <a:t>(imper. pres. </a:t>
            </a:r>
            <a:r>
              <a:rPr lang="it-IT" i="1">
                <a:latin typeface="Palatino Linotype" panose="02040502050505030304" pitchFamily="18" charset="0"/>
              </a:rPr>
              <a:t>insequere</a:t>
            </a:r>
            <a:r>
              <a:rPr lang="it-IT">
                <a:latin typeface="Palatino Linotype" panose="02040502050505030304" pitchFamily="18" charset="0"/>
              </a:rPr>
              <a:t>)</a:t>
            </a:r>
          </a:p>
          <a:p>
            <a:endParaRPr lang="it-IT">
              <a:latin typeface="Palatino Linotype" panose="02040502050505030304" pitchFamily="18" charset="0"/>
            </a:endParaRPr>
          </a:p>
          <a:p>
            <a:r>
              <a:rPr lang="it-IT" i="1" cap="small">
                <a:latin typeface="Palatino Linotype" panose="02040502050505030304" pitchFamily="18" charset="0"/>
              </a:rPr>
              <a:t>Od</a:t>
            </a:r>
            <a:r>
              <a:rPr lang="it-IT" cap="small">
                <a:latin typeface="Palatino Linotype" panose="02040502050505030304" pitchFamily="18" charset="0"/>
              </a:rPr>
              <a:t>. I 1-5</a:t>
            </a:r>
          </a:p>
          <a:p>
            <a:r>
              <a:rPr lang="it-IT">
                <a:solidFill>
                  <a:srgbClr val="002060"/>
                </a:solidFill>
                <a:latin typeface="Palatino Linotype" panose="02040502050505030304" pitchFamily="18" charset="0"/>
              </a:rPr>
              <a:t>ἄνδρα μοι ἔννεπε, </a:t>
            </a:r>
            <a:r>
              <a:rPr lang="el-GR">
                <a:solidFill>
                  <a:srgbClr val="002060"/>
                </a:solidFill>
                <a:latin typeface="Palatino Linotype" panose="02040502050505030304" pitchFamily="18" charset="0"/>
              </a:rPr>
              <a:t>Μοῦσα</a:t>
            </a:r>
            <a:r>
              <a:rPr lang="it-IT">
                <a:solidFill>
                  <a:srgbClr val="002060"/>
                </a:solidFill>
                <a:latin typeface="Palatino Linotype" panose="02040502050505030304" pitchFamily="18" charset="0"/>
              </a:rPr>
              <a:t>, πολύτροπον</a:t>
            </a:r>
            <a:r>
              <a:rPr lang="it-IT">
                <a:latin typeface="Palatino Linotype" panose="02040502050505030304" pitchFamily="18" charset="0"/>
              </a:rPr>
              <a:t>, ὃς μάλα πολλὰ</a:t>
            </a:r>
          </a:p>
          <a:p>
            <a:r>
              <a:rPr lang="it-IT">
                <a:latin typeface="Palatino Linotype" panose="02040502050505030304" pitchFamily="18" charset="0"/>
              </a:rPr>
              <a:t>πλάγχθη, ἐπεὶ Τροίης ἱερὸν πτολίεθρον ἔπερσεν·</a:t>
            </a:r>
          </a:p>
          <a:p>
            <a:r>
              <a:rPr lang="it-IT">
                <a:latin typeface="Palatino Linotype" panose="02040502050505030304" pitchFamily="18" charset="0"/>
              </a:rPr>
              <a:t>πολλῶν δ᾽ ἀνθρώπων ἴδεν ἄστεα καὶ νόον ἔγνω,</a:t>
            </a:r>
          </a:p>
          <a:p>
            <a:r>
              <a:rPr lang="it-IT">
                <a:latin typeface="Palatino Linotype" panose="02040502050505030304" pitchFamily="18" charset="0"/>
              </a:rPr>
              <a:t>πολλὰ δ᾽ ὅ γ᾽ ἐν πόντῳ πάθεν ἄλγεα ὃν κατὰ θυμόν,</a:t>
            </a:r>
          </a:p>
          <a:p>
            <a:r>
              <a:rPr lang="it-IT">
                <a:latin typeface="Palatino Linotype" panose="02040502050505030304" pitchFamily="18" charset="0"/>
              </a:rPr>
              <a:t>ἀρνύμενος ἥν τε ψυχὴν καὶ νόστον ἑταίρων.</a:t>
            </a:r>
          </a:p>
          <a:p>
            <a:endParaRPr lang="it-IT">
              <a:latin typeface="Palatino Linotype" panose="02040502050505030304" pitchFamily="18" charset="0"/>
            </a:endParaRPr>
          </a:p>
          <a:p>
            <a:r>
              <a:rPr lang="it-IT">
                <a:latin typeface="Palatino Linotype" panose="02040502050505030304" pitchFamily="18" charset="0"/>
              </a:rPr>
              <a:t>[</a:t>
            </a:r>
            <a:r>
              <a:rPr lang="it-IT">
                <a:solidFill>
                  <a:srgbClr val="002060"/>
                </a:solidFill>
                <a:latin typeface="Palatino Linotype" panose="02040502050505030304" pitchFamily="18" charset="0"/>
              </a:rPr>
              <a:t>L’eroe narrami, Musa, versatile</a:t>
            </a:r>
            <a:r>
              <a:rPr lang="it-IT">
                <a:latin typeface="Palatino Linotype" panose="02040502050505030304" pitchFamily="18" charset="0"/>
              </a:rPr>
              <a:t>, che tanto </a:t>
            </a:r>
          </a:p>
          <a:p>
            <a:r>
              <a:rPr lang="it-IT">
                <a:latin typeface="Palatino Linotype" panose="02040502050505030304" pitchFamily="18" charset="0"/>
              </a:rPr>
              <a:t>vagò, dopo che distrusse la rocca sacra di Troia:</a:t>
            </a:r>
          </a:p>
          <a:p>
            <a:r>
              <a:rPr lang="it-IT">
                <a:latin typeface="Palatino Linotype" panose="02040502050505030304" pitchFamily="18" charset="0"/>
              </a:rPr>
              <a:t>di molti uomini vide le città e conobbe i pensieri,</a:t>
            </a:r>
          </a:p>
          <a:p>
            <a:r>
              <a:rPr lang="it-IT">
                <a:latin typeface="Palatino Linotype" panose="02040502050505030304" pitchFamily="18" charset="0"/>
              </a:rPr>
              <a:t>molti dolori patì sul mare nell’animo suo,</a:t>
            </a:r>
          </a:p>
          <a:p>
            <a:r>
              <a:rPr lang="it-IT">
                <a:latin typeface="Palatino Linotype" panose="02040502050505030304" pitchFamily="18" charset="0"/>
              </a:rPr>
              <a:t>per acquistare a sé la vita e il ritorno ai compagni]. </a:t>
            </a:r>
          </a:p>
          <a:p>
            <a:endParaRPr lang="it-IT">
              <a:latin typeface="Palatino Linotype" panose="02040502050505030304" pitchFamily="18" charset="0"/>
            </a:endParaRPr>
          </a:p>
          <a:p>
            <a:r>
              <a:rPr lang="it-IT" cap="small">
                <a:latin typeface="Palatino Linotype" panose="02040502050505030304" pitchFamily="18" charset="0"/>
              </a:rPr>
              <a:t>Livi Andronici </a:t>
            </a:r>
            <a:r>
              <a:rPr lang="it-IT" i="1" cap="small">
                <a:latin typeface="Palatino Linotype" panose="02040502050505030304" pitchFamily="18" charset="0"/>
              </a:rPr>
              <a:t>Odusia</a:t>
            </a:r>
            <a:r>
              <a:rPr lang="it-IT" cap="small">
                <a:latin typeface="Palatino Linotype" panose="02040502050505030304" pitchFamily="18" charset="0"/>
              </a:rPr>
              <a:t> fr. 1 Bl</a:t>
            </a:r>
            <a:r>
              <a:rPr lang="it-IT" cap="small">
                <a:latin typeface="Palatino Linotype" panose="02040502050505030304" pitchFamily="18" charset="0"/>
                <a:cs typeface="Calibri" panose="020F0502020204030204" pitchFamily="34" charset="0"/>
              </a:rPr>
              <a:t>änsdorf</a:t>
            </a:r>
            <a:endParaRPr lang="it-IT" cap="small">
              <a:latin typeface="Palatino Linotype" panose="02040502050505030304" pitchFamily="18" charset="0"/>
            </a:endParaRPr>
          </a:p>
          <a:p>
            <a:r>
              <a:rPr lang="it-IT">
                <a:solidFill>
                  <a:srgbClr val="002060"/>
                </a:solidFill>
                <a:latin typeface="Palatino Linotype" panose="02040502050505030304" pitchFamily="18" charset="0"/>
              </a:rPr>
              <a:t>Virum mihi, Camena, insece versutum</a:t>
            </a:r>
          </a:p>
          <a:p>
            <a:endParaRPr lang="it-IT">
              <a:latin typeface="Palatino Linotype" panose="02040502050505030304" pitchFamily="18" charset="0"/>
            </a:endParaRPr>
          </a:p>
        </p:txBody>
      </p:sp>
    </p:spTree>
    <p:extLst>
      <p:ext uri="{BB962C8B-B14F-4D97-AF65-F5344CB8AC3E}">
        <p14:creationId xmlns:p14="http://schemas.microsoft.com/office/powerpoint/2010/main" val="3270843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02295" y="261258"/>
            <a:ext cx="7828196" cy="6278642"/>
          </a:xfrm>
          <a:prstGeom prst="rect">
            <a:avLst/>
          </a:prstGeom>
          <a:noFill/>
        </p:spPr>
        <p:txBody>
          <a:bodyPr wrap="square" rtlCol="0">
            <a:spAutoFit/>
          </a:bodyPr>
          <a:lstStyle/>
          <a:p>
            <a:pPr algn="just"/>
            <a:r>
              <a:rPr lang="el-GR">
                <a:latin typeface="Palatino Linotype" panose="02040502050505030304" pitchFamily="18" charset="0"/>
                <a:ea typeface="Verdana" panose="020B0604030504040204" pitchFamily="34" charset="0"/>
                <a:cs typeface="Times New Roman" panose="02020603050405020304" pitchFamily="18" charset="0"/>
              </a:rPr>
              <a:t>Ἄνδρα μοι ἔννεπε, Μοῦσα, </a:t>
            </a:r>
            <a:r>
              <a:rPr lang="el-GR">
                <a:solidFill>
                  <a:srgbClr val="C00000"/>
                </a:solidFill>
                <a:latin typeface="Palatino Linotype" panose="02040502050505030304" pitchFamily="18" charset="0"/>
                <a:ea typeface="Verdana" panose="020B0604030504040204" pitchFamily="34" charset="0"/>
                <a:cs typeface="Times New Roman" panose="02020603050405020304" pitchFamily="18" charset="0"/>
              </a:rPr>
              <a:t>πολύτροπον</a:t>
            </a:r>
            <a:r>
              <a:rPr lang="it-IT">
                <a:latin typeface="Palatino Linotype" panose="02040502050505030304" pitchFamily="18" charset="0"/>
                <a:ea typeface="Verdana" panose="020B0604030504040204" pitchFamily="34" charset="0"/>
                <a:cs typeface="Times New Roman" panose="02020603050405020304" pitchFamily="18" charset="0"/>
              </a:rPr>
              <a:t>,</a:t>
            </a:r>
            <a:r>
              <a:rPr lang="el-GR">
                <a:latin typeface="Palatino Linotype" panose="02040502050505030304" pitchFamily="18" charset="0"/>
                <a:ea typeface="Verdana" panose="020B0604030504040204" pitchFamily="34" charset="0"/>
                <a:cs typeface="Times New Roman" panose="02020603050405020304" pitchFamily="18" charset="0"/>
              </a:rPr>
              <a:t> ὃς μάλα πολλά</a:t>
            </a:r>
            <a:endParaRPr lang="it-IT">
              <a:latin typeface="Palatino Linotype" panose="02040502050505030304" pitchFamily="18" charset="0"/>
              <a:ea typeface="Verdana" panose="020B0604030504040204" pitchFamily="34" charset="0"/>
              <a:cs typeface="Times New Roman" panose="02020603050405020304" pitchFamily="18" charset="0"/>
            </a:endParaRPr>
          </a:p>
          <a:p>
            <a:pPr algn="just"/>
            <a:r>
              <a:rPr lang="el-GR">
                <a:latin typeface="Palatino Linotype" panose="02040502050505030304" pitchFamily="18" charset="0"/>
                <a:ea typeface="Verdana" panose="020B0604030504040204" pitchFamily="34" charset="0"/>
                <a:cs typeface="Times New Roman" panose="02020603050405020304" pitchFamily="18" charset="0"/>
              </a:rPr>
              <a:t>πλάγχθη</a:t>
            </a:r>
            <a:r>
              <a:rPr lang="it-IT">
                <a:latin typeface="Palatino Linotype" panose="02040502050505030304" pitchFamily="18" charset="0"/>
                <a:ea typeface="Verdana" panose="020B0604030504040204" pitchFamily="34" charset="0"/>
                <a:cs typeface="Times New Roman" panose="02020603050405020304" pitchFamily="18" charset="0"/>
              </a:rPr>
              <a:t>, </a:t>
            </a:r>
            <a:r>
              <a:rPr lang="el-GR">
                <a:latin typeface="Palatino Linotype" panose="02040502050505030304" pitchFamily="18" charset="0"/>
                <a:ea typeface="Verdana" panose="020B0604030504040204" pitchFamily="34" charset="0"/>
                <a:cs typeface="Times New Roman" panose="02020603050405020304" pitchFamily="18" charset="0"/>
              </a:rPr>
              <a:t>ἐπεὶ Τροίης ἱερὸν πτολίεθρον ἔπερσε</a:t>
            </a:r>
            <a:endParaRPr lang="it-IT">
              <a:latin typeface="Palatino Linotype" panose="02040502050505030304" pitchFamily="18" charset="0"/>
              <a:ea typeface="Verdana" panose="020B0604030504040204" pitchFamily="34" charset="0"/>
              <a:cs typeface="Times New Roman" panose="02020603050405020304" pitchFamily="18" charset="0"/>
            </a:endParaRPr>
          </a:p>
          <a:p>
            <a:pPr algn="just"/>
            <a:r>
              <a:rPr lang="it-IT" sz="1600">
                <a:latin typeface="Palatino Linotype" panose="02040502050505030304" pitchFamily="18" charset="0"/>
                <a:ea typeface="Verdana" panose="020B0604030504040204" pitchFamily="34" charset="0"/>
                <a:cs typeface="Times New Roman" panose="02020603050405020304" pitchFamily="18" charset="0"/>
              </a:rPr>
              <a:t>L’uomo dimmi, Musa, </a:t>
            </a:r>
            <a:r>
              <a:rPr lang="it-IT" sz="1600">
                <a:solidFill>
                  <a:srgbClr val="C00000"/>
                </a:solidFill>
                <a:latin typeface="Palatino Linotype" panose="02040502050505030304" pitchFamily="18" charset="0"/>
                <a:ea typeface="Verdana" panose="020B0604030504040204" pitchFamily="34" charset="0"/>
                <a:cs typeface="Times New Roman" panose="02020603050405020304" pitchFamily="18" charset="0"/>
              </a:rPr>
              <a:t>versatile/a lungo errante</a:t>
            </a:r>
            <a:r>
              <a:rPr lang="it-IT" sz="1600">
                <a:latin typeface="Palatino Linotype" panose="02040502050505030304" pitchFamily="18" charset="0"/>
                <a:ea typeface="Verdana" panose="020B0604030504040204" pitchFamily="34" charset="0"/>
                <a:cs typeface="Times New Roman" panose="02020603050405020304" pitchFamily="18" charset="0"/>
              </a:rPr>
              <a:t>, che  tanto</a:t>
            </a:r>
          </a:p>
          <a:p>
            <a:pPr algn="just"/>
            <a:r>
              <a:rPr lang="it-IT" sz="1600">
                <a:latin typeface="Palatino Linotype" panose="02040502050505030304" pitchFamily="18" charset="0"/>
                <a:ea typeface="Verdana" panose="020B0604030504040204" pitchFamily="34" charset="0"/>
                <a:cs typeface="Times New Roman" panose="02020603050405020304" pitchFamily="18" charset="0"/>
              </a:rPr>
              <a:t>vagò, dopo che di Troia la sacra rocca distrusse</a:t>
            </a:r>
          </a:p>
          <a:p>
            <a:pPr algn="just"/>
            <a:endParaRPr lang="it-IT" sz="1400">
              <a:latin typeface="Palatino Linotype" panose="02040502050505030304" pitchFamily="18" charset="0"/>
            </a:endParaRPr>
          </a:p>
          <a:p>
            <a:pPr algn="just"/>
            <a:r>
              <a:rPr lang="el-GR" sz="1600">
                <a:latin typeface="Palatino Linotype" panose="02040502050505030304" pitchFamily="18" charset="0"/>
                <a:ea typeface="Verdana" panose="020B0604030504040204" pitchFamily="34" charset="0"/>
                <a:cs typeface="Times New Roman" panose="02020603050405020304" pitchFamily="18" charset="0"/>
              </a:rPr>
              <a:t>πολύτροπο</a:t>
            </a:r>
            <a:r>
              <a:rPr lang="el-GR" sz="1600">
                <a:latin typeface="Palatino Linotype" panose="02040502050505030304" pitchFamily="18" charset="0"/>
              </a:rPr>
              <a:t>ς</a:t>
            </a:r>
            <a:r>
              <a:rPr lang="it-IT" sz="1600">
                <a:latin typeface="Palatino Linotype" panose="02040502050505030304" pitchFamily="18" charset="0"/>
              </a:rPr>
              <a:t> (</a:t>
            </a:r>
            <a:r>
              <a:rPr lang="el-GR" sz="1600">
                <a:latin typeface="Palatino Linotype" panose="02040502050505030304" pitchFamily="18" charset="0"/>
              </a:rPr>
              <a:t>πολύς, τρέπω</a:t>
            </a:r>
            <a:r>
              <a:rPr lang="it-IT" sz="1600">
                <a:latin typeface="Palatino Linotype" panose="02040502050505030304" pitchFamily="18" charset="0"/>
              </a:rPr>
              <a:t> </a:t>
            </a:r>
            <a:r>
              <a:rPr lang="it-IT" sz="1600">
                <a:latin typeface="Calibri" panose="020F0502020204030204" pitchFamily="34" charset="0"/>
                <a:cs typeface="Calibri" panose="020F0502020204030204" pitchFamily="34" charset="0"/>
              </a:rPr>
              <a:t>→</a:t>
            </a:r>
            <a:r>
              <a:rPr lang="it-IT" sz="1600">
                <a:latin typeface="Palatino Linotype" panose="02040502050505030304" pitchFamily="18" charset="0"/>
              </a:rPr>
              <a:t> «volgo», M. «mi volgo»):</a:t>
            </a:r>
          </a:p>
          <a:p>
            <a:pPr algn="just"/>
            <a:r>
              <a:rPr lang="it-IT" sz="1600">
                <a:latin typeface="Palatino Linotype" panose="02040502050505030304" pitchFamily="18" charset="0"/>
              </a:rPr>
              <a:t>a) sinonimo di: </a:t>
            </a:r>
            <a:r>
              <a:rPr lang="el-GR" sz="1600">
                <a:latin typeface="Palatino Linotype" panose="02040502050505030304" pitchFamily="18" charset="0"/>
              </a:rPr>
              <a:t>πολύμητις</a:t>
            </a:r>
            <a:r>
              <a:rPr lang="it-IT" sz="1600">
                <a:latin typeface="Palatino Linotype" panose="02040502050505030304" pitchFamily="18" charset="0"/>
              </a:rPr>
              <a:t>,</a:t>
            </a:r>
            <a:r>
              <a:rPr lang="el-GR" sz="1600">
                <a:latin typeface="Palatino Linotype" panose="02040502050505030304" pitchFamily="18" charset="0"/>
              </a:rPr>
              <a:t> πολύφρων</a:t>
            </a:r>
            <a:r>
              <a:rPr lang="it-IT" sz="1600">
                <a:latin typeface="Palatino Linotype" panose="02040502050505030304" pitchFamily="18" charset="0"/>
              </a:rPr>
              <a:t>,</a:t>
            </a:r>
            <a:r>
              <a:rPr lang="el-GR" sz="1600">
                <a:latin typeface="Palatino Linotype" panose="02040502050505030304" pitchFamily="18" charset="0"/>
              </a:rPr>
              <a:t> πολυμήχανος</a:t>
            </a:r>
            <a:r>
              <a:rPr lang="it-IT" sz="1600">
                <a:latin typeface="Palatino Linotype" panose="02040502050505030304" pitchFamily="18" charset="0"/>
              </a:rPr>
              <a:t>,</a:t>
            </a:r>
            <a:r>
              <a:rPr lang="el-GR" sz="1600">
                <a:latin typeface="Palatino Linotype" panose="02040502050505030304" pitchFamily="18" charset="0"/>
              </a:rPr>
              <a:t> ποικιλομήτης</a:t>
            </a:r>
            <a:r>
              <a:rPr lang="it-IT" sz="1600">
                <a:latin typeface="Palatino Linotype" panose="02040502050505030304" pitchFamily="18" charset="0"/>
              </a:rPr>
              <a:t> etc.</a:t>
            </a:r>
            <a:endParaRPr lang="el-GR" sz="1600">
              <a:latin typeface="Palatino Linotype" panose="02040502050505030304" pitchFamily="18" charset="0"/>
            </a:endParaRPr>
          </a:p>
          <a:p>
            <a:pPr algn="just"/>
            <a:r>
              <a:rPr lang="it-IT" sz="1600">
                <a:latin typeface="Palatino Linotype" panose="02040502050505030304" pitchFamily="18" charset="0"/>
              </a:rPr>
              <a:t>b) sinonimo di: </a:t>
            </a:r>
            <a:r>
              <a:rPr lang="el-GR" sz="1600">
                <a:latin typeface="Palatino Linotype" panose="02040502050505030304" pitchFamily="18" charset="0"/>
              </a:rPr>
              <a:t>πολύπλαγκτος</a:t>
            </a:r>
            <a:r>
              <a:rPr lang="it-IT" sz="1600">
                <a:latin typeface="Palatino Linotype" panose="02040502050505030304" pitchFamily="18" charset="0"/>
              </a:rPr>
              <a:t> (</a:t>
            </a:r>
            <a:r>
              <a:rPr lang="el-GR" sz="1600">
                <a:latin typeface="Palatino Linotype" panose="02040502050505030304" pitchFamily="18" charset="0"/>
              </a:rPr>
              <a:t>πολύς, πλ</a:t>
            </a:r>
            <a:r>
              <a:rPr lang="el-GR" sz="1600">
                <a:latin typeface="Palatino Linotype" panose="02040502050505030304" pitchFamily="18" charset="0"/>
                <a:ea typeface="Verdana" panose="020B0604030504040204" pitchFamily="34" charset="0"/>
                <a:cs typeface="Times New Roman" panose="02020603050405020304" pitchFamily="18" charset="0"/>
              </a:rPr>
              <a:t>ά</a:t>
            </a:r>
            <a:r>
              <a:rPr lang="el-GR" sz="1600">
                <a:latin typeface="Palatino Linotype" panose="02040502050505030304" pitchFamily="18" charset="0"/>
              </a:rPr>
              <a:t>ζω</a:t>
            </a:r>
            <a:r>
              <a:rPr lang="it-IT" sz="1600">
                <a:latin typeface="Palatino Linotype" panose="02040502050505030304" pitchFamily="18" charset="0"/>
              </a:rPr>
              <a:t> </a:t>
            </a:r>
            <a:r>
              <a:rPr lang="it-IT" sz="1600">
                <a:latin typeface="Palatino Linotype" panose="02040502050505030304" pitchFamily="18" charset="0"/>
                <a:cs typeface="Calibri" panose="020F0502020204030204" pitchFamily="34" charset="0"/>
              </a:rPr>
              <a:t>→ «svio», M. «erro, vado errando»</a:t>
            </a:r>
            <a:r>
              <a:rPr lang="it-IT" sz="1600">
                <a:latin typeface="Palatino Linotype" panose="02040502050505030304" pitchFamily="18" charset="0"/>
              </a:rPr>
              <a:t>)</a:t>
            </a:r>
          </a:p>
          <a:p>
            <a:pPr algn="just"/>
            <a:endParaRPr lang="it-IT" sz="1600">
              <a:latin typeface="Palatino Linotype" panose="02040502050505030304" pitchFamily="18" charset="0"/>
            </a:endParaRPr>
          </a:p>
          <a:p>
            <a:pPr algn="just"/>
            <a:r>
              <a:rPr lang="it-IT" sz="1600">
                <a:latin typeface="Palatino Linotype" panose="02040502050505030304" pitchFamily="18" charset="0"/>
              </a:rPr>
              <a:t>Livio Andronico: </a:t>
            </a:r>
            <a:r>
              <a:rPr lang="el-GR" sz="1600">
                <a:latin typeface="Palatino Linotype" panose="02040502050505030304" pitchFamily="18" charset="0"/>
              </a:rPr>
              <a:t>π</a:t>
            </a:r>
            <a:r>
              <a:rPr lang="el-GR" sz="1600">
                <a:latin typeface="Palatino Linotype" panose="02040502050505030304" pitchFamily="18" charset="0"/>
                <a:ea typeface="Verdana" panose="020B0604030504040204" pitchFamily="34" charset="0"/>
                <a:cs typeface="Times New Roman" panose="02020603050405020304" pitchFamily="18" charset="0"/>
              </a:rPr>
              <a:t>ολύτροπο</a:t>
            </a:r>
            <a:r>
              <a:rPr lang="el-GR" sz="1600">
                <a:latin typeface="Palatino Linotype" panose="02040502050505030304" pitchFamily="18" charset="0"/>
              </a:rPr>
              <a:t>ς</a:t>
            </a:r>
            <a:r>
              <a:rPr lang="it-IT" sz="1600">
                <a:latin typeface="Palatino Linotype" panose="02040502050505030304" pitchFamily="18" charset="0"/>
              </a:rPr>
              <a:t> = </a:t>
            </a:r>
            <a:r>
              <a:rPr lang="it-IT" sz="1600" i="1">
                <a:latin typeface="Palatino Linotype" panose="02040502050505030304" pitchFamily="18" charset="0"/>
              </a:rPr>
              <a:t>versutus </a:t>
            </a:r>
            <a:r>
              <a:rPr lang="it-IT" sz="1600">
                <a:latin typeface="Palatino Linotype" panose="02040502050505030304" pitchFamily="18" charset="0"/>
              </a:rPr>
              <a:t>(</a:t>
            </a:r>
            <a:r>
              <a:rPr lang="it-IT" sz="1600" i="1">
                <a:latin typeface="Palatino Linotype" panose="02040502050505030304" pitchFamily="18" charset="0"/>
              </a:rPr>
              <a:t>verto</a:t>
            </a:r>
            <a:r>
              <a:rPr lang="it-IT" sz="1600">
                <a:latin typeface="Palatino Linotype" panose="02040502050505030304" pitchFamily="18" charset="0"/>
              </a:rPr>
              <a:t>, «volgo, mi volgo»)</a:t>
            </a:r>
          </a:p>
          <a:p>
            <a:pPr algn="just"/>
            <a:endParaRPr lang="it-IT" sz="1600">
              <a:latin typeface="Palatino Linotype" panose="02040502050505030304" pitchFamily="18" charset="0"/>
            </a:endParaRPr>
          </a:p>
          <a:p>
            <a:pPr algn="just"/>
            <a:r>
              <a:rPr lang="it-IT" sz="1600">
                <a:latin typeface="Palatino Linotype" panose="02040502050505030304" pitchFamily="18" charset="0"/>
              </a:rPr>
              <a:t>Hor. </a:t>
            </a:r>
            <a:r>
              <a:rPr lang="it-IT" sz="1600" i="1">
                <a:latin typeface="Palatino Linotype" panose="02040502050505030304" pitchFamily="18" charset="0"/>
              </a:rPr>
              <a:t>ars</a:t>
            </a:r>
            <a:r>
              <a:rPr lang="it-IT" sz="1600">
                <a:latin typeface="Palatino Linotype" panose="02040502050505030304" pitchFamily="18" charset="0"/>
              </a:rPr>
              <a:t> 141-142</a:t>
            </a:r>
          </a:p>
          <a:p>
            <a:pPr algn="just"/>
            <a:r>
              <a:rPr lang="it-IT" sz="1600" i="1">
                <a:latin typeface="Palatino Linotype" panose="02040502050505030304" pitchFamily="18" charset="0"/>
              </a:rPr>
              <a:t>Dic mihi, Musa, </a:t>
            </a:r>
            <a:r>
              <a:rPr lang="it-IT" sz="1600" i="1">
                <a:solidFill>
                  <a:srgbClr val="C00000"/>
                </a:solidFill>
                <a:latin typeface="Palatino Linotype" panose="02040502050505030304" pitchFamily="18" charset="0"/>
              </a:rPr>
              <a:t>virum</a:t>
            </a:r>
            <a:r>
              <a:rPr lang="it-IT" sz="1600" i="1">
                <a:latin typeface="Palatino Linotype" panose="02040502050505030304" pitchFamily="18" charset="0"/>
              </a:rPr>
              <a:t>, captae post tempora Troiae</a:t>
            </a:r>
          </a:p>
          <a:p>
            <a:pPr algn="just"/>
            <a:r>
              <a:rPr lang="it-IT" sz="1600" i="1">
                <a:latin typeface="Palatino Linotype" panose="02040502050505030304" pitchFamily="18" charset="0"/>
              </a:rPr>
              <a:t>qui mores hominum multorum vidit et urbes</a:t>
            </a:r>
          </a:p>
          <a:p>
            <a:pPr algn="just"/>
            <a:endParaRPr lang="it-IT" sz="1600" i="1">
              <a:latin typeface="Palatino Linotype" panose="02040502050505030304" pitchFamily="18" charset="0"/>
            </a:endParaRPr>
          </a:p>
          <a:p>
            <a:pPr algn="just"/>
            <a:r>
              <a:rPr lang="it-IT" sz="1600" i="1">
                <a:latin typeface="Palatino Linotype" panose="02040502050505030304" pitchFamily="18" charset="0"/>
              </a:rPr>
              <a:t>ep</a:t>
            </a:r>
            <a:r>
              <a:rPr lang="it-IT" sz="1600">
                <a:latin typeface="Palatino Linotype" panose="02040502050505030304" pitchFamily="18" charset="0"/>
              </a:rPr>
              <a:t>. I 2, 19-22</a:t>
            </a:r>
          </a:p>
          <a:p>
            <a:pPr algn="just"/>
            <a:r>
              <a:rPr lang="it-IT" sz="1600">
                <a:latin typeface="Palatino Linotype" panose="02040502050505030304" pitchFamily="18" charset="0"/>
              </a:rPr>
              <a:t>[</a:t>
            </a:r>
            <a:r>
              <a:rPr lang="it-IT" sz="1600" i="1">
                <a:latin typeface="Palatino Linotype" panose="02040502050505030304" pitchFamily="18" charset="0"/>
              </a:rPr>
              <a:t>Ulixen</a:t>
            </a:r>
            <a:r>
              <a:rPr lang="it-IT" sz="1600">
                <a:latin typeface="Palatino Linotype" panose="02040502050505030304" pitchFamily="18" charset="0"/>
              </a:rPr>
              <a:t>] </a:t>
            </a:r>
            <a:r>
              <a:rPr lang="it-IT" sz="1600" i="1">
                <a:latin typeface="Palatino Linotype" panose="02040502050505030304" pitchFamily="18" charset="0"/>
              </a:rPr>
              <a:t>qui domitor Troiae multorum providus urbis</a:t>
            </a:r>
          </a:p>
          <a:p>
            <a:pPr algn="just"/>
            <a:r>
              <a:rPr lang="it-IT" sz="1600" i="1">
                <a:latin typeface="Palatino Linotype" panose="02040502050505030304" pitchFamily="18" charset="0"/>
              </a:rPr>
              <a:t>et mores hominum inspexit latumque per aequor</a:t>
            </a:r>
          </a:p>
          <a:p>
            <a:pPr algn="just"/>
            <a:r>
              <a:rPr lang="it-IT" sz="1600">
                <a:latin typeface="Palatino Linotype" panose="02040502050505030304" pitchFamily="18" charset="0"/>
              </a:rPr>
              <a:t>	[…]</a:t>
            </a:r>
            <a:r>
              <a:rPr lang="it-IT" sz="1600" i="1">
                <a:latin typeface="Palatino Linotype" panose="02040502050505030304" pitchFamily="18" charset="0"/>
              </a:rPr>
              <a:t> 	aspera multa</a:t>
            </a:r>
          </a:p>
          <a:p>
            <a:pPr algn="just"/>
            <a:r>
              <a:rPr lang="it-IT" sz="1600" i="1">
                <a:latin typeface="Palatino Linotype" panose="02040502050505030304" pitchFamily="18" charset="0"/>
              </a:rPr>
              <a:t>pertulit</a:t>
            </a:r>
          </a:p>
          <a:p>
            <a:pPr algn="just"/>
            <a:endParaRPr lang="it-IT" sz="1600" i="1">
              <a:latin typeface="Palatino Linotype" panose="02040502050505030304" pitchFamily="18" charset="0"/>
            </a:endParaRPr>
          </a:p>
          <a:p>
            <a:pPr algn="just"/>
            <a:r>
              <a:rPr lang="it-IT" sz="1600">
                <a:latin typeface="Palatino Linotype" panose="02040502050505030304" pitchFamily="18" charset="0"/>
              </a:rPr>
              <a:t>[Ulisse] che, vincitore di Troia, vide, accorto,</a:t>
            </a:r>
          </a:p>
          <a:p>
            <a:pPr algn="just"/>
            <a:r>
              <a:rPr lang="it-IT" sz="1600">
                <a:latin typeface="Palatino Linotype" panose="02040502050505030304" pitchFamily="18" charset="0"/>
              </a:rPr>
              <a:t>le città e i costumi di molti uomini  e, per il vasto mare,</a:t>
            </a:r>
          </a:p>
          <a:p>
            <a:pPr algn="just"/>
            <a:r>
              <a:rPr lang="it-IT" sz="1600">
                <a:latin typeface="Palatino Linotype" panose="02040502050505030304" pitchFamily="18" charset="0"/>
              </a:rPr>
              <a:t>	[…] 	molte traversie</a:t>
            </a:r>
          </a:p>
          <a:p>
            <a:pPr algn="just"/>
            <a:r>
              <a:rPr lang="it-IT" sz="1600">
                <a:latin typeface="Palatino Linotype" panose="02040502050505030304" pitchFamily="18" charset="0"/>
              </a:rPr>
              <a:t>sopportò</a:t>
            </a:r>
          </a:p>
        </p:txBody>
      </p:sp>
    </p:spTree>
    <p:extLst>
      <p:ext uri="{BB962C8B-B14F-4D97-AF65-F5344CB8AC3E}">
        <p14:creationId xmlns:p14="http://schemas.microsoft.com/office/powerpoint/2010/main" val="2560420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9486" y="698319"/>
            <a:ext cx="8665028" cy="5370701"/>
          </a:xfrm>
          <a:prstGeom prst="rect">
            <a:avLst/>
          </a:prstGeom>
          <a:noFill/>
        </p:spPr>
        <p:txBody>
          <a:bodyPr wrap="square" rtlCol="0">
            <a:spAutoFit/>
          </a:bodyPr>
          <a:lstStyle/>
          <a:p>
            <a:pPr>
              <a:spcAft>
                <a:spcPts val="450"/>
              </a:spcAft>
            </a:pPr>
            <a:r>
              <a:rPr lang="it-IT" sz="2400">
                <a:solidFill>
                  <a:srgbClr val="C00000"/>
                </a:solidFill>
                <a:latin typeface="Palatino Linotype" panose="02040502050505030304" pitchFamily="18" charset="0"/>
                <a:ea typeface="Verdana" panose="020B0604030504040204" pitchFamily="34" charset="0"/>
                <a:cs typeface="Times New Roman" panose="02020603050405020304" pitchFamily="18" charset="0"/>
              </a:rPr>
              <a:t>Esametro</a:t>
            </a:r>
          </a:p>
          <a:p>
            <a:pPr>
              <a:spcAft>
                <a:spcPts val="450"/>
              </a:spcAft>
            </a:pPr>
            <a:r>
              <a:rPr lang="el-GR">
                <a:solidFill>
                  <a:srgbClr val="002060"/>
                </a:solidFill>
                <a:latin typeface="Palatino Linotype" panose="02040502050505030304" pitchFamily="18" charset="0"/>
                <a:ea typeface="Verdana" panose="020B0604030504040204" pitchFamily="34" charset="0"/>
                <a:cs typeface="Times New Roman" panose="02020603050405020304" pitchFamily="18" charset="0"/>
              </a:rPr>
              <a:t>Ἄνδρα μοι ἔννεπε, Μοῦσα, πολύτροπον </a:t>
            </a:r>
            <a:r>
              <a:rPr lang="it-IT">
                <a:latin typeface="Palatino Linotype" panose="02040502050505030304" pitchFamily="18" charset="0"/>
                <a:ea typeface="Verdana" panose="020B0604030504040204" pitchFamily="34" charset="0"/>
                <a:cs typeface="Times New Roman" panose="02020603050405020304" pitchFamily="18" charset="0"/>
              </a:rPr>
              <a:t>[</a:t>
            </a:r>
            <a:r>
              <a:rPr lang="el-GR">
                <a:latin typeface="Palatino Linotype" panose="02040502050505030304" pitchFamily="18" charset="0"/>
                <a:ea typeface="Verdana" panose="020B0604030504040204" pitchFamily="34" charset="0"/>
                <a:cs typeface="Times New Roman" panose="02020603050405020304" pitchFamily="18" charset="0"/>
              </a:rPr>
              <a:t>ὃς μάλα πολλά</a:t>
            </a:r>
            <a:r>
              <a:rPr lang="it-IT">
                <a:latin typeface="Palatino Linotype" panose="02040502050505030304" pitchFamily="18" charset="0"/>
                <a:ea typeface="Verdana" panose="020B0604030504040204" pitchFamily="34" charset="0"/>
                <a:cs typeface="Times New Roman" panose="02020603050405020304" pitchFamily="18" charset="0"/>
              </a:rPr>
              <a:t>]</a:t>
            </a:r>
          </a:p>
          <a:p>
            <a:r>
              <a:rPr lang="it-IT" sz="1600">
                <a:latin typeface="Palatino Linotype" panose="02040502050505030304" pitchFamily="18" charset="0"/>
                <a:ea typeface="Verdana" panose="020B0604030504040204" pitchFamily="34" charset="0"/>
                <a:cs typeface="Times New Roman" panose="02020603050405020304" pitchFamily="18" charset="0"/>
              </a:rPr>
              <a:t>L’uomo dimmi, Musa, versatile/a lungo errante [che… ] </a:t>
            </a:r>
          </a:p>
          <a:p>
            <a:r>
              <a:rPr lang="it-IT" sz="1600">
                <a:solidFill>
                  <a:srgbClr val="222222"/>
                </a:solidFill>
                <a:latin typeface="Palatino Linotype" panose="02040502050505030304" pitchFamily="18" charset="0"/>
              </a:rPr>
              <a:t>– ∪ ∪ – ∪ ∪ – ∪ ∪ – ∪ ∪ [– ∪ ∪ – x]</a:t>
            </a:r>
          </a:p>
          <a:p>
            <a:endParaRPr lang="it-IT" sz="1600">
              <a:latin typeface="Palatino Linotype" panose="02040502050505030304" pitchFamily="18" charset="0"/>
              <a:ea typeface="Verdana" panose="020B0604030504040204" pitchFamily="34" charset="0"/>
              <a:cs typeface="Times New Roman" panose="02020603050405020304" pitchFamily="18" charset="0"/>
            </a:endParaRPr>
          </a:p>
          <a:p>
            <a:pPr>
              <a:lnSpc>
                <a:spcPct val="150000"/>
              </a:lnSpc>
            </a:pPr>
            <a:r>
              <a:rPr lang="it-IT" sz="2400">
                <a:solidFill>
                  <a:srgbClr val="C00000"/>
                </a:solidFill>
                <a:latin typeface="Palatino Linotype" panose="02040502050505030304" pitchFamily="18" charset="0"/>
              </a:rPr>
              <a:t>Saturnio</a:t>
            </a:r>
          </a:p>
          <a:p>
            <a:r>
              <a:rPr lang="de-DE" sz="1400">
                <a:latin typeface="Palatino Linotype" panose="02040502050505030304" pitchFamily="18" charset="0"/>
              </a:rPr>
              <a:t>Fest. 432,9 sgg. L:</a:t>
            </a:r>
            <a:r>
              <a:rPr lang="de-DE" sz="1400"/>
              <a:t> </a:t>
            </a:r>
            <a:r>
              <a:rPr lang="it-IT" sz="1400" i="1">
                <a:latin typeface="Palatino Linotype" panose="02040502050505030304" pitchFamily="18" charset="0"/>
              </a:rPr>
              <a:t>versus</a:t>
            </a:r>
            <a:r>
              <a:rPr lang="it-IT" sz="1400">
                <a:latin typeface="Palatino Linotype" panose="02040502050505030304" pitchFamily="18" charset="0"/>
              </a:rPr>
              <a:t> […]</a:t>
            </a:r>
            <a:r>
              <a:rPr lang="it-IT" sz="1400" i="1">
                <a:latin typeface="Palatino Linotype" panose="02040502050505030304" pitchFamily="18" charset="0"/>
              </a:rPr>
              <a:t> antiquissimi, quibus Faunus fata </a:t>
            </a:r>
            <a:r>
              <a:rPr lang="it-IT" sz="1400" i="1">
                <a:solidFill>
                  <a:srgbClr val="C00000"/>
                </a:solidFill>
                <a:latin typeface="Palatino Linotype" panose="02040502050505030304" pitchFamily="18" charset="0"/>
              </a:rPr>
              <a:t>cecinisse</a:t>
            </a:r>
            <a:r>
              <a:rPr lang="it-IT" sz="1400" i="1">
                <a:latin typeface="Palatino Linotype" panose="02040502050505030304" pitchFamily="18" charset="0"/>
              </a:rPr>
              <a:t> hominibus videtur, saturnii appellantur</a:t>
            </a:r>
            <a:r>
              <a:rPr lang="it-IT" sz="1400">
                <a:latin typeface="Palatino Linotype" panose="02040502050505030304" pitchFamily="18" charset="0"/>
              </a:rPr>
              <a:t>.</a:t>
            </a:r>
          </a:p>
          <a:p>
            <a:endParaRPr lang="it-IT" sz="1600">
              <a:solidFill>
                <a:srgbClr val="C00000"/>
              </a:solidFill>
              <a:latin typeface="Palatino Linotype" panose="02040502050505030304" pitchFamily="18" charset="0"/>
            </a:endParaRPr>
          </a:p>
          <a:p>
            <a:r>
              <a:rPr lang="it-IT" i="1">
                <a:solidFill>
                  <a:srgbClr val="002060"/>
                </a:solidFill>
                <a:latin typeface="Palatino Linotype" panose="02040502050505030304" pitchFamily="18" charset="0"/>
              </a:rPr>
              <a:t>Virum mihi, Camena,  insece versutum </a:t>
            </a:r>
            <a:endParaRPr lang="it-IT">
              <a:solidFill>
                <a:srgbClr val="002060"/>
              </a:solidFill>
              <a:latin typeface="Palatino Linotype" panose="02040502050505030304" pitchFamily="18" charset="0"/>
            </a:endParaRPr>
          </a:p>
          <a:p>
            <a:r>
              <a:rPr lang="it-IT" sz="1600">
                <a:solidFill>
                  <a:srgbClr val="222222"/>
                </a:solidFill>
                <a:latin typeface="Palatino Linotype" panose="02040502050505030304" pitchFamily="18" charset="0"/>
              </a:rPr>
              <a:t>∪ – ∪ – ∪ – ∪ </a:t>
            </a:r>
            <a:r>
              <a:rPr lang="it-IT" sz="1600">
                <a:solidFill>
                  <a:srgbClr val="C00000"/>
                </a:solidFill>
                <a:latin typeface="Palatino Linotype" panose="02040502050505030304" pitchFamily="18" charset="0"/>
              </a:rPr>
              <a:t> </a:t>
            </a:r>
            <a:r>
              <a:rPr lang="it-IT" sz="1600">
                <a:solidFill>
                  <a:srgbClr val="C00000"/>
                </a:solidFill>
                <a:latin typeface="Palatino Linotype" panose="02040502050505030304" pitchFamily="18" charset="0"/>
                <a:cs typeface="Calibri" panose="020F0502020204030204" pitchFamily="34" charset="0"/>
              </a:rPr>
              <a:t>ǁ </a:t>
            </a:r>
            <a:r>
              <a:rPr lang="it-IT" sz="1600">
                <a:solidFill>
                  <a:srgbClr val="C00000"/>
                </a:solidFill>
                <a:latin typeface="Palatino Linotype" panose="02040502050505030304" pitchFamily="18" charset="0"/>
              </a:rPr>
              <a:t> </a:t>
            </a:r>
            <a:r>
              <a:rPr lang="it-IT" sz="1600">
                <a:solidFill>
                  <a:srgbClr val="222222"/>
                </a:solidFill>
                <a:latin typeface="Palatino Linotype" panose="02040502050505030304" pitchFamily="18" charset="0"/>
              </a:rPr>
              <a:t>– ∪ ∪ – – ∪ </a:t>
            </a:r>
          </a:p>
          <a:p>
            <a:r>
              <a:rPr lang="it-IT" sz="1400">
                <a:solidFill>
                  <a:srgbClr val="222222"/>
                </a:solidFill>
                <a:latin typeface="Palatino Linotype" panose="02040502050505030304" pitchFamily="18" charset="0"/>
              </a:rPr>
              <a:t>[</a:t>
            </a:r>
            <a:r>
              <a:rPr lang="it-IT" sz="1400" i="1">
                <a:solidFill>
                  <a:srgbClr val="222222"/>
                </a:solidFill>
                <a:latin typeface="Palatino Linotype" panose="02040502050505030304" pitchFamily="18" charset="0"/>
              </a:rPr>
              <a:t>Dabunt malum Metelli  </a:t>
            </a:r>
            <a:r>
              <a:rPr lang="it-IT" sz="1400">
                <a:solidFill>
                  <a:srgbClr val="C00000"/>
                </a:solidFill>
                <a:latin typeface="Palatino Linotype" panose="02040502050505030304" pitchFamily="18" charset="0"/>
                <a:cs typeface="Calibri" panose="020F0502020204030204" pitchFamily="34" charset="0"/>
              </a:rPr>
              <a:t>ǁ</a:t>
            </a:r>
            <a:r>
              <a:rPr lang="it-IT" sz="1400" i="1">
                <a:solidFill>
                  <a:srgbClr val="222222"/>
                </a:solidFill>
                <a:latin typeface="Palatino Linotype" panose="02040502050505030304" pitchFamily="18" charset="0"/>
              </a:rPr>
              <a:t>  Naevio poetae</a:t>
            </a:r>
            <a:r>
              <a:rPr lang="it-IT" sz="1400">
                <a:solidFill>
                  <a:srgbClr val="222222"/>
                </a:solidFill>
                <a:latin typeface="Palatino Linotype" panose="02040502050505030304" pitchFamily="18" charset="0"/>
              </a:rPr>
              <a:t>: </a:t>
            </a:r>
            <a:r>
              <a:rPr lang="it-IT" sz="1400">
                <a:latin typeface="Palatino Linotype" panose="02040502050505030304" pitchFamily="18" charset="0"/>
              </a:rPr>
              <a:t>x– ∪–  x– x </a:t>
            </a:r>
            <a:r>
              <a:rPr lang="it-IT" sz="1400">
                <a:solidFill>
                  <a:srgbClr val="222222"/>
                </a:solidFill>
                <a:latin typeface="Palatino Linotype" panose="02040502050505030304" pitchFamily="18" charset="0"/>
                <a:cs typeface="Calibri" panose="020F0502020204030204" pitchFamily="34" charset="0"/>
              </a:rPr>
              <a:t>ǁ</a:t>
            </a:r>
            <a:r>
              <a:rPr lang="it-IT" sz="1400">
                <a:latin typeface="Palatino Linotype" panose="02040502050505030304" pitchFamily="18" charset="0"/>
              </a:rPr>
              <a:t> –∪ –∪ – –: dipodia giambica catalettica + tripodia trocaica</a:t>
            </a:r>
            <a:r>
              <a:rPr lang="it-IT" sz="1400">
                <a:solidFill>
                  <a:srgbClr val="222222"/>
                </a:solidFill>
                <a:latin typeface="Palatino Linotype" panose="02040502050505030304" pitchFamily="18" charset="0"/>
              </a:rPr>
              <a:t>]</a:t>
            </a:r>
          </a:p>
          <a:p>
            <a:endParaRPr lang="it-IT" sz="1400">
              <a:solidFill>
                <a:srgbClr val="222222"/>
              </a:solidFill>
              <a:latin typeface="Palatino Linotype" panose="02040502050505030304" pitchFamily="18" charset="0"/>
            </a:endParaRPr>
          </a:p>
          <a:p>
            <a:pPr>
              <a:spcAft>
                <a:spcPts val="450"/>
              </a:spcAft>
            </a:pPr>
            <a:r>
              <a:rPr lang="it-IT" sz="1600" i="1">
                <a:solidFill>
                  <a:srgbClr val="222222"/>
                </a:solidFill>
                <a:latin typeface="Palatino Linotype" panose="02040502050505030304" pitchFamily="18" charset="0"/>
              </a:rPr>
              <a:t>Virum</a:t>
            </a:r>
            <a:r>
              <a:rPr lang="it-IT" sz="1600">
                <a:solidFill>
                  <a:srgbClr val="222222"/>
                </a:solidFill>
                <a:latin typeface="Palatino Linotype" panose="02040502050505030304" pitchFamily="18" charset="0"/>
              </a:rPr>
              <a:t> </a:t>
            </a:r>
            <a:r>
              <a:rPr lang="it-IT" sz="1600">
                <a:solidFill>
                  <a:srgbClr val="222222"/>
                </a:solidFill>
                <a:latin typeface="Calibri" panose="020F0502020204030204" pitchFamily="34" charset="0"/>
                <a:cs typeface="Calibri" panose="020F0502020204030204" pitchFamily="34" charset="0"/>
              </a:rPr>
              <a:t>˂ </a:t>
            </a:r>
            <a:r>
              <a:rPr lang="el-GR" sz="1600">
                <a:latin typeface="Palatino Linotype" panose="02040502050505030304" pitchFamily="18" charset="0"/>
                <a:ea typeface="Verdana" panose="020B0604030504040204" pitchFamily="34" charset="0"/>
                <a:cs typeface="Times New Roman" panose="02020603050405020304" pitchFamily="18" charset="0"/>
              </a:rPr>
              <a:t>Ἄνδρα</a:t>
            </a:r>
            <a:endParaRPr lang="it-IT" sz="1600">
              <a:latin typeface="Palatino Linotype" panose="02040502050505030304" pitchFamily="18" charset="0"/>
              <a:ea typeface="Verdana" panose="020B0604030504040204" pitchFamily="34" charset="0"/>
              <a:cs typeface="Times New Roman" panose="02020603050405020304" pitchFamily="18" charset="0"/>
            </a:endParaRPr>
          </a:p>
          <a:p>
            <a:pPr>
              <a:spcAft>
                <a:spcPts val="450"/>
              </a:spcAft>
            </a:pPr>
            <a:r>
              <a:rPr lang="it-IT" sz="1600" i="1">
                <a:latin typeface="Palatino Linotype" panose="02040502050505030304" pitchFamily="18" charset="0"/>
                <a:ea typeface="Verdana" panose="020B0604030504040204" pitchFamily="34" charset="0"/>
                <a:cs typeface="Times New Roman" panose="02020603050405020304" pitchFamily="18" charset="0"/>
              </a:rPr>
              <a:t>mihi</a:t>
            </a:r>
            <a:r>
              <a:rPr lang="it-IT" sz="1600">
                <a:latin typeface="Palatino Linotype" panose="02040502050505030304" pitchFamily="18" charset="0"/>
                <a:ea typeface="Verdana" panose="020B0604030504040204" pitchFamily="34" charset="0"/>
                <a:cs typeface="Times New Roman" panose="02020603050405020304" pitchFamily="18" charset="0"/>
              </a:rPr>
              <a:t> </a:t>
            </a:r>
            <a:r>
              <a:rPr lang="it-IT" sz="1600">
                <a:solidFill>
                  <a:srgbClr val="222222"/>
                </a:solidFill>
                <a:latin typeface="Calibri" panose="020F0502020204030204" pitchFamily="34" charset="0"/>
                <a:cs typeface="Calibri" panose="020F0502020204030204" pitchFamily="34" charset="0"/>
              </a:rPr>
              <a:t>˂ </a:t>
            </a:r>
            <a:r>
              <a:rPr lang="el-GR" sz="1600">
                <a:latin typeface="Palatino Linotype" panose="02040502050505030304" pitchFamily="18" charset="0"/>
                <a:ea typeface="Verdana" panose="020B0604030504040204" pitchFamily="34" charset="0"/>
                <a:cs typeface="Times New Roman" panose="02020603050405020304" pitchFamily="18" charset="0"/>
              </a:rPr>
              <a:t>μοι</a:t>
            </a:r>
            <a:endParaRPr lang="it-IT" sz="1600">
              <a:solidFill>
                <a:srgbClr val="222222"/>
              </a:solidFill>
              <a:latin typeface="Palatino Linotype" panose="02040502050505030304" pitchFamily="18" charset="0"/>
            </a:endParaRPr>
          </a:p>
          <a:p>
            <a:pPr>
              <a:spcAft>
                <a:spcPts val="450"/>
              </a:spcAft>
            </a:pPr>
            <a:r>
              <a:rPr lang="it-IT" sz="1600" i="1">
                <a:solidFill>
                  <a:srgbClr val="222222"/>
                </a:solidFill>
                <a:latin typeface="Palatino Linotype" panose="02040502050505030304" pitchFamily="18" charset="0"/>
              </a:rPr>
              <a:t>Camena</a:t>
            </a:r>
            <a:r>
              <a:rPr lang="it-IT" sz="1600">
                <a:solidFill>
                  <a:srgbClr val="222222"/>
                </a:solidFill>
                <a:latin typeface="Palatino Linotype" panose="02040502050505030304" pitchFamily="18" charset="0"/>
              </a:rPr>
              <a:t> </a:t>
            </a:r>
            <a:r>
              <a:rPr lang="it-IT" sz="1600">
                <a:solidFill>
                  <a:srgbClr val="222222"/>
                </a:solidFill>
                <a:latin typeface="Calibri" panose="020F0502020204030204" pitchFamily="34" charset="0"/>
                <a:cs typeface="Calibri" panose="020F0502020204030204" pitchFamily="34" charset="0"/>
              </a:rPr>
              <a:t>˂ </a:t>
            </a:r>
            <a:r>
              <a:rPr lang="el-GR" sz="1600">
                <a:latin typeface="Palatino Linotype" panose="02040502050505030304" pitchFamily="18" charset="0"/>
                <a:ea typeface="Verdana" panose="020B0604030504040204" pitchFamily="34" charset="0"/>
                <a:cs typeface="Times New Roman" panose="02020603050405020304" pitchFamily="18" charset="0"/>
              </a:rPr>
              <a:t>Μοῦσα</a:t>
            </a:r>
            <a:endParaRPr lang="it-IT" sz="1600">
              <a:solidFill>
                <a:srgbClr val="222222"/>
              </a:solidFill>
              <a:latin typeface="Palatino Linotype" panose="02040502050505030304" pitchFamily="18" charset="0"/>
            </a:endParaRPr>
          </a:p>
          <a:p>
            <a:pPr>
              <a:spcAft>
                <a:spcPts val="450"/>
              </a:spcAft>
            </a:pPr>
            <a:r>
              <a:rPr lang="it-IT" sz="1600" i="1">
                <a:solidFill>
                  <a:srgbClr val="222222"/>
                </a:solidFill>
                <a:latin typeface="Palatino Linotype" panose="02040502050505030304" pitchFamily="18" charset="0"/>
              </a:rPr>
              <a:t>insece</a:t>
            </a:r>
            <a:r>
              <a:rPr lang="it-IT" sz="1600">
                <a:solidFill>
                  <a:srgbClr val="222222"/>
                </a:solidFill>
                <a:latin typeface="Palatino Linotype" panose="02040502050505030304" pitchFamily="18" charset="0"/>
              </a:rPr>
              <a:t> [– ∪ ∪] </a:t>
            </a:r>
            <a:r>
              <a:rPr lang="it-IT" sz="1600">
                <a:solidFill>
                  <a:srgbClr val="222222"/>
                </a:solidFill>
                <a:latin typeface="Calibri" panose="020F0502020204030204" pitchFamily="34" charset="0"/>
                <a:cs typeface="Calibri" panose="020F0502020204030204" pitchFamily="34" charset="0"/>
              </a:rPr>
              <a:t>˂ </a:t>
            </a:r>
            <a:r>
              <a:rPr lang="el-GR" sz="1600">
                <a:latin typeface="Palatino Linotype" panose="02040502050505030304" pitchFamily="18" charset="0"/>
                <a:ea typeface="Verdana" panose="020B0604030504040204" pitchFamily="34" charset="0"/>
                <a:cs typeface="Times New Roman" panose="02020603050405020304" pitchFamily="18" charset="0"/>
              </a:rPr>
              <a:t>ἔννεπε</a:t>
            </a:r>
            <a:r>
              <a:rPr lang="it-IT" sz="1600">
                <a:latin typeface="Palatino Linotype" panose="02040502050505030304" pitchFamily="18" charset="0"/>
                <a:ea typeface="Verdana" panose="020B0604030504040204" pitchFamily="34" charset="0"/>
                <a:cs typeface="Times New Roman" panose="02020603050405020304" pitchFamily="18" charset="0"/>
              </a:rPr>
              <a:t> [</a:t>
            </a:r>
            <a:r>
              <a:rPr lang="it-IT" sz="1600">
                <a:solidFill>
                  <a:srgbClr val="222222"/>
                </a:solidFill>
                <a:latin typeface="Palatino Linotype" panose="02040502050505030304" pitchFamily="18" charset="0"/>
              </a:rPr>
              <a:t>– ∪ ∪</a:t>
            </a:r>
            <a:r>
              <a:rPr lang="it-IT" sz="1600">
                <a:latin typeface="Palatino Linotype" panose="02040502050505030304" pitchFamily="18" charset="0"/>
                <a:ea typeface="Verdana" panose="020B0604030504040204" pitchFamily="34" charset="0"/>
                <a:cs typeface="Times New Roman" panose="02020603050405020304" pitchFamily="18" charset="0"/>
              </a:rPr>
              <a:t>], non </a:t>
            </a:r>
            <a:r>
              <a:rPr lang="el-GR" sz="1600">
                <a:latin typeface="Palatino Linotype" panose="02040502050505030304" pitchFamily="18" charset="0"/>
                <a:ea typeface="Verdana" panose="020B0604030504040204" pitchFamily="34" charset="0"/>
                <a:cs typeface="Times New Roman" panose="02020603050405020304" pitchFamily="18" charset="0"/>
              </a:rPr>
              <a:t>ἄειδε</a:t>
            </a:r>
            <a:r>
              <a:rPr lang="it-IT" sz="1600">
                <a:latin typeface="Palatino Linotype" panose="02040502050505030304" pitchFamily="18" charset="0"/>
                <a:ea typeface="Verdana" panose="020B0604030504040204" pitchFamily="34" charset="0"/>
                <a:cs typeface="Times New Roman" panose="02020603050405020304" pitchFamily="18" charset="0"/>
              </a:rPr>
              <a:t> [cf. invece Hor. </a:t>
            </a:r>
            <a:r>
              <a:rPr lang="it-IT" sz="1600" i="1">
                <a:latin typeface="Palatino Linotype" panose="02040502050505030304" pitchFamily="18" charset="0"/>
                <a:ea typeface="Verdana" panose="020B0604030504040204" pitchFamily="34" charset="0"/>
                <a:cs typeface="Times New Roman" panose="02020603050405020304" pitchFamily="18" charset="0"/>
              </a:rPr>
              <a:t>ars</a:t>
            </a:r>
            <a:r>
              <a:rPr lang="it-IT" sz="1600">
                <a:latin typeface="Palatino Linotype" panose="02040502050505030304" pitchFamily="18" charset="0"/>
                <a:ea typeface="Verdana" panose="020B0604030504040204" pitchFamily="34" charset="0"/>
                <a:cs typeface="Times New Roman" panose="02020603050405020304" pitchFamily="18" charset="0"/>
              </a:rPr>
              <a:t> 141 </a:t>
            </a:r>
            <a:r>
              <a:rPr lang="it-IT" sz="1600" b="1" i="1">
                <a:latin typeface="Palatino Linotype" panose="02040502050505030304" pitchFamily="18" charset="0"/>
                <a:ea typeface="Verdana" panose="020B0604030504040204" pitchFamily="34" charset="0"/>
                <a:cs typeface="Times New Roman" panose="02020603050405020304" pitchFamily="18" charset="0"/>
              </a:rPr>
              <a:t>dic</a:t>
            </a:r>
            <a:r>
              <a:rPr lang="it-IT" sz="1600" i="1">
                <a:latin typeface="Palatino Linotype" panose="02040502050505030304" pitchFamily="18" charset="0"/>
                <a:ea typeface="Verdana" panose="020B0604030504040204" pitchFamily="34" charset="0"/>
                <a:cs typeface="Times New Roman" panose="02020603050405020304" pitchFamily="18" charset="0"/>
              </a:rPr>
              <a:t> mihi, Musa, virum</a:t>
            </a:r>
            <a:r>
              <a:rPr lang="it-IT" sz="1600">
                <a:latin typeface="Palatino Linotype" panose="02040502050505030304" pitchFamily="18" charset="0"/>
                <a:ea typeface="Verdana" panose="020B0604030504040204" pitchFamily="34" charset="0"/>
                <a:cs typeface="Times New Roman" panose="02020603050405020304" pitchFamily="18" charset="0"/>
              </a:rPr>
              <a:t>]</a:t>
            </a:r>
            <a:endParaRPr lang="it-IT" sz="1600">
              <a:solidFill>
                <a:srgbClr val="222222"/>
              </a:solidFill>
              <a:latin typeface="Palatino Linotype" panose="02040502050505030304" pitchFamily="18" charset="0"/>
            </a:endParaRPr>
          </a:p>
          <a:p>
            <a:pPr>
              <a:spcAft>
                <a:spcPts val="450"/>
              </a:spcAft>
            </a:pPr>
            <a:r>
              <a:rPr lang="it-IT" sz="1600" i="1">
                <a:solidFill>
                  <a:srgbClr val="222222"/>
                </a:solidFill>
                <a:latin typeface="Palatino Linotype" panose="02040502050505030304" pitchFamily="18" charset="0"/>
              </a:rPr>
              <a:t>uersutum</a:t>
            </a:r>
            <a:r>
              <a:rPr lang="it-IT" sz="1600">
                <a:solidFill>
                  <a:srgbClr val="222222"/>
                </a:solidFill>
                <a:latin typeface="Palatino Linotype" panose="02040502050505030304" pitchFamily="18" charset="0"/>
              </a:rPr>
              <a:t> </a:t>
            </a:r>
            <a:r>
              <a:rPr lang="it-IT" sz="1600">
                <a:solidFill>
                  <a:srgbClr val="222222"/>
                </a:solidFill>
                <a:latin typeface="Calibri" panose="020F0502020204030204" pitchFamily="34" charset="0"/>
                <a:cs typeface="Calibri" panose="020F0502020204030204" pitchFamily="34" charset="0"/>
              </a:rPr>
              <a:t>˂ </a:t>
            </a:r>
            <a:r>
              <a:rPr lang="el-GR" sz="1600">
                <a:latin typeface="Palatino Linotype" panose="02040502050505030304" pitchFamily="18" charset="0"/>
                <a:ea typeface="Verdana" panose="020B0604030504040204" pitchFamily="34" charset="0"/>
                <a:cs typeface="Times New Roman" panose="02020603050405020304" pitchFamily="18" charset="0"/>
              </a:rPr>
              <a:t>πολύτροπον</a:t>
            </a:r>
            <a:endParaRPr lang="it-IT" sz="1600"/>
          </a:p>
        </p:txBody>
      </p:sp>
    </p:spTree>
    <p:extLst>
      <p:ext uri="{BB962C8B-B14F-4D97-AF65-F5344CB8AC3E}">
        <p14:creationId xmlns:p14="http://schemas.microsoft.com/office/powerpoint/2010/main" val="3427009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a:solidFill>
                  <a:schemeClr val="tx1"/>
                </a:solidFill>
                <a:latin typeface="Palatino Linotype" panose="02040502050505030304" pitchFamily="18" charset="0"/>
              </a:rPr>
              <a:t>La «traduzione artistica»:</a:t>
            </a:r>
            <a:br>
              <a:rPr lang="it-IT" sz="2400">
                <a:solidFill>
                  <a:schemeClr val="tx1"/>
                </a:solidFill>
                <a:latin typeface="Palatino Linotype" panose="02040502050505030304" pitchFamily="18" charset="0"/>
              </a:rPr>
            </a:br>
            <a:r>
              <a:rPr lang="it-IT" sz="2000">
                <a:solidFill>
                  <a:schemeClr val="tx1"/>
                </a:solidFill>
                <a:latin typeface="Palatino Linotype" panose="02040502050505030304" pitchFamily="18" charset="0"/>
              </a:rPr>
              <a:t>composizione, espressività, scelte lessicali [Traina, </a:t>
            </a:r>
            <a:r>
              <a:rPr lang="it-IT" sz="2000" i="1">
                <a:solidFill>
                  <a:schemeClr val="tx1"/>
                </a:solidFill>
                <a:latin typeface="Palatino Linotype" panose="02040502050505030304" pitchFamily="18" charset="0"/>
              </a:rPr>
              <a:t>Le traduzioni</a:t>
            </a:r>
            <a:r>
              <a:rPr lang="it-IT" sz="2000">
                <a:solidFill>
                  <a:schemeClr val="tx1"/>
                </a:solidFill>
                <a:latin typeface="Palatino Linotype" panose="02040502050505030304" pitchFamily="18" charset="0"/>
              </a:rPr>
              <a:t>]</a:t>
            </a:r>
          </a:p>
        </p:txBody>
      </p:sp>
      <p:sp>
        <p:nvSpPr>
          <p:cNvPr id="3" name="Segnaposto contenuto 2"/>
          <p:cNvSpPr>
            <a:spLocks noGrp="1"/>
          </p:cNvSpPr>
          <p:nvPr>
            <p:ph idx="1"/>
          </p:nvPr>
        </p:nvSpPr>
        <p:spPr/>
        <p:txBody>
          <a:bodyPr/>
          <a:lstStyle/>
          <a:p>
            <a:pPr marL="34290" indent="0">
              <a:buNone/>
            </a:pP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1) </a:t>
            </a:r>
            <a:r>
              <a:rPr lang="el-GR">
                <a:solidFill>
                  <a:schemeClr val="tx1"/>
                </a:solidFill>
                <a:latin typeface="Palatino Linotype" panose="02040502050505030304" pitchFamily="18" charset="0"/>
                <a:ea typeface="Verdana" panose="020B0604030504040204" pitchFamily="34" charset="0"/>
                <a:cs typeface="Times New Roman" panose="02020603050405020304" pitchFamily="18" charset="0"/>
              </a:rPr>
              <a:t>Ἄνδρα μοι ἔννεπε, Μοῦσα, πολύτροπον</a:t>
            </a:r>
            <a:endPar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endParaRPr>
          </a:p>
          <a:p>
            <a:pPr marL="34290" indent="0">
              <a:buNone/>
            </a:pP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DDDD</a:t>
            </a:r>
          </a:p>
          <a:p>
            <a:pPr marL="34290" indent="0">
              <a:buNone/>
            </a:pPr>
            <a:endPar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endParaRPr>
          </a:p>
          <a:p>
            <a:pPr marL="34290" indent="0">
              <a:buNone/>
            </a:pPr>
            <a:r>
              <a:rPr lang="it-IT" b="1">
                <a:solidFill>
                  <a:schemeClr val="tx1"/>
                </a:solidFill>
                <a:latin typeface="Palatino Linotype" panose="02040502050505030304" pitchFamily="18" charset="0"/>
                <a:ea typeface="Verdana" panose="020B0604030504040204" pitchFamily="34" charset="0"/>
                <a:cs typeface="Times New Roman" panose="02020603050405020304" pitchFamily="18" charset="0"/>
              </a:rPr>
              <a:t>Virum</a:t>
            </a: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 mihi, </a:t>
            </a:r>
            <a:r>
              <a:rPr lang="it-IT" b="1">
                <a:solidFill>
                  <a:schemeClr val="tx1"/>
                </a:solidFill>
                <a:latin typeface="Palatino Linotype" panose="02040502050505030304" pitchFamily="18" charset="0"/>
                <a:ea typeface="Verdana" panose="020B0604030504040204" pitchFamily="34" charset="0"/>
                <a:cs typeface="Times New Roman" panose="02020603050405020304" pitchFamily="18" charset="0"/>
              </a:rPr>
              <a:t>Camena</a:t>
            </a: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 insece </a:t>
            </a:r>
            <a:r>
              <a:rPr lang="it-IT" b="1">
                <a:solidFill>
                  <a:schemeClr val="tx1"/>
                </a:solidFill>
                <a:latin typeface="Palatino Linotype" panose="02040502050505030304" pitchFamily="18" charset="0"/>
                <a:ea typeface="Verdana" panose="020B0604030504040204" pitchFamily="34" charset="0"/>
                <a:cs typeface="Times New Roman" panose="02020603050405020304" pitchFamily="18" charset="0"/>
              </a:rPr>
              <a:t>versutum</a:t>
            </a: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 </a:t>
            </a:r>
          </a:p>
          <a:p>
            <a:pPr marL="34290" indent="0">
              <a:buNone/>
            </a:pPr>
            <a:endPar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endParaRPr>
          </a:p>
          <a:p>
            <a:pPr marL="34290" indent="0">
              <a:buNone/>
            </a:pPr>
            <a:endPar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endParaRPr>
          </a:p>
          <a:p>
            <a:pPr marL="34290" indent="0">
              <a:buNone/>
            </a:pP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2) </a:t>
            </a:r>
            <a:r>
              <a:rPr lang="it-IT" b="1">
                <a:solidFill>
                  <a:srgbClr val="C00000"/>
                </a:solidFill>
                <a:latin typeface="Palatino Linotype" panose="02040502050505030304" pitchFamily="18" charset="0"/>
                <a:ea typeface="Verdana" panose="020B0604030504040204" pitchFamily="34" charset="0"/>
                <a:cs typeface="Times New Roman" panose="02020603050405020304" pitchFamily="18" charset="0"/>
              </a:rPr>
              <a:t>Vi</a:t>
            </a:r>
            <a:r>
              <a:rPr lang="it-IT" b="1">
                <a:solidFill>
                  <a:schemeClr val="tx1"/>
                </a:solidFill>
                <a:latin typeface="Palatino Linotype" panose="02040502050505030304" pitchFamily="18" charset="0"/>
                <a:ea typeface="Verdana" panose="020B0604030504040204" pitchFamily="34" charset="0"/>
                <a:cs typeface="Times New Roman" panose="02020603050405020304" pitchFamily="18" charset="0"/>
              </a:rPr>
              <a:t>r</a:t>
            </a:r>
            <a:r>
              <a:rPr lang="it-IT" b="1" i="1">
                <a:solidFill>
                  <a:srgbClr val="C00000"/>
                </a:solidFill>
                <a:latin typeface="Palatino Linotype" panose="02040502050505030304" pitchFamily="18" charset="0"/>
                <a:ea typeface="Verdana" panose="020B0604030504040204" pitchFamily="34" charset="0"/>
                <a:cs typeface="Times New Roman" panose="02020603050405020304" pitchFamily="18" charset="0"/>
              </a:rPr>
              <a:t>um</a:t>
            </a: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 mihi, </a:t>
            </a:r>
            <a:r>
              <a:rPr lang="it-IT" b="1">
                <a:solidFill>
                  <a:schemeClr val="tx1"/>
                </a:solidFill>
                <a:latin typeface="Palatino Linotype" panose="02040502050505030304" pitchFamily="18" charset="0"/>
                <a:ea typeface="Verdana" panose="020B0604030504040204" pitchFamily="34" charset="0"/>
                <a:cs typeface="Times New Roman" panose="02020603050405020304" pitchFamily="18" charset="0"/>
              </a:rPr>
              <a:t>Camena</a:t>
            </a: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 insece </a:t>
            </a:r>
            <a:r>
              <a:rPr lang="it-IT" b="1">
                <a:solidFill>
                  <a:srgbClr val="C00000"/>
                </a:solidFill>
                <a:latin typeface="Palatino Linotype" panose="02040502050505030304" pitchFamily="18" charset="0"/>
                <a:ea typeface="Verdana" panose="020B0604030504040204" pitchFamily="34" charset="0"/>
                <a:cs typeface="Times New Roman" panose="02020603050405020304" pitchFamily="18" charset="0"/>
              </a:rPr>
              <a:t>ve</a:t>
            </a:r>
            <a:r>
              <a:rPr lang="it-IT" b="1">
                <a:solidFill>
                  <a:schemeClr val="tx1"/>
                </a:solidFill>
                <a:latin typeface="Palatino Linotype" panose="02040502050505030304" pitchFamily="18" charset="0"/>
                <a:ea typeface="Verdana" panose="020B0604030504040204" pitchFamily="34" charset="0"/>
                <a:cs typeface="Times New Roman" panose="02020603050405020304" pitchFamily="18" charset="0"/>
              </a:rPr>
              <a:t>rsut</a:t>
            </a:r>
            <a:r>
              <a:rPr lang="it-IT" b="1" i="1">
                <a:solidFill>
                  <a:srgbClr val="C00000"/>
                </a:solidFill>
                <a:latin typeface="Palatino Linotype" panose="02040502050505030304" pitchFamily="18" charset="0"/>
                <a:ea typeface="Verdana" panose="020B0604030504040204" pitchFamily="34" charset="0"/>
                <a:cs typeface="Times New Roman" panose="02020603050405020304" pitchFamily="18" charset="0"/>
              </a:rPr>
              <a:t>um</a:t>
            </a: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 </a:t>
            </a:r>
          </a:p>
          <a:p>
            <a:endParaRPr lang="it-IT">
              <a:solidFill>
                <a:schemeClr val="tx1"/>
              </a:solidFill>
            </a:endParaRPr>
          </a:p>
          <a:p>
            <a:pPr marL="34290" indent="0">
              <a:buNone/>
            </a:pPr>
            <a:endParaRPr lang="it-IT">
              <a:solidFill>
                <a:schemeClr val="tx1"/>
              </a:solidFill>
              <a:latin typeface="Verdana" panose="020B0604030504040204" pitchFamily="34" charset="0"/>
              <a:ea typeface="Verdana" panose="020B0604030504040204" pitchFamily="34" charset="0"/>
              <a:cs typeface="Times New Roman" panose="02020603050405020304" pitchFamily="18" charset="0"/>
            </a:endParaRPr>
          </a:p>
          <a:p>
            <a:pPr marL="34290" indent="0">
              <a:buNone/>
            </a:pPr>
            <a:r>
              <a:rPr lang="it-IT">
                <a:solidFill>
                  <a:schemeClr val="tx1"/>
                </a:solidFill>
                <a:latin typeface="Palatino Linotype" panose="02040502050505030304" pitchFamily="18" charset="0"/>
              </a:rPr>
              <a:t>3) </a:t>
            </a:r>
            <a:r>
              <a:rPr lang="it-IT" i="1">
                <a:solidFill>
                  <a:schemeClr val="tx1"/>
                </a:solidFill>
                <a:latin typeface="Palatino Linotype" panose="02040502050505030304" pitchFamily="18" charset="0"/>
              </a:rPr>
              <a:t>insece</a:t>
            </a:r>
            <a:r>
              <a:rPr lang="it-IT">
                <a:solidFill>
                  <a:schemeClr val="tx1"/>
                </a:solidFill>
                <a:latin typeface="Palatino Linotype" panose="02040502050505030304" pitchFamily="18" charset="0"/>
              </a:rPr>
              <a:t>, </a:t>
            </a:r>
            <a:r>
              <a:rPr lang="it-IT" i="1">
                <a:solidFill>
                  <a:schemeClr val="tx1"/>
                </a:solidFill>
                <a:latin typeface="Palatino Linotype" panose="02040502050505030304" pitchFamily="18" charset="0"/>
              </a:rPr>
              <a:t>Camena</a:t>
            </a:r>
            <a:r>
              <a:rPr lang="it-IT">
                <a:solidFill>
                  <a:schemeClr val="tx1"/>
                </a:solidFill>
                <a:latin typeface="Palatino Linotype" panose="02040502050505030304" pitchFamily="18" charset="0"/>
              </a:rPr>
              <a:t>, </a:t>
            </a:r>
            <a:r>
              <a:rPr lang="it-IT" i="1">
                <a:solidFill>
                  <a:schemeClr val="tx1"/>
                </a:solidFill>
                <a:latin typeface="Palatino Linotype" panose="02040502050505030304" pitchFamily="18" charset="0"/>
              </a:rPr>
              <a:t>versutum</a:t>
            </a:r>
          </a:p>
        </p:txBody>
      </p:sp>
      <p:cxnSp>
        <p:nvCxnSpPr>
          <p:cNvPr id="5" name="Connettore 2 4"/>
          <p:cNvCxnSpPr/>
          <p:nvPr/>
        </p:nvCxnSpPr>
        <p:spPr>
          <a:xfrm>
            <a:off x="3030582" y="2338251"/>
            <a:ext cx="914400" cy="91440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flipH="1">
            <a:off x="3121701" y="2338251"/>
            <a:ext cx="732161" cy="975360"/>
          </a:xfrm>
          <a:prstGeom prst="straightConnector1">
            <a:avLst/>
          </a:prstGeom>
          <a:ln>
            <a:solidFill>
              <a:srgbClr val="C00000"/>
            </a:solidFill>
            <a:tailEnd type="triangle"/>
          </a:ln>
        </p:spPr>
        <p:style>
          <a:lnRef idx="1">
            <a:schemeClr val="accent2"/>
          </a:lnRef>
          <a:fillRef idx="0">
            <a:schemeClr val="accent2"/>
          </a:fillRef>
          <a:effectRef idx="0">
            <a:schemeClr val="accent2"/>
          </a:effectRef>
          <a:fontRef idx="minor">
            <a:schemeClr val="tx1"/>
          </a:fontRef>
        </p:style>
      </p:cxnSp>
      <p:sp>
        <p:nvSpPr>
          <p:cNvPr id="9" name="Freccia circolare in su 8"/>
          <p:cNvSpPr/>
          <p:nvPr/>
        </p:nvSpPr>
        <p:spPr>
          <a:xfrm>
            <a:off x="1384341" y="4774471"/>
            <a:ext cx="3474720" cy="796834"/>
          </a:xfrm>
          <a:prstGeom prst="curvedUpArrow">
            <a:avLst>
              <a:gd name="adj1" fmla="val 17969"/>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4" name="Freccia circolare a sinistra 13"/>
          <p:cNvSpPr/>
          <p:nvPr/>
        </p:nvSpPr>
        <p:spPr>
          <a:xfrm rot="16200000">
            <a:off x="3382627" y="2337596"/>
            <a:ext cx="613954" cy="375034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2668434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29514" y="263804"/>
            <a:ext cx="7585346" cy="6324808"/>
          </a:xfrm>
          <a:prstGeom prst="rect">
            <a:avLst/>
          </a:prstGeom>
          <a:noFill/>
        </p:spPr>
        <p:txBody>
          <a:bodyPr wrap="none" rtlCol="0">
            <a:spAutoFit/>
          </a:bodyPr>
          <a:lstStyle/>
          <a:p>
            <a:r>
              <a:rPr lang="it-IT" b="1" cap="small">
                <a:solidFill>
                  <a:srgbClr val="0070C0"/>
                </a:solidFill>
                <a:latin typeface="Palatino Linotype" panose="02040502050505030304" pitchFamily="18" charset="0"/>
              </a:rPr>
              <a:t>Verbi latini che significano «tradurre» </a:t>
            </a:r>
            <a:r>
              <a:rPr lang="it-IT">
                <a:latin typeface="Palatino Linotype" panose="02040502050505030304" pitchFamily="18" charset="0"/>
              </a:rPr>
              <a:t>[</a:t>
            </a:r>
            <a:r>
              <a:rPr lang="it-IT">
                <a:solidFill>
                  <a:srgbClr val="C00000"/>
                </a:solidFill>
                <a:latin typeface="Palatino Linotype" panose="02040502050505030304" pitchFamily="18" charset="0"/>
              </a:rPr>
              <a:t>T., </a:t>
            </a:r>
            <a:r>
              <a:rPr lang="it-IT" i="1">
                <a:solidFill>
                  <a:srgbClr val="C00000"/>
                </a:solidFill>
                <a:latin typeface="Palatino Linotype" panose="02040502050505030304" pitchFamily="18" charset="0"/>
              </a:rPr>
              <a:t>Le traduzioni</a:t>
            </a:r>
            <a:r>
              <a:rPr lang="it-IT">
                <a:solidFill>
                  <a:srgbClr val="C00000"/>
                </a:solidFill>
                <a:latin typeface="Palatino Linotype" panose="02040502050505030304" pitchFamily="18" charset="0"/>
              </a:rPr>
              <a:t>, pp. 96-97</a:t>
            </a:r>
            <a:r>
              <a:rPr lang="it-IT">
                <a:latin typeface="Palatino Linotype" panose="02040502050505030304" pitchFamily="18" charset="0"/>
              </a:rPr>
              <a:t>]:</a:t>
            </a:r>
          </a:p>
          <a:p>
            <a:endParaRPr lang="it-IT">
              <a:latin typeface="Palatino Linotype" panose="02040502050505030304" pitchFamily="18" charset="0"/>
            </a:endParaRPr>
          </a:p>
          <a:p>
            <a:pPr>
              <a:lnSpc>
                <a:spcPct val="150000"/>
              </a:lnSpc>
            </a:pPr>
            <a:r>
              <a:rPr lang="it-IT" i="1" u="sng">
                <a:latin typeface="Palatino Linotype" panose="02040502050505030304" pitchFamily="18" charset="0"/>
              </a:rPr>
              <a:t>età repubblicana</a:t>
            </a:r>
            <a:r>
              <a:rPr lang="it-IT" i="1">
                <a:latin typeface="Palatino Linotype" panose="02040502050505030304" pitchFamily="18" charset="0"/>
              </a:rPr>
              <a:t>:</a:t>
            </a:r>
          </a:p>
          <a:p>
            <a:pPr>
              <a:lnSpc>
                <a:spcPct val="150000"/>
              </a:lnSpc>
            </a:pPr>
            <a:r>
              <a:rPr lang="it-IT" i="1">
                <a:solidFill>
                  <a:srgbClr val="C00000"/>
                </a:solidFill>
                <a:latin typeface="Palatino Linotype" panose="02040502050505030304" pitchFamily="18" charset="0"/>
              </a:rPr>
              <a:t>verto</a:t>
            </a:r>
            <a:r>
              <a:rPr lang="it-IT" i="1">
                <a:latin typeface="Palatino Linotype" panose="02040502050505030304" pitchFamily="18" charset="0"/>
              </a:rPr>
              <a:t> </a:t>
            </a:r>
            <a:r>
              <a:rPr lang="it-IT">
                <a:latin typeface="Palatino Linotype" panose="02040502050505030304" pitchFamily="18" charset="0"/>
              </a:rPr>
              <a:t>(arc. </a:t>
            </a:r>
            <a:r>
              <a:rPr lang="it-IT" i="1">
                <a:latin typeface="Palatino Linotype" panose="02040502050505030304" pitchFamily="18" charset="0"/>
              </a:rPr>
              <a:t>vorto</a:t>
            </a:r>
            <a:r>
              <a:rPr lang="it-IT">
                <a:latin typeface="Palatino Linotype" panose="02040502050505030304" pitchFamily="18" charset="0"/>
              </a:rPr>
              <a:t>) e </a:t>
            </a:r>
            <a:r>
              <a:rPr lang="it-IT" i="1">
                <a:latin typeface="Palatino Linotype" panose="02040502050505030304" pitchFamily="18" charset="0"/>
              </a:rPr>
              <a:t>converto</a:t>
            </a:r>
          </a:p>
          <a:p>
            <a:pPr>
              <a:lnSpc>
                <a:spcPct val="150000"/>
              </a:lnSpc>
            </a:pPr>
            <a:r>
              <a:rPr lang="it-IT" i="1">
                <a:latin typeface="Palatino Linotype" panose="02040502050505030304" pitchFamily="18" charset="0"/>
              </a:rPr>
              <a:t>interpretor</a:t>
            </a:r>
          </a:p>
          <a:p>
            <a:pPr>
              <a:lnSpc>
                <a:spcPct val="150000"/>
              </a:lnSpc>
            </a:pPr>
            <a:r>
              <a:rPr lang="it-IT" i="1">
                <a:latin typeface="Palatino Linotype" panose="02040502050505030304" pitchFamily="18" charset="0"/>
              </a:rPr>
              <a:t>expr</a:t>
            </a:r>
            <a:r>
              <a:rPr lang="it-IT" i="1">
                <a:latin typeface="Palatino Linotype" panose="02040502050505030304" pitchFamily="18" charset="0"/>
                <a:cs typeface="Calibri" panose="020F0502020204030204" pitchFamily="34" charset="0"/>
              </a:rPr>
              <a:t>ĭ</a:t>
            </a:r>
            <a:r>
              <a:rPr lang="it-IT" i="1">
                <a:latin typeface="Palatino Linotype" panose="02040502050505030304" pitchFamily="18" charset="0"/>
              </a:rPr>
              <a:t>mo</a:t>
            </a:r>
          </a:p>
          <a:p>
            <a:pPr>
              <a:lnSpc>
                <a:spcPct val="150000"/>
              </a:lnSpc>
            </a:pPr>
            <a:r>
              <a:rPr lang="it-IT" i="1">
                <a:latin typeface="Palatino Linotype" panose="02040502050505030304" pitchFamily="18" charset="0"/>
              </a:rPr>
              <a:t>reddo</a:t>
            </a:r>
          </a:p>
          <a:p>
            <a:pPr>
              <a:lnSpc>
                <a:spcPct val="150000"/>
              </a:lnSpc>
            </a:pPr>
            <a:endParaRPr lang="it-IT" i="1">
              <a:latin typeface="Palatino Linotype" panose="02040502050505030304" pitchFamily="18" charset="0"/>
            </a:endParaRPr>
          </a:p>
          <a:p>
            <a:pPr>
              <a:lnSpc>
                <a:spcPct val="150000"/>
              </a:lnSpc>
            </a:pPr>
            <a:r>
              <a:rPr lang="it-IT" i="1" u="sng">
                <a:latin typeface="Palatino Linotype" panose="02040502050505030304" pitchFamily="18" charset="0"/>
              </a:rPr>
              <a:t>età imperiale:</a:t>
            </a:r>
          </a:p>
          <a:p>
            <a:pPr>
              <a:lnSpc>
                <a:spcPct val="150000"/>
              </a:lnSpc>
            </a:pPr>
            <a:r>
              <a:rPr lang="it-IT" i="1">
                <a:latin typeface="Palatino Linotype" panose="02040502050505030304" pitchFamily="18" charset="0"/>
              </a:rPr>
              <a:t>muto </a:t>
            </a:r>
            <a:r>
              <a:rPr lang="it-IT">
                <a:latin typeface="Palatino Linotype" panose="02040502050505030304" pitchFamily="18" charset="0"/>
              </a:rPr>
              <a:t>(Seneca)</a:t>
            </a:r>
          </a:p>
          <a:p>
            <a:pPr>
              <a:lnSpc>
                <a:spcPct val="150000"/>
              </a:lnSpc>
            </a:pPr>
            <a:r>
              <a:rPr lang="it-IT" i="1">
                <a:latin typeface="Palatino Linotype" panose="02040502050505030304" pitchFamily="18" charset="0"/>
              </a:rPr>
              <a:t>imitor </a:t>
            </a:r>
            <a:r>
              <a:rPr lang="it-IT">
                <a:latin typeface="Palatino Linotype" panose="02040502050505030304" pitchFamily="18" charset="0"/>
              </a:rPr>
              <a:t>(Gellio)</a:t>
            </a:r>
            <a:endParaRPr lang="it-IT" i="1">
              <a:latin typeface="Palatino Linotype" panose="02040502050505030304" pitchFamily="18" charset="0"/>
            </a:endParaRPr>
          </a:p>
          <a:p>
            <a:pPr>
              <a:lnSpc>
                <a:spcPct val="150000"/>
              </a:lnSpc>
            </a:pPr>
            <a:r>
              <a:rPr lang="it-IT" i="1">
                <a:latin typeface="Palatino Linotype" panose="02040502050505030304" pitchFamily="18" charset="0"/>
              </a:rPr>
              <a:t>transf</a:t>
            </a:r>
            <a:r>
              <a:rPr lang="it-IT" i="1">
                <a:latin typeface="Calibri" panose="020F0502020204030204" pitchFamily="34" charset="0"/>
                <a:cs typeface="Calibri" panose="020F0502020204030204" pitchFamily="34" charset="0"/>
              </a:rPr>
              <a:t>ĕ</a:t>
            </a:r>
            <a:r>
              <a:rPr lang="it-IT" i="1">
                <a:latin typeface="Palatino Linotype" panose="02040502050505030304" pitchFamily="18" charset="0"/>
              </a:rPr>
              <a:t>ro</a:t>
            </a:r>
            <a:r>
              <a:rPr lang="it-IT">
                <a:latin typeface="Palatino Linotype" panose="02040502050505030304" pitchFamily="18" charset="0"/>
              </a:rPr>
              <a:t> (dal II sec. d.C.)</a:t>
            </a:r>
          </a:p>
          <a:p>
            <a:pPr>
              <a:lnSpc>
                <a:spcPct val="150000"/>
              </a:lnSpc>
            </a:pPr>
            <a:endParaRPr lang="it-IT">
              <a:latin typeface="Palatino Linotype" panose="02040502050505030304" pitchFamily="18" charset="0"/>
            </a:endParaRPr>
          </a:p>
          <a:p>
            <a:pPr>
              <a:lnSpc>
                <a:spcPct val="150000"/>
              </a:lnSpc>
            </a:pPr>
            <a:r>
              <a:rPr lang="it-IT" i="1">
                <a:latin typeface="Palatino Linotype" panose="02040502050505030304" pitchFamily="18" charset="0"/>
              </a:rPr>
              <a:t>transpōno</a:t>
            </a:r>
            <a:r>
              <a:rPr lang="it-IT">
                <a:latin typeface="Palatino Linotype" panose="02040502050505030304" pitchFamily="18" charset="0"/>
              </a:rPr>
              <a:t> (tardolatino)</a:t>
            </a:r>
          </a:p>
          <a:p>
            <a:pPr>
              <a:lnSpc>
                <a:spcPct val="150000"/>
              </a:lnSpc>
            </a:pPr>
            <a:r>
              <a:rPr lang="it-IT" i="1">
                <a:latin typeface="Palatino Linotype" panose="02040502050505030304" pitchFamily="18" charset="0"/>
              </a:rPr>
              <a:t>tradūco</a:t>
            </a:r>
            <a:r>
              <a:rPr lang="it-IT">
                <a:latin typeface="Palatino Linotype" panose="02040502050505030304" pitchFamily="18" charset="0"/>
              </a:rPr>
              <a:t> (latino umanistico)</a:t>
            </a:r>
          </a:p>
          <a:p>
            <a:endParaRPr lang="it-IT">
              <a:latin typeface="Palatino Linotype" panose="02040502050505030304" pitchFamily="18" charset="0"/>
            </a:endParaRPr>
          </a:p>
        </p:txBody>
      </p:sp>
    </p:spTree>
    <p:extLst>
      <p:ext uri="{BB962C8B-B14F-4D97-AF65-F5344CB8AC3E}">
        <p14:creationId xmlns:p14="http://schemas.microsoft.com/office/powerpoint/2010/main" val="894805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lideplayer.com/slide/14394166/89/images/6/Domestication+vs+Foreignization+%283%2F3%29.jpg"/>
          <p:cNvPicPr>
            <a:picLocks noChangeAspect="1" noChangeArrowheads="1"/>
          </p:cNvPicPr>
          <p:nvPr/>
        </p:nvPicPr>
        <p:blipFill rotWithShape="1">
          <a:blip r:embed="rId2">
            <a:extLst>
              <a:ext uri="{28A0092B-C50C-407E-A947-70E740481C1C}">
                <a14:useLocalDpi xmlns:a14="http://schemas.microsoft.com/office/drawing/2010/main" val="0"/>
              </a:ext>
            </a:extLst>
          </a:blip>
          <a:srcRect t="-1" b="8905"/>
          <a:stretch/>
        </p:blipFill>
        <p:spPr bwMode="auto">
          <a:xfrm>
            <a:off x="894804" y="802639"/>
            <a:ext cx="7419704" cy="5212081"/>
          </a:xfrm>
          <a:prstGeom prst="rect">
            <a:avLst/>
          </a:prstGeom>
          <a:noFill/>
          <a:extLst>
            <a:ext uri="{909E8E84-426E-40DD-AFC4-6F175D3DCCD1}">
              <a14:hiddenFill xmlns:a14="http://schemas.microsoft.com/office/drawing/2010/main">
                <a:solidFill>
                  <a:srgbClr val="FFFFFF"/>
                </a:solidFill>
              </a14:hiddenFill>
            </a:ext>
          </a:extLst>
        </p:spPr>
      </p:pic>
      <p:sp>
        <p:nvSpPr>
          <p:cNvPr id="2" name="Rettangolo 1"/>
          <p:cNvSpPr/>
          <p:nvPr/>
        </p:nvSpPr>
        <p:spPr>
          <a:xfrm>
            <a:off x="325337" y="267333"/>
            <a:ext cx="8817430" cy="923330"/>
          </a:xfrm>
          <a:prstGeom prst="rect">
            <a:avLst/>
          </a:prstGeom>
        </p:spPr>
        <p:txBody>
          <a:bodyPr wrap="square">
            <a:spAutoFit/>
          </a:bodyPr>
          <a:lstStyle/>
          <a:p>
            <a:r>
              <a:rPr lang="en-US" i="0" cap="small">
                <a:solidFill>
                  <a:srgbClr val="333333"/>
                </a:solidFill>
                <a:effectLst/>
                <a:latin typeface="Palatino Linotype" panose="02040502050505030304" pitchFamily="18" charset="0"/>
              </a:rPr>
              <a:t>L. Venuti</a:t>
            </a:r>
          </a:p>
          <a:p>
            <a:r>
              <a:rPr lang="en-US" i="1">
                <a:solidFill>
                  <a:srgbClr val="333333"/>
                </a:solidFill>
                <a:effectLst/>
                <a:latin typeface="Palatino Linotype" panose="02040502050505030304" pitchFamily="18" charset="0"/>
              </a:rPr>
              <a:t>The Translator's Invisibility: A History of Translation</a:t>
            </a:r>
            <a:r>
              <a:rPr lang="en-US" i="0">
                <a:solidFill>
                  <a:srgbClr val="333333"/>
                </a:solidFill>
                <a:effectLst/>
                <a:latin typeface="Palatino Linotype" panose="02040502050505030304" pitchFamily="18" charset="0"/>
              </a:rPr>
              <a:t>, London 1995, </a:t>
            </a:r>
            <a:r>
              <a:rPr lang="it-IT">
                <a:latin typeface="Palatino Linotype" panose="02040502050505030304" pitchFamily="18" charset="0"/>
              </a:rPr>
              <a:t>2008</a:t>
            </a:r>
            <a:r>
              <a:rPr lang="it-IT" baseline="30000">
                <a:latin typeface="Palatino Linotype" panose="02040502050505030304" pitchFamily="18" charset="0"/>
              </a:rPr>
              <a:t>2</a:t>
            </a:r>
            <a:endParaRPr lang="it-IT">
              <a:latin typeface="Palatino Linotype" panose="02040502050505030304" pitchFamily="18" charset="0"/>
            </a:endParaRPr>
          </a:p>
          <a:p>
            <a:endParaRPr lang="en-US" b="1" i="0">
              <a:solidFill>
                <a:srgbClr val="333333"/>
              </a:solidFill>
              <a:effectLst/>
              <a:latin typeface="Arial" panose="020B0604020202020204" pitchFamily="34" charset="0"/>
            </a:endParaRPr>
          </a:p>
        </p:txBody>
      </p:sp>
      <p:sp>
        <p:nvSpPr>
          <p:cNvPr id="3" name="CasellaDiTesto 2"/>
          <p:cNvSpPr txBox="1"/>
          <p:nvPr/>
        </p:nvSpPr>
        <p:spPr>
          <a:xfrm>
            <a:off x="894804" y="6014720"/>
            <a:ext cx="7419704" cy="646331"/>
          </a:xfrm>
          <a:prstGeom prst="rect">
            <a:avLst/>
          </a:prstGeom>
          <a:noFill/>
        </p:spPr>
        <p:txBody>
          <a:bodyPr wrap="square" rtlCol="0">
            <a:spAutoFit/>
          </a:bodyPr>
          <a:lstStyle/>
          <a:p>
            <a:r>
              <a:rPr lang="it-IT">
                <a:latin typeface="Palatino Linotype" panose="02040502050505030304" pitchFamily="18" charset="0"/>
              </a:rPr>
              <a:t>TL = </a:t>
            </a:r>
            <a:r>
              <a:rPr lang="it-IT" i="1">
                <a:latin typeface="Palatino Linotype" panose="02040502050505030304" pitchFamily="18" charset="0"/>
              </a:rPr>
              <a:t>Target Language </a:t>
            </a:r>
            <a:r>
              <a:rPr lang="it-IT">
                <a:latin typeface="Palatino Linotype" panose="02040502050505030304" pitchFamily="18" charset="0"/>
              </a:rPr>
              <a:t>(Lingua di arrivo) opposto a SL (</a:t>
            </a:r>
            <a:r>
              <a:rPr lang="it-IT" i="1">
                <a:latin typeface="Palatino Linotype" panose="02040502050505030304" pitchFamily="18" charset="0"/>
              </a:rPr>
              <a:t>Source Language</a:t>
            </a:r>
            <a:r>
              <a:rPr lang="it-IT">
                <a:latin typeface="Palatino Linotype" panose="02040502050505030304" pitchFamily="18" charset="0"/>
              </a:rPr>
              <a:t>, Lingua di partenza)</a:t>
            </a:r>
          </a:p>
        </p:txBody>
      </p:sp>
    </p:spTree>
    <p:extLst>
      <p:ext uri="{BB962C8B-B14F-4D97-AF65-F5344CB8AC3E}">
        <p14:creationId xmlns:p14="http://schemas.microsoft.com/office/powerpoint/2010/main" val="1157129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75766" y="1980308"/>
            <a:ext cx="6965579" cy="3970315"/>
          </a:xfrm>
          <a:prstGeom prst="rect">
            <a:avLst/>
          </a:prstGeom>
          <a:noFill/>
          <a:ln cap="flat">
            <a:noFill/>
            <a:prstDash val="solid"/>
          </a:ln>
        </p:spPr>
        <p:txBody>
          <a:bodyPr vert="horz" wrap="square" lIns="91440" tIns="45720" rIns="91440" bIns="45720" anchor="t" anchorCtr="0" compatLnSpc="1">
            <a:spAutoFit/>
          </a:bodyPr>
          <a:lstStyle/>
          <a:p>
            <a:pPr marL="342900" indent="-342900" algn="just">
              <a:buSzPct val="100000"/>
              <a:buAutoNum type="arabicParenR"/>
              <a:defRPr sz="1800" b="0" i="0" u="none" strike="noStrike" kern="0" cap="none" spc="0" baseline="0">
                <a:solidFill>
                  <a:srgbClr val="000000"/>
                </a:solidFill>
                <a:uFillTx/>
              </a:defRPr>
            </a:pPr>
            <a:r>
              <a:rPr lang="it-IT">
                <a:solidFill>
                  <a:srgbClr val="000000"/>
                </a:solidFill>
                <a:latin typeface="Palatino Linotype" pitchFamily="18"/>
              </a:rPr>
              <a:t>Perché, a vostro modo di vedere, Livio Andronico ha scelto di tradurre </a:t>
            </a:r>
            <a:r>
              <a:rPr lang="it-IT">
                <a:solidFill>
                  <a:srgbClr val="C00000"/>
                </a:solidFill>
                <a:latin typeface="Palatino Linotype" pitchFamily="18"/>
              </a:rPr>
              <a:t>proprio l’</a:t>
            </a:r>
            <a:r>
              <a:rPr lang="it-IT" i="1">
                <a:solidFill>
                  <a:srgbClr val="C00000"/>
                </a:solidFill>
                <a:latin typeface="Palatino Linotype" pitchFamily="18"/>
              </a:rPr>
              <a:t>Odissea</a:t>
            </a:r>
            <a:r>
              <a:rPr lang="it-IT">
                <a:solidFill>
                  <a:srgbClr val="C00000"/>
                </a:solidFill>
                <a:latin typeface="Palatino Linotype" pitchFamily="18"/>
              </a:rPr>
              <a:t> </a:t>
            </a:r>
            <a:r>
              <a:rPr lang="it-IT">
                <a:solidFill>
                  <a:srgbClr val="000000"/>
                </a:solidFill>
                <a:latin typeface="Palatino Linotype" pitchFamily="18"/>
              </a:rPr>
              <a:t>e non, per es., l’</a:t>
            </a:r>
            <a:r>
              <a:rPr lang="it-IT" i="1">
                <a:solidFill>
                  <a:srgbClr val="000000"/>
                </a:solidFill>
                <a:latin typeface="Palatino Linotype" pitchFamily="18"/>
              </a:rPr>
              <a:t>Iliade</a:t>
            </a:r>
            <a:r>
              <a:rPr lang="it-IT">
                <a:solidFill>
                  <a:srgbClr val="000000"/>
                </a:solidFill>
                <a:latin typeface="Palatino Linotype" pitchFamily="18"/>
              </a:rPr>
              <a:t>?</a:t>
            </a:r>
          </a:p>
          <a:p>
            <a:pPr marL="342900" indent="-342900" algn="just">
              <a:buSzPct val="100000"/>
              <a:buAutoNum type="arabicParenR"/>
              <a:defRPr sz="1800" b="0" i="0" u="none" strike="noStrike" kern="0" cap="none" spc="0" baseline="0">
                <a:solidFill>
                  <a:srgbClr val="000000"/>
                </a:solidFill>
                <a:uFillTx/>
              </a:defRPr>
            </a:pPr>
            <a:endParaRPr lang="it-IT">
              <a:solidFill>
                <a:srgbClr val="000000"/>
              </a:solidFill>
              <a:latin typeface="Palatino Linotype" pitchFamily="18"/>
            </a:endParaRPr>
          </a:p>
          <a:p>
            <a:pPr marL="342900" indent="-342900" algn="just">
              <a:buSzPct val="100000"/>
              <a:buAutoNum type="arabicParenR"/>
              <a:defRPr sz="1800" b="0" i="0" u="none" strike="noStrike" kern="0" cap="none" spc="0" baseline="0">
                <a:solidFill>
                  <a:srgbClr val="000000"/>
                </a:solidFill>
                <a:uFillTx/>
              </a:defRPr>
            </a:pPr>
            <a:r>
              <a:rPr lang="it-IT">
                <a:solidFill>
                  <a:srgbClr val="000000"/>
                </a:solidFill>
                <a:latin typeface="Palatino Linotype" pitchFamily="18"/>
              </a:rPr>
              <a:t>Sulla base della slide su </a:t>
            </a:r>
            <a:r>
              <a:rPr lang="it-IT" i="1">
                <a:solidFill>
                  <a:srgbClr val="000000"/>
                </a:solidFill>
                <a:latin typeface="Palatino Linotype" pitchFamily="18"/>
              </a:rPr>
              <a:t>Domestication</a:t>
            </a:r>
            <a:r>
              <a:rPr lang="it-IT">
                <a:solidFill>
                  <a:srgbClr val="000000"/>
                </a:solidFill>
                <a:latin typeface="Palatino Linotype" pitchFamily="18"/>
              </a:rPr>
              <a:t> vs </a:t>
            </a:r>
            <a:r>
              <a:rPr lang="it-IT" i="1">
                <a:solidFill>
                  <a:srgbClr val="000000"/>
                </a:solidFill>
                <a:latin typeface="Palatino Linotype" pitchFamily="18"/>
              </a:rPr>
              <a:t>Foreignization</a:t>
            </a:r>
            <a:r>
              <a:rPr lang="it-IT">
                <a:solidFill>
                  <a:srgbClr val="000000"/>
                </a:solidFill>
                <a:latin typeface="Palatino Linotype" pitchFamily="18"/>
              </a:rPr>
              <a:t>, definite </a:t>
            </a:r>
            <a:r>
              <a:rPr lang="it-IT">
                <a:solidFill>
                  <a:srgbClr val="C00000"/>
                </a:solidFill>
                <a:latin typeface="Palatino Linotype" pitchFamily="18"/>
              </a:rPr>
              <a:t>la strategia </a:t>
            </a:r>
            <a:r>
              <a:rPr lang="it-IT">
                <a:solidFill>
                  <a:srgbClr val="000000"/>
                </a:solidFill>
                <a:latin typeface="Palatino Linotype" pitchFamily="18"/>
              </a:rPr>
              <a:t>seguita da</a:t>
            </a:r>
            <a:r>
              <a:rPr lang="it-IT">
                <a:solidFill>
                  <a:srgbClr val="C00000"/>
                </a:solidFill>
                <a:latin typeface="Palatino Linotype" pitchFamily="18"/>
              </a:rPr>
              <a:t> </a:t>
            </a:r>
            <a:r>
              <a:rPr lang="it-IT">
                <a:solidFill>
                  <a:srgbClr val="000000"/>
                </a:solidFill>
                <a:latin typeface="Palatino Linotype" pitchFamily="18"/>
              </a:rPr>
              <a:t>Livio Andronico nel tradurre il testo di Omero.</a:t>
            </a:r>
          </a:p>
          <a:p>
            <a:pPr marL="342900" indent="-342900" algn="just">
              <a:buSzPct val="100000"/>
              <a:buAutoNum type="arabicParenR"/>
              <a:defRPr sz="1800" b="0" i="0" u="none" strike="noStrike" kern="0" cap="none" spc="0" baseline="0">
                <a:solidFill>
                  <a:srgbClr val="000000"/>
                </a:solidFill>
                <a:uFillTx/>
              </a:defRPr>
            </a:pPr>
            <a:endParaRPr lang="it-IT">
              <a:solidFill>
                <a:srgbClr val="000000"/>
              </a:solidFill>
              <a:latin typeface="Palatino Linotype" pitchFamily="18"/>
            </a:endParaRPr>
          </a:p>
          <a:p>
            <a:pPr marL="342900" indent="-342900" algn="just">
              <a:buSzPct val="100000"/>
              <a:buAutoNum type="arabicParenR"/>
              <a:defRPr sz="1800" b="0" i="0" u="none" strike="noStrike" kern="0" cap="none" spc="0" baseline="0">
                <a:solidFill>
                  <a:srgbClr val="000000"/>
                </a:solidFill>
                <a:uFillTx/>
              </a:defRPr>
            </a:pPr>
            <a:r>
              <a:rPr lang="it-IT">
                <a:solidFill>
                  <a:srgbClr val="000000"/>
                </a:solidFill>
                <a:latin typeface="Palatino Linotype" pitchFamily="18"/>
              </a:rPr>
              <a:t>In che senso si può affermare che l’arte della traduzione nasce a Roma </a:t>
            </a:r>
            <a:r>
              <a:rPr lang="it-IT">
                <a:solidFill>
                  <a:srgbClr val="C00000"/>
                </a:solidFill>
                <a:latin typeface="Palatino Linotype" pitchFamily="18"/>
              </a:rPr>
              <a:t>all’insegna del paradosso</a:t>
            </a:r>
            <a:r>
              <a:rPr lang="it-IT">
                <a:solidFill>
                  <a:srgbClr val="000000"/>
                </a:solidFill>
                <a:latin typeface="Palatino Linotype" pitchFamily="18"/>
              </a:rPr>
              <a:t>? Quali paradossi riuscite a identificare?</a:t>
            </a:r>
          </a:p>
          <a:p>
            <a:pPr marL="342900" indent="-342900" algn="just">
              <a:buSzPct val="100000"/>
              <a:buAutoNum type="arabicParenR"/>
              <a:defRPr sz="1800" b="0" i="0" u="none" strike="noStrike" kern="0" cap="none" spc="0" baseline="0">
                <a:solidFill>
                  <a:srgbClr val="000000"/>
                </a:solidFill>
                <a:uFillTx/>
              </a:defRPr>
            </a:pPr>
            <a:endParaRPr lang="it-IT">
              <a:solidFill>
                <a:srgbClr val="000000"/>
              </a:solidFill>
              <a:latin typeface="Palatino Linotype" pitchFamily="18"/>
            </a:endParaRPr>
          </a:p>
          <a:p>
            <a:pPr marL="342900" indent="-342900" algn="just">
              <a:buSzPct val="100000"/>
              <a:buAutoNum type="arabicParenR"/>
              <a:defRPr sz="1800" b="0" i="0" u="none" strike="noStrike" kern="0" cap="none" spc="0" baseline="0">
                <a:solidFill>
                  <a:srgbClr val="000000"/>
                </a:solidFill>
                <a:uFillTx/>
              </a:defRPr>
            </a:pPr>
            <a:r>
              <a:rPr lang="it-IT">
                <a:solidFill>
                  <a:srgbClr val="C00000"/>
                </a:solidFill>
                <a:latin typeface="Palatino Linotype" pitchFamily="18"/>
              </a:rPr>
              <a:t>Come ha proceduto </a:t>
            </a:r>
            <a:r>
              <a:rPr lang="it-IT">
                <a:solidFill>
                  <a:srgbClr val="000000"/>
                </a:solidFill>
                <a:latin typeface="Palatino Linotype" pitchFamily="18"/>
              </a:rPr>
              <a:t>Orazio nel rendere il problematico </a:t>
            </a:r>
            <a:r>
              <a:rPr lang="el-GR">
                <a:solidFill>
                  <a:srgbClr val="000000"/>
                </a:solidFill>
                <a:latin typeface="Palatino Linotype" pitchFamily="18"/>
                <a:ea typeface="Verdana" pitchFamily="34"/>
                <a:cs typeface="Times New Roman" pitchFamily="18"/>
              </a:rPr>
              <a:t>πολύτροπον</a:t>
            </a:r>
            <a:r>
              <a:rPr lang="it-IT">
                <a:solidFill>
                  <a:srgbClr val="000000"/>
                </a:solidFill>
                <a:latin typeface="Palatino Linotype" pitchFamily="18"/>
                <a:ea typeface="Verdana" pitchFamily="34"/>
                <a:cs typeface="Times New Roman" pitchFamily="18"/>
              </a:rPr>
              <a:t> che trovava nell’originale omerico?</a:t>
            </a:r>
            <a:endParaRPr lang="it-IT">
              <a:solidFill>
                <a:srgbClr val="000000"/>
              </a:solidFill>
              <a:latin typeface="Palatino Linotype" pitchFamily="18"/>
            </a:endParaRPr>
          </a:p>
          <a:p>
            <a:pPr>
              <a:defRPr sz="1800" b="0" i="0" u="none" strike="noStrike" kern="0" cap="none" spc="0" baseline="0">
                <a:solidFill>
                  <a:srgbClr val="000000"/>
                </a:solidFill>
                <a:uFillTx/>
              </a:defRPr>
            </a:pPr>
            <a:endParaRPr lang="it-IT">
              <a:solidFill>
                <a:srgbClr val="C00000"/>
              </a:solidFill>
              <a:latin typeface="Palatino Linotype" pitchFamily="18"/>
            </a:endParaRPr>
          </a:p>
        </p:txBody>
      </p:sp>
      <p:sp>
        <p:nvSpPr>
          <p:cNvPr id="3" name="CasellaDiTesto 2"/>
          <p:cNvSpPr txBox="1"/>
          <p:nvPr/>
        </p:nvSpPr>
        <p:spPr>
          <a:xfrm>
            <a:off x="1075766" y="1277473"/>
            <a:ext cx="1750801" cy="369335"/>
          </a:xfrm>
          <a:prstGeom prst="rect">
            <a:avLst/>
          </a:prstGeom>
          <a:noFill/>
          <a:ln cap="flat">
            <a:noFill/>
          </a:ln>
        </p:spPr>
        <p:txBody>
          <a:bodyPr vert="horz" wrap="none" lIns="91440" tIns="45720" rIns="91440" bIns="45720" anchor="t" anchorCtr="0" compatLnSpc="1">
            <a:spAutoFit/>
          </a:bodyPr>
          <a:lstStyle/>
          <a:p>
            <a:pPr>
              <a:defRPr sz="1800" b="0" i="0" u="none" strike="noStrike" kern="0" cap="none" spc="0" baseline="0">
                <a:solidFill>
                  <a:srgbClr val="000000"/>
                </a:solidFill>
                <a:uFillTx/>
              </a:defRPr>
            </a:pPr>
            <a:r>
              <a:rPr lang="it-IT" b="1" cap="small">
                <a:solidFill>
                  <a:srgbClr val="000000"/>
                </a:solidFill>
                <a:latin typeface="Palatino Linotype" pitchFamily="18"/>
              </a:rPr>
              <a:t>Questionario</a:t>
            </a:r>
          </a:p>
        </p:txBody>
      </p:sp>
    </p:spTree>
    <p:extLst>
      <p:ext uri="{BB962C8B-B14F-4D97-AF65-F5344CB8AC3E}">
        <p14:creationId xmlns:p14="http://schemas.microsoft.com/office/powerpoint/2010/main" val="981227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890339" y="2651760"/>
            <a:ext cx="6868803" cy="1456040"/>
          </a:xfrm>
          <a:prstGeom prst="rect">
            <a:avLst/>
          </a:prstGeom>
          <a:noFill/>
        </p:spPr>
        <p:txBody>
          <a:bodyPr wrap="none" lIns="91440" tIns="45720" rIns="91440" bIns="45720" rtlCol="0" anchor="t">
            <a:spAutoFit/>
          </a:bodyPr>
          <a:lstStyle/>
          <a:p>
            <a:pPr algn="ctr">
              <a:lnSpc>
                <a:spcPct val="107000"/>
              </a:lnSpc>
              <a:spcAft>
                <a:spcPts val="0"/>
              </a:spcAft>
            </a:pPr>
            <a:r>
              <a:rPr lang="it-IT" sz="2400" dirty="0">
                <a:latin typeface="Palatino Linotype"/>
                <a:ea typeface="Calibri" panose="020F0502020204030204" pitchFamily="34" charset="0"/>
                <a:cs typeface="Times New Roman"/>
              </a:rPr>
              <a:t>LEZIONE 4</a:t>
            </a:r>
          </a:p>
          <a:p>
            <a:pPr algn="ctr">
              <a:lnSpc>
                <a:spcPct val="107000"/>
              </a:lnSpc>
              <a:spcAft>
                <a:spcPts val="0"/>
              </a:spcAft>
            </a:pPr>
            <a:endParaRPr lang="it-I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it-IT" sz="2400" i="1" dirty="0">
                <a:latin typeface="Palatino Linotype"/>
                <a:ea typeface="Calibri" panose="020F0502020204030204" pitchFamily="34" charset="0"/>
                <a:cs typeface="Times New Roman"/>
              </a:rPr>
              <a:t>Gellio, Livio Andronico, tradizione diretta/indiretta</a:t>
            </a:r>
          </a:p>
          <a:p>
            <a:endParaRPr lang="it-IT"/>
          </a:p>
        </p:txBody>
      </p:sp>
    </p:spTree>
    <p:extLst>
      <p:ext uri="{BB962C8B-B14F-4D97-AF65-F5344CB8AC3E}">
        <p14:creationId xmlns:p14="http://schemas.microsoft.com/office/powerpoint/2010/main" val="2061449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a:solidFill>
                  <a:schemeClr val="tx1"/>
                </a:solidFill>
                <a:latin typeface="Palatino Linotype" panose="02040502050505030304" pitchFamily="18" charset="0"/>
              </a:rPr>
              <a:t>Tradizione e trasmissione</a:t>
            </a:r>
            <a:br>
              <a:rPr lang="it-IT" sz="1800">
                <a:solidFill>
                  <a:schemeClr val="tx1"/>
                </a:solidFill>
                <a:latin typeface="Palatino Linotype" panose="02040502050505030304" pitchFamily="18" charset="0"/>
              </a:rPr>
            </a:br>
            <a:r>
              <a:rPr lang="it-IT" sz="1800">
                <a:solidFill>
                  <a:schemeClr val="tx1"/>
                </a:solidFill>
                <a:latin typeface="Palatino Linotype" panose="02040502050505030304" pitchFamily="18" charset="0"/>
              </a:rPr>
              <a:t>(da P. Chiesa, </a:t>
            </a:r>
            <a:r>
              <a:rPr lang="it-IT" sz="1800" i="1">
                <a:solidFill>
                  <a:schemeClr val="tx1"/>
                </a:solidFill>
                <a:latin typeface="Palatino Linotype" panose="02040502050505030304" pitchFamily="18" charset="0"/>
              </a:rPr>
              <a:t>Elementi di critica testuale</a:t>
            </a:r>
            <a:r>
              <a:rPr lang="it-IT" sz="1800">
                <a:solidFill>
                  <a:schemeClr val="tx1"/>
                </a:solidFill>
                <a:latin typeface="Palatino Linotype" panose="02040502050505030304" pitchFamily="18" charset="0"/>
              </a:rPr>
              <a:t>, Bologna 2012</a:t>
            </a:r>
            <a:r>
              <a:rPr lang="it-IT" sz="1800" baseline="30000">
                <a:solidFill>
                  <a:schemeClr val="tx1"/>
                </a:solidFill>
                <a:latin typeface="Palatino Linotype" panose="02040502050505030304" pitchFamily="18" charset="0"/>
              </a:rPr>
              <a:t>2</a:t>
            </a:r>
            <a:r>
              <a:rPr lang="it-IT" sz="1800">
                <a:solidFill>
                  <a:schemeClr val="tx1"/>
                </a:solidFill>
                <a:latin typeface="Palatino Linotype" panose="02040502050505030304" pitchFamily="18" charset="0"/>
              </a:rPr>
              <a:t>, p. 35)</a:t>
            </a:r>
          </a:p>
        </p:txBody>
      </p:sp>
      <p:sp>
        <p:nvSpPr>
          <p:cNvPr id="3" name="Segnaposto contenuto 2"/>
          <p:cNvSpPr>
            <a:spLocks noGrp="1"/>
          </p:cNvSpPr>
          <p:nvPr>
            <p:ph idx="1"/>
          </p:nvPr>
        </p:nvSpPr>
        <p:spPr>
          <a:xfrm>
            <a:off x="859237" y="1835331"/>
            <a:ext cx="7404653" cy="4552405"/>
          </a:xfrm>
        </p:spPr>
        <p:txBody>
          <a:bodyPr>
            <a:normAutofit fontScale="92500" lnSpcReduction="20000"/>
          </a:bodyPr>
          <a:lstStyle/>
          <a:p>
            <a:pPr algn="just">
              <a:lnSpc>
                <a:spcPct val="150000"/>
              </a:lnSpc>
            </a:pPr>
            <a:r>
              <a:rPr lang="it-IT" sz="1700">
                <a:solidFill>
                  <a:schemeClr val="tx1"/>
                </a:solidFill>
                <a:latin typeface="Palatino Linotype" panose="02040502050505030304" pitchFamily="18" charset="0"/>
                <a:cs typeface="Calibri" panose="020F0502020204030204" pitchFamily="34" charset="0"/>
              </a:rPr>
              <a:t>«</a:t>
            </a:r>
            <a:r>
              <a:rPr lang="it-IT" sz="1700">
                <a:solidFill>
                  <a:schemeClr val="tx1"/>
                </a:solidFill>
                <a:latin typeface="Palatino Linotype" panose="02040502050505030304" pitchFamily="18" charset="0"/>
              </a:rPr>
              <a:t>Per </a:t>
            </a:r>
            <a:r>
              <a:rPr lang="it-IT" sz="1700" i="1">
                <a:solidFill>
                  <a:srgbClr val="C00000"/>
                </a:solidFill>
                <a:latin typeface="Palatino Linotype" panose="02040502050505030304" pitchFamily="18" charset="0"/>
              </a:rPr>
              <a:t>tradizione</a:t>
            </a:r>
            <a:r>
              <a:rPr lang="it-IT" sz="1700">
                <a:solidFill>
                  <a:schemeClr val="tx1"/>
                </a:solidFill>
                <a:latin typeface="Palatino Linotype" panose="02040502050505030304" pitchFamily="18" charset="0"/>
              </a:rPr>
              <a:t> di un’opera si intende il complesso dei documenti che riportano un determinato testo o una parte di esso. Della tradizione di un’opera fanno parte tutti i manoscritti conosciuti, interi, parziali o frammentari, e le edizioni a stampa precedenti alle prime edizioni critiche (</a:t>
            </a:r>
            <a:r>
              <a:rPr lang="it-IT" sz="1700" i="1">
                <a:solidFill>
                  <a:srgbClr val="C00000"/>
                </a:solidFill>
                <a:latin typeface="Palatino Linotype" panose="02040502050505030304" pitchFamily="18" charset="0"/>
              </a:rPr>
              <a:t>tradizione diretta</a:t>
            </a:r>
            <a:r>
              <a:rPr lang="it-IT" sz="1700">
                <a:solidFill>
                  <a:schemeClr val="tx1"/>
                </a:solidFill>
                <a:latin typeface="Palatino Linotype" panose="02040502050505030304" pitchFamily="18" charset="0"/>
              </a:rPr>
              <a:t>), e anche i rifacimenti, i riassunti, gli estratti, le traduzioni, le imitazioni, le riprese parodiche, nonché le citazioni che di una determinata opera si trovano in altri testi (</a:t>
            </a:r>
            <a:r>
              <a:rPr lang="it-IT" sz="1700" i="1">
                <a:solidFill>
                  <a:srgbClr val="C00000"/>
                </a:solidFill>
                <a:latin typeface="Palatino Linotype" panose="02040502050505030304" pitchFamily="18" charset="0"/>
              </a:rPr>
              <a:t>tradizione indiretta</a:t>
            </a:r>
            <a:r>
              <a:rPr lang="it-IT" sz="1700">
                <a:solidFill>
                  <a:schemeClr val="tx1"/>
                </a:solidFill>
                <a:latin typeface="Palatino Linotype" panose="02040502050505030304" pitchFamily="18" charset="0"/>
              </a:rPr>
              <a:t>). Sia la tradizione diretta, sia quella indiretta contribuiscono, in maniera maggiore o minore a seconda dei casi, alla ricostruzione degli originali […].</a:t>
            </a:r>
          </a:p>
          <a:p>
            <a:pPr algn="just">
              <a:lnSpc>
                <a:spcPct val="150000"/>
              </a:lnSpc>
            </a:pPr>
            <a:r>
              <a:rPr lang="it-IT" sz="1700">
                <a:solidFill>
                  <a:schemeClr val="tx1"/>
                </a:solidFill>
                <a:latin typeface="Palatino Linotype" panose="02040502050505030304" pitchFamily="18" charset="0"/>
              </a:rPr>
              <a:t>Analogo al concetto di tradizione è quello di </a:t>
            </a:r>
            <a:r>
              <a:rPr lang="it-IT" sz="1700" i="1">
                <a:solidFill>
                  <a:srgbClr val="C00000"/>
                </a:solidFill>
                <a:latin typeface="Palatino Linotype" panose="02040502050505030304" pitchFamily="18" charset="0"/>
              </a:rPr>
              <a:t>trasmissione</a:t>
            </a:r>
            <a:r>
              <a:rPr lang="it-IT" sz="1700">
                <a:solidFill>
                  <a:schemeClr val="tx1"/>
                </a:solidFill>
                <a:latin typeface="Palatino Linotype" panose="02040502050505030304" pitchFamily="18" charset="0"/>
              </a:rPr>
              <a:t> di un’opera, con il quale si intende il processo attraverso il quale quell’opera è giunta fino a noi, a partire dalla sua elaborazione attraveso le tappe intermedie costiuite dalle successive copiature, dai rifacimenti ecc.</a:t>
            </a:r>
            <a:r>
              <a:rPr lang="it-IT" sz="1700">
                <a:solidFill>
                  <a:schemeClr val="tx1"/>
                </a:solidFill>
                <a:latin typeface="Palatino Linotype" panose="02040502050505030304" pitchFamily="18" charset="0"/>
                <a:cs typeface="Calibri" panose="020F0502020204030204" pitchFamily="34" charset="0"/>
              </a:rPr>
              <a:t>»</a:t>
            </a:r>
            <a:r>
              <a:rPr lang="it-IT" sz="1700">
                <a:solidFill>
                  <a:schemeClr val="tx1"/>
                </a:solidFill>
                <a:latin typeface="Calibri" panose="020F0502020204030204" pitchFamily="34" charset="0"/>
                <a:cs typeface="Calibri" panose="020F0502020204030204" pitchFamily="34" charset="0"/>
              </a:rPr>
              <a:t>.</a:t>
            </a:r>
            <a:r>
              <a:rPr lang="it-IT" sz="1700">
                <a:solidFill>
                  <a:schemeClr val="tx1"/>
                </a:solidFill>
                <a:latin typeface="Palatino Linotype" panose="02040502050505030304" pitchFamily="18" charset="0"/>
              </a:rPr>
              <a:t> </a:t>
            </a:r>
          </a:p>
          <a:p>
            <a:endParaRPr lang="it-IT"/>
          </a:p>
        </p:txBody>
      </p:sp>
    </p:spTree>
    <p:extLst>
      <p:ext uri="{BB962C8B-B14F-4D97-AF65-F5344CB8AC3E}">
        <p14:creationId xmlns:p14="http://schemas.microsoft.com/office/powerpoint/2010/main" val="3479187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Risultato immagini per tarentum"/>
          <p:cNvPicPr>
            <a:picLocks noChangeAspect="1" noChangeArrowheads="1"/>
          </p:cNvPicPr>
          <p:nvPr/>
        </p:nvPicPr>
        <p:blipFill rotWithShape="1">
          <a:blip r:embed="rId2">
            <a:extLst>
              <a:ext uri="{28A0092B-C50C-407E-A947-70E740481C1C}">
                <a14:useLocalDpi xmlns:a14="http://schemas.microsoft.com/office/drawing/2010/main" val="0"/>
              </a:ext>
            </a:extLst>
          </a:blip>
          <a:srcRect b="5066"/>
          <a:stretch/>
        </p:blipFill>
        <p:spPr bwMode="auto">
          <a:xfrm>
            <a:off x="195172" y="94816"/>
            <a:ext cx="4399008" cy="406908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12" descr="Risultato immagini per prima guerra punic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4180" y="160337"/>
            <a:ext cx="4390299" cy="398723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s://upload.wikimedia.org/wikipedia/commons/4/42/Via_Appi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575" y="4147569"/>
            <a:ext cx="8818608" cy="25847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5381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09451" y="310204"/>
            <a:ext cx="7850778" cy="1647631"/>
          </a:xfrm>
          <a:prstGeom prst="rect">
            <a:avLst/>
          </a:prstGeom>
        </p:spPr>
        <p:txBody>
          <a:bodyPr wrap="square">
            <a:spAutoFit/>
          </a:bodyPr>
          <a:lstStyle/>
          <a:p>
            <a:pPr>
              <a:lnSpc>
                <a:spcPct val="107000"/>
              </a:lnSpc>
              <a:spcAft>
                <a:spcPts val="800"/>
              </a:spcAft>
            </a:pPr>
            <a:r>
              <a:rPr lang="it-IT" sz="2800">
                <a:latin typeface="Palatino Linotype" panose="02040502050505030304" pitchFamily="18" charset="0"/>
                <a:ea typeface="Calibri" panose="020F0502020204030204" pitchFamily="34" charset="0"/>
                <a:cs typeface="Times New Roman" panose="02020603050405020304" pitchFamily="18" charset="0"/>
              </a:rPr>
              <a:t>L.(?)* LIVIUS SALINATOR</a:t>
            </a:r>
          </a:p>
          <a:p>
            <a:pPr>
              <a:lnSpc>
                <a:spcPct val="107000"/>
              </a:lnSpc>
              <a:spcAft>
                <a:spcPts val="800"/>
              </a:spcAft>
            </a:pPr>
            <a:r>
              <a:rPr lang="it-IT">
                <a:latin typeface="Palatino Linotype" panose="02040502050505030304" pitchFamily="18" charset="0"/>
                <a:ea typeface="Calibri" panose="020F0502020204030204" pitchFamily="34" charset="0"/>
                <a:cs typeface="Times New Roman" panose="02020603050405020304" pitchFamily="18" charset="0"/>
              </a:rPr>
              <a:t>*cf. Gell. XVII 21,42</a:t>
            </a:r>
          </a:p>
          <a:p>
            <a:pPr>
              <a:lnSpc>
                <a:spcPct val="107000"/>
              </a:lnSpc>
              <a:spcAft>
                <a:spcPts val="800"/>
              </a:spcAft>
            </a:pPr>
            <a:r>
              <a:rPr lang="it-IT" i="1">
                <a:latin typeface="Palatino Linotype" panose="02040502050505030304" pitchFamily="18" charset="0"/>
                <a:ea typeface="Calibri" panose="020F0502020204030204" pitchFamily="34" charset="0"/>
                <a:cs typeface="Times New Roman" panose="02020603050405020304" pitchFamily="18" charset="0"/>
              </a:rPr>
              <a:t>consulibus C. Claudio Centhone, Appii Caeci filio, et M. Sempronio Tuditano </a:t>
            </a:r>
            <a:r>
              <a:rPr lang="it-IT">
                <a:latin typeface="Palatino Linotype" panose="02040502050505030304" pitchFamily="18" charset="0"/>
                <a:ea typeface="Calibri" panose="020F0502020204030204" pitchFamily="34" charset="0"/>
                <a:cs typeface="Times New Roman" panose="02020603050405020304" pitchFamily="18" charset="0"/>
              </a:rPr>
              <a:t>(</a:t>
            </a:r>
            <a:r>
              <a:rPr lang="it-IT" i="1">
                <a:latin typeface="Palatino Linotype" panose="02040502050505030304" pitchFamily="18" charset="0"/>
                <a:ea typeface="Calibri" panose="020F0502020204030204" pitchFamily="34" charset="0"/>
                <a:cs typeface="Times New Roman" panose="02020603050405020304" pitchFamily="18" charset="0"/>
              </a:rPr>
              <a:t>i.e</a:t>
            </a:r>
            <a:r>
              <a:rPr lang="it-IT">
                <a:latin typeface="Palatino Linotype" panose="02040502050505030304" pitchFamily="18" charset="0"/>
                <a:ea typeface="Calibri" panose="020F0502020204030204" pitchFamily="34" charset="0"/>
                <a:cs typeface="Times New Roman" panose="02020603050405020304" pitchFamily="18" charset="0"/>
              </a:rPr>
              <a:t>. a. 240 a. Chr. n.) </a:t>
            </a:r>
            <a:r>
              <a:rPr lang="it-IT" i="1">
                <a:latin typeface="Palatino Linotype" panose="02040502050505030304" pitchFamily="18" charset="0"/>
                <a:ea typeface="Calibri" panose="020F0502020204030204" pitchFamily="34" charset="0"/>
                <a:cs typeface="Times New Roman" panose="02020603050405020304" pitchFamily="18" charset="0"/>
              </a:rPr>
              <a:t>primus omnium </a:t>
            </a:r>
            <a:r>
              <a:rPr lang="it-IT" i="1">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L. Livius </a:t>
            </a:r>
            <a:r>
              <a:rPr lang="it-IT" i="1">
                <a:latin typeface="Palatino Linotype" panose="02040502050505030304" pitchFamily="18" charset="0"/>
                <a:ea typeface="Calibri" panose="020F0502020204030204" pitchFamily="34" charset="0"/>
                <a:cs typeface="Times New Roman" panose="02020603050405020304" pitchFamily="18" charset="0"/>
              </a:rPr>
              <a:t>poeta fabulas docere Romae coepit.</a:t>
            </a:r>
          </a:p>
        </p:txBody>
      </p:sp>
      <p:sp>
        <p:nvSpPr>
          <p:cNvPr id="3" name="Rettangolo 2"/>
          <p:cNvSpPr/>
          <p:nvPr/>
        </p:nvSpPr>
        <p:spPr>
          <a:xfrm>
            <a:off x="509451" y="2436741"/>
            <a:ext cx="6348549" cy="2478564"/>
          </a:xfrm>
          <a:prstGeom prst="rect">
            <a:avLst/>
          </a:prstGeom>
        </p:spPr>
        <p:txBody>
          <a:bodyPr wrap="square">
            <a:spAutoFit/>
          </a:bodyPr>
          <a:lstStyle/>
          <a:p>
            <a:pPr>
              <a:lnSpc>
                <a:spcPct val="107000"/>
              </a:lnSpc>
              <a:spcAft>
                <a:spcPts val="800"/>
              </a:spcAft>
            </a:pPr>
            <a:r>
              <a:rPr lang="it-IT" sz="2400">
                <a:latin typeface="Palatino Linotype" panose="02040502050505030304" pitchFamily="18" charset="0"/>
                <a:ea typeface="Calibri" panose="020F0502020204030204" pitchFamily="34" charset="0"/>
                <a:cs typeface="Times New Roman" panose="02020603050405020304" pitchFamily="18" charset="0"/>
              </a:rPr>
              <a:t>L[VCIVS]?</a:t>
            </a:r>
          </a:p>
          <a:p>
            <a:pPr>
              <a:lnSpc>
                <a:spcPct val="107000"/>
              </a:lnSpc>
              <a:spcAft>
                <a:spcPts val="800"/>
              </a:spcAft>
            </a:pPr>
            <a:r>
              <a:rPr lang="it-IT" sz="2400">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LIVIUS</a:t>
            </a:r>
          </a:p>
          <a:p>
            <a:pPr>
              <a:lnSpc>
                <a:spcPct val="107000"/>
              </a:lnSpc>
              <a:spcAft>
                <a:spcPts val="800"/>
              </a:spcAft>
            </a:pPr>
            <a:r>
              <a:rPr lang="it-IT" sz="2400">
                <a:latin typeface="Palatino Linotype" panose="02040502050505030304" pitchFamily="18" charset="0"/>
                <a:ea typeface="Calibri" panose="020F0502020204030204" pitchFamily="34" charset="0"/>
                <a:cs typeface="Times New Roman" panose="02020603050405020304" pitchFamily="18" charset="0"/>
              </a:rPr>
              <a:t>L[VCII]</a:t>
            </a:r>
          </a:p>
          <a:p>
            <a:pPr>
              <a:lnSpc>
                <a:spcPct val="107000"/>
              </a:lnSpc>
              <a:spcAft>
                <a:spcPts val="800"/>
              </a:spcAft>
            </a:pPr>
            <a:r>
              <a:rPr lang="it-IT" sz="2400">
                <a:latin typeface="Palatino Linotype" panose="02040502050505030304" pitchFamily="18" charset="0"/>
                <a:ea typeface="Calibri" panose="020F0502020204030204" pitchFamily="34" charset="0"/>
                <a:cs typeface="Times New Roman" panose="02020603050405020304" pitchFamily="18" charset="0"/>
              </a:rPr>
              <a:t>LIB[ERTVS]?</a:t>
            </a:r>
          </a:p>
          <a:p>
            <a:pPr>
              <a:lnSpc>
                <a:spcPct val="107000"/>
              </a:lnSpc>
              <a:spcAft>
                <a:spcPts val="800"/>
              </a:spcAft>
            </a:pPr>
            <a:r>
              <a:rPr lang="it-IT" sz="2400">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ANDRONICVS</a:t>
            </a:r>
          </a:p>
        </p:txBody>
      </p:sp>
    </p:spTree>
    <p:extLst>
      <p:ext uri="{BB962C8B-B14F-4D97-AF65-F5344CB8AC3E}">
        <p14:creationId xmlns:p14="http://schemas.microsoft.com/office/powerpoint/2010/main" val="3552446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44137" y="4085964"/>
            <a:ext cx="8556171" cy="2595134"/>
          </a:xfrm>
          <a:prstGeom prst="rect">
            <a:avLst/>
          </a:prstGeom>
        </p:spPr>
        <p:txBody>
          <a:bodyPr wrap="square">
            <a:spAutoFit/>
          </a:bodyPr>
          <a:lstStyle/>
          <a:p>
            <a:pPr algn="just">
              <a:lnSpc>
                <a:spcPct val="107000"/>
              </a:lnSpc>
              <a:spcAft>
                <a:spcPts val="0"/>
              </a:spcAft>
            </a:pPr>
            <a:r>
              <a:rPr lang="it-IT" sz="1600" cap="small">
                <a:latin typeface="Palatino Linotype" panose="02040502050505030304" pitchFamily="18" charset="0"/>
                <a:ea typeface="Calibri" panose="020F0502020204030204" pitchFamily="34" charset="0"/>
                <a:cs typeface="Times New Roman" panose="02020603050405020304" pitchFamily="18" charset="0"/>
              </a:rPr>
              <a:t>Appivs Clavdivs C. f. [=Gaii filivs] Caecvs (</a:t>
            </a:r>
            <a:r>
              <a:rPr lang="it-IT" sz="1600" i="1">
                <a:latin typeface="Palatino Linotype" panose="02040502050505030304" pitchFamily="18" charset="0"/>
              </a:rPr>
              <a:t>Corpus Inscr</a:t>
            </a:r>
            <a:r>
              <a:rPr lang="it-IT" sz="1600">
                <a:latin typeface="Palatino Linotype" panose="02040502050505030304" pitchFamily="18" charset="0"/>
              </a:rPr>
              <a:t>. </a:t>
            </a:r>
            <a:r>
              <a:rPr lang="it-IT" sz="1600" i="1">
                <a:latin typeface="Palatino Linotype" panose="02040502050505030304" pitchFamily="18" charset="0"/>
              </a:rPr>
              <a:t>Lat</a:t>
            </a:r>
            <a:r>
              <a:rPr lang="it-IT" sz="1600">
                <a:latin typeface="Palatino Linotype" panose="02040502050505030304" pitchFamily="18" charset="0"/>
              </a:rPr>
              <a:t>., I, 2ª ed., p. 292, n. 9-10)</a:t>
            </a:r>
            <a:endParaRPr lang="it-IT" sz="1600" cap="small">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07000"/>
              </a:lnSpc>
              <a:spcAft>
                <a:spcPts val="0"/>
              </a:spcAft>
            </a:pPr>
            <a:endParaRPr lang="it-IT" cap="small">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it-IT" b="1" cap="small">
                <a:latin typeface="Palatino Linotype" panose="02040502050505030304" pitchFamily="18" charset="0"/>
                <a:ea typeface="Calibri" panose="020F0502020204030204" pitchFamily="34" charset="0"/>
                <a:cs typeface="Times New Roman" panose="02020603050405020304" pitchFamily="18" charset="0"/>
              </a:rPr>
              <a:t>L. Valerivs L. f. Fab. Bassvs</a:t>
            </a:r>
            <a:endParaRPr lang="it-IT" sz="1600" b="1">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b="1" cap="small">
                <a:latin typeface="Palatino Linotype" panose="02040502050505030304" pitchFamily="18" charset="0"/>
                <a:ea typeface="Calibri" panose="020F0502020204030204" pitchFamily="34" charset="0"/>
                <a:cs typeface="Times New Roman" panose="02020603050405020304" pitchFamily="18" charset="0"/>
              </a:rPr>
              <a:t>L(vcivs) Valerivs L(vcii) f(ilivs) Fab(ia [tribv]) Bassvs</a:t>
            </a:r>
            <a:endParaRPr lang="it-IT" sz="1600" b="1">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cap="small">
                <a:latin typeface="Palatino Linotype" panose="02040502050505030304" pitchFamily="18" charset="0"/>
                <a:ea typeface="Times New Roman" panose="02020603050405020304" pitchFamily="18" charset="0"/>
                <a:cs typeface="Helvetica" panose="020B0604020202020204" pitchFamily="34" charset="0"/>
              </a:rPr>
              <a:t> </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it-IT" sz="1600" cap="small">
                <a:latin typeface="Palatino Linotype" panose="02040502050505030304" pitchFamily="18" charset="0"/>
                <a:ea typeface="Times New Roman" panose="02020603050405020304" pitchFamily="18" charset="0"/>
                <a:cs typeface="Times New Roman" panose="02020603050405020304" pitchFamily="18" charset="0"/>
              </a:rPr>
              <a:t>P(vblivs) Cornelivs Scipio Africanvs</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it-IT" sz="1600" cap="small">
                <a:latin typeface="Palatino Linotype" panose="02040502050505030304" pitchFamily="18" charset="0"/>
                <a:ea typeface="Times New Roman" panose="02020603050405020304" pitchFamily="18" charset="0"/>
                <a:cs typeface="Times New Roman" panose="02020603050405020304" pitchFamily="18" charset="0"/>
              </a:rPr>
              <a:t>P(vblivs) Cornelivs Scipio Aemilianvs</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it-IT" sz="1600" cap="small">
                <a:latin typeface="Palatino Linotype" panose="02040502050505030304" pitchFamily="18" charset="0"/>
                <a:ea typeface="Calibri" panose="020F0502020204030204" pitchFamily="34" charset="0"/>
                <a:cs typeface="Arial" panose="020B0604020202020204" pitchFamily="34" charset="0"/>
              </a:rPr>
              <a:t>C. Ivlivs C. l(ibertvs) Hermes</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it-IT" sz="1600" cap="small">
                <a:latin typeface="Palatino Linotype" panose="02040502050505030304" pitchFamily="18" charset="0"/>
                <a:ea typeface="Calibri" panose="020F0502020204030204" pitchFamily="34" charset="0"/>
                <a:cs typeface="Arial" panose="020B0604020202020204" pitchFamily="34" charset="0"/>
              </a:rPr>
              <a:t>Q(vintvs) Octavivs L(vcii) f(ilivs) C(aii) n(epos) T(iti) pron(epos) Ser(gia tribv) Sagitta</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magine 2" descr="Risultato immagini per appio claudio cieco iscrizione"/>
          <p:cNvPicPr/>
          <p:nvPr/>
        </p:nvPicPr>
        <p:blipFill>
          <a:blip r:embed="rId2">
            <a:extLst>
              <a:ext uri="{28A0092B-C50C-407E-A947-70E740481C1C}">
                <a14:useLocalDpi xmlns:a14="http://schemas.microsoft.com/office/drawing/2010/main" val="0"/>
              </a:ext>
            </a:extLst>
          </a:blip>
          <a:srcRect/>
          <a:stretch>
            <a:fillRect/>
          </a:stretch>
        </p:blipFill>
        <p:spPr bwMode="auto">
          <a:xfrm>
            <a:off x="444137" y="273774"/>
            <a:ext cx="3619501" cy="3697334"/>
          </a:xfrm>
          <a:prstGeom prst="rect">
            <a:avLst/>
          </a:prstGeom>
          <a:noFill/>
          <a:ln>
            <a:noFill/>
          </a:ln>
        </p:spPr>
      </p:pic>
      <p:graphicFrame>
        <p:nvGraphicFramePr>
          <p:cNvPr id="5" name="Tabella 4"/>
          <p:cNvGraphicFramePr>
            <a:graphicFrameLocks noGrp="1"/>
          </p:cNvGraphicFramePr>
          <p:nvPr/>
        </p:nvGraphicFramePr>
        <p:xfrm>
          <a:off x="5238205" y="600891"/>
          <a:ext cx="3644538" cy="3370217"/>
        </p:xfrm>
        <a:graphic>
          <a:graphicData uri="http://schemas.openxmlformats.org/drawingml/2006/table">
            <a:tbl>
              <a:tblPr firstRow="1" bandRow="1">
                <a:tableStyleId>{5C22544A-7EE6-4342-B048-85BDC9FD1C3A}</a:tableStyleId>
              </a:tblPr>
              <a:tblGrid>
                <a:gridCol w="1201784">
                  <a:extLst>
                    <a:ext uri="{9D8B030D-6E8A-4147-A177-3AD203B41FA5}">
                      <a16:colId xmlns:a16="http://schemas.microsoft.com/office/drawing/2014/main" val="806374992"/>
                    </a:ext>
                  </a:extLst>
                </a:gridCol>
                <a:gridCol w="1227908">
                  <a:extLst>
                    <a:ext uri="{9D8B030D-6E8A-4147-A177-3AD203B41FA5}">
                      <a16:colId xmlns:a16="http://schemas.microsoft.com/office/drawing/2014/main" val="3205449622"/>
                    </a:ext>
                  </a:extLst>
                </a:gridCol>
                <a:gridCol w="1214846">
                  <a:extLst>
                    <a:ext uri="{9D8B030D-6E8A-4147-A177-3AD203B41FA5}">
                      <a16:colId xmlns:a16="http://schemas.microsoft.com/office/drawing/2014/main" val="1862266916"/>
                    </a:ext>
                  </a:extLst>
                </a:gridCol>
              </a:tblGrid>
              <a:tr h="582562">
                <a:tc>
                  <a:txBody>
                    <a:bodyPr/>
                    <a:lstStyle/>
                    <a:p>
                      <a:r>
                        <a:rPr lang="it-IT" b="1" cap="small">
                          <a:solidFill>
                            <a:schemeClr val="tx1"/>
                          </a:solidFill>
                          <a:latin typeface="Palatino Linotype" panose="02040502050505030304" pitchFamily="18" charset="0"/>
                        </a:rPr>
                        <a:t>A(vlvs)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solidFill>
                            <a:schemeClr val="tx1"/>
                          </a:solidFill>
                          <a:latin typeface="Palatino Linotype" panose="02040502050505030304" pitchFamily="18" charset="0"/>
                        </a:rPr>
                        <a:t>L(vcivs)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solidFill>
                            <a:schemeClr val="tx1"/>
                          </a:solidFill>
                          <a:latin typeface="Palatino Linotype" panose="02040502050505030304" pitchFamily="18" charset="0"/>
                        </a:rPr>
                        <a:t>Q(uintvs)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3188287"/>
                  </a:ext>
                </a:extLst>
              </a:tr>
              <a:tr h="557531">
                <a:tc>
                  <a:txBody>
                    <a:bodyPr/>
                    <a:lstStyle/>
                    <a:p>
                      <a:r>
                        <a:rPr lang="it-IT" b="1" cap="small">
                          <a:solidFill>
                            <a:srgbClr val="C00000"/>
                          </a:solidFill>
                          <a:latin typeface="Palatino Linotype" panose="02040502050505030304" pitchFamily="18" charset="0"/>
                        </a:rPr>
                        <a:t>Ap(pivs)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latin typeface="Palatino Linotype" panose="02040502050505030304" pitchFamily="18" charset="0"/>
                        </a:rPr>
                        <a:t>M(arcvs)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solidFill>
                            <a:srgbClr val="C00000"/>
                          </a:solidFill>
                          <a:latin typeface="Palatino Linotype" panose="02040502050505030304" pitchFamily="18" charset="0"/>
                        </a:rPr>
                        <a:t>Ser(vivs)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10384191"/>
                  </a:ext>
                </a:extLst>
              </a:tr>
              <a:tr h="557531">
                <a:tc>
                  <a:txBody>
                    <a:bodyPr/>
                    <a:lstStyle/>
                    <a:p>
                      <a:r>
                        <a:rPr lang="it-IT" b="1" cap="small">
                          <a:latin typeface="Palatino Linotype" panose="02040502050505030304" pitchFamily="18" charset="0"/>
                        </a:rPr>
                        <a:t> C.*</a:t>
                      </a:r>
                      <a:r>
                        <a:rPr lang="it-IT" b="1" cap="small" baseline="0">
                          <a:latin typeface="Palatino Linotype" panose="02040502050505030304" pitchFamily="18" charset="0"/>
                        </a:rPr>
                        <a:t> (Gaivs) *C=K/G</a:t>
                      </a:r>
                      <a:endParaRPr lang="it-IT" b="1" cap="sma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solidFill>
                            <a:srgbClr val="C00000"/>
                          </a:solidFill>
                          <a:latin typeface="Palatino Linotype" panose="02040502050505030304" pitchFamily="18" charset="0"/>
                        </a:rPr>
                        <a:t>M’(Manivs)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latin typeface="Palatino Linotype" panose="02040502050505030304" pitchFamily="18" charset="0"/>
                        </a:rPr>
                        <a:t>Sex(tvs)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7318650"/>
                  </a:ext>
                </a:extLst>
              </a:tr>
              <a:tr h="557531">
                <a:tc>
                  <a:txBody>
                    <a:bodyPr/>
                    <a:lstStyle/>
                    <a:p>
                      <a:r>
                        <a:rPr lang="it-IT" b="1" cap="small">
                          <a:latin typeface="Palatino Linotype" panose="02040502050505030304" pitchFamily="18" charset="0"/>
                        </a:rPr>
                        <a:t>Cn. (Gnaevs)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solidFill>
                            <a:srgbClr val="C00000"/>
                          </a:solidFill>
                          <a:latin typeface="Palatino Linotype" panose="02040502050505030304" pitchFamily="18" charset="0"/>
                        </a:rPr>
                        <a:t>Mam(ercvs)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solidFill>
                            <a:srgbClr val="C00000"/>
                          </a:solidFill>
                          <a:latin typeface="Palatino Linotype" panose="02040502050505030304" pitchFamily="18" charset="0"/>
                        </a:rPr>
                        <a:t>Sp(vrivs) </a:t>
                      </a:r>
                      <a:r>
                        <a:rPr lang="it-IT" b="1" cap="small">
                          <a:solidFill>
                            <a:schemeClr val="tx1"/>
                          </a:solidFill>
                          <a:latin typeface="Palatino Linotype" panose="02040502050505030304" pitchFamily="18" charset="0"/>
                        </a:rPr>
                        <a:t>o</a:t>
                      </a:r>
                    </a:p>
                    <a:p>
                      <a:r>
                        <a:rPr lang="it-IT" b="1" cap="small">
                          <a:solidFill>
                            <a:srgbClr val="C00000"/>
                          </a:solidFill>
                          <a:latin typeface="Palatino Linotype" panose="02040502050505030304" pitchFamily="18" charset="0"/>
                        </a:rPr>
                        <a:t>S(pvrivs)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45588708"/>
                  </a:ext>
                </a:extLst>
              </a:tr>
              <a:tr h="557531">
                <a:tc>
                  <a:txBody>
                    <a:bodyPr/>
                    <a:lstStyle/>
                    <a:p>
                      <a:r>
                        <a:rPr lang="it-IT" b="1" cap="small">
                          <a:latin typeface="Palatino Linotype" panose="02040502050505030304" pitchFamily="18" charset="0"/>
                        </a:rPr>
                        <a:t>D(ecimvs)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solidFill>
                            <a:srgbClr val="C00000"/>
                          </a:solidFill>
                          <a:latin typeface="Palatino Linotype" panose="02040502050505030304" pitchFamily="18" charset="0"/>
                        </a:rPr>
                        <a:t>N(vmerivs)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latin typeface="Palatino Linotype" panose="02040502050505030304" pitchFamily="18" charset="0"/>
                        </a:rPr>
                        <a:t>T(itvs)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42378823"/>
                  </a:ext>
                </a:extLst>
              </a:tr>
              <a:tr h="557531">
                <a:tc>
                  <a:txBody>
                    <a:bodyPr/>
                    <a:lstStyle/>
                    <a:p>
                      <a:r>
                        <a:rPr lang="it-IT" b="1" cap="small">
                          <a:latin typeface="Palatino Linotype" panose="02040502050505030304" pitchFamily="18" charset="0"/>
                        </a:rPr>
                        <a:t>P(vblivs)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latin typeface="Palatino Linotype" panose="02040502050505030304" pitchFamily="18" charset="0"/>
                        </a:rPr>
                        <a:t>Ti(berivs)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latin typeface="Palatino Linotype" panose="02040502050505030304" pitchFamily="18" charset="0"/>
                        </a:rPr>
                        <a:t>V(ibivs)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1720074"/>
                  </a:ext>
                </a:extLst>
              </a:tr>
            </a:tbl>
          </a:graphicData>
        </a:graphic>
      </p:graphicFrame>
      <p:sp>
        <p:nvSpPr>
          <p:cNvPr id="6" name="CasellaDiTesto 5"/>
          <p:cNvSpPr txBox="1"/>
          <p:nvPr/>
        </p:nvSpPr>
        <p:spPr>
          <a:xfrm>
            <a:off x="5238205" y="273774"/>
            <a:ext cx="1370888" cy="369332"/>
          </a:xfrm>
          <a:prstGeom prst="rect">
            <a:avLst/>
          </a:prstGeom>
          <a:noFill/>
        </p:spPr>
        <p:txBody>
          <a:bodyPr wrap="square" rtlCol="0">
            <a:spAutoFit/>
          </a:bodyPr>
          <a:lstStyle/>
          <a:p>
            <a:r>
              <a:rPr lang="it-IT" i="1">
                <a:latin typeface="Palatino Linotype" panose="02040502050505030304" pitchFamily="18" charset="0"/>
              </a:rPr>
              <a:t>Praenomina </a:t>
            </a:r>
          </a:p>
        </p:txBody>
      </p:sp>
    </p:spTree>
    <p:extLst>
      <p:ext uri="{BB962C8B-B14F-4D97-AF65-F5344CB8AC3E}">
        <p14:creationId xmlns:p14="http://schemas.microsoft.com/office/powerpoint/2010/main" val="360866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950326" y="1650821"/>
            <a:ext cx="3273652" cy="646334"/>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800" b="1" i="0" u="none" strike="noStrike" kern="1200" cap="none" spc="0" baseline="0">
                <a:solidFill>
                  <a:srgbClr val="000000"/>
                </a:solidFill>
                <a:uFillTx/>
                <a:latin typeface="Palatino Linotype" pitchFamily="18"/>
              </a:rPr>
              <a:t>Gradi dell’insegnamento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000000"/>
                </a:solidFill>
                <a:uFillTx/>
                <a:latin typeface="Palatino Linotype" pitchFamily="18"/>
              </a:rPr>
              <a:t>[Marrou, </a:t>
            </a:r>
            <a:r>
              <a:rPr lang="it-IT" sz="1800" b="0" i="1" u="none" strike="noStrike" kern="1200" cap="none" spc="0" baseline="0">
                <a:solidFill>
                  <a:srgbClr val="000000"/>
                </a:solidFill>
                <a:uFillTx/>
                <a:latin typeface="Palatino Linotype" pitchFamily="18"/>
              </a:rPr>
              <a:t>Storia dell’educazione</a:t>
            </a:r>
            <a:r>
              <a:rPr lang="it-IT" sz="1800" b="0" i="0" u="none" strike="noStrike" kern="1200" cap="none" spc="0" baseline="0">
                <a:solidFill>
                  <a:srgbClr val="000000"/>
                </a:solidFill>
                <a:uFillTx/>
                <a:latin typeface="Palatino Linotype" pitchFamily="18"/>
              </a:rPr>
              <a:t>]</a:t>
            </a:r>
            <a:endParaRPr lang="it-IT" sz="1350" b="0" i="0" u="none" strike="noStrike" kern="1200" cap="none" spc="0" baseline="0">
              <a:solidFill>
                <a:srgbClr val="000000"/>
              </a:solidFill>
              <a:uFillTx/>
              <a:latin typeface="Palatino Linotype" pitchFamily="18"/>
            </a:endParaRPr>
          </a:p>
        </p:txBody>
      </p:sp>
      <p:graphicFrame>
        <p:nvGraphicFramePr>
          <p:cNvPr id="3" name="Tabella 4"/>
          <p:cNvGraphicFramePr>
            <a:graphicFrameLocks noGrp="1"/>
          </p:cNvGraphicFramePr>
          <p:nvPr/>
        </p:nvGraphicFramePr>
        <p:xfrm>
          <a:off x="1641567" y="2784763"/>
          <a:ext cx="6130830" cy="1851660"/>
        </p:xfrm>
        <a:graphic>
          <a:graphicData uri="http://schemas.openxmlformats.org/drawingml/2006/table">
            <a:tbl>
              <a:tblPr firstRow="1" bandRow="1">
                <a:effectLst/>
                <a:tableStyleId>{5C22544A-7EE6-4342-B048-85BDC9FD1C3A}</a:tableStyleId>
              </a:tblPr>
              <a:tblGrid>
                <a:gridCol w="2043610">
                  <a:extLst>
                    <a:ext uri="{9D8B030D-6E8A-4147-A177-3AD203B41FA5}">
                      <a16:colId xmlns:a16="http://schemas.microsoft.com/office/drawing/2014/main" val="986472311"/>
                    </a:ext>
                  </a:extLst>
                </a:gridCol>
                <a:gridCol w="2043610">
                  <a:extLst>
                    <a:ext uri="{9D8B030D-6E8A-4147-A177-3AD203B41FA5}">
                      <a16:colId xmlns:a16="http://schemas.microsoft.com/office/drawing/2014/main" val="1782235851"/>
                    </a:ext>
                  </a:extLst>
                </a:gridCol>
                <a:gridCol w="2043610">
                  <a:extLst>
                    <a:ext uri="{9D8B030D-6E8A-4147-A177-3AD203B41FA5}">
                      <a16:colId xmlns:a16="http://schemas.microsoft.com/office/drawing/2014/main" val="644097018"/>
                    </a:ext>
                  </a:extLst>
                </a:gridCol>
              </a:tblGrid>
              <a:tr h="916004">
                <a:tc>
                  <a:txBody>
                    <a:bodyPr/>
                    <a:lstStyle/>
                    <a:p>
                      <a:pPr lvl="0"/>
                      <a:r>
                        <a:rPr lang="it-IT" sz="1800" b="0">
                          <a:solidFill>
                            <a:srgbClr val="FFFFFF"/>
                          </a:solidFill>
                          <a:latin typeface="Palatino Linotype" pitchFamily="18"/>
                        </a:rPr>
                        <a:t>Scuola primaria</a:t>
                      </a: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tc>
                  <a:txBody>
                    <a:bodyPr/>
                    <a:lstStyle/>
                    <a:p>
                      <a:pPr lvl="0"/>
                      <a:r>
                        <a:rPr lang="it-IT" sz="1800" b="0">
                          <a:solidFill>
                            <a:srgbClr val="FFFFFF"/>
                          </a:solidFill>
                          <a:latin typeface="Palatino Linotype" pitchFamily="18"/>
                        </a:rPr>
                        <a:t>7-11/12 anni</a:t>
                      </a: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tc>
                  <a:txBody>
                    <a:bodyPr/>
                    <a:lstStyle/>
                    <a:p>
                      <a:pPr lvl="0"/>
                      <a:r>
                        <a:rPr lang="it-IT" sz="1800" b="0">
                          <a:solidFill>
                            <a:srgbClr val="FFFFFF"/>
                          </a:solidFill>
                          <a:latin typeface="Palatino Linotype" pitchFamily="18"/>
                        </a:rPr>
                        <a:t>litterator, primus magister, magister ludi,</a:t>
                      </a:r>
                      <a:r>
                        <a:rPr lang="it-IT" sz="1800" b="0" baseline="0">
                          <a:solidFill>
                            <a:srgbClr val="FFFFFF"/>
                          </a:solidFill>
                          <a:latin typeface="Palatino Linotype" pitchFamily="18"/>
                        </a:rPr>
                        <a:t> magister ludi litterarii</a:t>
                      </a:r>
                      <a:endParaRPr lang="it-IT" sz="1800" b="0">
                        <a:solidFill>
                          <a:srgbClr val="FFFFFF"/>
                        </a:solidFill>
                        <a:latin typeface="Palatino Linotype" pitchFamily="18"/>
                      </a:endParaRP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extLst>
                  <a:ext uri="{0D108BD9-81ED-4DB2-BD59-A6C34878D82A}">
                    <a16:rowId xmlns:a16="http://schemas.microsoft.com/office/drawing/2014/main" val="416899296"/>
                  </a:ext>
                </a:extLst>
              </a:tr>
              <a:tr h="291922">
                <a:tc>
                  <a:txBody>
                    <a:bodyPr/>
                    <a:lstStyle/>
                    <a:p>
                      <a:pPr lvl="0"/>
                      <a:r>
                        <a:rPr lang="it-IT" sz="1800">
                          <a:solidFill>
                            <a:srgbClr val="FFFFFF"/>
                          </a:solidFill>
                          <a:latin typeface="Palatino Linotype" pitchFamily="18"/>
                        </a:rPr>
                        <a:t>Scuola secondaria</a:t>
                      </a: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tc>
                  <a:txBody>
                    <a:bodyPr/>
                    <a:lstStyle/>
                    <a:p>
                      <a:pPr lvl="0"/>
                      <a:r>
                        <a:rPr lang="it-IT" sz="1800">
                          <a:solidFill>
                            <a:srgbClr val="FFFFFF"/>
                          </a:solidFill>
                          <a:latin typeface="Palatino Linotype" pitchFamily="18"/>
                        </a:rPr>
                        <a:t>11/12-16/17 anni</a:t>
                      </a: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tc>
                  <a:txBody>
                    <a:bodyPr/>
                    <a:lstStyle/>
                    <a:p>
                      <a:pPr lvl="0"/>
                      <a:r>
                        <a:rPr lang="it-IT" sz="1800">
                          <a:solidFill>
                            <a:srgbClr val="FFFFFF"/>
                          </a:solidFill>
                          <a:latin typeface="Palatino Linotype" pitchFamily="18"/>
                        </a:rPr>
                        <a:t>grammaticus</a:t>
                      </a: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extLst>
                  <a:ext uri="{0D108BD9-81ED-4DB2-BD59-A6C34878D82A}">
                    <a16:rowId xmlns:a16="http://schemas.microsoft.com/office/drawing/2014/main" val="3182519958"/>
                  </a:ext>
                </a:extLst>
              </a:tr>
              <a:tr h="291922">
                <a:tc>
                  <a:txBody>
                    <a:bodyPr/>
                    <a:lstStyle/>
                    <a:p>
                      <a:pPr lvl="0"/>
                      <a:r>
                        <a:rPr lang="it-IT" sz="1800">
                          <a:solidFill>
                            <a:srgbClr val="FFFFFF"/>
                          </a:solidFill>
                          <a:latin typeface="Palatino Linotype" pitchFamily="18"/>
                        </a:rPr>
                        <a:t>Studi</a:t>
                      </a:r>
                      <a:r>
                        <a:rPr lang="it-IT" sz="1800" baseline="0">
                          <a:solidFill>
                            <a:srgbClr val="FFFFFF"/>
                          </a:solidFill>
                          <a:latin typeface="Palatino Linotype" pitchFamily="18"/>
                        </a:rPr>
                        <a:t> superiori</a:t>
                      </a:r>
                      <a:endParaRPr lang="it-IT" sz="1800">
                        <a:solidFill>
                          <a:srgbClr val="FFFFFF"/>
                        </a:solidFill>
                        <a:latin typeface="Palatino Linotype" pitchFamily="18"/>
                      </a:endParaRP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tc>
                  <a:txBody>
                    <a:bodyPr/>
                    <a:lstStyle/>
                    <a:p>
                      <a:pPr lvl="0"/>
                      <a:r>
                        <a:rPr lang="it-IT" sz="1800">
                          <a:solidFill>
                            <a:srgbClr val="FFFFFF"/>
                          </a:solidFill>
                          <a:latin typeface="Palatino Linotype" pitchFamily="18"/>
                        </a:rPr>
                        <a:t>16/17-19/20 anni</a:t>
                      </a: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tc>
                  <a:txBody>
                    <a:bodyPr/>
                    <a:lstStyle/>
                    <a:p>
                      <a:pPr lvl="0"/>
                      <a:r>
                        <a:rPr lang="it-IT" sz="1800">
                          <a:solidFill>
                            <a:srgbClr val="FFFFFF"/>
                          </a:solidFill>
                          <a:latin typeface="Palatino Linotype" pitchFamily="18"/>
                        </a:rPr>
                        <a:t>rhetor</a:t>
                      </a: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extLst>
                  <a:ext uri="{0D108BD9-81ED-4DB2-BD59-A6C34878D82A}">
                    <a16:rowId xmlns:a16="http://schemas.microsoft.com/office/drawing/2014/main" val="1165510944"/>
                  </a:ext>
                </a:extLst>
              </a:tr>
            </a:tbl>
          </a:graphicData>
        </a:graphic>
      </p:graphicFrame>
    </p:spTree>
    <p:extLst>
      <p:ext uri="{BB962C8B-B14F-4D97-AF65-F5344CB8AC3E}">
        <p14:creationId xmlns:p14="http://schemas.microsoft.com/office/powerpoint/2010/main" val="218298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09004" y="349300"/>
            <a:ext cx="8516977" cy="5938552"/>
          </a:xfrm>
          <a:prstGeom prst="rect">
            <a:avLst/>
          </a:prstGeom>
          <a:noFill/>
          <a:ln cap="flat">
            <a:noFill/>
            <a:prstDash val="solid"/>
          </a:ln>
        </p:spPr>
        <p:txBody>
          <a:bodyPr vert="horz" wrap="square" lIns="91440" tIns="45720" rIns="91440" bIns="45720" anchor="t" anchorCtr="0" compatLnSpc="1">
            <a:spAutoFit/>
          </a:bodyPr>
          <a:lstStyle/>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r>
              <a:rPr lang="it-IT" sz="2000" b="1" i="1" u="none" strike="noStrike" kern="1200" cap="none" spc="0" baseline="0">
                <a:solidFill>
                  <a:srgbClr val="000000"/>
                </a:solidFill>
                <a:uFillTx/>
                <a:latin typeface="Palatino Linotype" pitchFamily="18"/>
                <a:ea typeface="Times New Roman" pitchFamily="18"/>
                <a:cs typeface="Times New Roman" pitchFamily="18"/>
              </a:rPr>
              <a:t>GRAMMATICA</a:t>
            </a: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endParaRPr lang="it-IT" sz="2000" b="1" i="1" u="none" strike="noStrike" kern="1200" cap="none" spc="0" baseline="0">
              <a:solidFill>
                <a:srgbClr val="0070C0"/>
              </a:solidFill>
              <a:uFillTx/>
              <a:latin typeface="Palatino Linotype" pitchFamily="18"/>
              <a:ea typeface="Times New Roman" pitchFamily="18"/>
              <a:cs typeface="Times New Roman" pitchFamily="18"/>
            </a:endParaRP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r>
              <a:rPr lang="it-IT" sz="2000" b="0" i="0" u="none" strike="noStrike" kern="1200" cap="small" spc="0" baseline="0">
                <a:solidFill>
                  <a:srgbClr val="000000"/>
                </a:solidFill>
                <a:uFillTx/>
                <a:latin typeface="Palatino Linotype" pitchFamily="18"/>
                <a:ea typeface="Times New Roman" pitchFamily="18"/>
                <a:cs typeface="Times New Roman" pitchFamily="18"/>
              </a:rPr>
              <a:t>Quint</a:t>
            </a:r>
            <a:r>
              <a:rPr lang="it-IT" sz="2000" b="0" i="1" u="none" strike="noStrike" kern="1200" cap="small" spc="0" baseline="0">
                <a:solidFill>
                  <a:srgbClr val="000000"/>
                </a:solidFill>
                <a:uFillTx/>
                <a:latin typeface="Palatino Linotype" pitchFamily="18"/>
                <a:ea typeface="Times New Roman" pitchFamily="18"/>
                <a:cs typeface="Times New Roman" pitchFamily="18"/>
              </a:rPr>
              <a:t>. inst. </a:t>
            </a:r>
            <a:r>
              <a:rPr lang="it-IT" sz="2000" b="0" i="0" u="none" strike="noStrike" kern="1200" cap="small" spc="0" baseline="0">
                <a:solidFill>
                  <a:srgbClr val="000000"/>
                </a:solidFill>
                <a:uFillTx/>
                <a:latin typeface="Palatino Linotype" pitchFamily="18"/>
                <a:ea typeface="Times New Roman" pitchFamily="18"/>
                <a:cs typeface="Times New Roman" pitchFamily="18"/>
              </a:rPr>
              <a:t>I 4,2:</a:t>
            </a: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r>
              <a:rPr lang="it-IT" sz="2000" b="0" i="1" u="none" strike="noStrike" kern="1200" cap="none" spc="0" baseline="0">
                <a:solidFill>
                  <a:srgbClr val="000000"/>
                </a:solidFill>
                <a:uFillTx/>
                <a:latin typeface="Palatino Linotype" pitchFamily="18"/>
                <a:ea typeface="Times New Roman" pitchFamily="18"/>
                <a:cs typeface="Times New Roman" pitchFamily="18"/>
              </a:rPr>
              <a:t>recte loquendi scientia et poetarum enarratio</a:t>
            </a: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endParaRPr lang="it-IT" sz="2000" b="0" i="1" u="none" strike="noStrike" kern="1200" cap="none" spc="0" baseline="0">
              <a:solidFill>
                <a:srgbClr val="000000"/>
              </a:solidFill>
              <a:uFillTx/>
              <a:latin typeface="Palatino Linotype" pitchFamily="18"/>
              <a:ea typeface="Times New Roman" pitchFamily="18"/>
              <a:cs typeface="Times New Roman" pitchFamily="18"/>
            </a:endParaRP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r>
              <a:rPr lang="it-IT" sz="2000" b="0" i="1" u="none" strike="noStrike" kern="1200" cap="small" spc="0" baseline="0">
                <a:solidFill>
                  <a:srgbClr val="000000"/>
                </a:solidFill>
                <a:uFillTx/>
                <a:latin typeface="Palatino Linotype" pitchFamily="18"/>
                <a:ea typeface="Times New Roman" pitchFamily="18"/>
                <a:cs typeface="Times New Roman" pitchFamily="18"/>
              </a:rPr>
              <a:t>Officia:</a:t>
            </a: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r>
              <a:rPr lang="it-IT" sz="2000" b="1" i="1" u="none" strike="noStrike" kern="1200" cap="none" spc="0" baseline="0">
                <a:solidFill>
                  <a:srgbClr val="0070C0"/>
                </a:solidFill>
                <a:uFillTx/>
                <a:latin typeface="Palatino Linotype" pitchFamily="18"/>
                <a:ea typeface="Times New Roman" pitchFamily="18"/>
                <a:cs typeface="Times New Roman" pitchFamily="18"/>
              </a:rPr>
              <a:t>(prae)lectio</a:t>
            </a:r>
            <a:r>
              <a:rPr lang="it-IT" sz="2000" b="0" i="0" u="none" strike="noStrike" kern="1200" cap="none" spc="0" baseline="0">
                <a:solidFill>
                  <a:srgbClr val="000000"/>
                </a:solidFill>
                <a:uFillTx/>
                <a:latin typeface="Palatino Linotype" pitchFamily="18"/>
                <a:ea typeface="Times New Roman" pitchFamily="18"/>
                <a:cs typeface="Times New Roman" pitchFamily="18"/>
              </a:rPr>
              <a:t>: il riconoscimento degli elementi del testo – lettere, sillabe, parole e frasi (</a:t>
            </a:r>
            <a:r>
              <a:rPr lang="it-IT" sz="2000" b="0" i="1" u="none" strike="noStrike" kern="1200" cap="none" spc="0" baseline="0">
                <a:solidFill>
                  <a:srgbClr val="000000"/>
                </a:solidFill>
                <a:uFillTx/>
                <a:latin typeface="Palatino Linotype" pitchFamily="18"/>
                <a:ea typeface="Times New Roman" pitchFamily="18"/>
                <a:cs typeface="Times New Roman" pitchFamily="18"/>
              </a:rPr>
              <a:t>discretio</a:t>
            </a:r>
            <a:r>
              <a:rPr lang="it-IT" sz="2000" b="0" i="0" u="none" strike="noStrike" kern="1200" cap="none" spc="0" baseline="0">
                <a:solidFill>
                  <a:srgbClr val="000000"/>
                </a:solidFill>
                <a:uFillTx/>
                <a:latin typeface="Palatino Linotype" pitchFamily="18"/>
                <a:ea typeface="Times New Roman" pitchFamily="18"/>
                <a:cs typeface="Times New Roman" pitchFamily="18"/>
              </a:rPr>
              <a:t>) —, che metteva l’allievo o l’allieva nelle condizioni di leggerlo ad alta voce accordando l’intonazione al senso (</a:t>
            </a:r>
            <a:r>
              <a:rPr lang="it-IT" sz="2000" b="0" i="1" u="none" strike="noStrike" kern="1200" cap="none" spc="0" baseline="0">
                <a:solidFill>
                  <a:srgbClr val="000000"/>
                </a:solidFill>
                <a:uFillTx/>
                <a:latin typeface="Palatino Linotype" pitchFamily="18"/>
                <a:ea typeface="Times New Roman" pitchFamily="18"/>
                <a:cs typeface="Times New Roman" pitchFamily="18"/>
              </a:rPr>
              <a:t>pronuntiatio</a:t>
            </a:r>
            <a:r>
              <a:rPr lang="it-IT" sz="2000" b="0" i="0" u="none" strike="noStrike" kern="1200" cap="none" spc="0" baseline="0">
                <a:solidFill>
                  <a:srgbClr val="000000"/>
                </a:solidFill>
                <a:uFillTx/>
                <a:latin typeface="Palatino Linotype" pitchFamily="18"/>
                <a:ea typeface="Times New Roman" pitchFamily="18"/>
                <a:cs typeface="Times New Roman" pitchFamily="18"/>
              </a:rPr>
              <a:t>). </a:t>
            </a:r>
            <a:endParaRPr lang="it-IT" sz="2000" b="0" i="0" u="none" strike="noStrike" kern="1200" cap="none" spc="0" baseline="0">
              <a:solidFill>
                <a:srgbClr val="000000"/>
              </a:solidFill>
              <a:uFillTx/>
              <a:latin typeface="Calibri" pitchFamily="34"/>
              <a:ea typeface="Calibri" pitchFamily="34"/>
              <a:cs typeface="Times New Roman" pitchFamily="18"/>
            </a:endParaRP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r>
              <a:rPr lang="it-IT" sz="2000" b="1" i="1" u="none" strike="noStrike" kern="1200" cap="none" spc="0" baseline="0">
                <a:solidFill>
                  <a:srgbClr val="0070C0"/>
                </a:solidFill>
                <a:uFillTx/>
                <a:latin typeface="Palatino Linotype" pitchFamily="18"/>
                <a:ea typeface="Times New Roman" pitchFamily="18"/>
                <a:cs typeface="Times New Roman" pitchFamily="18"/>
              </a:rPr>
              <a:t>emendatio</a:t>
            </a:r>
            <a:r>
              <a:rPr lang="it-IT" sz="2000" b="0" i="0" u="none" strike="noStrike" kern="1200" cap="none" spc="0" baseline="0">
                <a:solidFill>
                  <a:srgbClr val="000000"/>
                </a:solidFill>
                <a:uFillTx/>
                <a:latin typeface="Palatino Linotype" pitchFamily="18"/>
                <a:ea typeface="Times New Roman" pitchFamily="18"/>
                <a:cs typeface="Times New Roman" pitchFamily="18"/>
              </a:rPr>
              <a:t>: l’operazione di correzione degli errori eventualmente presenti nella copia in uso.  </a:t>
            </a:r>
            <a:endParaRPr lang="it-IT" sz="2000" b="0" i="0" u="none" strike="noStrike" kern="1200" cap="none" spc="0" baseline="0">
              <a:solidFill>
                <a:srgbClr val="000000"/>
              </a:solidFill>
              <a:uFillTx/>
              <a:latin typeface="Calibri" pitchFamily="34"/>
              <a:ea typeface="Calibri" pitchFamily="34"/>
              <a:cs typeface="Times New Roman" pitchFamily="18"/>
            </a:endParaRP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r>
              <a:rPr lang="it-IT" sz="2000" b="1" i="1" u="none" strike="noStrike" kern="1200" cap="none" spc="0" baseline="0">
                <a:solidFill>
                  <a:srgbClr val="0070C0"/>
                </a:solidFill>
                <a:uFillTx/>
                <a:latin typeface="Palatino Linotype" pitchFamily="18"/>
                <a:ea typeface="Times New Roman" pitchFamily="18"/>
                <a:cs typeface="Times New Roman" pitchFamily="18"/>
              </a:rPr>
              <a:t>enarratio</a:t>
            </a:r>
            <a:r>
              <a:rPr lang="it-IT" sz="2000" b="0" i="0" u="none" strike="noStrike" kern="1200" cap="none" spc="0" baseline="0">
                <a:solidFill>
                  <a:srgbClr val="000000"/>
                </a:solidFill>
                <a:uFillTx/>
                <a:latin typeface="Palatino Linotype" pitchFamily="18"/>
                <a:ea typeface="Times New Roman" pitchFamily="18"/>
                <a:cs typeface="Times New Roman" pitchFamily="18"/>
              </a:rPr>
              <a:t>: l’esame minuto di aspetti linguistici, retorici, letterari del testo, in particolare del testo poetico, e soprattutto la spiegazione e interpretazione dell’argomento trattato (</a:t>
            </a:r>
            <a:r>
              <a:rPr lang="it-IT" sz="2000" b="0" i="1" u="none" strike="noStrike" kern="1200" cap="none" spc="0" baseline="0">
                <a:solidFill>
                  <a:srgbClr val="000000"/>
                </a:solidFill>
                <a:uFillTx/>
                <a:latin typeface="Palatino Linotype" pitchFamily="18"/>
                <a:ea typeface="Times New Roman" pitchFamily="18"/>
                <a:cs typeface="Times New Roman" pitchFamily="18"/>
              </a:rPr>
              <a:t>explanatio</a:t>
            </a:r>
            <a:r>
              <a:rPr lang="it-IT" sz="2000" b="0" i="0" u="none" strike="noStrike" kern="1200" cap="none" spc="0" baseline="0">
                <a:solidFill>
                  <a:srgbClr val="000000"/>
                </a:solidFill>
                <a:uFillTx/>
                <a:latin typeface="Palatino Linotype" pitchFamily="18"/>
                <a:ea typeface="Times New Roman" pitchFamily="18"/>
                <a:cs typeface="Times New Roman" pitchFamily="18"/>
              </a:rPr>
              <a:t>). </a:t>
            </a:r>
            <a:endParaRPr lang="it-IT" sz="2000" b="0" i="0" u="none" strike="noStrike" kern="1200" cap="none" spc="0" baseline="0">
              <a:solidFill>
                <a:srgbClr val="000000"/>
              </a:solidFill>
              <a:uFillTx/>
              <a:latin typeface="Calibri" pitchFamily="34"/>
              <a:ea typeface="Calibri" pitchFamily="34"/>
              <a:cs typeface="Times New Roman" pitchFamily="18"/>
            </a:endParaRP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r>
              <a:rPr lang="it-IT" sz="2000" b="1" i="1" u="none" strike="noStrike" kern="1200" cap="none" spc="0" baseline="0">
                <a:solidFill>
                  <a:srgbClr val="0070C0"/>
                </a:solidFill>
                <a:uFillTx/>
                <a:latin typeface="Palatino Linotype" pitchFamily="18"/>
                <a:ea typeface="Times New Roman" pitchFamily="18"/>
                <a:cs typeface="Times New Roman" pitchFamily="18"/>
              </a:rPr>
              <a:t>iudicium</a:t>
            </a:r>
            <a:r>
              <a:rPr lang="it-IT" sz="2000" b="0" i="0" u="none" strike="noStrike" kern="1200" cap="none" spc="0" baseline="0">
                <a:solidFill>
                  <a:srgbClr val="000000"/>
                </a:solidFill>
                <a:uFillTx/>
                <a:latin typeface="Palatino Linotype" pitchFamily="18"/>
                <a:ea typeface="Times New Roman" pitchFamily="18"/>
                <a:cs typeface="Times New Roman" pitchFamily="18"/>
              </a:rPr>
              <a:t>: la valutazione delle qualità artistiche e del valore morale o filosofico del testo (</a:t>
            </a:r>
            <a:r>
              <a:rPr lang="it-IT" sz="2000" b="0" i="1" u="none" strike="noStrike" kern="1200" cap="none" spc="0" baseline="0">
                <a:solidFill>
                  <a:srgbClr val="000000"/>
                </a:solidFill>
                <a:uFillTx/>
                <a:latin typeface="Palatino Linotype" pitchFamily="18"/>
                <a:ea typeface="Times New Roman" pitchFamily="18"/>
                <a:cs typeface="Times New Roman" pitchFamily="18"/>
              </a:rPr>
              <a:t>bene dictorum conprobatio</a:t>
            </a:r>
            <a:r>
              <a:rPr lang="it-IT" sz="2000" b="0" i="0" u="none" strike="noStrike" kern="1200" cap="none" spc="0" baseline="0">
                <a:solidFill>
                  <a:srgbClr val="000000"/>
                </a:solidFill>
                <a:uFillTx/>
                <a:latin typeface="Palatino Linotype" pitchFamily="18"/>
                <a:ea typeface="Times New Roman" pitchFamily="18"/>
                <a:cs typeface="Times New Roman" pitchFamily="18"/>
              </a:rPr>
              <a:t>).</a:t>
            </a:r>
            <a:endParaRPr lang="it-IT" sz="2000" b="0" i="0" u="none" strike="noStrike" kern="1200" cap="none" spc="0" baseline="0">
              <a:solidFill>
                <a:srgbClr val="000000"/>
              </a:solidFill>
              <a:uFillTx/>
              <a:latin typeface="Calibri" pitchFamily="34"/>
              <a:ea typeface="Calibri" pitchFamily="34"/>
              <a:cs typeface="Times New Roman" pitchFamily="18"/>
            </a:endParaRPr>
          </a:p>
        </p:txBody>
      </p:sp>
    </p:spTree>
    <p:extLst>
      <p:ext uri="{BB962C8B-B14F-4D97-AF65-F5344CB8AC3E}">
        <p14:creationId xmlns:p14="http://schemas.microsoft.com/office/powerpoint/2010/main" val="3227888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16613" y="360641"/>
            <a:ext cx="7942213" cy="6324804"/>
          </a:xfrm>
          <a:prstGeom prst="rect">
            <a:avLst/>
          </a:prstGeom>
          <a:noFill/>
          <a:ln cap="flat">
            <a:noFill/>
          </a:ln>
        </p:spPr>
        <p:txBody>
          <a:bodyPr vert="horz" wrap="square" lIns="91440" tIns="45720" rIns="91440" bIns="45720" anchor="t" anchorCtr="0" compatLnSpc="1">
            <a:spAutoFit/>
          </a:bodyPr>
          <a:lstStyle/>
          <a:p>
            <a:pPr marL="0" marR="0" lvl="0" indent="0" algn="just"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small" spc="0" baseline="0">
                <a:solidFill>
                  <a:srgbClr val="000000"/>
                </a:solidFill>
                <a:uFillTx/>
                <a:latin typeface="Palatino Linotype" pitchFamily="18"/>
              </a:rPr>
              <a:t>Svet. </a:t>
            </a:r>
            <a:r>
              <a:rPr lang="it-IT" sz="1800" b="0" i="1" u="none" strike="noStrike" kern="1200" cap="small" spc="0" baseline="0">
                <a:solidFill>
                  <a:srgbClr val="000000"/>
                </a:solidFill>
                <a:uFillTx/>
                <a:latin typeface="Palatino Linotype" pitchFamily="18"/>
              </a:rPr>
              <a:t>gramm. et</a:t>
            </a:r>
            <a:r>
              <a:rPr lang="it-IT" sz="1800" b="0" i="1" u="none" strike="noStrike" kern="1200" cap="small" spc="0">
                <a:solidFill>
                  <a:srgbClr val="000000"/>
                </a:solidFill>
                <a:uFillTx/>
                <a:latin typeface="Palatino Linotype" pitchFamily="18"/>
              </a:rPr>
              <a:t> rhet.</a:t>
            </a:r>
            <a:r>
              <a:rPr lang="it-IT" sz="1800" b="0" i="0" u="none" strike="noStrike" kern="1200" cap="small" spc="0" baseline="0">
                <a:solidFill>
                  <a:srgbClr val="000000"/>
                </a:solidFill>
                <a:uFillTx/>
                <a:latin typeface="Palatino Linotype" pitchFamily="18"/>
              </a:rPr>
              <a:t> 1,1-2</a:t>
            </a:r>
          </a:p>
          <a:p>
            <a:pPr marL="0" marR="0" lvl="0" indent="0" algn="just"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endParaRPr lang="it-IT" sz="1800" b="0" i="0" u="none" strike="noStrike" kern="1200" cap="none" spc="0" baseline="0">
              <a:solidFill>
                <a:srgbClr val="000000"/>
              </a:solidFill>
              <a:uFillTx/>
              <a:latin typeface="Palatino Linotype" pitchFamily="18"/>
            </a:endParaRPr>
          </a:p>
          <a:p>
            <a:pPr marL="0" marR="0" lvl="0" indent="0" algn="just"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000000"/>
                </a:solidFill>
                <a:uFillTx/>
                <a:latin typeface="Palatino Linotype" pitchFamily="18"/>
              </a:rPr>
              <a:t>1. Grammatica Romae ne in usu quidem olim, nedum in honore ullo erat, rudi scilicet ac bellicosa etiamtum civitate, necdum magnopere liberalibus disciplinis vacante. 2. Initium quoque eius mediocre extitit, siquidem antiquissimi doctorum, qui </a:t>
            </a:r>
            <a:r>
              <a:rPr lang="it-IT" sz="1800" b="0" i="0" u="none" strike="noStrike" kern="1200" cap="none" spc="0" baseline="0">
                <a:uFillTx/>
                <a:latin typeface="Palatino Linotype" pitchFamily="18"/>
              </a:rPr>
              <a:t>idem </a:t>
            </a:r>
            <a:r>
              <a:rPr lang="it-IT" sz="1800" b="0" i="0" u="none" strike="noStrike" kern="1200" cap="none" spc="0" baseline="0">
                <a:solidFill>
                  <a:srgbClr val="C00000"/>
                </a:solidFill>
                <a:uFillTx/>
                <a:latin typeface="Palatino Linotype" pitchFamily="18"/>
              </a:rPr>
              <a:t>et poetae et semigraeci </a:t>
            </a:r>
            <a:r>
              <a:rPr lang="it-IT" sz="1800" b="0" i="0" u="none" strike="noStrike" kern="1200" cap="none" spc="0" baseline="0">
                <a:solidFill>
                  <a:srgbClr val="000000"/>
                </a:solidFill>
                <a:uFillTx/>
                <a:latin typeface="Palatino Linotype" pitchFamily="18"/>
              </a:rPr>
              <a:t>erant – </a:t>
            </a:r>
            <a:r>
              <a:rPr lang="it-IT" sz="1800" b="0" i="0" u="none" strike="noStrike" kern="1200" cap="none" spc="0" baseline="0">
                <a:solidFill>
                  <a:srgbClr val="0070C0"/>
                </a:solidFill>
                <a:uFillTx/>
                <a:latin typeface="Palatino Linotype" pitchFamily="18"/>
              </a:rPr>
              <a:t>Livium</a:t>
            </a:r>
            <a:r>
              <a:rPr lang="it-IT" sz="1800" b="0" i="0" u="none" strike="noStrike" kern="1200" cap="none" spc="0" baseline="0">
                <a:solidFill>
                  <a:srgbClr val="000000"/>
                </a:solidFill>
                <a:uFillTx/>
                <a:latin typeface="Palatino Linotype" pitchFamily="18"/>
              </a:rPr>
              <a:t> et </a:t>
            </a:r>
            <a:r>
              <a:rPr lang="it-IT" sz="1800" b="0" i="0" u="none" strike="noStrike" kern="1200" cap="none" spc="0" baseline="0">
                <a:solidFill>
                  <a:srgbClr val="0070C0"/>
                </a:solidFill>
                <a:uFillTx/>
                <a:latin typeface="Palatino Linotype" pitchFamily="18"/>
              </a:rPr>
              <a:t>Ennium</a:t>
            </a:r>
            <a:r>
              <a:rPr lang="it-IT" sz="1800" b="0" i="0" u="none" strike="noStrike" kern="1200" cap="none" spc="0" baseline="0">
                <a:solidFill>
                  <a:srgbClr val="000000"/>
                </a:solidFill>
                <a:uFillTx/>
                <a:latin typeface="Palatino Linotype" pitchFamily="18"/>
              </a:rPr>
              <a:t> dico, quos </a:t>
            </a:r>
            <a:r>
              <a:rPr lang="it-IT" sz="1800" b="0" i="0" u="none" strike="noStrike" kern="1200" cap="none" spc="0" baseline="0">
                <a:solidFill>
                  <a:srgbClr val="C00000"/>
                </a:solidFill>
                <a:uFillTx/>
                <a:latin typeface="Palatino Linotype" pitchFamily="18"/>
              </a:rPr>
              <a:t>utraque lingua </a:t>
            </a:r>
            <a:r>
              <a:rPr lang="it-IT" sz="1800" b="0" i="0" u="none" strike="noStrike" kern="1200" cap="none" spc="0" baseline="0">
                <a:solidFill>
                  <a:srgbClr val="000000"/>
                </a:solidFill>
                <a:uFillTx/>
                <a:latin typeface="Palatino Linotype" pitchFamily="18"/>
              </a:rPr>
              <a:t>domi forisque docuisse adnotatum est – nihil amplius quam Graecos </a:t>
            </a:r>
            <a:r>
              <a:rPr lang="it-IT" sz="1800" b="0" i="0" u="none" strike="noStrike" kern="1200" cap="none" spc="0" baseline="0">
                <a:solidFill>
                  <a:srgbClr val="C00000"/>
                </a:solidFill>
                <a:uFillTx/>
                <a:latin typeface="Palatino Linotype" pitchFamily="18"/>
              </a:rPr>
              <a:t>interpretabantur</a:t>
            </a:r>
            <a:r>
              <a:rPr lang="it-IT" sz="1800" b="0" i="0" u="none" strike="noStrike" kern="1200" cap="none" spc="0" baseline="0">
                <a:solidFill>
                  <a:srgbClr val="000000"/>
                </a:solidFill>
                <a:uFillTx/>
                <a:latin typeface="Palatino Linotype" pitchFamily="18"/>
              </a:rPr>
              <a:t> aut, si quid ipsi Latine composuissent, </a:t>
            </a:r>
            <a:r>
              <a:rPr lang="it-IT" sz="1800" b="0" i="0" u="none" strike="noStrike" kern="1200" cap="none" spc="0" baseline="0">
                <a:solidFill>
                  <a:srgbClr val="C00000"/>
                </a:solidFill>
                <a:uFillTx/>
                <a:latin typeface="Palatino Linotype" pitchFamily="18"/>
              </a:rPr>
              <a:t>praelegebant</a:t>
            </a:r>
            <a:r>
              <a:rPr lang="it-IT" sz="1800" b="0" i="0" u="none" strike="noStrike" kern="1200" cap="none" spc="0" baseline="0">
                <a:solidFill>
                  <a:srgbClr val="000000"/>
                </a:solidFill>
                <a:uFillTx/>
                <a:latin typeface="Palatino Linotype" pitchFamily="18"/>
              </a:rPr>
              <a:t>. </a:t>
            </a:r>
          </a:p>
          <a:p>
            <a:pPr marL="0" marR="0" lvl="0" indent="0" algn="just"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endParaRPr lang="it-IT" sz="1800" b="0" i="0" u="none" strike="noStrike" kern="1200" cap="none" spc="0" baseline="0">
              <a:solidFill>
                <a:srgbClr val="000000"/>
              </a:solidFill>
              <a:uFillTx/>
              <a:latin typeface="Palatino Linotype" pitchFamily="18"/>
            </a:endParaRPr>
          </a:p>
          <a:p>
            <a:pPr marL="0" marR="0" lvl="0" indent="0" algn="just"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000000"/>
                </a:solidFill>
                <a:uFillTx/>
                <a:latin typeface="Palatino Linotype" pitchFamily="18"/>
              </a:rPr>
              <a:t>Ricezione e sviluppo della grammatica a Roma:</a:t>
            </a:r>
          </a:p>
          <a:p>
            <a:pPr marL="342900" marR="0" lvl="0" indent="-342900" algn="just" defTabSz="914400" rtl="0" fontAlgn="auto" hangingPunct="1">
              <a:lnSpc>
                <a:spcPct val="150000"/>
              </a:lnSpc>
              <a:spcBef>
                <a:spcPts val="0"/>
              </a:spcBef>
              <a:spcAft>
                <a:spcPts val="0"/>
              </a:spcAft>
              <a:buSzPct val="100000"/>
              <a:buAutoNum type="arabicPeriod"/>
              <a:tabLst/>
              <a:defRPr sz="1800" b="0" i="0" u="none" strike="noStrike" kern="0" cap="none" spc="0" baseline="0">
                <a:solidFill>
                  <a:srgbClr val="000000"/>
                </a:solidFill>
                <a:uFillTx/>
              </a:defRPr>
            </a:pPr>
            <a:r>
              <a:rPr lang="it-IT" sz="1800" b="0" i="0" u="none" strike="noStrike" kern="1200" cap="none" spc="0" baseline="0">
                <a:solidFill>
                  <a:srgbClr val="000000"/>
                </a:solidFill>
                <a:uFillTx/>
                <a:latin typeface="Palatino Linotype" pitchFamily="18"/>
              </a:rPr>
              <a:t>Livio/Ennio → 160ca. (visita di Cratete di Mallo a Roma)</a:t>
            </a:r>
          </a:p>
          <a:p>
            <a:pPr marL="342900" marR="0" lvl="0" indent="-342900" algn="just" defTabSz="914400" rtl="0" fontAlgn="auto" hangingPunct="1">
              <a:lnSpc>
                <a:spcPct val="150000"/>
              </a:lnSpc>
              <a:spcBef>
                <a:spcPts val="0"/>
              </a:spcBef>
              <a:spcAft>
                <a:spcPts val="0"/>
              </a:spcAft>
              <a:buSzPct val="100000"/>
              <a:buAutoNum type="arabicPeriod"/>
              <a:tabLst/>
              <a:defRPr sz="1800" b="0" i="0" u="none" strike="noStrike" kern="0" cap="none" spc="0" baseline="0">
                <a:solidFill>
                  <a:srgbClr val="000000"/>
                </a:solidFill>
                <a:uFillTx/>
              </a:defRPr>
            </a:pPr>
            <a:r>
              <a:rPr lang="it-IT" sz="1800" b="0" i="0" u="none" strike="noStrike" kern="1200" cap="none" spc="0" baseline="0">
                <a:solidFill>
                  <a:srgbClr val="000000"/>
                </a:solidFill>
                <a:uFillTx/>
                <a:latin typeface="Palatino Linotype" pitchFamily="18"/>
              </a:rPr>
              <a:t>160ca. → fine II/inizi I sec. a. C. (L. Aelius Lanuvinus,  Ser. Clodius)</a:t>
            </a:r>
          </a:p>
          <a:p>
            <a:pPr marL="342900" marR="0" lvl="0" indent="-342900" algn="just" defTabSz="914400" rtl="0" fontAlgn="auto" hangingPunct="1">
              <a:lnSpc>
                <a:spcPct val="150000"/>
              </a:lnSpc>
              <a:spcBef>
                <a:spcPts val="0"/>
              </a:spcBef>
              <a:spcAft>
                <a:spcPts val="0"/>
              </a:spcAft>
              <a:buSzPct val="100000"/>
              <a:buAutoNum type="arabicPeriod"/>
              <a:tabLst/>
              <a:defRPr sz="1800" b="0" i="0" u="none" strike="noStrike" kern="0" cap="none" spc="0" baseline="0">
                <a:solidFill>
                  <a:srgbClr val="000000"/>
                </a:solidFill>
                <a:uFillTx/>
              </a:defRPr>
            </a:pPr>
            <a:r>
              <a:rPr lang="it-IT" sz="1800" b="0" i="0" u="none" strike="noStrike" kern="1200" cap="none" spc="0" baseline="0">
                <a:solidFill>
                  <a:srgbClr val="000000"/>
                </a:solidFill>
                <a:uFillTx/>
                <a:latin typeface="Palatino Linotype" pitchFamily="18"/>
              </a:rPr>
              <a:t>Inizi I sec. a.C. → età flavia (Valerius Probus)</a:t>
            </a:r>
          </a:p>
          <a:p>
            <a:pPr marL="0" marR="0" lvl="0" indent="0" algn="just"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endParaRPr lang="it-IT" sz="1800" b="0" i="0" u="none" strike="noStrike" kern="1200" cap="none" spc="0" baseline="0">
              <a:solidFill>
                <a:srgbClr val="000000"/>
              </a:solidFill>
              <a:uFillTx/>
              <a:latin typeface="Palatino Linotype" pitchFamily="18"/>
            </a:endParaRPr>
          </a:p>
        </p:txBody>
      </p:sp>
    </p:spTree>
    <p:extLst>
      <p:ext uri="{BB962C8B-B14F-4D97-AF65-F5344CB8AC3E}">
        <p14:creationId xmlns:p14="http://schemas.microsoft.com/office/powerpoint/2010/main" val="3772856809"/>
      </p:ext>
    </p:extLst>
  </p:cSld>
  <p:clrMapOvr>
    <a:masterClrMapping/>
  </p:clrMapOvr>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594850F98D67F640ACEBF3BA97921873" ma:contentTypeVersion="5" ma:contentTypeDescription="Creare un nuovo documento." ma:contentTypeScope="" ma:versionID="e813f68411726adec98274c05d69d4a1">
  <xsd:schema xmlns:xsd="http://www.w3.org/2001/XMLSchema" xmlns:xs="http://www.w3.org/2001/XMLSchema" xmlns:p="http://schemas.microsoft.com/office/2006/metadata/properties" xmlns:ns2="489e07d7-aa73-4c78-9cb9-ee49d076f087" targetNamespace="http://schemas.microsoft.com/office/2006/metadata/properties" ma:root="true" ma:fieldsID="c436210ff105d6d094e7422a0deb0a75" ns2:_="">
    <xsd:import namespace="489e07d7-aa73-4c78-9cb9-ee49d076f08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9e07d7-aa73-4c78-9cb9-ee49d076f0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D642A93-F5A3-486C-953F-F7AF37879C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9e07d7-aa73-4c78-9cb9-ee49d076f0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BA3C2B9-12E4-4356-B637-73A5911D1424}">
  <ds:schemaRefs>
    <ds:schemaRef ds:uri="http://schemas.microsoft.com/sharepoint/v3/contenttype/forms"/>
  </ds:schemaRefs>
</ds:datastoreItem>
</file>

<file path=customXml/itemProps3.xml><?xml version="1.0" encoding="utf-8"?>
<ds:datastoreItem xmlns:ds="http://schemas.openxmlformats.org/officeDocument/2006/customXml" ds:itemID="{AA5FEB61-AE5F-4FB8-9065-3D18538376B0}">
  <ds:schemaRefs>
    <ds:schemaRef ds:uri="869f205f-8a84-4a47-a173-d8bfbb5d59bb"/>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Base</Template>
  <TotalTime>1127</TotalTime>
  <Words>1446</Words>
  <Application>Microsoft Office PowerPoint</Application>
  <PresentationFormat>Presentazione su schermo (4:3)</PresentationFormat>
  <Paragraphs>186</Paragraphs>
  <Slides>17</Slides>
  <Notes>0</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Base</vt:lpstr>
      <vt:lpstr>LINGUA E LETTERATURA LATINA a.a. 2020-2021 docente: Marco Fernandelli </vt:lpstr>
      <vt:lpstr>Presentazione standard di PowerPoint</vt:lpstr>
      <vt:lpstr>Tradizione e trasmissione (da P. Chiesa, Elementi di critica testuale, Bologna 20122, p. 35)</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 «traduzione artistica»: composizione, espressività, scelte lessicali [Traina, Le traduzioni]</vt:lpstr>
      <vt:lpstr>Presentazione standard di PowerPoint</vt:lpstr>
      <vt:lpstr>Presentazione standard di PowerPoint</vt:lpstr>
      <vt:lpstr>Presentazione standard di PowerPoint</vt:lpstr>
    </vt:vector>
  </TitlesOfParts>
  <Company>UniTs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Lingua e letteratura latina Lezione 3 docente: Marco Fernandelli</dc:title>
  <dc:creator>Marco Fernandelli</dc:creator>
  <cp:lastModifiedBy>Marco Fernandelli</cp:lastModifiedBy>
  <cp:revision>90</cp:revision>
  <dcterms:created xsi:type="dcterms:W3CDTF">2020-03-18T06:23:45Z</dcterms:created>
  <dcterms:modified xsi:type="dcterms:W3CDTF">2022-03-14T21:24:42Z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0x010100594850F98D67F640ACEBF3BA97921873</vt:lpwstr>
  </property>
</Properties>
</file>