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72" r:id="rId3"/>
    <p:sldId id="291" r:id="rId4"/>
    <p:sldId id="258" r:id="rId5"/>
    <p:sldId id="286" r:id="rId6"/>
    <p:sldId id="288" r:id="rId7"/>
    <p:sldId id="287" r:id="rId8"/>
    <p:sldId id="289" r:id="rId9"/>
    <p:sldId id="29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5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66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44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9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06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43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1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0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53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7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8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20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09/03/22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415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2021-2022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41E744-42AC-844A-BD31-6C9021FA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108077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Geografia fisica è cosa diversa dalla geografia umana (uomo + terra)</a:t>
            </a:r>
          </a:p>
          <a:p>
            <a:pPr marL="2349500" lvl="8"/>
            <a:r>
              <a:rPr lang="it-IT" sz="2400" dirty="0"/>
              <a:t>Geografia umana rientra fra le scienze umane e sociali</a:t>
            </a:r>
          </a:p>
          <a:p>
            <a:pPr marL="390525" lvl="8" indent="0">
              <a:buNone/>
            </a:pPr>
            <a:r>
              <a:rPr lang="it-IT" sz="2400" dirty="0"/>
              <a:t>Natura vs. cultura </a:t>
            </a:r>
          </a:p>
          <a:p>
            <a:pPr marL="390525" lvl="8" indent="0">
              <a:buNone/>
            </a:pPr>
            <a:r>
              <a:rPr lang="it-IT" sz="2400" u="sng" dirty="0"/>
              <a:t>Natura</a:t>
            </a:r>
            <a:r>
              <a:rPr lang="it-IT" sz="2400" dirty="0"/>
              <a:t> ciò che è estraneo alla creatività umana</a:t>
            </a:r>
          </a:p>
          <a:p>
            <a:pPr marL="393700" lvl="8" indent="0">
              <a:buNone/>
            </a:pPr>
            <a:r>
              <a:rPr lang="it-IT" sz="2400" u="sng" dirty="0"/>
              <a:t>Cultura</a:t>
            </a:r>
            <a:r>
              <a:rPr lang="it-IT" sz="2400" dirty="0"/>
              <a:t> ciò che è spazio dell’espressione dell’uomo</a:t>
            </a:r>
          </a:p>
          <a:p>
            <a:pPr marL="393700" lvl="8" indent="0">
              <a:buNone/>
            </a:pPr>
            <a:endParaRPr lang="it-IT" sz="800" dirty="0"/>
          </a:p>
          <a:p>
            <a:pPr marL="838200" lvl="8" indent="-304800"/>
            <a:r>
              <a:rPr lang="it-IT" sz="2000" dirty="0"/>
              <a:t>Definizione</a:t>
            </a:r>
            <a:r>
              <a:rPr lang="it-IT" sz="2000" b="1" dirty="0"/>
              <a:t>: </a:t>
            </a:r>
            <a:r>
              <a:rPr lang="it-IT" sz="2400" b="1" dirty="0"/>
              <a:t>Cultura è una costruzione sociale fatta di pratiche e credenze condivise, che funziona come un sistema dinamico complesso, plasmato dalle persone e dalla collettività, e queste ne vengono a loro volta plasmate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0CB1CE-E55B-F645-8926-AEA3A24920CF}"/>
              </a:ext>
            </a:extLst>
          </p:cNvPr>
          <p:cNvSpPr txBox="1"/>
          <p:nvPr/>
        </p:nvSpPr>
        <p:spPr>
          <a:xfrm>
            <a:off x="1206500" y="685800"/>
            <a:ext cx="848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Introduzione alla  Geografia umana</a:t>
            </a:r>
          </a:p>
        </p:txBody>
      </p:sp>
    </p:spTree>
    <p:extLst>
      <p:ext uri="{BB962C8B-B14F-4D97-AF65-F5344CB8AC3E}">
        <p14:creationId xmlns:p14="http://schemas.microsoft.com/office/powerpoint/2010/main" val="17138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23"/>
    </mc:Choice>
    <mc:Fallback xmlns="">
      <p:transition spd="slow" advTm="3985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A65E2-B994-5645-9193-4A98F946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99A617-959A-C946-B7C3-3787DACA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2222287"/>
            <a:ext cx="10827186" cy="4394413"/>
          </a:xfrm>
        </p:spPr>
        <p:txBody>
          <a:bodyPr>
            <a:normAutofit lnSpcReduction="10000"/>
          </a:bodyPr>
          <a:lstStyle/>
          <a:p>
            <a:pPr marL="219075" lvl="8" indent="0">
              <a:buNone/>
            </a:pPr>
            <a:r>
              <a:rPr lang="it-IT" sz="2200" b="1" dirty="0"/>
              <a:t>Cultura è</a:t>
            </a:r>
          </a:p>
          <a:p>
            <a:pPr marL="1562100" lvl="8" indent="-317500"/>
            <a:r>
              <a:rPr lang="it-IT" sz="2200" b="1" dirty="0"/>
              <a:t>Costruzione sociale</a:t>
            </a:r>
          </a:p>
          <a:p>
            <a:pPr marL="1562100" lvl="8" indent="-317500"/>
            <a:r>
              <a:rPr lang="it-IT" sz="2200" b="1" dirty="0"/>
              <a:t>Non fissa, cambia nel tempo</a:t>
            </a:r>
          </a:p>
          <a:p>
            <a:pPr marL="1562100" lvl="8" indent="-317500"/>
            <a:r>
              <a:rPr lang="it-IT" sz="2200" b="1" dirty="0"/>
              <a:t>È un sistema dinamico complesso</a:t>
            </a:r>
          </a:p>
          <a:p>
            <a:pPr marL="1562100" lvl="8" indent="-317500"/>
            <a:endParaRPr lang="it-IT" sz="2200" b="1" dirty="0"/>
          </a:p>
          <a:p>
            <a:pPr marL="1562100" lvl="8" indent="-317500"/>
            <a:r>
              <a:rPr lang="it-IT" sz="2200" b="1" dirty="0"/>
              <a:t>Si differenzia su base geografica (culture locali, regionali, nazionali, sovranazionali)</a:t>
            </a:r>
          </a:p>
          <a:p>
            <a:pPr marL="1562100" lvl="8" indent="-317500"/>
            <a:r>
              <a:rPr lang="it-IT" sz="2200" b="1" dirty="0"/>
              <a:t>Si trasmette verticalmente (gerarchia) e orizzontalmente (tra simili) </a:t>
            </a:r>
          </a:p>
          <a:p>
            <a:pPr marL="1562100" lvl="8" indent="-317500"/>
            <a:endParaRPr lang="it-IT" sz="2200" b="1" dirty="0"/>
          </a:p>
          <a:p>
            <a:pPr marL="268288" lvl="8" indent="0">
              <a:buNone/>
            </a:pPr>
            <a:r>
              <a:rPr lang="it-IT" sz="2200" b="1" dirty="0"/>
              <a:t>Quindi funziona per ibridazioni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614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40E1C6-03DB-F948-953C-131A310F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565400"/>
            <a:ext cx="11083563" cy="4292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400" b="1" dirty="0"/>
              <a:t>Il passaggio principale è stato il superamento del dualismo fra natura e cultura (ovvero della convinzione che l’uomo controlla e gestisce la natura, superandola)</a:t>
            </a:r>
          </a:p>
          <a:p>
            <a:pPr marL="0" indent="0">
              <a:buNone/>
            </a:pPr>
            <a:r>
              <a:rPr lang="it-IT" sz="2400" b="1" dirty="0"/>
              <a:t>Ma allora se si parla di </a:t>
            </a:r>
          </a:p>
          <a:p>
            <a:pPr marL="0" indent="0">
              <a:buNone/>
            </a:pPr>
            <a:r>
              <a:rPr lang="it-IT" sz="2400" b="1" dirty="0"/>
              <a:t>geo/ grafia	 </a:t>
            </a:r>
            <a:r>
              <a:rPr lang="it-IT" sz="2400" b="1" dirty="0">
                <a:sym typeface="Wingdings" pitchFamily="2" charset="2"/>
              </a:rPr>
              <a:t> scrittura della terra		 interpretazione della terra</a:t>
            </a:r>
          </a:p>
          <a:p>
            <a:pPr marL="0" indent="0">
              <a:buNone/>
            </a:pPr>
            <a:endParaRPr lang="it-IT" sz="24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IT" sz="2400" b="1" dirty="0">
                <a:sym typeface="Wingdings" pitchFamily="2" charset="2"/>
              </a:rPr>
              <a:t>Si distingue fra </a:t>
            </a:r>
          </a:p>
          <a:p>
            <a:pPr lvl="1"/>
            <a:r>
              <a:rPr lang="it-IT" sz="2400" b="1" dirty="0">
                <a:sym typeface="Wingdings" pitchFamily="2" charset="2"/>
              </a:rPr>
              <a:t>geografia fisica  ambienti e componenti naturali (scienze naturali)</a:t>
            </a:r>
          </a:p>
          <a:p>
            <a:pPr lvl="1"/>
            <a:r>
              <a:rPr lang="it-IT" sz="2400" b="1" dirty="0">
                <a:sym typeface="Wingdings" pitchFamily="2" charset="2"/>
              </a:rPr>
              <a:t>Geografia umana  relazione fra esseri emani e la terra (scienze sociali e umane)</a:t>
            </a:r>
          </a:p>
          <a:p>
            <a:pPr lvl="1"/>
            <a:endParaRPr lang="it-IT" sz="2400" b="1" dirty="0">
              <a:sym typeface="Wingdings" pitchFamily="2" charset="2"/>
            </a:endParaRPr>
          </a:p>
          <a:p>
            <a:pPr marL="57150" lvl="1" indent="0">
              <a:buNone/>
            </a:pPr>
            <a:r>
              <a:rPr lang="it-IT" sz="2400" b="1" dirty="0">
                <a:sym typeface="Wingdings" pitchFamily="2" charset="2"/>
              </a:rPr>
              <a:t>Perché questo è funzionale alla gestione del potere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846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425"/>
    </mc:Choice>
    <mc:Fallback xmlns="">
      <p:transition spd="slow" advTm="4374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770C7-733A-894A-A070-8DBA4773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della 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DD9533-097F-F543-B889-2C991C5CC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737360"/>
            <a:ext cx="11239500" cy="5120640"/>
          </a:xfrm>
        </p:spPr>
        <p:txBody>
          <a:bodyPr>
            <a:normAutofit/>
          </a:bodyPr>
          <a:lstStyle/>
          <a:p>
            <a:pPr marL="44450" lvl="1" indent="0">
              <a:buNone/>
            </a:pPr>
            <a:r>
              <a:rPr lang="it-IT" sz="1800" b="1" dirty="0"/>
              <a:t>Ed è presente fin dagli inizi della gestione della cosa pubblica</a:t>
            </a:r>
          </a:p>
          <a:p>
            <a:pPr marL="44450" lvl="1" indent="0">
              <a:buNone/>
            </a:pPr>
            <a:r>
              <a:rPr lang="it-IT" sz="1800" b="1" dirty="0"/>
              <a:t>In Egitto la conoscenza del territorio è funzionale all’amministrazione dei faraoni, e ne abbiamo ampia testimonianza. </a:t>
            </a:r>
          </a:p>
          <a:p>
            <a:pPr marL="44450" lvl="1" indent="0">
              <a:buNone/>
            </a:pPr>
            <a:r>
              <a:rPr lang="it-IT" sz="1800" b="1" dirty="0"/>
              <a:t>E questa va bene fino a quando ognuno si occupa del proprio spazio /Stato</a:t>
            </a:r>
          </a:p>
          <a:p>
            <a:pPr marL="44450" lvl="1" indent="0">
              <a:buNone/>
            </a:pPr>
            <a:r>
              <a:rPr lang="it-IT" sz="1800" b="1" dirty="0"/>
              <a:t>Nel 550 a.C. Anassimandro di Mileto fa un primo tentativo di rappresentare tutto il pianeta</a:t>
            </a:r>
          </a:p>
          <a:p>
            <a:pPr marL="44450" lvl="1" indent="0">
              <a:buNone/>
            </a:pPr>
            <a:r>
              <a:rPr lang="it-IT" sz="1800" b="1" dirty="0"/>
              <a:t>Circa un secolo dopo Erodoto di Alicarnasso produce una prima descrizione dei popoli e delle terre conosciute («Storie»). Popoli e terre assieme perché le due cose non possono stare slegate.</a:t>
            </a:r>
          </a:p>
          <a:p>
            <a:pPr marL="44450" lvl="1" indent="0">
              <a:buNone/>
            </a:pPr>
            <a:r>
              <a:rPr lang="it-IT" sz="1800" b="1" dirty="0"/>
              <a:t>IV-III secolo a.C. </a:t>
            </a:r>
            <a:r>
              <a:rPr lang="it-IT" sz="1800" b="1" dirty="0" err="1"/>
              <a:t>Erastotene</a:t>
            </a:r>
            <a:r>
              <a:rPr lang="it-IT" sz="1800" b="1" dirty="0"/>
              <a:t> di Cirene a Alessandria di Egitto calcola il valore del meridiano terrestre, quindi la conoscenze è matematica, scientifica, puntuale </a:t>
            </a:r>
          </a:p>
          <a:p>
            <a:pPr marL="44450" lvl="1" indent="0">
              <a:buNone/>
            </a:pPr>
            <a:r>
              <a:rPr lang="it-IT" sz="1800" b="1" dirty="0"/>
              <a:t>63 </a:t>
            </a:r>
            <a:r>
              <a:rPr lang="it-IT" sz="1800" b="1" dirty="0" err="1"/>
              <a:t>a.C</a:t>
            </a:r>
            <a:r>
              <a:rPr lang="it-IT" sz="1800" b="1" dirty="0"/>
              <a:t> – 19 d.C. periodo di vita di </a:t>
            </a:r>
            <a:r>
              <a:rPr lang="it-IT" sz="1800" b="1" dirty="0" err="1"/>
              <a:t>Strabone</a:t>
            </a:r>
            <a:r>
              <a:rPr lang="it-IT" sz="1800" b="1" dirty="0"/>
              <a:t>, che descrive lo spazio come condizione della vita delle persone (geografia </a:t>
            </a:r>
            <a:r>
              <a:rPr lang="it-IT" sz="1800" b="1" i="1" dirty="0"/>
              <a:t>politica)</a:t>
            </a:r>
          </a:p>
          <a:p>
            <a:pPr marL="44450" lvl="1" indent="0">
              <a:buNone/>
            </a:pPr>
            <a:r>
              <a:rPr lang="it-IT" sz="1800" b="1" dirty="0"/>
              <a:t>II secolo d.C. Tolomeo produce un Atlante con carte particolareggiate</a:t>
            </a:r>
          </a:p>
        </p:txBody>
      </p:sp>
    </p:spTree>
    <p:extLst>
      <p:ext uri="{BB962C8B-B14F-4D97-AF65-F5344CB8AC3E}">
        <p14:creationId xmlns:p14="http://schemas.microsoft.com/office/powerpoint/2010/main" val="375591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EAA4B-9FEB-D34A-834D-DC07B922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Tabula </a:t>
            </a:r>
            <a:r>
              <a:rPr lang="it-IT" dirty="0" err="1"/>
              <a:t>peutingeriana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CF7C68-793C-A24C-9453-34E88D77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Tanto maggiore è l’estensione del potere, tanto diversa è l’esigenza di conoscenza del territorio. L’Impero romano, delle sue grandi  estensioni, ha bisogno di sapere cosa c’è dentro ma soprattutto come ci si arriva. Tabula </a:t>
            </a:r>
            <a:r>
              <a:rPr lang="it-IT" sz="2400" dirty="0" err="1"/>
              <a:t>Peutingeriana</a:t>
            </a:r>
            <a:r>
              <a:rPr lang="it-IT" sz="2400" dirty="0"/>
              <a:t> come unica testimonianza di carta di itinerari (11 pergamene, 200 mila km di strade)</a:t>
            </a:r>
          </a:p>
        </p:txBody>
      </p:sp>
    </p:spTree>
    <p:extLst>
      <p:ext uri="{BB962C8B-B14F-4D97-AF65-F5344CB8AC3E}">
        <p14:creationId xmlns:p14="http://schemas.microsoft.com/office/powerpoint/2010/main" val="55840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F6C36-4163-FF40-9E29-68CCDC55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8" y="242612"/>
            <a:ext cx="11862882" cy="1306788"/>
          </a:xfrm>
        </p:spPr>
        <p:txBody>
          <a:bodyPr>
            <a:normAutofit/>
          </a:bodyPr>
          <a:lstStyle/>
          <a:p>
            <a:r>
              <a:rPr lang="it-IT" dirty="0"/>
              <a:t>Tabula </a:t>
            </a:r>
            <a:r>
              <a:rPr lang="it-IT" dirty="0" err="1"/>
              <a:t>peutingeriana</a:t>
            </a:r>
            <a:r>
              <a:rPr lang="it-IT" dirty="0"/>
              <a:t> </a:t>
            </a:r>
            <a:br>
              <a:rPr lang="it-IT" dirty="0"/>
            </a:br>
            <a:r>
              <a:rPr lang="it-IT" sz="2200" dirty="0"/>
              <a:t>(particolare relativo allo spazio fra Istria - in alto a sinistra-  e Napoli, in basso a destra</a:t>
            </a:r>
            <a:br>
              <a:rPr lang="it-IT" sz="2700" dirty="0"/>
            </a:br>
            <a:r>
              <a:rPr lang="it-IT" sz="1200" dirty="0"/>
              <a:t>Fonte: http://</a:t>
            </a:r>
            <a:r>
              <a:rPr lang="it-IT" sz="1200" dirty="0" err="1"/>
              <a:t>luciodp.altervista.org</a:t>
            </a:r>
            <a:r>
              <a:rPr lang="it-IT" sz="1200" dirty="0"/>
              <a:t>/scuola/storia/mappe/</a:t>
            </a:r>
            <a:r>
              <a:rPr lang="it-IT" sz="1200" dirty="0" err="1"/>
              <a:t>peutingeriana.html</a:t>
            </a:r>
            <a:r>
              <a:rPr lang="it-IT" sz="1600" dirty="0"/>
              <a:t>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CB053EC-27CE-464E-A3DE-552114049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10970"/>
            <a:ext cx="12192000" cy="404703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6A9587-F168-4B4D-A953-6691E8B70866}"/>
              </a:ext>
            </a:extLst>
          </p:cNvPr>
          <p:cNvSpPr txBox="1"/>
          <p:nvPr/>
        </p:nvSpPr>
        <p:spPr>
          <a:xfrm>
            <a:off x="5097201" y="1933807"/>
            <a:ext cx="67480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Particolare relativo allo spazio fra Istria (in alto a sinistra) e Napoli, in basso a destra</a:t>
            </a:r>
          </a:p>
          <a:p>
            <a:r>
              <a:rPr lang="it-IT" sz="1100" dirty="0"/>
              <a:t>Fonte: http://</a:t>
            </a:r>
            <a:r>
              <a:rPr lang="it-IT" sz="1100" dirty="0" err="1"/>
              <a:t>luciodp.altervista.org</a:t>
            </a:r>
            <a:r>
              <a:rPr lang="it-IT" sz="1100" dirty="0"/>
              <a:t>/scuola/storia/mappe/</a:t>
            </a:r>
            <a:r>
              <a:rPr lang="it-IT" sz="1100" dirty="0" err="1"/>
              <a:t>peutingeriana.html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2604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E2C4F-B974-3246-8804-50924908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0D330C-A139-FF4D-9E7C-78660703A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65301"/>
            <a:ext cx="10725586" cy="509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La caduta dell’Impero e l’assenza di stati stabili fa venir meno l’esigenza di una conoscenza cartografica, e quindi nell’epoca medievale di fatto manca una nuova sintesi geografica. Si rielaborano le informazioni del passato, si recuperano quelle di Tolomeo (che arrivano in Europa con la caduta di Costantinopoli)</a:t>
            </a:r>
          </a:p>
          <a:p>
            <a:pPr marL="0" indent="0">
              <a:buNone/>
            </a:pPr>
            <a:r>
              <a:rPr lang="it-IT" sz="2000" dirty="0"/>
              <a:t>La successiva scoperta del mondo (circumnavigazioni Africa, arrivo in India, scoperta Americhe e Australia) crea una nuova </a:t>
            </a:r>
            <a:r>
              <a:rPr lang="it-IT" sz="2000" i="1" dirty="0"/>
              <a:t>globalizzazione</a:t>
            </a:r>
            <a:r>
              <a:rPr lang="it-IT" sz="2000" dirty="0"/>
              <a:t> che impone il recupero della geografia nella sua forma strumentale </a:t>
            </a:r>
            <a:r>
              <a:rPr lang="it-IT" sz="2000" dirty="0">
                <a:sym typeface="Wingdings" pitchFamily="2" charset="2"/>
              </a:rPr>
              <a:t> cartografia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Bernhard </a:t>
            </a:r>
            <a:r>
              <a:rPr lang="it-IT" sz="2000" dirty="0" err="1">
                <a:sym typeface="Wingdings" pitchFamily="2" charset="2"/>
              </a:rPr>
              <a:t>Vahren</a:t>
            </a:r>
            <a:r>
              <a:rPr lang="it-IT" sz="2000" dirty="0">
                <a:sym typeface="Wingdings" pitchFamily="2" charset="2"/>
              </a:rPr>
              <a:t> (</a:t>
            </a:r>
            <a:r>
              <a:rPr lang="it-IT" sz="2000" dirty="0" err="1">
                <a:sym typeface="Wingdings" pitchFamily="2" charset="2"/>
              </a:rPr>
              <a:t>Bernanrdo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Varenio</a:t>
            </a:r>
            <a:r>
              <a:rPr lang="it-IT" sz="2000" dirty="0">
                <a:sym typeface="Wingdings" pitchFamily="2" charset="2"/>
              </a:rPr>
              <a:t>), XVIII secolo, </a:t>
            </a:r>
            <a:r>
              <a:rPr lang="it-IT" sz="2000" i="1" dirty="0" err="1">
                <a:sym typeface="Wingdings" pitchFamily="2" charset="2"/>
              </a:rPr>
              <a:t>Geographia</a:t>
            </a:r>
            <a:r>
              <a:rPr lang="it-IT" sz="2000" i="1" dirty="0">
                <a:sym typeface="Wingdings" pitchFamily="2" charset="2"/>
              </a:rPr>
              <a:t> </a:t>
            </a:r>
            <a:r>
              <a:rPr lang="it-IT" sz="2000" i="1" dirty="0" err="1">
                <a:sym typeface="Wingdings" pitchFamily="2" charset="2"/>
              </a:rPr>
              <a:t>generalis</a:t>
            </a:r>
            <a:r>
              <a:rPr lang="it-IT" sz="2000" dirty="0">
                <a:sym typeface="Wingdings" pitchFamily="2" charset="2"/>
              </a:rPr>
              <a:t>, in cui la geografia è una scienza matematica mista che studia le proprietà della Terra e le sue parti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Distinzione fra geografia </a:t>
            </a:r>
            <a:r>
              <a:rPr lang="it-IT" sz="2000" b="1" dirty="0">
                <a:sym typeface="Wingdings" pitchFamily="2" charset="2"/>
              </a:rPr>
              <a:t>generale</a:t>
            </a:r>
            <a:r>
              <a:rPr lang="it-IT" sz="2000" dirty="0">
                <a:sym typeface="Wingdings" pitchFamily="2" charset="2"/>
              </a:rPr>
              <a:t> (della Terra)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                         geografia</a:t>
            </a:r>
            <a:r>
              <a:rPr lang="it-IT" sz="2000" b="1" dirty="0">
                <a:sym typeface="Wingdings" pitchFamily="2" charset="2"/>
              </a:rPr>
              <a:t> regionale </a:t>
            </a:r>
            <a:r>
              <a:rPr lang="it-IT" sz="2000" dirty="0">
                <a:sym typeface="Wingdings" pitchFamily="2" charset="2"/>
              </a:rPr>
              <a:t>(delle singole parti)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9865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0B7B5-8646-C34F-8B5F-5CC6568F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Geografia del 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CBEA4D-AA0B-1247-8136-F85EF5F01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993900"/>
            <a:ext cx="11620500" cy="486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XVII-XVIII secoli monopolio della cartografia come strumento di controllo (anche forzoso) sugli spazi </a:t>
            </a:r>
          </a:p>
          <a:p>
            <a:pPr marL="622300" indent="0">
              <a:buNone/>
            </a:pPr>
            <a:r>
              <a:rPr lang="it-IT" dirty="0">
                <a:sym typeface="Wingdings" pitchFamily="2" charset="2"/>
              </a:rPr>
              <a:t> </a:t>
            </a:r>
            <a:r>
              <a:rPr lang="it-IT" b="1" dirty="0">
                <a:sym typeface="Wingdings" pitchFamily="2" charset="2"/>
              </a:rPr>
              <a:t>geografia del Re</a:t>
            </a:r>
          </a:p>
          <a:p>
            <a:pPr marL="0" indent="0">
              <a:buNone/>
            </a:pPr>
            <a:r>
              <a:rPr lang="it-IT" dirty="0">
                <a:sym typeface="Wingdings" pitchFamily="2" charset="2"/>
              </a:rPr>
              <a:t>Il riconoscimento reciproco degli Stati, distinti fra loro in base a  confini amministrativi e politici, non naturali, richiede una interpretazione che vada al di là dello sguardo generale e individui le differenze</a:t>
            </a:r>
          </a:p>
          <a:p>
            <a:pPr marL="457200" lvl="1" indent="0">
              <a:buNone/>
            </a:pP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b="1" dirty="0">
                <a:sym typeface="Wingdings" pitchFamily="2" charset="2"/>
              </a:rPr>
              <a:t>razionalità geografica </a:t>
            </a:r>
            <a:r>
              <a:rPr lang="it-IT" sz="2000" dirty="0">
                <a:sym typeface="Wingdings" pitchFamily="2" charset="2"/>
              </a:rPr>
              <a:t>(e poi Catasti)</a:t>
            </a:r>
          </a:p>
          <a:p>
            <a:pPr marL="136525" lvl="1" indent="0">
              <a:buNone/>
            </a:pPr>
            <a:r>
              <a:rPr lang="it-IT" sz="2000" dirty="0"/>
              <a:t>Il XIX secolo, in quanto secolo della borghesia, vuole l’allargamento della gestione del potere a chi ne era escluso e quindi la ridistribuzione della strumentazione di conoscenza</a:t>
            </a:r>
          </a:p>
          <a:p>
            <a:pPr marL="136525" lvl="1" indent="0">
              <a:buNone/>
            </a:pPr>
            <a:r>
              <a:rPr lang="it-IT" sz="2000" dirty="0"/>
              <a:t>La geografia diventa sapere accademico, disciplina studiata nelle università (in Europa)</a:t>
            </a:r>
          </a:p>
          <a:p>
            <a:pPr marL="1200150" lvl="1" indent="-342900"/>
            <a:r>
              <a:rPr lang="it-IT" sz="2000" dirty="0"/>
              <a:t>domanda di conoscenza dei meccanismi di funzionamento del mondo</a:t>
            </a:r>
          </a:p>
          <a:p>
            <a:pPr marL="1235075" lvl="1" indent="-342900"/>
            <a:r>
              <a:rPr lang="it-IT" sz="2000" dirty="0"/>
              <a:t>esigenza di «svolgere» al meglio il colonialismo</a:t>
            </a:r>
          </a:p>
        </p:txBody>
      </p:sp>
    </p:spTree>
    <p:extLst>
      <p:ext uri="{BB962C8B-B14F-4D97-AF65-F5344CB8AC3E}">
        <p14:creationId xmlns:p14="http://schemas.microsoft.com/office/powerpoint/2010/main" val="1037206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tazi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{3AAEA5FB-6210-BD4C-9C0E-30A1FC5D1463}tf10001121</Template>
  <TotalTime>2724</TotalTime>
  <Words>808</Words>
  <Application>Microsoft Macintosh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Wingdings</vt:lpstr>
      <vt:lpstr>Wingdings 2</vt:lpstr>
      <vt:lpstr>Citazione</vt:lpstr>
      <vt:lpstr>Geografia (LE006)   Corso di Studio  LE01 - DISCIPLINE STORICHE E FILOSOFICHE </vt:lpstr>
      <vt:lpstr>Presentazione standard di PowerPoint</vt:lpstr>
      <vt:lpstr>Presentazione standard di PowerPoint</vt:lpstr>
      <vt:lpstr>Presentazione standard di PowerPoint</vt:lpstr>
      <vt:lpstr>Il percorso della geografia</vt:lpstr>
      <vt:lpstr>Tabula peutingeriana</vt:lpstr>
      <vt:lpstr>Tabula peutingeriana  (particolare relativo allo spazio fra Istria - in alto a sinistra-  e Napoli, in basso a destra Fonte: http://luciodp.altervista.org/scuola/storia/mappe/peutingeriana.html)</vt:lpstr>
      <vt:lpstr>Presentazione standard di PowerPoint</vt:lpstr>
      <vt:lpstr>Geografia del 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39</cp:revision>
  <dcterms:created xsi:type="dcterms:W3CDTF">2022-03-01T08:25:09Z</dcterms:created>
  <dcterms:modified xsi:type="dcterms:W3CDTF">2022-03-09T17:02:35Z</dcterms:modified>
</cp:coreProperties>
</file>