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sldIdLst>
    <p:sldId id="279" r:id="rId2"/>
    <p:sldId id="277" r:id="rId3"/>
    <p:sldId id="257" r:id="rId4"/>
    <p:sldId id="258" r:id="rId5"/>
    <p:sldId id="259" r:id="rId6"/>
    <p:sldId id="260" r:id="rId7"/>
    <p:sldId id="261" r:id="rId8"/>
    <p:sldId id="262" r:id="rId9"/>
    <p:sldId id="263" r:id="rId10"/>
    <p:sldId id="275" r:id="rId11"/>
    <p:sldId id="274" r:id="rId12"/>
    <p:sldId id="267" r:id="rId13"/>
    <p:sldId id="278" r:id="rId14"/>
    <p:sldId id="273" r:id="rId15"/>
    <p:sldId id="264" r:id="rId16"/>
    <p:sldId id="265" r:id="rId17"/>
    <p:sldId id="266" r:id="rId18"/>
    <p:sldId id="268" r:id="rId19"/>
    <p:sldId id="269" r:id="rId20"/>
    <p:sldId id="270" r:id="rId21"/>
    <p:sldId id="271" r:id="rId22"/>
    <p:sldId id="272"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9"/>
  </p:normalViewPr>
  <p:slideViewPr>
    <p:cSldViewPr snapToGrid="0" snapToObjects="1">
      <p:cViewPr varScale="1">
        <p:scale>
          <a:sx n="104" d="100"/>
          <a:sy n="104" d="100"/>
        </p:scale>
        <p:origin x="8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CCA756-E8CF-B742-93FC-26758978668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B341E00-E4A1-E542-B0CA-F25639C13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43B4184-8750-7D45-AB2C-B63FB26D22F9}"/>
              </a:ext>
            </a:extLst>
          </p:cNvPr>
          <p:cNvSpPr>
            <a:spLocks noGrp="1"/>
          </p:cNvSpPr>
          <p:nvPr>
            <p:ph type="dt" sz="half" idx="10"/>
          </p:nvPr>
        </p:nvSpPr>
        <p:spPr/>
        <p:txBody>
          <a:bodyPr/>
          <a:lstStyle/>
          <a:p>
            <a:fld id="{837D0E34-1ECB-5444-BD3E-69484C495800}" type="datetimeFigureOut">
              <a:rPr lang="it-IT" smtClean="0"/>
              <a:t>11/03/22</a:t>
            </a:fld>
            <a:endParaRPr lang="it-IT"/>
          </a:p>
        </p:txBody>
      </p:sp>
      <p:sp>
        <p:nvSpPr>
          <p:cNvPr id="5" name="Segnaposto piè di pagina 4">
            <a:extLst>
              <a:ext uri="{FF2B5EF4-FFF2-40B4-BE49-F238E27FC236}">
                <a16:creationId xmlns:a16="http://schemas.microsoft.com/office/drawing/2014/main" id="{A113B7F2-5F50-3940-B94E-DA21E49E17F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ED68759-5CB1-9440-A98F-7D6C94F1736D}"/>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427851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5E483C-D2E5-514F-BA03-918A7660BD2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6961E85-D2F7-704F-987C-68C43A048CB6}"/>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10CC7B6-D949-1D4E-BCF5-AE5A58E6CF60}"/>
              </a:ext>
            </a:extLst>
          </p:cNvPr>
          <p:cNvSpPr>
            <a:spLocks noGrp="1"/>
          </p:cNvSpPr>
          <p:nvPr>
            <p:ph type="dt" sz="half" idx="10"/>
          </p:nvPr>
        </p:nvSpPr>
        <p:spPr/>
        <p:txBody>
          <a:bodyPr/>
          <a:lstStyle/>
          <a:p>
            <a:fld id="{837D0E34-1ECB-5444-BD3E-69484C495800}" type="datetimeFigureOut">
              <a:rPr lang="it-IT" smtClean="0"/>
              <a:t>11/03/22</a:t>
            </a:fld>
            <a:endParaRPr lang="it-IT"/>
          </a:p>
        </p:txBody>
      </p:sp>
      <p:sp>
        <p:nvSpPr>
          <p:cNvPr id="5" name="Segnaposto piè di pagina 4">
            <a:extLst>
              <a:ext uri="{FF2B5EF4-FFF2-40B4-BE49-F238E27FC236}">
                <a16:creationId xmlns:a16="http://schemas.microsoft.com/office/drawing/2014/main" id="{75A421A1-85E2-9743-8750-9554E1544BF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082BC3F-C842-524A-958C-74D59E089EE6}"/>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15286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349961D-FEAB-0947-984F-7B92BEF7594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7DB0CFD-C500-8F42-90BF-8EFA3DC0DFF2}"/>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A3E1814-8800-B849-8A9B-13B0EBBFBC56}"/>
              </a:ext>
            </a:extLst>
          </p:cNvPr>
          <p:cNvSpPr>
            <a:spLocks noGrp="1"/>
          </p:cNvSpPr>
          <p:nvPr>
            <p:ph type="dt" sz="half" idx="10"/>
          </p:nvPr>
        </p:nvSpPr>
        <p:spPr/>
        <p:txBody>
          <a:bodyPr/>
          <a:lstStyle/>
          <a:p>
            <a:fld id="{837D0E34-1ECB-5444-BD3E-69484C495800}" type="datetimeFigureOut">
              <a:rPr lang="it-IT" smtClean="0"/>
              <a:t>11/03/22</a:t>
            </a:fld>
            <a:endParaRPr lang="it-IT"/>
          </a:p>
        </p:txBody>
      </p:sp>
      <p:sp>
        <p:nvSpPr>
          <p:cNvPr id="5" name="Segnaposto piè di pagina 4">
            <a:extLst>
              <a:ext uri="{FF2B5EF4-FFF2-40B4-BE49-F238E27FC236}">
                <a16:creationId xmlns:a16="http://schemas.microsoft.com/office/drawing/2014/main" id="{F274A9A6-3E30-0B4A-B9C4-E9E4F6CFDF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1DF77F4-1B4B-EC4D-BAC4-D58184CB4311}"/>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53892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58CF25-6207-4943-80D4-C2FE47A3911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2086333-A7A7-934C-A018-2BB3CF1EC07B}"/>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69F7141-D07A-6B42-98A1-EA671F0AE059}"/>
              </a:ext>
            </a:extLst>
          </p:cNvPr>
          <p:cNvSpPr>
            <a:spLocks noGrp="1"/>
          </p:cNvSpPr>
          <p:nvPr>
            <p:ph type="dt" sz="half" idx="10"/>
          </p:nvPr>
        </p:nvSpPr>
        <p:spPr/>
        <p:txBody>
          <a:bodyPr/>
          <a:lstStyle/>
          <a:p>
            <a:fld id="{837D0E34-1ECB-5444-BD3E-69484C495800}" type="datetimeFigureOut">
              <a:rPr lang="it-IT" smtClean="0"/>
              <a:t>11/03/22</a:t>
            </a:fld>
            <a:endParaRPr lang="it-IT"/>
          </a:p>
        </p:txBody>
      </p:sp>
      <p:sp>
        <p:nvSpPr>
          <p:cNvPr id="5" name="Segnaposto piè di pagina 4">
            <a:extLst>
              <a:ext uri="{FF2B5EF4-FFF2-40B4-BE49-F238E27FC236}">
                <a16:creationId xmlns:a16="http://schemas.microsoft.com/office/drawing/2014/main" id="{2DB4D565-0260-BE43-91AE-9E3AAFBAB8C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3866620-C52C-B144-BA38-C5EBA093F3C5}"/>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15851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6EA11D-E4CA-3A49-8AFD-778C0F3252D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5932402-47A5-3447-81AE-5C65EEA974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00025260-AC92-7D4F-8E2F-5C827591DCCF}"/>
              </a:ext>
            </a:extLst>
          </p:cNvPr>
          <p:cNvSpPr>
            <a:spLocks noGrp="1"/>
          </p:cNvSpPr>
          <p:nvPr>
            <p:ph type="dt" sz="half" idx="10"/>
          </p:nvPr>
        </p:nvSpPr>
        <p:spPr/>
        <p:txBody>
          <a:bodyPr/>
          <a:lstStyle/>
          <a:p>
            <a:fld id="{837D0E34-1ECB-5444-BD3E-69484C495800}" type="datetimeFigureOut">
              <a:rPr lang="it-IT" smtClean="0"/>
              <a:t>11/03/22</a:t>
            </a:fld>
            <a:endParaRPr lang="it-IT"/>
          </a:p>
        </p:txBody>
      </p:sp>
      <p:sp>
        <p:nvSpPr>
          <p:cNvPr id="5" name="Segnaposto piè di pagina 4">
            <a:extLst>
              <a:ext uri="{FF2B5EF4-FFF2-40B4-BE49-F238E27FC236}">
                <a16:creationId xmlns:a16="http://schemas.microsoft.com/office/drawing/2014/main" id="{4B35C728-618A-D441-8381-B5B1C94A4B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47D5C2D-D5B4-A548-A583-2B650148E728}"/>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51983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C3769-AA6B-C74B-BB06-5950F1EF713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369B68A-8D16-F449-91C9-82E91E56D27E}"/>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D3862E3F-5BC8-5A4B-92AA-151266C952B1}"/>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713E30D-B20C-CE42-85E0-DB3751B06E98}"/>
              </a:ext>
            </a:extLst>
          </p:cNvPr>
          <p:cNvSpPr>
            <a:spLocks noGrp="1"/>
          </p:cNvSpPr>
          <p:nvPr>
            <p:ph type="dt" sz="half" idx="10"/>
          </p:nvPr>
        </p:nvSpPr>
        <p:spPr/>
        <p:txBody>
          <a:bodyPr/>
          <a:lstStyle/>
          <a:p>
            <a:fld id="{837D0E34-1ECB-5444-BD3E-69484C495800}" type="datetimeFigureOut">
              <a:rPr lang="it-IT" smtClean="0"/>
              <a:t>11/03/22</a:t>
            </a:fld>
            <a:endParaRPr lang="it-IT"/>
          </a:p>
        </p:txBody>
      </p:sp>
      <p:sp>
        <p:nvSpPr>
          <p:cNvPr id="6" name="Segnaposto piè di pagina 5">
            <a:extLst>
              <a:ext uri="{FF2B5EF4-FFF2-40B4-BE49-F238E27FC236}">
                <a16:creationId xmlns:a16="http://schemas.microsoft.com/office/drawing/2014/main" id="{39BDC029-8A6B-9E44-9BB8-AA91108A091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154FBA6-2A07-6B43-A188-BD6B04BCE3D9}"/>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4077264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83FF80-67B1-834A-BCDA-A57EBC92E56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5DFF472-2C36-2448-BF9B-A6BECD5ACA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88C2E238-A4F3-D548-8965-AF0B59133F3E}"/>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A8B2E10E-E527-9041-92CF-01B30707A7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1D42E254-5A4C-F749-8C07-726B248DBDFC}"/>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F0CE3AE7-E7F1-8B4F-8AE6-487A5F24A528}"/>
              </a:ext>
            </a:extLst>
          </p:cNvPr>
          <p:cNvSpPr>
            <a:spLocks noGrp="1"/>
          </p:cNvSpPr>
          <p:nvPr>
            <p:ph type="dt" sz="half" idx="10"/>
          </p:nvPr>
        </p:nvSpPr>
        <p:spPr/>
        <p:txBody>
          <a:bodyPr/>
          <a:lstStyle/>
          <a:p>
            <a:fld id="{837D0E34-1ECB-5444-BD3E-69484C495800}" type="datetimeFigureOut">
              <a:rPr lang="it-IT" smtClean="0"/>
              <a:t>11/03/22</a:t>
            </a:fld>
            <a:endParaRPr lang="it-IT"/>
          </a:p>
        </p:txBody>
      </p:sp>
      <p:sp>
        <p:nvSpPr>
          <p:cNvPr id="8" name="Segnaposto piè di pagina 7">
            <a:extLst>
              <a:ext uri="{FF2B5EF4-FFF2-40B4-BE49-F238E27FC236}">
                <a16:creationId xmlns:a16="http://schemas.microsoft.com/office/drawing/2014/main" id="{7EBE46D8-08AD-D240-94AB-3B1E1507844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B9FAF63-07D2-6249-A378-66F9073788F1}"/>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40727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78ED01-2939-4C4A-A026-2EBF33BE124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D89900F-4482-5746-8663-5EB3EA0044D0}"/>
              </a:ext>
            </a:extLst>
          </p:cNvPr>
          <p:cNvSpPr>
            <a:spLocks noGrp="1"/>
          </p:cNvSpPr>
          <p:nvPr>
            <p:ph type="dt" sz="half" idx="10"/>
          </p:nvPr>
        </p:nvSpPr>
        <p:spPr/>
        <p:txBody>
          <a:bodyPr/>
          <a:lstStyle/>
          <a:p>
            <a:fld id="{837D0E34-1ECB-5444-BD3E-69484C495800}" type="datetimeFigureOut">
              <a:rPr lang="it-IT" smtClean="0"/>
              <a:t>11/03/22</a:t>
            </a:fld>
            <a:endParaRPr lang="it-IT"/>
          </a:p>
        </p:txBody>
      </p:sp>
      <p:sp>
        <p:nvSpPr>
          <p:cNvPr id="4" name="Segnaposto piè di pagina 3">
            <a:extLst>
              <a:ext uri="{FF2B5EF4-FFF2-40B4-BE49-F238E27FC236}">
                <a16:creationId xmlns:a16="http://schemas.microsoft.com/office/drawing/2014/main" id="{5214A8A5-E4D1-7149-B14B-218CBC1D549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4297519-B30B-7549-8332-132917669350}"/>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358019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FE25DC5-E82F-7B45-ABE6-EF79192B9A2B}"/>
              </a:ext>
            </a:extLst>
          </p:cNvPr>
          <p:cNvSpPr>
            <a:spLocks noGrp="1"/>
          </p:cNvSpPr>
          <p:nvPr>
            <p:ph type="dt" sz="half" idx="10"/>
          </p:nvPr>
        </p:nvSpPr>
        <p:spPr/>
        <p:txBody>
          <a:bodyPr/>
          <a:lstStyle/>
          <a:p>
            <a:fld id="{837D0E34-1ECB-5444-BD3E-69484C495800}" type="datetimeFigureOut">
              <a:rPr lang="it-IT" smtClean="0"/>
              <a:t>11/03/22</a:t>
            </a:fld>
            <a:endParaRPr lang="it-IT"/>
          </a:p>
        </p:txBody>
      </p:sp>
      <p:sp>
        <p:nvSpPr>
          <p:cNvPr id="3" name="Segnaposto piè di pagina 2">
            <a:extLst>
              <a:ext uri="{FF2B5EF4-FFF2-40B4-BE49-F238E27FC236}">
                <a16:creationId xmlns:a16="http://schemas.microsoft.com/office/drawing/2014/main" id="{58DC6B66-2725-F44B-933C-33BC3D6A52D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87030FF6-8AA5-DA40-B7F0-EC3D9FB11BE9}"/>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23565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496C9-3319-A04B-B4D3-D64D0127FAC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03FA3F-6357-B54C-9AA2-DB64C2CA91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0F90EAC9-22F6-324A-8DB2-1A16B5347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FE0A72F-D69F-2A4B-8F1E-56F4EC1BF4F8}"/>
              </a:ext>
            </a:extLst>
          </p:cNvPr>
          <p:cNvSpPr>
            <a:spLocks noGrp="1"/>
          </p:cNvSpPr>
          <p:nvPr>
            <p:ph type="dt" sz="half" idx="10"/>
          </p:nvPr>
        </p:nvSpPr>
        <p:spPr/>
        <p:txBody>
          <a:bodyPr/>
          <a:lstStyle/>
          <a:p>
            <a:fld id="{837D0E34-1ECB-5444-BD3E-69484C495800}" type="datetimeFigureOut">
              <a:rPr lang="it-IT" smtClean="0"/>
              <a:t>11/03/22</a:t>
            </a:fld>
            <a:endParaRPr lang="it-IT"/>
          </a:p>
        </p:txBody>
      </p:sp>
      <p:sp>
        <p:nvSpPr>
          <p:cNvPr id="6" name="Segnaposto piè di pagina 5">
            <a:extLst>
              <a:ext uri="{FF2B5EF4-FFF2-40B4-BE49-F238E27FC236}">
                <a16:creationId xmlns:a16="http://schemas.microsoft.com/office/drawing/2014/main" id="{B8046F2F-C496-C045-B179-BFFEB81FFD6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C69FE9D-BAF5-594B-90B6-4A76FDFC841D}"/>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09534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4A4227-F4CB-EB4E-905D-247A7E1B37B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0AC44F7-7A6F-B248-8FD8-2447DD942E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0B3D25A-EA40-6C40-A0AD-8686DA879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326954C8-EA9A-2E4C-98AB-CDAC3E0A5E20}"/>
              </a:ext>
            </a:extLst>
          </p:cNvPr>
          <p:cNvSpPr>
            <a:spLocks noGrp="1"/>
          </p:cNvSpPr>
          <p:nvPr>
            <p:ph type="dt" sz="half" idx="10"/>
          </p:nvPr>
        </p:nvSpPr>
        <p:spPr/>
        <p:txBody>
          <a:bodyPr/>
          <a:lstStyle/>
          <a:p>
            <a:fld id="{837D0E34-1ECB-5444-BD3E-69484C495800}" type="datetimeFigureOut">
              <a:rPr lang="it-IT" smtClean="0"/>
              <a:t>11/03/22</a:t>
            </a:fld>
            <a:endParaRPr lang="it-IT"/>
          </a:p>
        </p:txBody>
      </p:sp>
      <p:sp>
        <p:nvSpPr>
          <p:cNvPr id="6" name="Segnaposto piè di pagina 5">
            <a:extLst>
              <a:ext uri="{FF2B5EF4-FFF2-40B4-BE49-F238E27FC236}">
                <a16:creationId xmlns:a16="http://schemas.microsoft.com/office/drawing/2014/main" id="{30B82EFF-5B6B-B145-9897-52F80026E81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BC03C28-FF55-BB4D-B537-8E9269476D98}"/>
              </a:ext>
            </a:extLst>
          </p:cNvPr>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51740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86F2992-71DA-7349-B8D5-1A1866BD9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996768A-1067-9542-AF23-E58B6F583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3F0A1A9-DE99-5243-B7E3-8F396A819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D0E34-1ECB-5444-BD3E-69484C495800}" type="datetimeFigureOut">
              <a:rPr lang="it-IT" smtClean="0"/>
              <a:t>11/03/22</a:t>
            </a:fld>
            <a:endParaRPr lang="it-IT"/>
          </a:p>
        </p:txBody>
      </p:sp>
      <p:sp>
        <p:nvSpPr>
          <p:cNvPr id="5" name="Segnaposto piè di pagina 4">
            <a:extLst>
              <a:ext uri="{FF2B5EF4-FFF2-40B4-BE49-F238E27FC236}">
                <a16:creationId xmlns:a16="http://schemas.microsoft.com/office/drawing/2014/main" id="{D3B1C9B5-2D0C-4B46-BBCF-FB9C2DFB1D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C775353-6F3A-C648-9701-55DDC586B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8157692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a:bodyPr>
          <a:lstStyle/>
          <a:p>
            <a:r>
              <a:rPr lang="it-IT" b="1" cap="small" dirty="0"/>
              <a:t>Territorio e Società</a:t>
            </a:r>
            <a:r>
              <a:rPr lang="it-IT" dirty="0">
                <a:effectLst/>
              </a:rPr>
              <a:t> (LE225) </a:t>
            </a:r>
            <a:br>
              <a:rPr lang="it-IT" dirty="0"/>
            </a:br>
            <a:br>
              <a:rPr lang="it-IT" dirty="0"/>
            </a:br>
            <a:r>
              <a:rPr lang="it-IT" sz="3200" dirty="0"/>
              <a:t>Corso di Studio </a:t>
            </a:r>
            <a:br>
              <a:rPr lang="it-IT" sz="4000" dirty="0"/>
            </a:br>
            <a:r>
              <a:rPr lang="it-IT" sz="3200" b="1" dirty="0"/>
              <a:t>LE07 – Lettere antiche e moderne, arti, comunicazione</a:t>
            </a:r>
            <a:r>
              <a:rPr lang="it-IT" sz="3200" dirty="0">
                <a:effectLst/>
              </a:rPr>
              <a:t> </a:t>
            </a:r>
            <a:endParaRPr lang="it-IT" sz="3200" dirty="0"/>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2021-2022</a:t>
            </a:r>
          </a:p>
        </p:txBody>
      </p:sp>
    </p:spTree>
    <p:extLst>
      <p:ext uri="{BB962C8B-B14F-4D97-AF65-F5344CB8AC3E}">
        <p14:creationId xmlns:p14="http://schemas.microsoft.com/office/powerpoint/2010/main" val="73735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58AE6E-BA71-1B4C-B841-B85AA32A27B2}"/>
              </a:ext>
            </a:extLst>
          </p:cNvPr>
          <p:cNvSpPr>
            <a:spLocks noGrp="1"/>
          </p:cNvSpPr>
          <p:nvPr>
            <p:ph type="title"/>
          </p:nvPr>
        </p:nvSpPr>
        <p:spPr/>
        <p:txBody>
          <a:bodyPr/>
          <a:lstStyle/>
          <a:p>
            <a:r>
              <a:rPr lang="it-IT" dirty="0"/>
              <a:t>«Avvenire» 8 marzo 2022 p. 11</a:t>
            </a:r>
          </a:p>
        </p:txBody>
      </p:sp>
      <p:sp>
        <p:nvSpPr>
          <p:cNvPr id="3" name="Segnaposto contenuto 2">
            <a:extLst>
              <a:ext uri="{FF2B5EF4-FFF2-40B4-BE49-F238E27FC236}">
                <a16:creationId xmlns:a16="http://schemas.microsoft.com/office/drawing/2014/main" id="{C54F0A7C-F09A-C443-A271-6C626C068EAA}"/>
              </a:ext>
            </a:extLst>
          </p:cNvPr>
          <p:cNvSpPr>
            <a:spLocks noGrp="1"/>
          </p:cNvSpPr>
          <p:nvPr>
            <p:ph idx="1"/>
          </p:nvPr>
        </p:nvSpPr>
        <p:spPr>
          <a:xfrm>
            <a:off x="384463" y="2005445"/>
            <a:ext cx="11471563" cy="4696691"/>
          </a:xfrm>
        </p:spPr>
        <p:txBody>
          <a:bodyPr>
            <a:normAutofit fontScale="77500" lnSpcReduction="20000"/>
          </a:bodyPr>
          <a:lstStyle/>
          <a:p>
            <a:pPr marL="0" indent="0">
              <a:buNone/>
            </a:pPr>
            <a:r>
              <a:rPr lang="it-IT" b="1" dirty="0"/>
              <a:t>Gas:</a:t>
            </a:r>
          </a:p>
          <a:p>
            <a:r>
              <a:rPr lang="it-IT" dirty="0"/>
              <a:t>Al mercato di Amsterdam, benchmark di riferimento per l’Europa, le quotazioni dei contratti future per il mese di aprile sul gas sono schizzate ieri mattina a 345 euro al </a:t>
            </a:r>
            <a:r>
              <a:rPr lang="it-IT" dirty="0" err="1"/>
              <a:t>Mwh</a:t>
            </a:r>
            <a:r>
              <a:rPr lang="it-IT" dirty="0"/>
              <a:t>, con un rialzo teorico del 79%. Le quotazioni sono poi scese nel pomeriggio, fermandosi comunque al livello record di 222,7 euro per </a:t>
            </a:r>
            <a:r>
              <a:rPr lang="it-IT" dirty="0" err="1"/>
              <a:t>megawattora</a:t>
            </a:r>
            <a:r>
              <a:rPr lang="it-IT" dirty="0"/>
              <a:t>, per la prima volta sopra i 200 euro. </a:t>
            </a:r>
          </a:p>
          <a:p>
            <a:pPr marL="0" indent="0">
              <a:buNone/>
            </a:pPr>
            <a:r>
              <a:rPr lang="it-IT" b="1" dirty="0"/>
              <a:t>Grano</a:t>
            </a:r>
          </a:p>
          <a:p>
            <a:r>
              <a:rPr lang="it-IT" dirty="0"/>
              <a:t>Nuovo record per il prezzo del grano che ha toccato ieri i 430 euro la tonnellata alla Borsa di Parigi con un +9% rispetto a </a:t>
            </a:r>
            <a:r>
              <a:rPr lang="it-IT" dirty="0" err="1"/>
              <a:t>venerdi</a:t>
            </a:r>
            <a:r>
              <a:rPr lang="it-IT" dirty="0"/>
              <a:t>̀. Nel frattempo a Chicago il mais guadagna il 2,63% a 773 dollari allo staio (bushel) e il frumento il 6,77% a 1.294 dollari allo staio. Il governo ucraino ieri ha introdotto restrizioni all’esportazione di alcuni prodotti agricoli per il 2022. </a:t>
            </a:r>
          </a:p>
          <a:p>
            <a:pPr marL="0" indent="0">
              <a:buNone/>
            </a:pPr>
            <a:r>
              <a:rPr lang="it-IT" b="1" dirty="0"/>
              <a:t>Metalli</a:t>
            </a:r>
          </a:p>
          <a:p>
            <a:r>
              <a:rPr lang="it-IT" dirty="0"/>
              <a:t>All’apertura degli scambi, ieri, una tonnellata di alluminio con consegna in tre mesi ha raggiunto il picco di 4.073,50 dollari sul mercato dei metalli di base di Londra. Il palladio è salito del 5,6% a 3.170,49 dollari l’oncia, dopo aver toccato il massimo storico di 3.172,22 dollari a inizio seduta. La Russia rappresenta il 40% della produzione mondiale. </a:t>
            </a:r>
          </a:p>
          <a:p>
            <a:endParaRPr lang="it-IT" dirty="0"/>
          </a:p>
        </p:txBody>
      </p:sp>
    </p:spTree>
    <p:extLst>
      <p:ext uri="{BB962C8B-B14F-4D97-AF65-F5344CB8AC3E}">
        <p14:creationId xmlns:p14="http://schemas.microsoft.com/office/powerpoint/2010/main" val="295435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B88BE-2086-CE4D-99C4-B4DDE6430DE4}"/>
              </a:ext>
            </a:extLst>
          </p:cNvPr>
          <p:cNvSpPr>
            <a:spLocks noGrp="1"/>
          </p:cNvSpPr>
          <p:nvPr>
            <p:ph type="title"/>
          </p:nvPr>
        </p:nvSpPr>
        <p:spPr/>
        <p:txBody>
          <a:bodyPr/>
          <a:lstStyle/>
          <a:p>
            <a:r>
              <a:rPr lang="it-IT" dirty="0"/>
              <a:t>«Sole 24 ore» 8 marzo 21</a:t>
            </a:r>
          </a:p>
        </p:txBody>
      </p:sp>
      <p:sp>
        <p:nvSpPr>
          <p:cNvPr id="3" name="Segnaposto contenuto 2">
            <a:extLst>
              <a:ext uri="{FF2B5EF4-FFF2-40B4-BE49-F238E27FC236}">
                <a16:creationId xmlns:a16="http://schemas.microsoft.com/office/drawing/2014/main" id="{3714F432-EB0F-5243-BF77-E10EB3AAC946}"/>
              </a:ext>
            </a:extLst>
          </p:cNvPr>
          <p:cNvSpPr>
            <a:spLocks noGrp="1"/>
          </p:cNvSpPr>
          <p:nvPr>
            <p:ph idx="1"/>
          </p:nvPr>
        </p:nvSpPr>
        <p:spPr>
          <a:xfrm>
            <a:off x="182706" y="1493521"/>
            <a:ext cx="11826585" cy="1741198"/>
          </a:xfrm>
        </p:spPr>
        <p:txBody>
          <a:bodyPr>
            <a:normAutofit fontScale="77500" lnSpcReduction="20000"/>
          </a:bodyPr>
          <a:lstStyle/>
          <a:p>
            <a:pPr marL="0" indent="0">
              <a:buNone/>
            </a:pPr>
            <a:r>
              <a:rPr lang="it-IT" b="1" dirty="0"/>
              <a:t>Petrolio</a:t>
            </a:r>
          </a:p>
          <a:p>
            <a:r>
              <a:rPr lang="it-IT" dirty="0"/>
              <a:t>Il prezzo del Brent è schizzato nei primi scambi sui mercati asiatici a 140 dollari al barile, al top dal 2008, per l’ipotesi di un embargo del petrolio russo e dopo lo stallo nei negoziati sul nucleare iraniano a Vienna. Il costo del greggio è poi ripiegato, ma resta comunque su livelli record: a fine mattinata il Brent vale 124,33 dollari al barile (+5,27%), il </a:t>
            </a:r>
            <a:r>
              <a:rPr lang="it-IT" dirty="0" err="1"/>
              <a:t>Wti</a:t>
            </a:r>
            <a:r>
              <a:rPr lang="it-IT" dirty="0"/>
              <a:t> 120,8 dollari (+4,5%). </a:t>
            </a:r>
          </a:p>
        </p:txBody>
      </p:sp>
      <p:pic>
        <p:nvPicPr>
          <p:cNvPr id="4" name="Segnaposto contenuto 4">
            <a:extLst>
              <a:ext uri="{FF2B5EF4-FFF2-40B4-BE49-F238E27FC236}">
                <a16:creationId xmlns:a16="http://schemas.microsoft.com/office/drawing/2014/main" id="{E38359FE-73B2-594D-A32D-43A779B81D20}"/>
              </a:ext>
            </a:extLst>
          </p:cNvPr>
          <p:cNvPicPr>
            <a:picLocks noChangeAspect="1"/>
          </p:cNvPicPr>
          <p:nvPr/>
        </p:nvPicPr>
        <p:blipFill>
          <a:blip r:embed="rId2"/>
          <a:stretch>
            <a:fillRect/>
          </a:stretch>
        </p:blipFill>
        <p:spPr>
          <a:xfrm>
            <a:off x="1956955" y="3234719"/>
            <a:ext cx="7924800" cy="3568700"/>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90182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C7AFD4-ED82-EF4C-A803-D73BF8C003B7}"/>
              </a:ext>
            </a:extLst>
          </p:cNvPr>
          <p:cNvSpPr>
            <a:spLocks noGrp="1"/>
          </p:cNvSpPr>
          <p:nvPr>
            <p:ph type="title"/>
          </p:nvPr>
        </p:nvSpPr>
        <p:spPr/>
        <p:txBody>
          <a:bodyPr/>
          <a:lstStyle/>
          <a:p>
            <a:r>
              <a:rPr lang="it-IT" dirty="0"/>
              <a:t>Stato russo</a:t>
            </a:r>
          </a:p>
        </p:txBody>
      </p:sp>
      <p:sp>
        <p:nvSpPr>
          <p:cNvPr id="3" name="Segnaposto contenuto 2">
            <a:extLst>
              <a:ext uri="{FF2B5EF4-FFF2-40B4-BE49-F238E27FC236}">
                <a16:creationId xmlns:a16="http://schemas.microsoft.com/office/drawing/2014/main" id="{2D9C0099-2797-5F4C-BB9C-62C8ECFE7D4D}"/>
              </a:ext>
            </a:extLst>
          </p:cNvPr>
          <p:cNvSpPr>
            <a:spLocks noGrp="1"/>
          </p:cNvSpPr>
          <p:nvPr>
            <p:ph idx="1"/>
          </p:nvPr>
        </p:nvSpPr>
        <p:spPr>
          <a:xfrm>
            <a:off x="818712" y="2222287"/>
            <a:ext cx="10554574" cy="4407113"/>
          </a:xfrm>
        </p:spPr>
        <p:txBody>
          <a:bodyPr/>
          <a:lstStyle/>
          <a:p>
            <a:r>
              <a:rPr lang="it-IT" sz="2000" b="1" dirty="0"/>
              <a:t>Caduta Urss</a:t>
            </a:r>
          </a:p>
          <a:p>
            <a:r>
              <a:rPr lang="it-IT" sz="2000" b="1" dirty="0"/>
              <a:t>Fine gestione socialista, economia di mercato + «dispotismo orientale»</a:t>
            </a:r>
          </a:p>
          <a:p>
            <a:r>
              <a:rPr lang="it-IT" sz="2000" b="1" dirty="0" err="1"/>
              <a:t>Eltis</a:t>
            </a:r>
            <a:r>
              <a:rPr lang="it-IT" sz="2000" b="1" dirty="0"/>
              <a:t> (Putin primo ministro)</a:t>
            </a:r>
          </a:p>
          <a:p>
            <a:r>
              <a:rPr lang="it-IT" sz="2000" b="1" dirty="0"/>
              <a:t>Cambiamenti leggi / costituzione per assicurare il mantenimento del potere</a:t>
            </a:r>
          </a:p>
          <a:p>
            <a:r>
              <a:rPr lang="it-IT" sz="2000" b="1" dirty="0"/>
              <a:t>Riduzione al silenzio della «dissidenza»</a:t>
            </a:r>
          </a:p>
          <a:p>
            <a:r>
              <a:rPr lang="it-IT" sz="2000" b="1" dirty="0"/>
              <a:t>Assenza di democraticità</a:t>
            </a:r>
          </a:p>
          <a:p>
            <a:r>
              <a:rPr lang="it-IT" sz="2000" b="1" dirty="0"/>
              <a:t>Sperequazione economica interna</a:t>
            </a:r>
          </a:p>
          <a:p>
            <a:r>
              <a:rPr lang="it-IT" sz="2000" b="1" dirty="0"/>
              <a:t>Memoria di grandezza (perduta, ma…)</a:t>
            </a:r>
          </a:p>
          <a:p>
            <a:endParaRPr lang="it-IT" dirty="0"/>
          </a:p>
        </p:txBody>
      </p:sp>
    </p:spTree>
    <p:extLst>
      <p:ext uri="{BB962C8B-B14F-4D97-AF65-F5344CB8AC3E}">
        <p14:creationId xmlns:p14="http://schemas.microsoft.com/office/powerpoint/2010/main" val="2808748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36213D-0D36-6F4E-90A5-17CFEFCDA7E6}"/>
              </a:ext>
            </a:extLst>
          </p:cNvPr>
          <p:cNvSpPr>
            <a:spLocks noGrp="1"/>
          </p:cNvSpPr>
          <p:nvPr>
            <p:ph type="title"/>
          </p:nvPr>
        </p:nvSpPr>
        <p:spPr/>
        <p:txBody>
          <a:bodyPr/>
          <a:lstStyle/>
          <a:p>
            <a:r>
              <a:rPr lang="it-IT" dirty="0"/>
              <a:t>Russia fuori d’Europa</a:t>
            </a:r>
          </a:p>
        </p:txBody>
      </p:sp>
      <p:sp>
        <p:nvSpPr>
          <p:cNvPr id="3" name="Segnaposto contenuto 2">
            <a:extLst>
              <a:ext uri="{FF2B5EF4-FFF2-40B4-BE49-F238E27FC236}">
                <a16:creationId xmlns:a16="http://schemas.microsoft.com/office/drawing/2014/main" id="{433CF154-C5DB-7743-9FD6-661B7231A142}"/>
              </a:ext>
            </a:extLst>
          </p:cNvPr>
          <p:cNvSpPr>
            <a:spLocks noGrp="1"/>
          </p:cNvSpPr>
          <p:nvPr>
            <p:ph idx="1"/>
          </p:nvPr>
        </p:nvSpPr>
        <p:spPr>
          <a:xfrm>
            <a:off x="818712" y="2222287"/>
            <a:ext cx="10554574" cy="4191213"/>
          </a:xfrm>
        </p:spPr>
        <p:txBody>
          <a:bodyPr>
            <a:normAutofit/>
          </a:bodyPr>
          <a:lstStyle/>
          <a:p>
            <a:r>
              <a:rPr lang="it-IT" b="1" dirty="0"/>
              <a:t> </a:t>
            </a:r>
            <a:r>
              <a:rPr lang="it-IT" sz="2400" b="1" dirty="0"/>
              <a:t>Ottobre 2019: vertice di Sochi, Russia – Africa con tutti i 54 paesi continentali presenti, di cui 43 capi di stato</a:t>
            </a:r>
          </a:p>
          <a:p>
            <a:endParaRPr lang="it-IT" sz="2400" b="1" dirty="0"/>
          </a:p>
          <a:p>
            <a:r>
              <a:rPr lang="it-IT" sz="2400" b="1" dirty="0"/>
              <a:t>Partecipazione diretta alla guerra in Siria e in Libia</a:t>
            </a:r>
          </a:p>
          <a:p>
            <a:endParaRPr lang="it-IT" sz="2400" b="1" dirty="0"/>
          </a:p>
          <a:p>
            <a:r>
              <a:rPr lang="it-IT" sz="2400" b="1" dirty="0"/>
              <a:t>Basi in Guinea, Egitto, Madagascar, Libia</a:t>
            </a:r>
          </a:p>
          <a:p>
            <a:r>
              <a:rPr lang="it-IT" sz="2400" b="1" dirty="0"/>
              <a:t>Mercenari russi in : Botswana, Guinea Bissau, Guinea, Libia, Mali, Mozambico, Madagascar, Zimbabwe</a:t>
            </a:r>
          </a:p>
        </p:txBody>
      </p:sp>
    </p:spTree>
    <p:extLst>
      <p:ext uri="{BB962C8B-B14F-4D97-AF65-F5344CB8AC3E}">
        <p14:creationId xmlns:p14="http://schemas.microsoft.com/office/powerpoint/2010/main" val="243609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AA9FCD-FFB5-6649-9002-66A7D50E1267}"/>
              </a:ext>
            </a:extLst>
          </p:cNvPr>
          <p:cNvSpPr>
            <a:spLocks noGrp="1"/>
          </p:cNvSpPr>
          <p:nvPr>
            <p:ph type="title"/>
          </p:nvPr>
        </p:nvSpPr>
        <p:spPr>
          <a:xfrm>
            <a:off x="231820" y="4584701"/>
            <a:ext cx="2086377" cy="785790"/>
          </a:xfrm>
        </p:spPr>
        <p:txBody>
          <a:bodyPr>
            <a:noAutofit/>
          </a:bodyPr>
          <a:lstStyle/>
          <a:p>
            <a:r>
              <a:rPr lang="it-IT" sz="3200" dirty="0"/>
              <a:t>Un confronto</a:t>
            </a:r>
          </a:p>
        </p:txBody>
      </p:sp>
      <p:graphicFrame>
        <p:nvGraphicFramePr>
          <p:cNvPr id="4" name="Segnaposto contenuto 3">
            <a:extLst>
              <a:ext uri="{FF2B5EF4-FFF2-40B4-BE49-F238E27FC236}">
                <a16:creationId xmlns:a16="http://schemas.microsoft.com/office/drawing/2014/main" id="{F43F5381-6D79-184B-862A-B44E7965AC2C}"/>
              </a:ext>
            </a:extLst>
          </p:cNvPr>
          <p:cNvGraphicFramePr>
            <a:graphicFrameLocks noGrp="1"/>
          </p:cNvGraphicFramePr>
          <p:nvPr>
            <p:ph idx="1"/>
            <p:extLst>
              <p:ext uri="{D42A27DB-BD31-4B8C-83A1-F6EECF244321}">
                <p14:modId xmlns:p14="http://schemas.microsoft.com/office/powerpoint/2010/main" val="2260061710"/>
              </p:ext>
            </p:extLst>
          </p:nvPr>
        </p:nvGraphicFramePr>
        <p:xfrm>
          <a:off x="2565400" y="0"/>
          <a:ext cx="9309101" cy="6858000"/>
        </p:xfrm>
        <a:graphic>
          <a:graphicData uri="http://schemas.openxmlformats.org/drawingml/2006/table">
            <a:tbl>
              <a:tblPr firstRow="1" bandRow="1">
                <a:tableStyleId>{5C22544A-7EE6-4342-B048-85BDC9FD1C3A}</a:tableStyleId>
              </a:tblPr>
              <a:tblGrid>
                <a:gridCol w="3011767">
                  <a:extLst>
                    <a:ext uri="{9D8B030D-6E8A-4147-A177-3AD203B41FA5}">
                      <a16:colId xmlns:a16="http://schemas.microsoft.com/office/drawing/2014/main" val="2822271930"/>
                    </a:ext>
                  </a:extLst>
                </a:gridCol>
                <a:gridCol w="1690015">
                  <a:extLst>
                    <a:ext uri="{9D8B030D-6E8A-4147-A177-3AD203B41FA5}">
                      <a16:colId xmlns:a16="http://schemas.microsoft.com/office/drawing/2014/main" val="2578922551"/>
                    </a:ext>
                  </a:extLst>
                </a:gridCol>
                <a:gridCol w="1535773">
                  <a:extLst>
                    <a:ext uri="{9D8B030D-6E8A-4147-A177-3AD203B41FA5}">
                      <a16:colId xmlns:a16="http://schemas.microsoft.com/office/drawing/2014/main" val="496916371"/>
                    </a:ext>
                  </a:extLst>
                </a:gridCol>
                <a:gridCol w="1535773">
                  <a:extLst>
                    <a:ext uri="{9D8B030D-6E8A-4147-A177-3AD203B41FA5}">
                      <a16:colId xmlns:a16="http://schemas.microsoft.com/office/drawing/2014/main" val="2758476727"/>
                    </a:ext>
                  </a:extLst>
                </a:gridCol>
                <a:gridCol w="1535773">
                  <a:extLst>
                    <a:ext uri="{9D8B030D-6E8A-4147-A177-3AD203B41FA5}">
                      <a16:colId xmlns:a16="http://schemas.microsoft.com/office/drawing/2014/main" val="3199150589"/>
                    </a:ext>
                  </a:extLst>
                </a:gridCol>
              </a:tblGrid>
              <a:tr h="811248">
                <a:tc>
                  <a:txBody>
                    <a:bodyPr/>
                    <a:lstStyle/>
                    <a:p>
                      <a:endParaRPr lang="it-IT" dirty="0"/>
                    </a:p>
                  </a:txBody>
                  <a:tcPr/>
                </a:tc>
                <a:tc>
                  <a:txBody>
                    <a:bodyPr/>
                    <a:lstStyle/>
                    <a:p>
                      <a:pPr algn="ctr"/>
                      <a:r>
                        <a:rPr lang="it-IT" sz="2400" dirty="0"/>
                        <a:t>Russia </a:t>
                      </a:r>
                    </a:p>
                  </a:txBody>
                  <a:tcPr/>
                </a:tc>
                <a:tc>
                  <a:txBody>
                    <a:bodyPr/>
                    <a:lstStyle/>
                    <a:p>
                      <a:pPr algn="ctr"/>
                      <a:r>
                        <a:rPr lang="it-IT" sz="2400" b="1" dirty="0"/>
                        <a:t>Unione Europea</a:t>
                      </a:r>
                    </a:p>
                  </a:txBody>
                  <a:tcPr/>
                </a:tc>
                <a:tc>
                  <a:txBody>
                    <a:bodyPr/>
                    <a:lstStyle/>
                    <a:p>
                      <a:pPr algn="ctr"/>
                      <a:r>
                        <a:rPr lang="it-IT" sz="2400" dirty="0"/>
                        <a:t>Ucraina</a:t>
                      </a:r>
                    </a:p>
                  </a:txBody>
                  <a:tcPr/>
                </a:tc>
                <a:tc>
                  <a:txBody>
                    <a:bodyPr/>
                    <a:lstStyle/>
                    <a:p>
                      <a:pPr algn="ctr"/>
                      <a:r>
                        <a:rPr lang="it-IT" sz="2400" dirty="0"/>
                        <a:t>Italia</a:t>
                      </a:r>
                    </a:p>
                  </a:txBody>
                  <a:tcPr/>
                </a:tc>
                <a:extLst>
                  <a:ext uri="{0D108BD9-81ED-4DB2-BD59-A6C34878D82A}">
                    <a16:rowId xmlns:a16="http://schemas.microsoft.com/office/drawing/2014/main" val="3979019961"/>
                  </a:ext>
                </a:extLst>
              </a:tr>
              <a:tr h="630971">
                <a:tc>
                  <a:txBody>
                    <a:bodyPr/>
                    <a:lstStyle/>
                    <a:p>
                      <a:r>
                        <a:rPr lang="it-IT" b="1" dirty="0"/>
                        <a:t>estensione</a:t>
                      </a:r>
                    </a:p>
                  </a:txBody>
                  <a:tcPr/>
                </a:tc>
                <a:tc>
                  <a:txBody>
                    <a:bodyPr/>
                    <a:lstStyle/>
                    <a:p>
                      <a:pPr algn="ctr"/>
                      <a:r>
                        <a:rPr lang="it-IT" b="1" dirty="0"/>
                        <a:t>17 milioni kmq</a:t>
                      </a:r>
                    </a:p>
                  </a:txBody>
                  <a:tcPr/>
                </a:tc>
                <a:tc>
                  <a:txBody>
                    <a:bodyPr/>
                    <a:lstStyle/>
                    <a:p>
                      <a:pPr algn="ctr"/>
                      <a:r>
                        <a:rPr lang="it-IT" b="0" dirty="0"/>
                        <a:t>4,2 milioni kmq</a:t>
                      </a:r>
                    </a:p>
                  </a:txBody>
                  <a:tcPr/>
                </a:tc>
                <a:tc>
                  <a:txBody>
                    <a:bodyPr/>
                    <a:lstStyle/>
                    <a:p>
                      <a:pPr algn="ctr"/>
                      <a:r>
                        <a:rPr lang="it-IT" sz="1800" b="1" i="0" u="none" strike="noStrike" kern="1200" dirty="0">
                          <a:solidFill>
                            <a:schemeClr val="dk1"/>
                          </a:solidFill>
                          <a:effectLst/>
                          <a:latin typeface="+mn-lt"/>
                          <a:ea typeface="+mn-ea"/>
                          <a:cs typeface="+mn-cs"/>
                        </a:rPr>
                        <a:t>603.550 </a:t>
                      </a:r>
                    </a:p>
                    <a:p>
                      <a:pPr algn="ctr"/>
                      <a:r>
                        <a:rPr lang="it-IT" sz="1800" b="1" i="0" u="none" strike="noStrike" kern="1200" dirty="0">
                          <a:solidFill>
                            <a:schemeClr val="dk1"/>
                          </a:solidFill>
                          <a:effectLst/>
                          <a:latin typeface="+mn-lt"/>
                          <a:ea typeface="+mn-ea"/>
                          <a:cs typeface="+mn-cs"/>
                        </a:rPr>
                        <a:t>kmq</a:t>
                      </a:r>
                      <a:endParaRPr lang="it-IT" b="1" dirty="0"/>
                    </a:p>
                  </a:txBody>
                  <a:tcPr/>
                </a:tc>
                <a:tc>
                  <a:txBody>
                    <a:bodyPr/>
                    <a:lstStyle/>
                    <a:p>
                      <a:pPr algn="ctr"/>
                      <a:r>
                        <a:rPr lang="it-IT" sz="1800" b="0" i="0" u="none" strike="noStrike" kern="1200" dirty="0">
                          <a:solidFill>
                            <a:schemeClr val="dk1"/>
                          </a:solidFill>
                          <a:effectLst/>
                          <a:latin typeface="+mn-lt"/>
                          <a:ea typeface="+mn-ea"/>
                          <a:cs typeface="+mn-cs"/>
                        </a:rPr>
                        <a:t>301.340 kmq</a:t>
                      </a:r>
                      <a:endParaRPr lang="it-IT" b="0" dirty="0"/>
                    </a:p>
                  </a:txBody>
                  <a:tcPr/>
                </a:tc>
                <a:extLst>
                  <a:ext uri="{0D108BD9-81ED-4DB2-BD59-A6C34878D82A}">
                    <a16:rowId xmlns:a16="http://schemas.microsoft.com/office/drawing/2014/main" val="296908875"/>
                  </a:ext>
                </a:extLst>
              </a:tr>
              <a:tr h="3605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b="1" dirty="0"/>
                        <a:t>abitanti</a:t>
                      </a:r>
                    </a:p>
                  </a:txBody>
                  <a:tcPr/>
                </a:tc>
                <a:tc>
                  <a:txBody>
                    <a:bodyPr/>
                    <a:lstStyle/>
                    <a:p>
                      <a:pPr algn="ctr"/>
                      <a:r>
                        <a:rPr lang="it-IT" b="1" dirty="0"/>
                        <a:t>142 milioni</a:t>
                      </a:r>
                    </a:p>
                  </a:txBody>
                  <a:tcPr/>
                </a:tc>
                <a:tc>
                  <a:txBody>
                    <a:bodyPr/>
                    <a:lstStyle/>
                    <a:p>
                      <a:pPr algn="ctr"/>
                      <a:r>
                        <a:rPr lang="it-IT" b="0" dirty="0"/>
                        <a:t>450 milioni</a:t>
                      </a:r>
                    </a:p>
                  </a:txBody>
                  <a:tcPr/>
                </a:tc>
                <a:tc>
                  <a:txBody>
                    <a:bodyPr/>
                    <a:lstStyle/>
                    <a:p>
                      <a:pPr algn="ctr"/>
                      <a:r>
                        <a:rPr lang="it-IT" b="1" dirty="0"/>
                        <a:t>44 milioni</a:t>
                      </a:r>
                    </a:p>
                  </a:txBody>
                  <a:tcPr/>
                </a:tc>
                <a:tc>
                  <a:txBody>
                    <a:bodyPr/>
                    <a:lstStyle/>
                    <a:p>
                      <a:pPr algn="ctr"/>
                      <a:r>
                        <a:rPr lang="it-IT" b="0" dirty="0"/>
                        <a:t>62,4 milioni</a:t>
                      </a:r>
                    </a:p>
                  </a:txBody>
                  <a:tcPr/>
                </a:tc>
                <a:extLst>
                  <a:ext uri="{0D108BD9-81ED-4DB2-BD59-A6C34878D82A}">
                    <a16:rowId xmlns:a16="http://schemas.microsoft.com/office/drawing/2014/main" val="3003719690"/>
                  </a:ext>
                </a:extLst>
              </a:tr>
              <a:tr h="630971">
                <a:tc>
                  <a:txBody>
                    <a:bodyPr/>
                    <a:lstStyle/>
                    <a:p>
                      <a:r>
                        <a:rPr lang="it-IT" b="1" dirty="0"/>
                        <a:t>Reddito pro capite (dollari)</a:t>
                      </a:r>
                    </a:p>
                  </a:txBody>
                  <a:tcPr/>
                </a:tc>
                <a:tc>
                  <a:txBody>
                    <a:bodyPr/>
                    <a:lstStyle/>
                    <a:p>
                      <a:pPr algn="ctr"/>
                      <a:r>
                        <a:rPr lang="it-IT" b="1" dirty="0"/>
                        <a:t>26.500  (2017)</a:t>
                      </a:r>
                    </a:p>
                  </a:txBody>
                  <a:tcPr/>
                </a:tc>
                <a:tc>
                  <a:txBody>
                    <a:bodyPr/>
                    <a:lstStyle/>
                    <a:p>
                      <a:pPr algn="ctr"/>
                      <a:r>
                        <a:rPr lang="it-IT" b="0" dirty="0"/>
                        <a:t>44.400 (2019)</a:t>
                      </a:r>
                    </a:p>
                  </a:txBody>
                  <a:tcPr/>
                </a:tc>
                <a:tc>
                  <a:txBody>
                    <a:bodyPr/>
                    <a:lstStyle/>
                    <a:p>
                      <a:pPr algn="ctr"/>
                      <a:r>
                        <a:rPr lang="it-IT" b="1" dirty="0"/>
                        <a:t>12.400 (2020)</a:t>
                      </a:r>
                    </a:p>
                  </a:txBody>
                  <a:tcPr/>
                </a:tc>
                <a:tc>
                  <a:txBody>
                    <a:bodyPr/>
                    <a:lstStyle/>
                    <a:p>
                      <a:pPr algn="ctr"/>
                      <a:r>
                        <a:rPr lang="it-IT" b="0" dirty="0"/>
                        <a:t>39.000 (2020)</a:t>
                      </a:r>
                    </a:p>
                  </a:txBody>
                  <a:tcPr/>
                </a:tc>
                <a:extLst>
                  <a:ext uri="{0D108BD9-81ED-4DB2-BD59-A6C34878D82A}">
                    <a16:rowId xmlns:a16="http://schemas.microsoft.com/office/drawing/2014/main" val="2636945620"/>
                  </a:ext>
                </a:extLst>
              </a:tr>
              <a:tr h="360555">
                <a:tc>
                  <a:txBody>
                    <a:bodyPr/>
                    <a:lstStyle/>
                    <a:p>
                      <a:r>
                        <a:rPr lang="it-IT" b="1" dirty="0"/>
                        <a:t>Età media</a:t>
                      </a:r>
                    </a:p>
                  </a:txBody>
                  <a:tcPr/>
                </a:tc>
                <a:tc>
                  <a:txBody>
                    <a:bodyPr/>
                    <a:lstStyle/>
                    <a:p>
                      <a:pPr algn="ctr"/>
                      <a:r>
                        <a:rPr lang="it-IT" b="1" dirty="0"/>
                        <a:t>40,3 anni</a:t>
                      </a:r>
                    </a:p>
                  </a:txBody>
                  <a:tcPr/>
                </a:tc>
                <a:tc>
                  <a:txBody>
                    <a:bodyPr/>
                    <a:lstStyle/>
                    <a:p>
                      <a:pPr algn="ctr"/>
                      <a:r>
                        <a:rPr lang="it-IT" b="0" dirty="0"/>
                        <a:t>44</a:t>
                      </a:r>
                    </a:p>
                  </a:txBody>
                  <a:tcPr/>
                </a:tc>
                <a:tc>
                  <a:txBody>
                    <a:bodyPr/>
                    <a:lstStyle/>
                    <a:p>
                      <a:pPr algn="ctr"/>
                      <a:r>
                        <a:rPr lang="it-IT" b="1" dirty="0"/>
                        <a:t>41,2</a:t>
                      </a:r>
                    </a:p>
                  </a:txBody>
                  <a:tcPr/>
                </a:tc>
                <a:tc>
                  <a:txBody>
                    <a:bodyPr/>
                    <a:lstStyle/>
                    <a:p>
                      <a:pPr algn="ctr"/>
                      <a:r>
                        <a:rPr lang="it-IT" b="0" dirty="0"/>
                        <a:t>46,5</a:t>
                      </a:r>
                    </a:p>
                  </a:txBody>
                  <a:tcPr/>
                </a:tc>
                <a:extLst>
                  <a:ext uri="{0D108BD9-81ED-4DB2-BD59-A6C34878D82A}">
                    <a16:rowId xmlns:a16="http://schemas.microsoft.com/office/drawing/2014/main" val="4049387392"/>
                  </a:ext>
                </a:extLst>
              </a:tr>
              <a:tr h="360555">
                <a:tc>
                  <a:txBody>
                    <a:bodyPr/>
                    <a:lstStyle/>
                    <a:p>
                      <a:r>
                        <a:rPr lang="it-IT" b="1" dirty="0"/>
                        <a:t>Occupati (in %)</a:t>
                      </a:r>
                    </a:p>
                  </a:txBody>
                  <a:tcPr/>
                </a:tc>
                <a:tc>
                  <a:txBody>
                    <a:bodyPr/>
                    <a:lstStyle/>
                    <a:p>
                      <a:pPr algn="ctr"/>
                      <a:endParaRPr lang="it-IT" b="1"/>
                    </a:p>
                  </a:txBody>
                  <a:tcPr/>
                </a:tc>
                <a:tc>
                  <a:txBody>
                    <a:bodyPr/>
                    <a:lstStyle/>
                    <a:p>
                      <a:pPr algn="ctr"/>
                      <a:endParaRPr lang="it-IT" b="0" dirty="0"/>
                    </a:p>
                  </a:txBody>
                  <a:tcPr/>
                </a:tc>
                <a:tc>
                  <a:txBody>
                    <a:bodyPr/>
                    <a:lstStyle/>
                    <a:p>
                      <a:pPr algn="ctr"/>
                      <a:endParaRPr lang="it-IT" b="1" dirty="0"/>
                    </a:p>
                  </a:txBody>
                  <a:tcPr/>
                </a:tc>
                <a:tc>
                  <a:txBody>
                    <a:bodyPr/>
                    <a:lstStyle/>
                    <a:p>
                      <a:pPr algn="ctr"/>
                      <a:endParaRPr lang="it-IT" b="0" dirty="0"/>
                    </a:p>
                  </a:txBody>
                  <a:tcPr/>
                </a:tc>
                <a:extLst>
                  <a:ext uri="{0D108BD9-81ED-4DB2-BD59-A6C34878D82A}">
                    <a16:rowId xmlns:a16="http://schemas.microsoft.com/office/drawing/2014/main" val="2429337157"/>
                  </a:ext>
                </a:extLst>
              </a:tr>
              <a:tr h="360555">
                <a:tc>
                  <a:txBody>
                    <a:bodyPr/>
                    <a:lstStyle/>
                    <a:p>
                      <a:pPr algn="r"/>
                      <a:r>
                        <a:rPr lang="it-IT" b="1" i="1" dirty="0"/>
                        <a:t>agricoltura</a:t>
                      </a:r>
                    </a:p>
                  </a:txBody>
                  <a:tcPr/>
                </a:tc>
                <a:tc>
                  <a:txBody>
                    <a:bodyPr/>
                    <a:lstStyle/>
                    <a:p>
                      <a:pPr algn="ctr"/>
                      <a:r>
                        <a:rPr lang="it-IT" b="1" dirty="0"/>
                        <a:t>9,4</a:t>
                      </a:r>
                    </a:p>
                  </a:txBody>
                  <a:tcPr/>
                </a:tc>
                <a:tc>
                  <a:txBody>
                    <a:bodyPr/>
                    <a:lstStyle/>
                    <a:p>
                      <a:pPr algn="ctr"/>
                      <a:r>
                        <a:rPr lang="it-IT" b="0" dirty="0"/>
                        <a:t>5</a:t>
                      </a:r>
                    </a:p>
                  </a:txBody>
                  <a:tcPr/>
                </a:tc>
                <a:tc>
                  <a:txBody>
                    <a:bodyPr/>
                    <a:lstStyle/>
                    <a:p>
                      <a:pPr algn="ctr"/>
                      <a:r>
                        <a:rPr lang="it-IT" b="1" dirty="0"/>
                        <a:t>6</a:t>
                      </a:r>
                    </a:p>
                  </a:txBody>
                  <a:tcPr/>
                </a:tc>
                <a:tc>
                  <a:txBody>
                    <a:bodyPr/>
                    <a:lstStyle/>
                    <a:p>
                      <a:pPr algn="ctr"/>
                      <a:r>
                        <a:rPr lang="it-IT" b="0" dirty="0"/>
                        <a:t>4</a:t>
                      </a:r>
                    </a:p>
                  </a:txBody>
                  <a:tcPr/>
                </a:tc>
                <a:extLst>
                  <a:ext uri="{0D108BD9-81ED-4DB2-BD59-A6C34878D82A}">
                    <a16:rowId xmlns:a16="http://schemas.microsoft.com/office/drawing/2014/main" val="3885257104"/>
                  </a:ext>
                </a:extLst>
              </a:tr>
              <a:tr h="360555">
                <a:tc>
                  <a:txBody>
                    <a:bodyPr/>
                    <a:lstStyle/>
                    <a:p>
                      <a:pPr algn="r"/>
                      <a:r>
                        <a:rPr lang="it-IT" b="1" i="1" dirty="0"/>
                        <a:t>industria</a:t>
                      </a:r>
                    </a:p>
                  </a:txBody>
                  <a:tcPr/>
                </a:tc>
                <a:tc>
                  <a:txBody>
                    <a:bodyPr/>
                    <a:lstStyle/>
                    <a:p>
                      <a:pPr algn="ctr"/>
                      <a:r>
                        <a:rPr lang="it-IT" b="1" dirty="0"/>
                        <a:t>27,6</a:t>
                      </a:r>
                    </a:p>
                  </a:txBody>
                  <a:tcPr/>
                </a:tc>
                <a:tc>
                  <a:txBody>
                    <a:bodyPr/>
                    <a:lstStyle/>
                    <a:p>
                      <a:pPr algn="ctr"/>
                      <a:r>
                        <a:rPr lang="it-IT" b="0" dirty="0"/>
                        <a:t>22</a:t>
                      </a:r>
                    </a:p>
                  </a:txBody>
                  <a:tcPr/>
                </a:tc>
                <a:tc>
                  <a:txBody>
                    <a:bodyPr/>
                    <a:lstStyle/>
                    <a:p>
                      <a:pPr algn="ctr"/>
                      <a:r>
                        <a:rPr lang="it-IT" b="1" dirty="0"/>
                        <a:t>26</a:t>
                      </a:r>
                    </a:p>
                  </a:txBody>
                  <a:tcPr/>
                </a:tc>
                <a:tc>
                  <a:txBody>
                    <a:bodyPr/>
                    <a:lstStyle/>
                    <a:p>
                      <a:pPr algn="ctr"/>
                      <a:r>
                        <a:rPr lang="it-IT" b="0" dirty="0"/>
                        <a:t>28</a:t>
                      </a:r>
                    </a:p>
                  </a:txBody>
                  <a:tcPr/>
                </a:tc>
                <a:extLst>
                  <a:ext uri="{0D108BD9-81ED-4DB2-BD59-A6C34878D82A}">
                    <a16:rowId xmlns:a16="http://schemas.microsoft.com/office/drawing/2014/main" val="1597067547"/>
                  </a:ext>
                </a:extLst>
              </a:tr>
              <a:tr h="360555">
                <a:tc>
                  <a:txBody>
                    <a:bodyPr/>
                    <a:lstStyle/>
                    <a:p>
                      <a:pPr algn="r"/>
                      <a:r>
                        <a:rPr lang="it-IT" b="1" i="1" dirty="0"/>
                        <a:t>servizi</a:t>
                      </a:r>
                    </a:p>
                  </a:txBody>
                  <a:tcPr/>
                </a:tc>
                <a:tc>
                  <a:txBody>
                    <a:bodyPr/>
                    <a:lstStyle/>
                    <a:p>
                      <a:pPr algn="ctr"/>
                      <a:r>
                        <a:rPr lang="it-IT" b="1" dirty="0"/>
                        <a:t>63</a:t>
                      </a:r>
                    </a:p>
                  </a:txBody>
                  <a:tcPr/>
                </a:tc>
                <a:tc>
                  <a:txBody>
                    <a:bodyPr/>
                    <a:lstStyle/>
                    <a:p>
                      <a:pPr algn="ctr"/>
                      <a:r>
                        <a:rPr lang="it-IT" b="0" dirty="0"/>
                        <a:t>73</a:t>
                      </a:r>
                    </a:p>
                  </a:txBody>
                  <a:tcPr/>
                </a:tc>
                <a:tc>
                  <a:txBody>
                    <a:bodyPr/>
                    <a:lstStyle/>
                    <a:p>
                      <a:pPr algn="ctr"/>
                      <a:r>
                        <a:rPr lang="it-IT" b="1" dirty="0"/>
                        <a:t>68</a:t>
                      </a:r>
                    </a:p>
                  </a:txBody>
                  <a:tcPr/>
                </a:tc>
                <a:tc>
                  <a:txBody>
                    <a:bodyPr/>
                    <a:lstStyle/>
                    <a:p>
                      <a:pPr algn="ctr"/>
                      <a:r>
                        <a:rPr lang="it-IT" b="0" dirty="0"/>
                        <a:t>68</a:t>
                      </a:r>
                    </a:p>
                  </a:txBody>
                  <a:tcPr/>
                </a:tc>
                <a:extLst>
                  <a:ext uri="{0D108BD9-81ED-4DB2-BD59-A6C34878D82A}">
                    <a16:rowId xmlns:a16="http://schemas.microsoft.com/office/drawing/2014/main" val="1382301581"/>
                  </a:ext>
                </a:extLst>
              </a:tr>
              <a:tr h="360555">
                <a:tc>
                  <a:txBody>
                    <a:bodyPr/>
                    <a:lstStyle/>
                    <a:p>
                      <a:r>
                        <a:rPr lang="it-IT" b="1" dirty="0"/>
                        <a:t>disoccupazione</a:t>
                      </a:r>
                    </a:p>
                  </a:txBody>
                  <a:tcPr/>
                </a:tc>
                <a:tc>
                  <a:txBody>
                    <a:bodyPr/>
                    <a:lstStyle/>
                    <a:p>
                      <a:pPr algn="ctr"/>
                      <a:r>
                        <a:rPr lang="it-IT" b="1" dirty="0"/>
                        <a:t>4,6</a:t>
                      </a:r>
                    </a:p>
                  </a:txBody>
                  <a:tcPr/>
                </a:tc>
                <a:tc>
                  <a:txBody>
                    <a:bodyPr/>
                    <a:lstStyle/>
                    <a:p>
                      <a:pPr algn="ctr"/>
                      <a:r>
                        <a:rPr lang="it-IT" b="0" dirty="0"/>
                        <a:t>8,6</a:t>
                      </a:r>
                    </a:p>
                  </a:txBody>
                  <a:tcPr/>
                </a:tc>
                <a:tc>
                  <a:txBody>
                    <a:bodyPr/>
                    <a:lstStyle/>
                    <a:p>
                      <a:pPr algn="ctr"/>
                      <a:r>
                        <a:rPr lang="it-IT" b="1" dirty="0"/>
                        <a:t>8,9</a:t>
                      </a:r>
                    </a:p>
                  </a:txBody>
                  <a:tcPr/>
                </a:tc>
                <a:tc>
                  <a:txBody>
                    <a:bodyPr/>
                    <a:lstStyle/>
                    <a:p>
                      <a:pPr algn="ctr"/>
                      <a:r>
                        <a:rPr lang="it-IT" b="0" dirty="0"/>
                        <a:t>9,9</a:t>
                      </a:r>
                    </a:p>
                  </a:txBody>
                  <a:tcPr/>
                </a:tc>
                <a:extLst>
                  <a:ext uri="{0D108BD9-81ED-4DB2-BD59-A6C34878D82A}">
                    <a16:rowId xmlns:a16="http://schemas.microsoft.com/office/drawing/2014/main" val="3832711468"/>
                  </a:ext>
                </a:extLst>
              </a:tr>
              <a:tr h="901387">
                <a:tc>
                  <a:txBody>
                    <a:bodyPr/>
                    <a:lstStyle/>
                    <a:p>
                      <a:r>
                        <a:rPr lang="it-IT" b="1" dirty="0"/>
                        <a:t>Coefficiente </a:t>
                      </a:r>
                      <a:r>
                        <a:rPr lang="it-IT" b="1" dirty="0" err="1"/>
                        <a:t>Gini</a:t>
                      </a:r>
                      <a:r>
                        <a:rPr lang="it-IT" b="1" dirty="0"/>
                        <a:t> (</a:t>
                      </a:r>
                      <a:r>
                        <a:rPr lang="it-IT" sz="1200" b="1" dirty="0"/>
                        <a:t>disuguaglianza distribuzione del  reddito</a:t>
                      </a:r>
                      <a:r>
                        <a:rPr lang="it-IT" b="1" dirty="0"/>
                        <a:t>)</a:t>
                      </a:r>
                    </a:p>
                  </a:txBody>
                  <a:tcPr/>
                </a:tc>
                <a:tc>
                  <a:txBody>
                    <a:bodyPr/>
                    <a:lstStyle/>
                    <a:p>
                      <a:pPr algn="ctr"/>
                      <a:r>
                        <a:rPr lang="it-IT" b="1" dirty="0"/>
                        <a:t>37,5</a:t>
                      </a:r>
                    </a:p>
                  </a:txBody>
                  <a:tcPr/>
                </a:tc>
                <a:tc>
                  <a:txBody>
                    <a:bodyPr/>
                    <a:lstStyle/>
                    <a:p>
                      <a:pPr algn="ctr"/>
                      <a:r>
                        <a:rPr lang="it-IT" b="0" dirty="0"/>
                        <a:t>30,8</a:t>
                      </a:r>
                    </a:p>
                  </a:txBody>
                  <a:tcPr/>
                </a:tc>
                <a:tc>
                  <a:txBody>
                    <a:bodyPr/>
                    <a:lstStyle/>
                    <a:p>
                      <a:pPr algn="ctr"/>
                      <a:r>
                        <a:rPr lang="it-IT" b="1" dirty="0"/>
                        <a:t>26,1</a:t>
                      </a:r>
                    </a:p>
                  </a:txBody>
                  <a:tcPr/>
                </a:tc>
                <a:tc>
                  <a:txBody>
                    <a:bodyPr/>
                    <a:lstStyle/>
                    <a:p>
                      <a:pPr algn="ctr"/>
                      <a:r>
                        <a:rPr lang="it-IT" b="0" dirty="0"/>
                        <a:t>35,9</a:t>
                      </a:r>
                    </a:p>
                  </a:txBody>
                  <a:tcPr/>
                </a:tc>
                <a:extLst>
                  <a:ext uri="{0D108BD9-81ED-4DB2-BD59-A6C34878D82A}">
                    <a16:rowId xmlns:a16="http://schemas.microsoft.com/office/drawing/2014/main" val="4162556416"/>
                  </a:ext>
                </a:extLst>
              </a:tr>
              <a:tr h="630971">
                <a:tc>
                  <a:txBody>
                    <a:bodyPr/>
                    <a:lstStyle/>
                    <a:p>
                      <a:r>
                        <a:rPr lang="it-IT" b="1" dirty="0"/>
                        <a:t>esportazioni</a:t>
                      </a:r>
                    </a:p>
                  </a:txBody>
                  <a:tcPr/>
                </a:tc>
                <a:tc>
                  <a:txBody>
                    <a:bodyPr/>
                    <a:lstStyle/>
                    <a:p>
                      <a:pPr algn="ctr"/>
                      <a:r>
                        <a:rPr lang="it-IT" b="1" dirty="0"/>
                        <a:t>379,1 miliardi</a:t>
                      </a:r>
                    </a:p>
                  </a:txBody>
                  <a:tcPr/>
                </a:tc>
                <a:tc>
                  <a:txBody>
                    <a:bodyPr/>
                    <a:lstStyle/>
                    <a:p>
                      <a:pPr algn="ctr"/>
                      <a:r>
                        <a:rPr lang="it-IT" b="0" dirty="0"/>
                        <a:t>7.102 miliardi</a:t>
                      </a:r>
                    </a:p>
                  </a:txBody>
                  <a:tcPr/>
                </a:tc>
                <a:tc>
                  <a:txBody>
                    <a:bodyPr/>
                    <a:lstStyle/>
                    <a:p>
                      <a:pPr algn="ctr"/>
                      <a:r>
                        <a:rPr lang="it-IT" b="1" dirty="0"/>
                        <a:t>60,67 miliardi</a:t>
                      </a:r>
                    </a:p>
                  </a:txBody>
                  <a:tcPr/>
                </a:tc>
                <a:tc>
                  <a:txBody>
                    <a:bodyPr/>
                    <a:lstStyle/>
                    <a:p>
                      <a:pPr algn="ctr"/>
                      <a:r>
                        <a:rPr lang="it-IT" sz="1800" b="0" i="0" u="none" strike="noStrike" kern="1200" dirty="0">
                          <a:solidFill>
                            <a:schemeClr val="dk1"/>
                          </a:solidFill>
                          <a:effectLst/>
                          <a:latin typeface="+mn-lt"/>
                          <a:ea typeface="+mn-ea"/>
                          <a:cs typeface="+mn-cs"/>
                        </a:rPr>
                        <a:t>558.26 miliardi</a:t>
                      </a:r>
                      <a:endParaRPr lang="it-IT" b="1" dirty="0"/>
                    </a:p>
                  </a:txBody>
                  <a:tcPr/>
                </a:tc>
                <a:extLst>
                  <a:ext uri="{0D108BD9-81ED-4DB2-BD59-A6C34878D82A}">
                    <a16:rowId xmlns:a16="http://schemas.microsoft.com/office/drawing/2014/main" val="3595793032"/>
                  </a:ext>
                </a:extLst>
              </a:tr>
              <a:tr h="630971">
                <a:tc>
                  <a:txBody>
                    <a:bodyPr/>
                    <a:lstStyle/>
                    <a:p>
                      <a:r>
                        <a:rPr lang="it-IT" b="1" dirty="0"/>
                        <a:t>importazioni</a:t>
                      </a:r>
                    </a:p>
                  </a:txBody>
                  <a:tcPr/>
                </a:tc>
                <a:tc>
                  <a:txBody>
                    <a:bodyPr/>
                    <a:lstStyle/>
                    <a:p>
                      <a:pPr algn="ctr"/>
                      <a:r>
                        <a:rPr lang="it-IT" b="1" dirty="0"/>
                        <a:t>304,7 miliardi</a:t>
                      </a:r>
                    </a:p>
                  </a:txBody>
                  <a:tcPr/>
                </a:tc>
                <a:tc>
                  <a:txBody>
                    <a:bodyPr/>
                    <a:lstStyle/>
                    <a:p>
                      <a:pPr algn="ctr"/>
                      <a:r>
                        <a:rPr lang="it-IT" b="0" dirty="0"/>
                        <a:t>6,650 miliardi</a:t>
                      </a:r>
                    </a:p>
                  </a:txBody>
                  <a:tcPr/>
                </a:tc>
                <a:tc>
                  <a:txBody>
                    <a:bodyPr/>
                    <a:lstStyle/>
                    <a:p>
                      <a:pPr algn="ctr"/>
                      <a:r>
                        <a:rPr lang="it-IT" b="1" dirty="0"/>
                        <a:t>62,46</a:t>
                      </a:r>
                    </a:p>
                    <a:p>
                      <a:pPr algn="ctr"/>
                      <a:r>
                        <a:rPr lang="it-IT" sz="1800" b="0" i="0" u="none" strike="noStrike" kern="1200" dirty="0">
                          <a:solidFill>
                            <a:schemeClr val="dk1"/>
                          </a:solidFill>
                          <a:effectLst/>
                          <a:latin typeface="+mn-lt"/>
                          <a:ea typeface="+mn-ea"/>
                          <a:cs typeface="+mn-cs"/>
                        </a:rPr>
                        <a:t>miliardi</a:t>
                      </a:r>
                      <a:endParaRPr lang="it-IT" b="1" dirty="0"/>
                    </a:p>
                  </a:txBody>
                  <a:tcPr/>
                </a:tc>
                <a:tc>
                  <a:txBody>
                    <a:bodyPr/>
                    <a:lstStyle/>
                    <a:p>
                      <a:pPr algn="ctr"/>
                      <a:r>
                        <a:rPr lang="it-IT" sz="1800" b="0" i="0" u="none" strike="noStrike" kern="1200" dirty="0">
                          <a:solidFill>
                            <a:schemeClr val="dk1"/>
                          </a:solidFill>
                          <a:effectLst/>
                          <a:latin typeface="+mn-lt"/>
                          <a:ea typeface="+mn-ea"/>
                          <a:cs typeface="+mn-cs"/>
                        </a:rPr>
                        <a:t>486.35</a:t>
                      </a:r>
                    </a:p>
                    <a:p>
                      <a:pPr algn="ctr"/>
                      <a:r>
                        <a:rPr lang="it-IT" sz="1800" b="0" i="0" u="none" strike="noStrike" kern="1200" dirty="0">
                          <a:solidFill>
                            <a:schemeClr val="dk1"/>
                          </a:solidFill>
                          <a:effectLst/>
                          <a:latin typeface="+mn-lt"/>
                          <a:ea typeface="+mn-ea"/>
                          <a:cs typeface="+mn-cs"/>
                        </a:rPr>
                        <a:t>miliardi</a:t>
                      </a:r>
                      <a:endParaRPr lang="it-IT" b="1" dirty="0"/>
                    </a:p>
                  </a:txBody>
                  <a:tcPr/>
                </a:tc>
                <a:extLst>
                  <a:ext uri="{0D108BD9-81ED-4DB2-BD59-A6C34878D82A}">
                    <a16:rowId xmlns:a16="http://schemas.microsoft.com/office/drawing/2014/main" val="1543057846"/>
                  </a:ext>
                </a:extLst>
              </a:tr>
            </a:tbl>
          </a:graphicData>
        </a:graphic>
      </p:graphicFrame>
    </p:spTree>
    <p:extLst>
      <p:ext uri="{BB962C8B-B14F-4D97-AF65-F5344CB8AC3E}">
        <p14:creationId xmlns:p14="http://schemas.microsoft.com/office/powerpoint/2010/main" val="279177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DAA57A-80C9-4140-B17E-F01540596DBE}"/>
              </a:ext>
            </a:extLst>
          </p:cNvPr>
          <p:cNvSpPr>
            <a:spLocks noGrp="1"/>
          </p:cNvSpPr>
          <p:nvPr>
            <p:ph type="title"/>
          </p:nvPr>
        </p:nvSpPr>
        <p:spPr/>
        <p:txBody>
          <a:bodyPr/>
          <a:lstStyle/>
          <a:p>
            <a:r>
              <a:rPr lang="it-IT" dirty="0"/>
              <a:t>Conflitti in Europa dopo la seconda guerra mondiale</a:t>
            </a:r>
          </a:p>
        </p:txBody>
      </p:sp>
      <p:sp>
        <p:nvSpPr>
          <p:cNvPr id="3" name="Segnaposto contenuto 2">
            <a:extLst>
              <a:ext uri="{FF2B5EF4-FFF2-40B4-BE49-F238E27FC236}">
                <a16:creationId xmlns:a16="http://schemas.microsoft.com/office/drawing/2014/main" id="{0D496D6B-CF7C-7B42-95E5-C5D4506D462E}"/>
              </a:ext>
            </a:extLst>
          </p:cNvPr>
          <p:cNvSpPr>
            <a:spLocks noGrp="1"/>
          </p:cNvSpPr>
          <p:nvPr>
            <p:ph idx="1"/>
          </p:nvPr>
        </p:nvSpPr>
        <p:spPr>
          <a:xfrm>
            <a:off x="810000" y="1917700"/>
            <a:ext cx="10563286" cy="4940299"/>
          </a:xfrm>
        </p:spPr>
        <p:txBody>
          <a:bodyPr>
            <a:normAutofit/>
          </a:bodyPr>
          <a:lstStyle/>
          <a:p>
            <a:r>
              <a:rPr lang="it-IT" sz="2000" b="1" dirty="0"/>
              <a:t>1945-1989 Guerra fredda</a:t>
            </a:r>
          </a:p>
          <a:p>
            <a:r>
              <a:rPr lang="it-IT" sz="2000" b="1" dirty="0"/>
              <a:t>1956 Ungheria</a:t>
            </a:r>
          </a:p>
          <a:p>
            <a:r>
              <a:rPr lang="it-IT" sz="2000" b="1" dirty="0"/>
              <a:t>1968 Cecoslovacchia</a:t>
            </a:r>
          </a:p>
          <a:p>
            <a:r>
              <a:rPr lang="it-IT" sz="2000" b="1" dirty="0"/>
              <a:t>1991-1995 in ex Jugoslavia</a:t>
            </a:r>
          </a:p>
          <a:p>
            <a:r>
              <a:rPr lang="it-IT" sz="2000" b="1" dirty="0"/>
              <a:t>1991/1994 e 2020 Nagorno Karabakh</a:t>
            </a:r>
          </a:p>
          <a:p>
            <a:r>
              <a:rPr lang="it-IT" sz="2000" b="1" dirty="0"/>
              <a:t>1992 Ossezia del nord</a:t>
            </a:r>
          </a:p>
          <a:p>
            <a:r>
              <a:rPr lang="it-IT" sz="2000" b="1" dirty="0"/>
              <a:t>1992 </a:t>
            </a:r>
            <a:r>
              <a:rPr lang="it-IT" sz="2000" b="1" dirty="0" err="1"/>
              <a:t>Transnistria</a:t>
            </a:r>
            <a:endParaRPr lang="it-IT" sz="2000" b="1" dirty="0"/>
          </a:p>
          <a:p>
            <a:r>
              <a:rPr lang="it-IT" sz="2000" b="1" dirty="0"/>
              <a:t>1994/1996 e 1999/2009 Cecenia</a:t>
            </a:r>
          </a:p>
          <a:p>
            <a:r>
              <a:rPr lang="it-IT" sz="2000" b="1" dirty="0"/>
              <a:t>1998-1999 Kosovo (Serbia)</a:t>
            </a:r>
          </a:p>
          <a:p>
            <a:r>
              <a:rPr lang="it-IT" sz="2000" b="1" dirty="0"/>
              <a:t>2014 Ucraina</a:t>
            </a:r>
          </a:p>
        </p:txBody>
      </p:sp>
    </p:spTree>
    <p:extLst>
      <p:ext uri="{BB962C8B-B14F-4D97-AF65-F5344CB8AC3E}">
        <p14:creationId xmlns:p14="http://schemas.microsoft.com/office/powerpoint/2010/main" val="2124095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936AC8-56D0-704A-A857-53AE0CEAE0EF}"/>
              </a:ext>
            </a:extLst>
          </p:cNvPr>
          <p:cNvSpPr>
            <a:spLocks noGrp="1"/>
          </p:cNvSpPr>
          <p:nvPr>
            <p:ph type="title"/>
          </p:nvPr>
        </p:nvSpPr>
        <p:spPr/>
        <p:txBody>
          <a:bodyPr/>
          <a:lstStyle/>
          <a:p>
            <a:r>
              <a:rPr lang="it-IT" dirty="0"/>
              <a:t>Nel mondo (alcune)</a:t>
            </a:r>
          </a:p>
        </p:txBody>
      </p:sp>
      <p:sp>
        <p:nvSpPr>
          <p:cNvPr id="3" name="Segnaposto contenuto 2">
            <a:extLst>
              <a:ext uri="{FF2B5EF4-FFF2-40B4-BE49-F238E27FC236}">
                <a16:creationId xmlns:a16="http://schemas.microsoft.com/office/drawing/2014/main" id="{B1BB311C-8D38-4848-AE59-EBB82245EDA9}"/>
              </a:ext>
            </a:extLst>
          </p:cNvPr>
          <p:cNvSpPr>
            <a:spLocks noGrp="1"/>
          </p:cNvSpPr>
          <p:nvPr>
            <p:ph idx="1"/>
          </p:nvPr>
        </p:nvSpPr>
        <p:spPr>
          <a:xfrm>
            <a:off x="292100" y="2086198"/>
            <a:ext cx="4595091" cy="4351338"/>
          </a:xfrm>
        </p:spPr>
        <p:txBody>
          <a:bodyPr/>
          <a:lstStyle/>
          <a:p>
            <a:r>
              <a:rPr lang="it-IT" sz="2000" b="1" dirty="0"/>
              <a:t>Corea</a:t>
            </a:r>
          </a:p>
          <a:p>
            <a:r>
              <a:rPr lang="it-IT" sz="2000" b="1" dirty="0"/>
              <a:t>Vietnam</a:t>
            </a:r>
          </a:p>
          <a:p>
            <a:r>
              <a:rPr lang="it-IT" sz="2000" b="1" dirty="0"/>
              <a:t>Guerre di «liberazione» in Africa</a:t>
            </a:r>
          </a:p>
          <a:p>
            <a:r>
              <a:rPr lang="it-IT" sz="2000" b="1" dirty="0"/>
              <a:t>Israele - Egitto</a:t>
            </a:r>
          </a:p>
          <a:p>
            <a:r>
              <a:rPr lang="it-IT" sz="2000" b="1" dirty="0"/>
              <a:t>Iraq –Iran</a:t>
            </a:r>
          </a:p>
          <a:p>
            <a:r>
              <a:rPr lang="it-IT" sz="2000" b="1" dirty="0"/>
              <a:t>Afghanistan</a:t>
            </a:r>
          </a:p>
          <a:p>
            <a:endParaRPr lang="it-IT" dirty="0"/>
          </a:p>
        </p:txBody>
      </p:sp>
      <p:pic>
        <p:nvPicPr>
          <p:cNvPr id="5" name="Immagine 4">
            <a:extLst>
              <a:ext uri="{FF2B5EF4-FFF2-40B4-BE49-F238E27FC236}">
                <a16:creationId xmlns:a16="http://schemas.microsoft.com/office/drawing/2014/main" id="{270BFA7F-F46F-D245-BBE0-B888EB603125}"/>
              </a:ext>
            </a:extLst>
          </p:cNvPr>
          <p:cNvPicPr>
            <a:picLocks noChangeAspect="1"/>
          </p:cNvPicPr>
          <p:nvPr/>
        </p:nvPicPr>
        <p:blipFill>
          <a:blip r:embed="rId2"/>
          <a:stretch>
            <a:fillRect/>
          </a:stretch>
        </p:blipFill>
        <p:spPr>
          <a:xfrm>
            <a:off x="5115001" y="1938785"/>
            <a:ext cx="6937420" cy="4646165"/>
          </a:xfrm>
          <a:prstGeom prst="rect">
            <a:avLst/>
          </a:prstGeom>
        </p:spPr>
      </p:pic>
    </p:spTree>
    <p:extLst>
      <p:ext uri="{BB962C8B-B14F-4D97-AF65-F5344CB8AC3E}">
        <p14:creationId xmlns:p14="http://schemas.microsoft.com/office/powerpoint/2010/main" val="368398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592A4A-4BBF-D848-9B6C-713F6B2E40BB}"/>
              </a:ext>
            </a:extLst>
          </p:cNvPr>
          <p:cNvSpPr>
            <a:spLocks noGrp="1"/>
          </p:cNvSpPr>
          <p:nvPr>
            <p:ph type="title"/>
          </p:nvPr>
        </p:nvSpPr>
        <p:spPr>
          <a:xfrm>
            <a:off x="838200" y="94669"/>
            <a:ext cx="10515600" cy="1325563"/>
          </a:xfrm>
        </p:spPr>
        <p:txBody>
          <a:bodyPr/>
          <a:lstStyle/>
          <a:p>
            <a:r>
              <a:rPr lang="it-IT" dirty="0"/>
              <a:t>Guerre 1945- 2000 (sessantuno)</a:t>
            </a:r>
          </a:p>
        </p:txBody>
      </p:sp>
      <p:pic>
        <p:nvPicPr>
          <p:cNvPr id="5" name="Segnaposto contenuto 4">
            <a:extLst>
              <a:ext uri="{FF2B5EF4-FFF2-40B4-BE49-F238E27FC236}">
                <a16:creationId xmlns:a16="http://schemas.microsoft.com/office/drawing/2014/main" id="{FCCA4688-9D33-1848-9C54-A10F7E55414A}"/>
              </a:ext>
            </a:extLst>
          </p:cNvPr>
          <p:cNvPicPr>
            <a:picLocks noGrp="1" noChangeAspect="1"/>
          </p:cNvPicPr>
          <p:nvPr>
            <p:ph idx="1"/>
          </p:nvPr>
        </p:nvPicPr>
        <p:blipFill>
          <a:blip r:embed="rId2"/>
          <a:stretch>
            <a:fillRect/>
          </a:stretch>
        </p:blipFill>
        <p:spPr>
          <a:xfrm>
            <a:off x="76375" y="1310392"/>
            <a:ext cx="4456090" cy="5412302"/>
          </a:xfrm>
        </p:spPr>
      </p:pic>
      <p:pic>
        <p:nvPicPr>
          <p:cNvPr id="7" name="Immagine 6">
            <a:extLst>
              <a:ext uri="{FF2B5EF4-FFF2-40B4-BE49-F238E27FC236}">
                <a16:creationId xmlns:a16="http://schemas.microsoft.com/office/drawing/2014/main" id="{17919934-F081-794D-9F93-3E06B0513FA9}"/>
              </a:ext>
            </a:extLst>
          </p:cNvPr>
          <p:cNvPicPr>
            <a:picLocks noChangeAspect="1"/>
          </p:cNvPicPr>
          <p:nvPr/>
        </p:nvPicPr>
        <p:blipFill>
          <a:blip r:embed="rId3"/>
          <a:stretch>
            <a:fillRect/>
          </a:stretch>
        </p:blipFill>
        <p:spPr>
          <a:xfrm>
            <a:off x="4662502" y="1310392"/>
            <a:ext cx="3876854" cy="5412302"/>
          </a:xfrm>
          <a:prstGeom prst="rect">
            <a:avLst/>
          </a:prstGeom>
        </p:spPr>
      </p:pic>
      <p:pic>
        <p:nvPicPr>
          <p:cNvPr id="9" name="Immagine 8">
            <a:extLst>
              <a:ext uri="{FF2B5EF4-FFF2-40B4-BE49-F238E27FC236}">
                <a16:creationId xmlns:a16="http://schemas.microsoft.com/office/drawing/2014/main" id="{AA0EC91E-29EE-8148-9A84-B73DA47C0154}"/>
              </a:ext>
            </a:extLst>
          </p:cNvPr>
          <p:cNvPicPr>
            <a:picLocks noChangeAspect="1"/>
          </p:cNvPicPr>
          <p:nvPr/>
        </p:nvPicPr>
        <p:blipFill>
          <a:blip r:embed="rId4"/>
          <a:stretch>
            <a:fillRect/>
          </a:stretch>
        </p:blipFill>
        <p:spPr>
          <a:xfrm>
            <a:off x="8739277" y="1310392"/>
            <a:ext cx="3371189" cy="5412302"/>
          </a:xfrm>
          <a:prstGeom prst="rect">
            <a:avLst/>
          </a:prstGeom>
        </p:spPr>
      </p:pic>
    </p:spTree>
    <p:extLst>
      <p:ext uri="{BB962C8B-B14F-4D97-AF65-F5344CB8AC3E}">
        <p14:creationId xmlns:p14="http://schemas.microsoft.com/office/powerpoint/2010/main" val="3129226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2BB06D-C833-724B-9855-2E813A95D216}"/>
              </a:ext>
            </a:extLst>
          </p:cNvPr>
          <p:cNvSpPr>
            <a:spLocks noGrp="1"/>
          </p:cNvSpPr>
          <p:nvPr>
            <p:ph type="title"/>
          </p:nvPr>
        </p:nvSpPr>
        <p:spPr/>
        <p:txBody>
          <a:bodyPr/>
          <a:lstStyle/>
          <a:p>
            <a:r>
              <a:rPr lang="it-IT" dirty="0" err="1"/>
              <a:t>https</a:t>
            </a:r>
            <a:r>
              <a:rPr lang="it-IT" dirty="0"/>
              <a:t>://</a:t>
            </a:r>
            <a:r>
              <a:rPr lang="it-IT" dirty="0" err="1"/>
              <a:t>www.guerrenelmondo.it</a:t>
            </a:r>
            <a:endParaRPr lang="it-IT" dirty="0"/>
          </a:p>
        </p:txBody>
      </p:sp>
      <p:sp>
        <p:nvSpPr>
          <p:cNvPr id="3" name="Segnaposto contenuto 2">
            <a:extLst>
              <a:ext uri="{FF2B5EF4-FFF2-40B4-BE49-F238E27FC236}">
                <a16:creationId xmlns:a16="http://schemas.microsoft.com/office/drawing/2014/main" id="{223FD60C-F7D5-3049-887B-4955F516F517}"/>
              </a:ext>
            </a:extLst>
          </p:cNvPr>
          <p:cNvSpPr>
            <a:spLocks noGrp="1"/>
          </p:cNvSpPr>
          <p:nvPr>
            <p:ph idx="1"/>
          </p:nvPr>
        </p:nvSpPr>
        <p:spPr>
          <a:xfrm>
            <a:off x="630381" y="1805176"/>
            <a:ext cx="10861964" cy="4932608"/>
          </a:xfrm>
        </p:spPr>
        <p:txBody>
          <a:bodyPr>
            <a:normAutofit fontScale="77500" lnSpcReduction="20000"/>
          </a:bodyPr>
          <a:lstStyle/>
          <a:p>
            <a:pPr marL="0" indent="0">
              <a:buNone/>
            </a:pPr>
            <a:r>
              <a:rPr lang="it-IT" b="1" dirty="0"/>
              <a:t>AFRICA:</a:t>
            </a:r>
            <a:endParaRPr lang="it-IT" b="1" dirty="0">
              <a:effectLst/>
            </a:endParaRPr>
          </a:p>
          <a:p>
            <a:pPr marL="0" indent="0">
              <a:buNone/>
            </a:pPr>
            <a:r>
              <a:rPr lang="it-IT" dirty="0"/>
              <a:t>(31 Stati e 291 tra milizie-guerrigliere, gruppi terroristi-separatisti-anarchici coinvolti)</a:t>
            </a:r>
            <a:endParaRPr lang="it-IT" dirty="0">
              <a:effectLst/>
            </a:endParaRPr>
          </a:p>
          <a:p>
            <a:r>
              <a:rPr lang="it-IT" dirty="0"/>
              <a:t>Punti Caldi: </a:t>
            </a:r>
            <a:r>
              <a:rPr lang="it-IT" b="1" dirty="0"/>
              <a:t>Burkina Faso </a:t>
            </a:r>
            <a:r>
              <a:rPr lang="it-IT" dirty="0"/>
              <a:t>(scontri tra etnici), </a:t>
            </a:r>
            <a:r>
              <a:rPr lang="it-IT" b="1" dirty="0"/>
              <a:t>Egitto</a:t>
            </a:r>
            <a:r>
              <a:rPr lang="it-IT" dirty="0"/>
              <a:t> (guerra contro militanti islamici ramo Stato Islamico), </a:t>
            </a:r>
            <a:r>
              <a:rPr lang="it-IT" b="1" dirty="0"/>
              <a:t>Libia</a:t>
            </a:r>
            <a:r>
              <a:rPr lang="it-IT" dirty="0"/>
              <a:t> (guerra civile in corso), </a:t>
            </a:r>
            <a:r>
              <a:rPr lang="it-IT" b="1" dirty="0"/>
              <a:t>Mali</a:t>
            </a:r>
            <a:r>
              <a:rPr lang="it-IT" dirty="0"/>
              <a:t> (scontri tra esercito e gruppi ribelli), </a:t>
            </a:r>
            <a:r>
              <a:rPr lang="it-IT" b="1" dirty="0"/>
              <a:t>Mozambico</a:t>
            </a:r>
            <a:r>
              <a:rPr lang="it-IT" dirty="0"/>
              <a:t> (scontri con ribelli RENAMO), </a:t>
            </a:r>
            <a:r>
              <a:rPr lang="it-IT" b="1" dirty="0"/>
              <a:t>Nigeria</a:t>
            </a:r>
            <a:r>
              <a:rPr lang="it-IT" dirty="0"/>
              <a:t> (guerra contro i militanti islamici), </a:t>
            </a:r>
            <a:r>
              <a:rPr lang="it-IT" b="1" dirty="0"/>
              <a:t>Repubblica Centrafricana </a:t>
            </a:r>
            <a:r>
              <a:rPr lang="it-IT" dirty="0"/>
              <a:t>(spesso avvengono scontri armati tra musulmani e cristiani), </a:t>
            </a:r>
            <a:r>
              <a:rPr lang="it-IT" b="1" dirty="0"/>
              <a:t>Repubblica Democratica del Congo </a:t>
            </a:r>
            <a:r>
              <a:rPr lang="it-IT" dirty="0"/>
              <a:t>(guerra contro i gruppi ribelli), </a:t>
            </a:r>
            <a:r>
              <a:rPr lang="it-IT" b="1" dirty="0"/>
              <a:t>Somalia</a:t>
            </a:r>
            <a:r>
              <a:rPr lang="it-IT" dirty="0"/>
              <a:t> (guerra contro i militanti islamici di al-</a:t>
            </a:r>
            <a:r>
              <a:rPr lang="it-IT" dirty="0" err="1"/>
              <a:t>Shabaab</a:t>
            </a:r>
            <a:r>
              <a:rPr lang="it-IT" dirty="0"/>
              <a:t>), </a:t>
            </a:r>
            <a:r>
              <a:rPr lang="it-IT" b="1" dirty="0"/>
              <a:t>Sudan</a:t>
            </a:r>
            <a:r>
              <a:rPr lang="it-IT" dirty="0"/>
              <a:t> (guerra contro i gruppi ribelli nel </a:t>
            </a:r>
            <a:r>
              <a:rPr lang="it-IT" dirty="0" err="1"/>
              <a:t>Darfur</a:t>
            </a:r>
            <a:r>
              <a:rPr lang="it-IT" dirty="0"/>
              <a:t>), </a:t>
            </a:r>
            <a:r>
              <a:rPr lang="it-IT" b="1" dirty="0"/>
              <a:t>Sud Sudan </a:t>
            </a:r>
            <a:r>
              <a:rPr lang="it-IT" dirty="0"/>
              <a:t>(scontri con gruppi ribelli). </a:t>
            </a:r>
            <a:r>
              <a:rPr lang="it-IT" dirty="0">
                <a:solidFill>
                  <a:srgbClr val="C00000"/>
                </a:solidFill>
              </a:rPr>
              <a:t>Manca Etiopia Somalia</a:t>
            </a:r>
            <a:br>
              <a:rPr lang="it-IT" dirty="0">
                <a:effectLst/>
              </a:rPr>
            </a:br>
            <a:endParaRPr lang="it-IT" dirty="0">
              <a:effectLst/>
            </a:endParaRPr>
          </a:p>
          <a:p>
            <a:pPr marL="0" indent="0">
              <a:buNone/>
            </a:pPr>
            <a:r>
              <a:rPr lang="it-IT" b="1" dirty="0"/>
              <a:t>EUROPA:</a:t>
            </a:r>
          </a:p>
          <a:p>
            <a:pPr marL="0" indent="0">
              <a:buNone/>
            </a:pPr>
            <a:r>
              <a:rPr lang="it-IT" dirty="0"/>
              <a:t>(9 Stati e 83 tra milizie-guerriglieri, gruppi terroristi-separatisti-anarchici coinvolti)</a:t>
            </a:r>
          </a:p>
          <a:p>
            <a:r>
              <a:rPr lang="it-IT" dirty="0"/>
              <a:t>Punti Caldi: </a:t>
            </a:r>
            <a:r>
              <a:rPr lang="it-IT" b="1" dirty="0"/>
              <a:t>Cecenia</a:t>
            </a:r>
            <a:r>
              <a:rPr lang="it-IT" dirty="0"/>
              <a:t> (guerra contro i militanti islamici), </a:t>
            </a:r>
            <a:r>
              <a:rPr lang="it-IT" b="1" dirty="0" err="1"/>
              <a:t>Daghestan</a:t>
            </a:r>
            <a:r>
              <a:rPr lang="it-IT" dirty="0"/>
              <a:t> (guerra contro i militanti islamici), </a:t>
            </a:r>
            <a:r>
              <a:rPr lang="it-IT" b="1" dirty="0"/>
              <a:t>Ucraina</a:t>
            </a:r>
            <a:r>
              <a:rPr lang="it-IT" dirty="0"/>
              <a:t> (guerra contro la Russia e i secessionisti dell’autoproclamata Repubblica Popolare di Donetsk e dell’autoproclamata Repubblica Popolare di Lugansk), </a:t>
            </a:r>
            <a:r>
              <a:rPr lang="it-IT" b="1" dirty="0" err="1"/>
              <a:t>Artsakh</a:t>
            </a:r>
            <a:r>
              <a:rPr lang="it-IT" b="1" dirty="0"/>
              <a:t> ex Nagorno-Karabakh </a:t>
            </a:r>
            <a:r>
              <a:rPr lang="it-IT" dirty="0"/>
              <a:t>(scontri tra esercito Azerbaijan contro esercito Armenia e esercito del </a:t>
            </a:r>
            <a:r>
              <a:rPr lang="it-IT" dirty="0" err="1"/>
              <a:t>Artsakh</a:t>
            </a:r>
            <a:r>
              <a:rPr lang="it-IT" dirty="0"/>
              <a:t> (ex Nagorno-Karabakh)</a:t>
            </a:r>
          </a:p>
        </p:txBody>
      </p:sp>
    </p:spTree>
    <p:extLst>
      <p:ext uri="{BB962C8B-B14F-4D97-AF65-F5344CB8AC3E}">
        <p14:creationId xmlns:p14="http://schemas.microsoft.com/office/powerpoint/2010/main" val="478379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60E998-5929-CE47-B3BC-9C0E1BA73137}"/>
              </a:ext>
            </a:extLst>
          </p:cNvPr>
          <p:cNvSpPr>
            <a:spLocks noGrp="1"/>
          </p:cNvSpPr>
          <p:nvPr>
            <p:ph type="title"/>
          </p:nvPr>
        </p:nvSpPr>
        <p:spPr/>
        <p:txBody>
          <a:bodyPr/>
          <a:lstStyle/>
          <a:p>
            <a:r>
              <a:rPr lang="it-IT" dirty="0" err="1"/>
              <a:t>https</a:t>
            </a:r>
            <a:r>
              <a:rPr lang="it-IT" dirty="0"/>
              <a:t>://</a:t>
            </a:r>
            <a:r>
              <a:rPr lang="it-IT" dirty="0" err="1"/>
              <a:t>www.guerrenelmondo.it</a:t>
            </a:r>
            <a:endParaRPr lang="it-IT" dirty="0"/>
          </a:p>
        </p:txBody>
      </p:sp>
      <p:sp>
        <p:nvSpPr>
          <p:cNvPr id="3" name="Segnaposto contenuto 2">
            <a:extLst>
              <a:ext uri="{FF2B5EF4-FFF2-40B4-BE49-F238E27FC236}">
                <a16:creationId xmlns:a16="http://schemas.microsoft.com/office/drawing/2014/main" id="{BEF0756F-68ED-A94B-B0FD-EFC432B46BE1}"/>
              </a:ext>
            </a:extLst>
          </p:cNvPr>
          <p:cNvSpPr>
            <a:spLocks noGrp="1"/>
          </p:cNvSpPr>
          <p:nvPr>
            <p:ph idx="1"/>
          </p:nvPr>
        </p:nvSpPr>
        <p:spPr>
          <a:xfrm>
            <a:off x="457200" y="2005445"/>
            <a:ext cx="10848255" cy="4041625"/>
          </a:xfrm>
        </p:spPr>
        <p:txBody>
          <a:bodyPr>
            <a:normAutofit fontScale="92500" lnSpcReduction="20000"/>
          </a:bodyPr>
          <a:lstStyle/>
          <a:p>
            <a:pPr marL="0" indent="0">
              <a:buNone/>
            </a:pPr>
            <a:r>
              <a:rPr lang="it-IT" b="1" dirty="0"/>
              <a:t>MEDIO ORIENTE</a:t>
            </a:r>
            <a:r>
              <a:rPr lang="it-IT" dirty="0"/>
              <a:t>:</a:t>
            </a:r>
          </a:p>
          <a:p>
            <a:r>
              <a:rPr lang="it-IT" dirty="0"/>
              <a:t>(7 Stati e 266 tra milizie-guerriglieri, gruppi terroristi-separatisti-anarchici coinvolti)</a:t>
            </a:r>
          </a:p>
          <a:p>
            <a:r>
              <a:rPr lang="it-IT" dirty="0"/>
              <a:t>Punti Caldi: </a:t>
            </a:r>
            <a:r>
              <a:rPr lang="it-IT" b="1" dirty="0"/>
              <a:t>Iraq</a:t>
            </a:r>
            <a:r>
              <a:rPr lang="it-IT" dirty="0"/>
              <a:t> (guerra contro i militanti islamici dello Stato Islamico), </a:t>
            </a:r>
            <a:r>
              <a:rPr lang="it-IT" b="1" dirty="0"/>
              <a:t>Israele</a:t>
            </a:r>
            <a:r>
              <a:rPr lang="it-IT" dirty="0"/>
              <a:t> (guerra contro i militanti islamici nella Striscia di Gaza), </a:t>
            </a:r>
            <a:r>
              <a:rPr lang="it-IT" b="1" dirty="0"/>
              <a:t>Siria</a:t>
            </a:r>
            <a:r>
              <a:rPr lang="it-IT" dirty="0"/>
              <a:t> (guerra civile), </a:t>
            </a:r>
            <a:r>
              <a:rPr lang="it-IT" b="1" dirty="0"/>
              <a:t>Yemen</a:t>
            </a:r>
            <a:r>
              <a:rPr lang="it-IT" dirty="0"/>
              <a:t> (guerra contro e tra i militanti islamici)</a:t>
            </a:r>
          </a:p>
          <a:p>
            <a:pPr marL="0" indent="0">
              <a:buNone/>
            </a:pPr>
            <a:r>
              <a:rPr lang="it-IT" b="1" dirty="0"/>
              <a:t>AMERICHE:</a:t>
            </a:r>
          </a:p>
          <a:p>
            <a:r>
              <a:rPr lang="it-IT" dirty="0"/>
              <a:t>(7 Stati e 35 tra cartelli della droga, milizie-guerrigliere, gruppi terroristi-separatisti-anarchici coinvolti)</a:t>
            </a:r>
          </a:p>
          <a:p>
            <a:r>
              <a:rPr lang="it-IT" dirty="0"/>
              <a:t>Punti Caldi:</a:t>
            </a:r>
            <a:r>
              <a:rPr lang="it-IT" b="1" dirty="0"/>
              <a:t> Colombia </a:t>
            </a:r>
            <a:r>
              <a:rPr lang="it-IT" dirty="0"/>
              <a:t>(guerra contro i gruppi ribelli), </a:t>
            </a:r>
            <a:r>
              <a:rPr lang="it-IT" b="1" dirty="0"/>
              <a:t>Messico</a:t>
            </a:r>
            <a:r>
              <a:rPr lang="it-IT" dirty="0"/>
              <a:t> (guerra contro i gruppi del narcotraffico)</a:t>
            </a:r>
          </a:p>
          <a:p>
            <a:endParaRPr lang="it-IT" b="1" dirty="0"/>
          </a:p>
          <a:p>
            <a:endParaRPr lang="it-IT" dirty="0"/>
          </a:p>
        </p:txBody>
      </p:sp>
      <p:pic>
        <p:nvPicPr>
          <p:cNvPr id="9" name="Immagine 8">
            <a:extLst>
              <a:ext uri="{FF2B5EF4-FFF2-40B4-BE49-F238E27FC236}">
                <a16:creationId xmlns:a16="http://schemas.microsoft.com/office/drawing/2014/main" id="{14CD9E4A-003C-BD49-9B83-0A6601D32D7E}"/>
              </a:ext>
            </a:extLst>
          </p:cNvPr>
          <p:cNvPicPr>
            <a:picLocks noChangeAspect="1"/>
          </p:cNvPicPr>
          <p:nvPr/>
        </p:nvPicPr>
        <p:blipFill>
          <a:blip r:embed="rId2"/>
          <a:stretch>
            <a:fillRect/>
          </a:stretch>
        </p:blipFill>
        <p:spPr>
          <a:xfrm>
            <a:off x="1553953" y="5640229"/>
            <a:ext cx="8551571" cy="952500"/>
          </a:xfrm>
          <a:prstGeom prst="rect">
            <a:avLst/>
          </a:prstGeom>
        </p:spPr>
      </p:pic>
    </p:spTree>
    <p:extLst>
      <p:ext uri="{BB962C8B-B14F-4D97-AF65-F5344CB8AC3E}">
        <p14:creationId xmlns:p14="http://schemas.microsoft.com/office/powerpoint/2010/main" val="54599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966B10-451F-9441-8982-A7409166C7B1}"/>
              </a:ext>
            </a:extLst>
          </p:cNvPr>
          <p:cNvSpPr>
            <a:spLocks noGrp="1"/>
          </p:cNvSpPr>
          <p:nvPr>
            <p:ph type="title"/>
          </p:nvPr>
        </p:nvSpPr>
        <p:spPr>
          <a:xfrm>
            <a:off x="810000" y="447188"/>
            <a:ext cx="5479589" cy="970450"/>
          </a:xfrm>
        </p:spPr>
        <p:txBody>
          <a:bodyPr/>
          <a:lstStyle/>
          <a:p>
            <a:r>
              <a:rPr lang="it-IT" dirty="0"/>
              <a:t>La guerra in Ucraina</a:t>
            </a:r>
          </a:p>
        </p:txBody>
      </p:sp>
      <p:pic>
        <p:nvPicPr>
          <p:cNvPr id="5" name="Segnaposto contenuto 4">
            <a:extLst>
              <a:ext uri="{FF2B5EF4-FFF2-40B4-BE49-F238E27FC236}">
                <a16:creationId xmlns:a16="http://schemas.microsoft.com/office/drawing/2014/main" id="{D8B68432-B3F1-1445-B438-D93A62DB725B}"/>
              </a:ext>
            </a:extLst>
          </p:cNvPr>
          <p:cNvPicPr>
            <a:picLocks noGrp="1" noChangeAspect="1"/>
          </p:cNvPicPr>
          <p:nvPr>
            <p:ph idx="1"/>
          </p:nvPr>
        </p:nvPicPr>
        <p:blipFill>
          <a:blip r:embed="rId2"/>
          <a:stretch>
            <a:fillRect/>
          </a:stretch>
        </p:blipFill>
        <p:spPr>
          <a:xfrm>
            <a:off x="6591655" y="717653"/>
            <a:ext cx="4035156" cy="5945000"/>
          </a:xfrm>
        </p:spPr>
      </p:pic>
    </p:spTree>
    <p:extLst>
      <p:ext uri="{BB962C8B-B14F-4D97-AF65-F5344CB8AC3E}">
        <p14:creationId xmlns:p14="http://schemas.microsoft.com/office/powerpoint/2010/main" val="2241717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3A4BD3-4971-3445-9D40-A583AB4A730D}"/>
              </a:ext>
            </a:extLst>
          </p:cNvPr>
          <p:cNvSpPr>
            <a:spLocks noGrp="1"/>
          </p:cNvSpPr>
          <p:nvPr>
            <p:ph type="title"/>
          </p:nvPr>
        </p:nvSpPr>
        <p:spPr>
          <a:xfrm>
            <a:off x="361682" y="778475"/>
            <a:ext cx="2845157" cy="3040981"/>
          </a:xfrm>
        </p:spPr>
        <p:txBody>
          <a:bodyPr>
            <a:normAutofit/>
          </a:bodyPr>
          <a:lstStyle/>
          <a:p>
            <a:r>
              <a:rPr lang="it-IT" dirty="0" err="1"/>
              <a:t>Confliltti</a:t>
            </a:r>
            <a:r>
              <a:rPr lang="it-IT" dirty="0"/>
              <a:t> nel mondo </a:t>
            </a:r>
            <a:br>
              <a:rPr lang="it-IT" dirty="0"/>
            </a:br>
            <a:r>
              <a:rPr lang="it-IT" dirty="0"/>
              <a:t>al 2021</a:t>
            </a:r>
          </a:p>
        </p:txBody>
      </p:sp>
      <p:pic>
        <p:nvPicPr>
          <p:cNvPr id="5" name="Segnaposto contenuto 4">
            <a:extLst>
              <a:ext uri="{FF2B5EF4-FFF2-40B4-BE49-F238E27FC236}">
                <a16:creationId xmlns:a16="http://schemas.microsoft.com/office/drawing/2014/main" id="{10F7FB46-D418-A649-8F0F-15F90765D6F6}"/>
              </a:ext>
            </a:extLst>
          </p:cNvPr>
          <p:cNvPicPr>
            <a:picLocks noGrp="1" noChangeAspect="1"/>
          </p:cNvPicPr>
          <p:nvPr>
            <p:ph idx="1"/>
          </p:nvPr>
        </p:nvPicPr>
        <p:blipFill>
          <a:blip r:embed="rId2"/>
          <a:stretch>
            <a:fillRect/>
          </a:stretch>
        </p:blipFill>
        <p:spPr>
          <a:xfrm>
            <a:off x="4450352" y="0"/>
            <a:ext cx="7321519" cy="6858000"/>
          </a:xfrm>
        </p:spPr>
      </p:pic>
      <p:sp>
        <p:nvSpPr>
          <p:cNvPr id="6" name="Titolo 1">
            <a:extLst>
              <a:ext uri="{FF2B5EF4-FFF2-40B4-BE49-F238E27FC236}">
                <a16:creationId xmlns:a16="http://schemas.microsoft.com/office/drawing/2014/main" id="{FF85D2FC-83CC-3148-AED3-F58A876DFB0B}"/>
              </a:ext>
            </a:extLst>
          </p:cNvPr>
          <p:cNvSpPr txBox="1">
            <a:spLocks/>
          </p:cNvSpPr>
          <p:nvPr/>
        </p:nvSpPr>
        <p:spPr>
          <a:xfrm>
            <a:off x="361682" y="5065913"/>
            <a:ext cx="39527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a:t>https://www.infodata.ilsole24ore.com/2021/10/11/dove-sono-in-conflitti-nel-mondo-tutta-la-violenza-in-un-infografica/?refresh_ce=1</a:t>
            </a:r>
            <a:endParaRPr lang="it-IT" sz="1800" dirty="0"/>
          </a:p>
        </p:txBody>
      </p:sp>
    </p:spTree>
    <p:extLst>
      <p:ext uri="{BB962C8B-B14F-4D97-AF65-F5344CB8AC3E}">
        <p14:creationId xmlns:p14="http://schemas.microsoft.com/office/powerpoint/2010/main" val="236055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E7BF0C77-77F0-F648-91E2-AE225974859D}"/>
              </a:ext>
            </a:extLst>
          </p:cNvPr>
          <p:cNvSpPr>
            <a:spLocks noGrp="1"/>
          </p:cNvSpPr>
          <p:nvPr>
            <p:ph type="title"/>
          </p:nvPr>
        </p:nvSpPr>
        <p:spPr>
          <a:xfrm>
            <a:off x="377513" y="1275091"/>
            <a:ext cx="3354227" cy="1319828"/>
          </a:xfrm>
        </p:spPr>
        <p:txBody>
          <a:bodyPr/>
          <a:lstStyle/>
          <a:p>
            <a:r>
              <a:rPr lang="it-IT" dirty="0" err="1"/>
              <a:t>Confliltti</a:t>
            </a:r>
            <a:r>
              <a:rPr lang="it-IT" dirty="0"/>
              <a:t> nel mondo /2</a:t>
            </a:r>
          </a:p>
        </p:txBody>
      </p:sp>
      <p:pic>
        <p:nvPicPr>
          <p:cNvPr id="5" name="Segnaposto contenuto 4">
            <a:extLst>
              <a:ext uri="{FF2B5EF4-FFF2-40B4-BE49-F238E27FC236}">
                <a16:creationId xmlns:a16="http://schemas.microsoft.com/office/drawing/2014/main" id="{776CB82E-7A6F-6942-B8B0-E2A068AB5DED}"/>
              </a:ext>
            </a:extLst>
          </p:cNvPr>
          <p:cNvPicPr>
            <a:picLocks noGrp="1" noChangeAspect="1"/>
          </p:cNvPicPr>
          <p:nvPr>
            <p:ph idx="1"/>
          </p:nvPr>
        </p:nvPicPr>
        <p:blipFill>
          <a:blip r:embed="rId2"/>
          <a:stretch>
            <a:fillRect/>
          </a:stretch>
        </p:blipFill>
        <p:spPr>
          <a:xfrm>
            <a:off x="4442654" y="0"/>
            <a:ext cx="7066766" cy="6858000"/>
          </a:xfrm>
        </p:spPr>
      </p:pic>
    </p:spTree>
    <p:extLst>
      <p:ext uri="{BB962C8B-B14F-4D97-AF65-F5344CB8AC3E}">
        <p14:creationId xmlns:p14="http://schemas.microsoft.com/office/powerpoint/2010/main" val="3857811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81AFBD-1D57-A240-956D-028F949822D7}"/>
              </a:ext>
            </a:extLst>
          </p:cNvPr>
          <p:cNvSpPr>
            <a:spLocks noGrp="1"/>
          </p:cNvSpPr>
          <p:nvPr>
            <p:ph type="title"/>
          </p:nvPr>
        </p:nvSpPr>
        <p:spPr>
          <a:xfrm>
            <a:off x="1" y="2462749"/>
            <a:ext cx="1622738" cy="428558"/>
          </a:xfrm>
        </p:spPr>
        <p:txBody>
          <a:bodyPr>
            <a:normAutofit fontScale="90000"/>
          </a:bodyPr>
          <a:lstStyle/>
          <a:p>
            <a:r>
              <a:rPr lang="it-IT" sz="1600" dirty="0" err="1"/>
              <a:t>https</a:t>
            </a:r>
            <a:r>
              <a:rPr lang="it-IT" sz="1600" dirty="0"/>
              <a:t>://</a:t>
            </a:r>
            <a:r>
              <a:rPr lang="it-IT" sz="1600" dirty="0" err="1"/>
              <a:t>acleddata.com</a:t>
            </a:r>
            <a:r>
              <a:rPr lang="it-IT" sz="1600" dirty="0"/>
              <a:t>/</a:t>
            </a:r>
            <a:r>
              <a:rPr lang="it-IT" sz="1600" dirty="0" err="1"/>
              <a:t>dashboard</a:t>
            </a:r>
            <a:r>
              <a:rPr lang="it-IT" sz="1600" dirty="0"/>
              <a:t>/#/</a:t>
            </a:r>
            <a:r>
              <a:rPr lang="it-IT" sz="1600" dirty="0" err="1"/>
              <a:t>dashboard</a:t>
            </a:r>
            <a:endParaRPr lang="it-IT" sz="1600" dirty="0"/>
          </a:p>
        </p:txBody>
      </p:sp>
      <p:pic>
        <p:nvPicPr>
          <p:cNvPr id="5" name="Segnaposto contenuto 4">
            <a:extLst>
              <a:ext uri="{FF2B5EF4-FFF2-40B4-BE49-F238E27FC236}">
                <a16:creationId xmlns:a16="http://schemas.microsoft.com/office/drawing/2014/main" id="{C95F89E2-DDEC-5146-8960-B59886508C17}"/>
              </a:ext>
            </a:extLst>
          </p:cNvPr>
          <p:cNvPicPr>
            <a:picLocks noGrp="1" noChangeAspect="1"/>
          </p:cNvPicPr>
          <p:nvPr>
            <p:ph idx="1"/>
          </p:nvPr>
        </p:nvPicPr>
        <p:blipFill>
          <a:blip r:embed="rId2"/>
          <a:stretch>
            <a:fillRect/>
          </a:stretch>
        </p:blipFill>
        <p:spPr>
          <a:xfrm>
            <a:off x="1739233" y="4182"/>
            <a:ext cx="10452768" cy="6853817"/>
          </a:xfrm>
        </p:spPr>
      </p:pic>
    </p:spTree>
    <p:extLst>
      <p:ext uri="{BB962C8B-B14F-4D97-AF65-F5344CB8AC3E}">
        <p14:creationId xmlns:p14="http://schemas.microsoft.com/office/powerpoint/2010/main" val="57916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2DB447-92A9-4E49-AE2C-61689E99D42E}"/>
              </a:ext>
            </a:extLst>
          </p:cNvPr>
          <p:cNvSpPr>
            <a:spLocks noGrp="1"/>
          </p:cNvSpPr>
          <p:nvPr>
            <p:ph type="title"/>
          </p:nvPr>
        </p:nvSpPr>
        <p:spPr/>
        <p:txBody>
          <a:bodyPr/>
          <a:lstStyle/>
          <a:p>
            <a:r>
              <a:rPr lang="it-IT" dirty="0"/>
              <a:t>Aggressione armata di uno stato sovrano</a:t>
            </a:r>
          </a:p>
        </p:txBody>
      </p:sp>
      <p:sp>
        <p:nvSpPr>
          <p:cNvPr id="3" name="Segnaposto contenuto 2">
            <a:extLst>
              <a:ext uri="{FF2B5EF4-FFF2-40B4-BE49-F238E27FC236}">
                <a16:creationId xmlns:a16="http://schemas.microsoft.com/office/drawing/2014/main" id="{A09CD5D5-F632-7B41-A11D-299FE42C3B10}"/>
              </a:ext>
            </a:extLst>
          </p:cNvPr>
          <p:cNvSpPr>
            <a:spLocks noGrp="1"/>
          </p:cNvSpPr>
          <p:nvPr>
            <p:ph idx="1"/>
          </p:nvPr>
        </p:nvSpPr>
        <p:spPr/>
        <p:txBody>
          <a:bodyPr>
            <a:normAutofit/>
          </a:bodyPr>
          <a:lstStyle/>
          <a:p>
            <a:r>
              <a:rPr lang="it-IT" sz="2400" b="1" dirty="0"/>
              <a:t>Squilibrio di forze</a:t>
            </a:r>
          </a:p>
          <a:p>
            <a:r>
              <a:rPr lang="it-IT" sz="2400" b="1" dirty="0"/>
              <a:t>Esercizio sproporzionato della violenza</a:t>
            </a:r>
          </a:p>
          <a:p>
            <a:r>
              <a:rPr lang="it-IT" sz="2400" b="1" dirty="0"/>
              <a:t>Rifiuto del ricorso alla via diplomatica</a:t>
            </a:r>
          </a:p>
          <a:p>
            <a:endParaRPr lang="it-IT" sz="2400" b="1" dirty="0"/>
          </a:p>
          <a:p>
            <a:r>
              <a:rPr lang="it-IT" sz="2400" b="1" dirty="0"/>
              <a:t>Di chi sia la responsabilità è indiscutibile: la Russia</a:t>
            </a:r>
          </a:p>
        </p:txBody>
      </p:sp>
    </p:spTree>
    <p:extLst>
      <p:ext uri="{BB962C8B-B14F-4D97-AF65-F5344CB8AC3E}">
        <p14:creationId xmlns:p14="http://schemas.microsoft.com/office/powerpoint/2010/main" val="942674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C1A0A0-CDB8-1F44-943A-18885CF746CB}"/>
              </a:ext>
            </a:extLst>
          </p:cNvPr>
          <p:cNvSpPr>
            <a:spLocks noGrp="1"/>
          </p:cNvSpPr>
          <p:nvPr>
            <p:ph type="title"/>
          </p:nvPr>
        </p:nvSpPr>
        <p:spPr/>
        <p:txBody>
          <a:bodyPr/>
          <a:lstStyle/>
          <a:p>
            <a:r>
              <a:rPr lang="it-IT" dirty="0"/>
              <a:t>Condizioni pregresse</a:t>
            </a:r>
          </a:p>
        </p:txBody>
      </p:sp>
      <p:sp>
        <p:nvSpPr>
          <p:cNvPr id="3" name="Segnaposto contenuto 2">
            <a:extLst>
              <a:ext uri="{FF2B5EF4-FFF2-40B4-BE49-F238E27FC236}">
                <a16:creationId xmlns:a16="http://schemas.microsoft.com/office/drawing/2014/main" id="{86C24BF0-C64F-B248-AC2A-A0C0D4F2A300}"/>
              </a:ext>
            </a:extLst>
          </p:cNvPr>
          <p:cNvSpPr>
            <a:spLocks noGrp="1"/>
          </p:cNvSpPr>
          <p:nvPr>
            <p:ph idx="1"/>
          </p:nvPr>
        </p:nvSpPr>
        <p:spPr>
          <a:xfrm>
            <a:off x="285312" y="2257779"/>
            <a:ext cx="10554574" cy="3636511"/>
          </a:xfrm>
        </p:spPr>
        <p:txBody>
          <a:bodyPr/>
          <a:lstStyle/>
          <a:p>
            <a:r>
              <a:rPr lang="it-IT" sz="2000" b="1" dirty="0"/>
              <a:t>Ex Urss</a:t>
            </a:r>
          </a:p>
          <a:p>
            <a:r>
              <a:rPr lang="it-IT" sz="2000" b="1" dirty="0"/>
              <a:t>Sindrome da accerchiamento</a:t>
            </a:r>
          </a:p>
          <a:p>
            <a:r>
              <a:rPr lang="it-IT" sz="2000" b="1" dirty="0"/>
              <a:t>Allargamento Nato</a:t>
            </a:r>
          </a:p>
          <a:p>
            <a:r>
              <a:rPr lang="it-IT" sz="2000" b="1" dirty="0"/>
              <a:t>Allargamento Unione Europea</a:t>
            </a:r>
          </a:p>
          <a:p>
            <a:r>
              <a:rPr lang="it-IT" sz="2000" b="1" dirty="0"/>
              <a:t>Protagonismo internazionale</a:t>
            </a:r>
          </a:p>
          <a:p>
            <a:endParaRPr lang="it-IT" dirty="0"/>
          </a:p>
          <a:p>
            <a:endParaRPr lang="it-IT" dirty="0"/>
          </a:p>
        </p:txBody>
      </p:sp>
      <p:pic>
        <p:nvPicPr>
          <p:cNvPr id="6" name="Segnaposto contenuto 4">
            <a:extLst>
              <a:ext uri="{FF2B5EF4-FFF2-40B4-BE49-F238E27FC236}">
                <a16:creationId xmlns:a16="http://schemas.microsoft.com/office/drawing/2014/main" id="{110B308B-BDF7-DB4C-A644-837B057A269F}"/>
              </a:ext>
            </a:extLst>
          </p:cNvPr>
          <p:cNvPicPr>
            <a:picLocks noChangeAspect="1"/>
          </p:cNvPicPr>
          <p:nvPr/>
        </p:nvPicPr>
        <p:blipFill>
          <a:blip r:embed="rId2"/>
          <a:stretch>
            <a:fillRect/>
          </a:stretch>
        </p:blipFill>
        <p:spPr>
          <a:xfrm>
            <a:off x="5140318" y="1852635"/>
            <a:ext cx="5699568" cy="4829900"/>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163959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ADE7AC-1BFC-4D41-ACFA-F63700142E3E}"/>
              </a:ext>
            </a:extLst>
          </p:cNvPr>
          <p:cNvSpPr>
            <a:spLocks noGrp="1"/>
          </p:cNvSpPr>
          <p:nvPr>
            <p:ph type="title"/>
          </p:nvPr>
        </p:nvSpPr>
        <p:spPr/>
        <p:txBody>
          <a:bodyPr/>
          <a:lstStyle/>
          <a:p>
            <a:r>
              <a:rPr lang="it-IT" dirty="0"/>
              <a:t>Ucraina</a:t>
            </a:r>
          </a:p>
        </p:txBody>
      </p:sp>
      <p:sp>
        <p:nvSpPr>
          <p:cNvPr id="3" name="Segnaposto contenuto 2">
            <a:extLst>
              <a:ext uri="{FF2B5EF4-FFF2-40B4-BE49-F238E27FC236}">
                <a16:creationId xmlns:a16="http://schemas.microsoft.com/office/drawing/2014/main" id="{13A7CA64-1963-7F4F-9CC3-06CD7896E3F2}"/>
              </a:ext>
            </a:extLst>
          </p:cNvPr>
          <p:cNvSpPr>
            <a:spLocks noGrp="1"/>
          </p:cNvSpPr>
          <p:nvPr>
            <p:ph idx="1"/>
          </p:nvPr>
        </p:nvSpPr>
        <p:spPr>
          <a:xfrm>
            <a:off x="361512" y="2133387"/>
            <a:ext cx="4502588" cy="4343613"/>
          </a:xfrm>
        </p:spPr>
        <p:txBody>
          <a:bodyPr>
            <a:normAutofit/>
          </a:bodyPr>
          <a:lstStyle/>
          <a:p>
            <a:r>
              <a:rPr lang="it-IT" sz="2000" b="1" dirty="0"/>
              <a:t>Distinzione da ex Urss</a:t>
            </a:r>
          </a:p>
          <a:p>
            <a:r>
              <a:rPr lang="it-IT" sz="2000" b="1" dirty="0"/>
              <a:t>Progressiva presa di distanza</a:t>
            </a:r>
          </a:p>
          <a:p>
            <a:r>
              <a:rPr lang="it-IT" sz="2000" b="1" dirty="0"/>
              <a:t>Defenestrazione presidente filo russo </a:t>
            </a:r>
            <a:r>
              <a:rPr lang="it-IT" sz="2000" b="1" dirty="0" err="1"/>
              <a:t>Yanukovich</a:t>
            </a:r>
            <a:r>
              <a:rPr lang="it-IT" sz="2000" b="1" dirty="0"/>
              <a:t> (2014)</a:t>
            </a:r>
          </a:p>
          <a:p>
            <a:r>
              <a:rPr lang="it-IT" sz="2000" b="1" dirty="0"/>
              <a:t>«apertura» verso l’Occidente</a:t>
            </a:r>
          </a:p>
          <a:p>
            <a:pPr lvl="2"/>
            <a:r>
              <a:rPr lang="it-IT" sz="2000" b="1" dirty="0"/>
              <a:t> </a:t>
            </a:r>
            <a:r>
              <a:rPr lang="it-IT" sz="1800" b="1" dirty="0"/>
              <a:t>di mercato</a:t>
            </a:r>
          </a:p>
          <a:p>
            <a:pPr lvl="2"/>
            <a:r>
              <a:rPr lang="it-IT" sz="1800" b="1" dirty="0"/>
              <a:t> politica</a:t>
            </a:r>
          </a:p>
        </p:txBody>
      </p:sp>
      <p:pic>
        <p:nvPicPr>
          <p:cNvPr id="4" name="Immagine 3">
            <a:extLst>
              <a:ext uri="{FF2B5EF4-FFF2-40B4-BE49-F238E27FC236}">
                <a16:creationId xmlns:a16="http://schemas.microsoft.com/office/drawing/2014/main" id="{5CCC2AE2-897C-FD4C-AD98-6098E00B1562}"/>
              </a:ext>
            </a:extLst>
          </p:cNvPr>
          <p:cNvPicPr>
            <a:picLocks noChangeAspect="1"/>
          </p:cNvPicPr>
          <p:nvPr/>
        </p:nvPicPr>
        <p:blipFill>
          <a:blip r:embed="rId2"/>
          <a:stretch>
            <a:fillRect/>
          </a:stretch>
        </p:blipFill>
        <p:spPr>
          <a:xfrm>
            <a:off x="5018243" y="1376698"/>
            <a:ext cx="7036490" cy="5357733"/>
          </a:xfrm>
          <a:prstGeom prst="rect">
            <a:avLst/>
          </a:prstGeom>
        </p:spPr>
      </p:pic>
    </p:spTree>
    <p:extLst>
      <p:ext uri="{BB962C8B-B14F-4D97-AF65-F5344CB8AC3E}">
        <p14:creationId xmlns:p14="http://schemas.microsoft.com/office/powerpoint/2010/main" val="69997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E8573A-8853-B449-89C3-EA77BBE5A25D}"/>
              </a:ext>
            </a:extLst>
          </p:cNvPr>
          <p:cNvSpPr>
            <a:spLocks noGrp="1"/>
          </p:cNvSpPr>
          <p:nvPr>
            <p:ph type="title"/>
          </p:nvPr>
        </p:nvSpPr>
        <p:spPr/>
        <p:txBody>
          <a:bodyPr/>
          <a:lstStyle/>
          <a:p>
            <a:r>
              <a:rPr lang="it-IT" dirty="0"/>
              <a:t>Occupazione militare</a:t>
            </a:r>
          </a:p>
        </p:txBody>
      </p:sp>
      <p:sp>
        <p:nvSpPr>
          <p:cNvPr id="3" name="Segnaposto contenuto 2">
            <a:extLst>
              <a:ext uri="{FF2B5EF4-FFF2-40B4-BE49-F238E27FC236}">
                <a16:creationId xmlns:a16="http://schemas.microsoft.com/office/drawing/2014/main" id="{EC5CDEDA-973C-3941-BA36-EB7442953233}"/>
              </a:ext>
            </a:extLst>
          </p:cNvPr>
          <p:cNvSpPr>
            <a:spLocks noGrp="1"/>
          </p:cNvSpPr>
          <p:nvPr>
            <p:ph idx="1"/>
          </p:nvPr>
        </p:nvSpPr>
        <p:spPr>
          <a:xfrm>
            <a:off x="444500" y="1594427"/>
            <a:ext cx="6047123" cy="5274108"/>
          </a:xfrm>
        </p:spPr>
        <p:txBody>
          <a:bodyPr>
            <a:normAutofit/>
          </a:bodyPr>
          <a:lstStyle/>
          <a:p>
            <a:r>
              <a:rPr lang="it-IT" sz="2000" b="1" dirty="0"/>
              <a:t>Risposte - opzioni</a:t>
            </a:r>
          </a:p>
          <a:p>
            <a:pPr lvl="1"/>
            <a:r>
              <a:rPr lang="it-IT" sz="1800" b="1" dirty="0"/>
              <a:t>Trattativa</a:t>
            </a:r>
          </a:p>
          <a:p>
            <a:pPr lvl="2"/>
            <a:r>
              <a:rPr lang="it-IT" sz="1600" b="1" dirty="0"/>
              <a:t>Interna (colloqui fra le due parti)</a:t>
            </a:r>
          </a:p>
          <a:p>
            <a:pPr lvl="2"/>
            <a:r>
              <a:rPr lang="it-IT" sz="1600" b="1" dirty="0"/>
              <a:t>Mediazione esterna (chi è mediatore?)</a:t>
            </a:r>
          </a:p>
          <a:p>
            <a:pPr lvl="1"/>
            <a:r>
              <a:rPr lang="it-IT" sz="1800" b="1" dirty="0"/>
              <a:t>Accettazione passiva</a:t>
            </a:r>
          </a:p>
          <a:p>
            <a:pPr lvl="2"/>
            <a:r>
              <a:rPr lang="it-IT" sz="1600" b="1" dirty="0"/>
              <a:t>L’Ucraina si arrangia</a:t>
            </a:r>
          </a:p>
          <a:p>
            <a:pPr marL="1638300" lvl="4"/>
            <a:r>
              <a:rPr lang="it-IT" sz="1400" b="1" dirty="0"/>
              <a:t>Accordo da posizioni sottomesse</a:t>
            </a:r>
          </a:p>
          <a:p>
            <a:pPr lvl="2"/>
            <a:r>
              <a:rPr lang="it-IT" sz="1600" b="1" dirty="0"/>
              <a:t>Vince la Russia di Putin</a:t>
            </a:r>
          </a:p>
          <a:p>
            <a:pPr lvl="3"/>
            <a:r>
              <a:rPr lang="it-IT" sz="1400" b="1" dirty="0"/>
              <a:t>Capitolazione dell’Ucraina</a:t>
            </a:r>
          </a:p>
          <a:p>
            <a:pPr lvl="4"/>
            <a:r>
              <a:rPr lang="it-IT" sz="1400" b="1" dirty="0"/>
              <a:t>Nuova gestione filorussa</a:t>
            </a:r>
          </a:p>
          <a:p>
            <a:pPr lvl="4"/>
            <a:r>
              <a:rPr lang="it-IT" sz="1400" b="1" dirty="0"/>
              <a:t>»provincia « russa</a:t>
            </a:r>
          </a:p>
          <a:p>
            <a:pPr lvl="5"/>
            <a:r>
              <a:rPr lang="it-IT" b="1" dirty="0"/>
              <a:t>Guerra di resistenza</a:t>
            </a:r>
          </a:p>
          <a:p>
            <a:pPr lvl="5"/>
            <a:r>
              <a:rPr lang="it-IT" b="1" dirty="0"/>
              <a:t>Occupazione militare russa dell’intero spazio</a:t>
            </a:r>
          </a:p>
        </p:txBody>
      </p:sp>
      <p:pic>
        <p:nvPicPr>
          <p:cNvPr id="5" name="Immagine 4">
            <a:extLst>
              <a:ext uri="{FF2B5EF4-FFF2-40B4-BE49-F238E27FC236}">
                <a16:creationId xmlns:a16="http://schemas.microsoft.com/office/drawing/2014/main" id="{ECFC4FD1-DBC0-5A4D-A9CA-65D22C7C65BC}"/>
              </a:ext>
            </a:extLst>
          </p:cNvPr>
          <p:cNvPicPr>
            <a:picLocks noChangeAspect="1"/>
          </p:cNvPicPr>
          <p:nvPr/>
        </p:nvPicPr>
        <p:blipFill>
          <a:blip r:embed="rId2"/>
          <a:stretch>
            <a:fillRect/>
          </a:stretch>
        </p:blipFill>
        <p:spPr>
          <a:xfrm>
            <a:off x="6797578" y="1938595"/>
            <a:ext cx="5203413" cy="4585772"/>
          </a:xfrm>
          <a:prstGeom prst="rect">
            <a:avLst/>
          </a:prstGeom>
        </p:spPr>
      </p:pic>
    </p:spTree>
    <p:extLst>
      <p:ext uri="{BB962C8B-B14F-4D97-AF65-F5344CB8AC3E}">
        <p14:creationId xmlns:p14="http://schemas.microsoft.com/office/powerpoint/2010/main" val="182408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1D7741-3CE3-6D49-9F8F-726D26F3DF08}"/>
              </a:ext>
            </a:extLst>
          </p:cNvPr>
          <p:cNvSpPr>
            <a:spLocks noGrp="1"/>
          </p:cNvSpPr>
          <p:nvPr>
            <p:ph type="title"/>
          </p:nvPr>
        </p:nvSpPr>
        <p:spPr/>
        <p:txBody>
          <a:bodyPr/>
          <a:lstStyle/>
          <a:p>
            <a:r>
              <a:rPr lang="it-IT" dirty="0"/>
              <a:t>Occupazione militare 2</a:t>
            </a:r>
          </a:p>
        </p:txBody>
      </p:sp>
      <p:sp>
        <p:nvSpPr>
          <p:cNvPr id="3" name="Segnaposto contenuto 2">
            <a:extLst>
              <a:ext uri="{FF2B5EF4-FFF2-40B4-BE49-F238E27FC236}">
                <a16:creationId xmlns:a16="http://schemas.microsoft.com/office/drawing/2014/main" id="{04F6DEB5-14B5-F74A-9CF1-333EBEE010B7}"/>
              </a:ext>
            </a:extLst>
          </p:cNvPr>
          <p:cNvSpPr>
            <a:spLocks noGrp="1"/>
          </p:cNvSpPr>
          <p:nvPr>
            <p:ph idx="1"/>
          </p:nvPr>
        </p:nvSpPr>
        <p:spPr>
          <a:xfrm>
            <a:off x="326212" y="1498600"/>
            <a:ext cx="11055786" cy="5359400"/>
          </a:xfrm>
        </p:spPr>
        <p:txBody>
          <a:bodyPr>
            <a:normAutofit/>
          </a:bodyPr>
          <a:lstStyle/>
          <a:p>
            <a:r>
              <a:rPr lang="it-IT" sz="2000" b="1" dirty="0"/>
              <a:t>Reazione di difesa</a:t>
            </a:r>
          </a:p>
          <a:p>
            <a:pPr lvl="1"/>
            <a:r>
              <a:rPr lang="it-IT" sz="1800" b="1" dirty="0"/>
              <a:t>Non armata</a:t>
            </a:r>
          </a:p>
          <a:p>
            <a:pPr lvl="2"/>
            <a:r>
              <a:rPr lang="it-IT" b="1" dirty="0"/>
              <a:t>«</a:t>
            </a:r>
            <a:r>
              <a:rPr lang="it-IT" sz="1600" b="1" dirty="0"/>
              <a:t>Bontà d’animo» delle forze armate russe /Scudi umani</a:t>
            </a:r>
          </a:p>
          <a:p>
            <a:pPr lvl="2"/>
            <a:r>
              <a:rPr lang="it-IT" sz="1600" b="1" dirty="0"/>
              <a:t>Sanzioni internazionali finanziarie e economiche</a:t>
            </a:r>
          </a:p>
          <a:p>
            <a:pPr lvl="3"/>
            <a:r>
              <a:rPr lang="it-IT" sz="1400" b="1" dirty="0"/>
              <a:t>Riduzione degli spazi finanzieri e economici russi</a:t>
            </a:r>
          </a:p>
          <a:p>
            <a:pPr lvl="4"/>
            <a:r>
              <a:rPr lang="it-IT" b="1" dirty="0"/>
              <a:t>Blocco parziale</a:t>
            </a:r>
          </a:p>
          <a:p>
            <a:pPr lvl="5"/>
            <a:r>
              <a:rPr lang="it-IT" b="1" dirty="0"/>
              <a:t>Acquisto di alcuni prodotti, rifiuto di altri</a:t>
            </a:r>
          </a:p>
          <a:p>
            <a:pPr lvl="4"/>
            <a:r>
              <a:rPr lang="it-IT" b="1" dirty="0"/>
              <a:t>Blocco totale /isolamento</a:t>
            </a:r>
          </a:p>
          <a:p>
            <a:pPr lvl="5"/>
            <a:r>
              <a:rPr lang="it-IT" b="1" dirty="0"/>
              <a:t>Rinuncia alle produzioni delocalizzate</a:t>
            </a:r>
          </a:p>
          <a:p>
            <a:pPr lvl="5"/>
            <a:r>
              <a:rPr lang="it-IT" b="1" dirty="0"/>
              <a:t>Rifiuto all’acquisto dei prodotti russi</a:t>
            </a:r>
          </a:p>
          <a:p>
            <a:pPr lvl="6"/>
            <a:r>
              <a:rPr lang="it-IT" b="1" dirty="0"/>
              <a:t>Conseguenze per gli acquirenti occidentali</a:t>
            </a:r>
          </a:p>
          <a:p>
            <a:pPr lvl="3"/>
            <a:r>
              <a:rPr lang="it-IT" sz="1400" b="1" dirty="0"/>
              <a:t>Isolamento</a:t>
            </a:r>
            <a:r>
              <a:rPr lang="it-IT" b="1" dirty="0"/>
              <a:t> </a:t>
            </a:r>
          </a:p>
          <a:p>
            <a:pPr lvl="4"/>
            <a:r>
              <a:rPr lang="it-IT" b="1" dirty="0"/>
              <a:t>Politico</a:t>
            </a:r>
          </a:p>
          <a:p>
            <a:pPr lvl="4"/>
            <a:r>
              <a:rPr lang="it-IT" b="1" dirty="0"/>
              <a:t>economico</a:t>
            </a:r>
          </a:p>
        </p:txBody>
      </p:sp>
    </p:spTree>
    <p:extLst>
      <p:ext uri="{BB962C8B-B14F-4D97-AF65-F5344CB8AC3E}">
        <p14:creationId xmlns:p14="http://schemas.microsoft.com/office/powerpoint/2010/main" val="24954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C4C5D5-42BE-B143-B1F3-6A597BA84814}"/>
              </a:ext>
            </a:extLst>
          </p:cNvPr>
          <p:cNvSpPr>
            <a:spLocks noGrp="1"/>
          </p:cNvSpPr>
          <p:nvPr>
            <p:ph type="title"/>
          </p:nvPr>
        </p:nvSpPr>
        <p:spPr/>
        <p:txBody>
          <a:bodyPr/>
          <a:lstStyle/>
          <a:p>
            <a:r>
              <a:rPr lang="it-IT" dirty="0"/>
              <a:t>Occupazione militare 3</a:t>
            </a:r>
          </a:p>
        </p:txBody>
      </p:sp>
      <p:sp>
        <p:nvSpPr>
          <p:cNvPr id="3" name="Segnaposto contenuto 2">
            <a:extLst>
              <a:ext uri="{FF2B5EF4-FFF2-40B4-BE49-F238E27FC236}">
                <a16:creationId xmlns:a16="http://schemas.microsoft.com/office/drawing/2014/main" id="{F2EC9234-2151-2547-AC9B-6BB14E5B6149}"/>
              </a:ext>
            </a:extLst>
          </p:cNvPr>
          <p:cNvSpPr>
            <a:spLocks noGrp="1"/>
          </p:cNvSpPr>
          <p:nvPr>
            <p:ph idx="1"/>
          </p:nvPr>
        </p:nvSpPr>
        <p:spPr>
          <a:xfrm>
            <a:off x="810000" y="1573890"/>
            <a:ext cx="10543800" cy="5274107"/>
          </a:xfrm>
        </p:spPr>
        <p:txBody>
          <a:bodyPr>
            <a:normAutofit/>
          </a:bodyPr>
          <a:lstStyle/>
          <a:p>
            <a:r>
              <a:rPr lang="it-IT" sz="2000" b="1" dirty="0"/>
              <a:t>Reazione armata</a:t>
            </a:r>
          </a:p>
          <a:p>
            <a:pPr lvl="1"/>
            <a:r>
              <a:rPr lang="it-IT" sz="1800" b="1" dirty="0"/>
              <a:t>Interna</a:t>
            </a:r>
          </a:p>
          <a:p>
            <a:pPr lvl="2"/>
            <a:r>
              <a:rPr lang="it-IT" sz="1600" b="1" dirty="0"/>
              <a:t>Con forze proprie</a:t>
            </a:r>
          </a:p>
          <a:p>
            <a:pPr lvl="3"/>
            <a:r>
              <a:rPr lang="it-IT" sz="1400" b="1" dirty="0"/>
              <a:t>Con materiali propri</a:t>
            </a:r>
          </a:p>
          <a:p>
            <a:pPr lvl="3"/>
            <a:r>
              <a:rPr lang="it-IT" sz="1400" b="1" dirty="0"/>
              <a:t>Con materiali esterni</a:t>
            </a:r>
          </a:p>
          <a:p>
            <a:pPr lvl="3"/>
            <a:r>
              <a:rPr lang="it-IT" sz="1400" b="1" dirty="0"/>
              <a:t>Con volontari</a:t>
            </a:r>
          </a:p>
          <a:p>
            <a:pPr lvl="2"/>
            <a:r>
              <a:rPr lang="it-IT" sz="1600" b="1" dirty="0"/>
              <a:t>Con forze esterne</a:t>
            </a:r>
          </a:p>
          <a:p>
            <a:pPr lvl="3"/>
            <a:r>
              <a:rPr lang="it-IT" sz="1400" b="1" dirty="0"/>
              <a:t>Con invio materiale</a:t>
            </a:r>
          </a:p>
          <a:p>
            <a:pPr lvl="3"/>
            <a:r>
              <a:rPr lang="it-IT" sz="1400" b="1" dirty="0"/>
              <a:t>Con addestramento </a:t>
            </a:r>
          </a:p>
          <a:p>
            <a:pPr lvl="3"/>
            <a:r>
              <a:rPr lang="it-IT" sz="1400" b="1" dirty="0"/>
              <a:t>No </a:t>
            </a:r>
            <a:r>
              <a:rPr lang="it-IT" sz="1400" b="1" dirty="0" err="1"/>
              <a:t>fly</a:t>
            </a:r>
            <a:r>
              <a:rPr lang="it-IT" sz="1400" b="1" dirty="0"/>
              <a:t> zone</a:t>
            </a:r>
          </a:p>
          <a:p>
            <a:pPr lvl="3"/>
            <a:r>
              <a:rPr lang="it-IT" sz="1400" b="1" dirty="0"/>
              <a:t>Con partecipazione diretta</a:t>
            </a:r>
          </a:p>
          <a:p>
            <a:pPr lvl="3"/>
            <a:r>
              <a:rPr lang="it-IT" sz="1400" b="1" dirty="0"/>
              <a:t>Con volontari / mercenari</a:t>
            </a:r>
          </a:p>
          <a:p>
            <a:pPr lvl="1"/>
            <a:r>
              <a:rPr lang="it-IT" b="1" dirty="0"/>
              <a:t>Esterna</a:t>
            </a:r>
          </a:p>
          <a:p>
            <a:pPr lvl="2"/>
            <a:r>
              <a:rPr lang="it-IT" b="1" dirty="0"/>
              <a:t>No </a:t>
            </a:r>
            <a:r>
              <a:rPr lang="it-IT" b="1" dirty="0" err="1"/>
              <a:t>fly</a:t>
            </a:r>
            <a:r>
              <a:rPr lang="it-IT" b="1" dirty="0"/>
              <a:t> zone</a:t>
            </a:r>
          </a:p>
          <a:p>
            <a:pPr lvl="2"/>
            <a:r>
              <a:rPr lang="it-IT" b="1" dirty="0"/>
              <a:t>eserciti</a:t>
            </a:r>
          </a:p>
        </p:txBody>
      </p:sp>
      <p:pic>
        <p:nvPicPr>
          <p:cNvPr id="4" name="Immagine 3">
            <a:extLst>
              <a:ext uri="{FF2B5EF4-FFF2-40B4-BE49-F238E27FC236}">
                <a16:creationId xmlns:a16="http://schemas.microsoft.com/office/drawing/2014/main" id="{47A2F4A3-5BE4-954C-9C89-CF1C21234952}"/>
              </a:ext>
            </a:extLst>
          </p:cNvPr>
          <p:cNvPicPr>
            <a:picLocks noChangeAspect="1"/>
          </p:cNvPicPr>
          <p:nvPr/>
        </p:nvPicPr>
        <p:blipFill>
          <a:blip r:embed="rId2"/>
          <a:stretch>
            <a:fillRect/>
          </a:stretch>
        </p:blipFill>
        <p:spPr>
          <a:xfrm>
            <a:off x="6486347" y="2109987"/>
            <a:ext cx="4407121" cy="4201911"/>
          </a:xfrm>
          <a:prstGeom prst="rect">
            <a:avLst/>
          </a:prstGeom>
        </p:spPr>
      </p:pic>
    </p:spTree>
    <p:extLst>
      <p:ext uri="{BB962C8B-B14F-4D97-AF65-F5344CB8AC3E}">
        <p14:creationId xmlns:p14="http://schemas.microsoft.com/office/powerpoint/2010/main" val="57345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504F22-E00C-734C-89BD-06ACD9CAD81F}"/>
              </a:ext>
            </a:extLst>
          </p:cNvPr>
          <p:cNvSpPr>
            <a:spLocks noGrp="1"/>
          </p:cNvSpPr>
          <p:nvPr>
            <p:ph type="title"/>
          </p:nvPr>
        </p:nvSpPr>
        <p:spPr/>
        <p:txBody>
          <a:bodyPr/>
          <a:lstStyle/>
          <a:p>
            <a:r>
              <a:rPr lang="it-IT" dirty="0"/>
              <a:t>Primi effetti</a:t>
            </a:r>
          </a:p>
        </p:txBody>
      </p:sp>
      <p:sp>
        <p:nvSpPr>
          <p:cNvPr id="3" name="Segnaposto contenuto 2">
            <a:extLst>
              <a:ext uri="{FF2B5EF4-FFF2-40B4-BE49-F238E27FC236}">
                <a16:creationId xmlns:a16="http://schemas.microsoft.com/office/drawing/2014/main" id="{B12A27B5-DCB7-3B41-9AC7-7D13F5E388D3}"/>
              </a:ext>
            </a:extLst>
          </p:cNvPr>
          <p:cNvSpPr>
            <a:spLocks noGrp="1"/>
          </p:cNvSpPr>
          <p:nvPr>
            <p:ph idx="1"/>
          </p:nvPr>
        </p:nvSpPr>
        <p:spPr>
          <a:xfrm>
            <a:off x="75711" y="1707122"/>
            <a:ext cx="7700493" cy="5150878"/>
          </a:xfrm>
        </p:spPr>
        <p:txBody>
          <a:bodyPr>
            <a:normAutofit fontScale="85000" lnSpcReduction="20000"/>
          </a:bodyPr>
          <a:lstStyle/>
          <a:p>
            <a:r>
              <a:rPr lang="it-IT" b="1" dirty="0"/>
              <a:t>Risposta collettiva dell’occidente, in particolare Unione Europea</a:t>
            </a:r>
          </a:p>
          <a:p>
            <a:pPr lvl="1"/>
            <a:r>
              <a:rPr lang="it-IT" b="1" dirty="0"/>
              <a:t>Sanzioni economiche non totali</a:t>
            </a:r>
          </a:p>
          <a:p>
            <a:pPr lvl="1"/>
            <a:r>
              <a:rPr lang="it-IT" b="1" dirty="0"/>
              <a:t>Invio di armi</a:t>
            </a:r>
          </a:p>
          <a:p>
            <a:pPr lvl="1"/>
            <a:r>
              <a:rPr lang="it-IT" b="1" dirty="0"/>
              <a:t>Accoglimento profughi</a:t>
            </a:r>
          </a:p>
          <a:p>
            <a:pPr lvl="1"/>
            <a:r>
              <a:rPr lang="it-IT" b="1" dirty="0"/>
              <a:t>Prima volta di spesa UE in armi</a:t>
            </a:r>
          </a:p>
          <a:p>
            <a:pPr lvl="1"/>
            <a:r>
              <a:rPr lang="it-IT" b="1" dirty="0"/>
              <a:t>Riarmo occidente (Germania, Italia…)</a:t>
            </a:r>
          </a:p>
          <a:p>
            <a:r>
              <a:rPr lang="it-IT" b="1" dirty="0"/>
              <a:t>Sistema mondo in fibrillazione</a:t>
            </a:r>
          </a:p>
          <a:p>
            <a:pPr lvl="1"/>
            <a:r>
              <a:rPr lang="it-IT" b="1" dirty="0"/>
              <a:t>Cina</a:t>
            </a:r>
          </a:p>
          <a:p>
            <a:pPr lvl="1"/>
            <a:r>
              <a:rPr lang="it-IT" b="1" dirty="0"/>
              <a:t>Israele</a:t>
            </a:r>
          </a:p>
          <a:p>
            <a:pPr lvl="1"/>
            <a:r>
              <a:rPr lang="it-IT" b="1" dirty="0"/>
              <a:t>Usa/ Venezuela</a:t>
            </a:r>
          </a:p>
          <a:p>
            <a:pPr lvl="1"/>
            <a:r>
              <a:rPr lang="it-IT" b="1" dirty="0"/>
              <a:t>Africa </a:t>
            </a:r>
          </a:p>
          <a:p>
            <a:r>
              <a:rPr lang="it-IT" b="1" dirty="0"/>
              <a:t>Mercato</a:t>
            </a:r>
          </a:p>
          <a:p>
            <a:pPr lvl="1"/>
            <a:r>
              <a:rPr lang="it-IT" b="1" dirty="0"/>
              <a:t>Idrocarburi </a:t>
            </a:r>
          </a:p>
          <a:p>
            <a:pPr lvl="2"/>
            <a:r>
              <a:rPr lang="it-IT" b="1" dirty="0"/>
              <a:t>Gas</a:t>
            </a:r>
          </a:p>
          <a:p>
            <a:pPr lvl="2"/>
            <a:r>
              <a:rPr lang="it-IT" b="1" dirty="0"/>
              <a:t>petrolio</a:t>
            </a:r>
          </a:p>
          <a:p>
            <a:pPr lvl="1"/>
            <a:r>
              <a:rPr lang="it-IT" b="1" dirty="0"/>
              <a:t>Grano e mais</a:t>
            </a:r>
          </a:p>
        </p:txBody>
      </p:sp>
      <p:pic>
        <p:nvPicPr>
          <p:cNvPr id="5" name="Immagine 4">
            <a:extLst>
              <a:ext uri="{FF2B5EF4-FFF2-40B4-BE49-F238E27FC236}">
                <a16:creationId xmlns:a16="http://schemas.microsoft.com/office/drawing/2014/main" id="{F365730B-382B-C548-A211-CD430270A84A}"/>
              </a:ext>
            </a:extLst>
          </p:cNvPr>
          <p:cNvPicPr>
            <a:picLocks noChangeAspect="1"/>
          </p:cNvPicPr>
          <p:nvPr/>
        </p:nvPicPr>
        <p:blipFill>
          <a:blip r:embed="rId2"/>
          <a:stretch>
            <a:fillRect/>
          </a:stretch>
        </p:blipFill>
        <p:spPr>
          <a:xfrm>
            <a:off x="4634491" y="3466027"/>
            <a:ext cx="7453600" cy="3277673"/>
          </a:xfrm>
          <a:prstGeom prst="rect">
            <a:avLst/>
          </a:prstGeom>
        </p:spPr>
      </p:pic>
    </p:spTree>
    <p:extLst>
      <p:ext uri="{BB962C8B-B14F-4D97-AF65-F5344CB8AC3E}">
        <p14:creationId xmlns:p14="http://schemas.microsoft.com/office/powerpoint/2010/main" val="36274151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1281</TotalTime>
  <Words>1252</Words>
  <Application>Microsoft Macintosh PowerPoint</Application>
  <PresentationFormat>Widescreen</PresentationFormat>
  <Paragraphs>211</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Calibri Light</vt:lpstr>
      <vt:lpstr>Tema di Office</vt:lpstr>
      <vt:lpstr>Territorio e Società (LE225)   Corso di Studio  LE07 – Lettere antiche e moderne, arti, comunicazione </vt:lpstr>
      <vt:lpstr>La guerra in Ucraina</vt:lpstr>
      <vt:lpstr>Aggressione armata di uno stato sovrano</vt:lpstr>
      <vt:lpstr>Condizioni pregresse</vt:lpstr>
      <vt:lpstr>Ucraina</vt:lpstr>
      <vt:lpstr>Occupazione militare</vt:lpstr>
      <vt:lpstr>Occupazione militare 2</vt:lpstr>
      <vt:lpstr>Occupazione militare 3</vt:lpstr>
      <vt:lpstr>Primi effetti</vt:lpstr>
      <vt:lpstr>«Avvenire» 8 marzo 2022 p. 11</vt:lpstr>
      <vt:lpstr>«Sole 24 ore» 8 marzo 21</vt:lpstr>
      <vt:lpstr>Stato russo</vt:lpstr>
      <vt:lpstr>Russia fuori d’Europa</vt:lpstr>
      <vt:lpstr>Un confronto</vt:lpstr>
      <vt:lpstr>Conflitti in Europa dopo la seconda guerra mondiale</vt:lpstr>
      <vt:lpstr>Nel mondo (alcune)</vt:lpstr>
      <vt:lpstr>Guerre 1945- 2000 (sessantuno)</vt:lpstr>
      <vt:lpstr>https://www.guerrenelmondo.it</vt:lpstr>
      <vt:lpstr>https://www.guerrenelmondo.it</vt:lpstr>
      <vt:lpstr>Confliltti nel mondo  al 2021</vt:lpstr>
      <vt:lpstr>Confliltti nel mondo /2</vt:lpstr>
      <vt:lpstr>https://acleddata.com/dashboard/#/dashboard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sergio zilli</cp:lastModifiedBy>
  <cp:revision>31</cp:revision>
  <dcterms:created xsi:type="dcterms:W3CDTF">2022-03-01T08:25:09Z</dcterms:created>
  <dcterms:modified xsi:type="dcterms:W3CDTF">2022-03-11T08:37:01Z</dcterms:modified>
</cp:coreProperties>
</file>