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73" r:id="rId2"/>
    <p:sldId id="277" r:id="rId3"/>
    <p:sldId id="278" r:id="rId4"/>
    <p:sldId id="279" r:id="rId5"/>
    <p:sldId id="321" r:id="rId6"/>
    <p:sldId id="280" r:id="rId7"/>
    <p:sldId id="281" r:id="rId8"/>
    <p:sldId id="282" r:id="rId9"/>
    <p:sldId id="316" r:id="rId10"/>
    <p:sldId id="283" r:id="rId11"/>
    <p:sldId id="284" r:id="rId12"/>
    <p:sldId id="285" r:id="rId13"/>
    <p:sldId id="286" r:id="rId14"/>
    <p:sldId id="290" r:id="rId15"/>
    <p:sldId id="291" r:id="rId16"/>
    <p:sldId id="292" r:id="rId17"/>
    <p:sldId id="298" r:id="rId18"/>
    <p:sldId id="293" r:id="rId19"/>
    <p:sldId id="294" r:id="rId20"/>
    <p:sldId id="295" r:id="rId21"/>
    <p:sldId id="296" r:id="rId22"/>
    <p:sldId id="297" r:id="rId23"/>
    <p:sldId id="299" r:id="rId24"/>
    <p:sldId id="300" r:id="rId25"/>
    <p:sldId id="301" r:id="rId26"/>
    <p:sldId id="302" r:id="rId27"/>
    <p:sldId id="303" r:id="rId28"/>
    <p:sldId id="304" r:id="rId29"/>
    <p:sldId id="305" r:id="rId30"/>
    <p:sldId id="306" r:id="rId31"/>
    <p:sldId id="307" r:id="rId32"/>
    <p:sldId id="308" r:id="rId33"/>
    <p:sldId id="309" r:id="rId34"/>
    <p:sldId id="310" r:id="rId35"/>
    <p:sldId id="311" r:id="rId36"/>
    <p:sldId id="314" r:id="rId37"/>
    <p:sldId id="315" r:id="rId3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9" autoAdjust="0"/>
    <p:restoredTop sz="94660"/>
  </p:normalViewPr>
  <p:slideViewPr>
    <p:cSldViewPr snapToGrid="0">
      <p:cViewPr varScale="1">
        <p:scale>
          <a:sx n="94" d="100"/>
          <a:sy n="94" d="100"/>
        </p:scale>
        <p:origin x="154" y="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C65D7B-5BB4-4E37-AAD9-E24A65024F8E}" type="datetimeFigureOut">
              <a:rPr lang="it-IT" smtClean="0"/>
              <a:t>21/03/2022</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CA85EC-6D5A-49F5-8F80-31F84646A29C}" type="slidenum">
              <a:rPr lang="it-IT" smtClean="0"/>
              <a:t>‹N›</a:t>
            </a:fld>
            <a:endParaRPr lang="it-IT"/>
          </a:p>
        </p:txBody>
      </p:sp>
    </p:spTree>
    <p:extLst>
      <p:ext uri="{BB962C8B-B14F-4D97-AF65-F5344CB8AC3E}">
        <p14:creationId xmlns:p14="http://schemas.microsoft.com/office/powerpoint/2010/main" val="3587020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egnaposto immagine diapositiva 1"/>
          <p:cNvSpPr>
            <a:spLocks noGrp="1" noRot="1" noChangeAspect="1" noTextEdit="1"/>
          </p:cNvSpPr>
          <p:nvPr>
            <p:ph type="sldImg"/>
          </p:nvPr>
        </p:nvSpPr>
        <p:spPr>
          <a:ln/>
        </p:spPr>
      </p:sp>
      <p:sp>
        <p:nvSpPr>
          <p:cNvPr id="74755" name="Segnaposto note 2"/>
          <p:cNvSpPr>
            <a:spLocks noGrp="1"/>
          </p:cNvSpPr>
          <p:nvPr>
            <p:ph type="body" idx="1"/>
          </p:nvPr>
        </p:nvSpPr>
        <p:spPr>
          <a:noFill/>
          <a:ln/>
        </p:spPr>
        <p:txBody>
          <a:bodyPr/>
          <a:lstStyle/>
          <a:p>
            <a:endParaRPr lang="en-US" altLang="it-IT"/>
          </a:p>
        </p:txBody>
      </p:sp>
      <p:sp>
        <p:nvSpPr>
          <p:cNvPr id="74756" name="Segnaposto numero diapositiva 3"/>
          <p:cNvSpPr>
            <a:spLocks noGrp="1"/>
          </p:cNvSpPr>
          <p:nvPr>
            <p:ph type="sldNum" sz="quarter" idx="5"/>
          </p:nvPr>
        </p:nvSpPr>
        <p:spPr>
          <a:noFill/>
        </p:spPr>
        <p:txBody>
          <a:bodyPr/>
          <a:lstStyle/>
          <a:p>
            <a:fld id="{7E0AAAA4-95D7-4748-9A70-CD31C2777BF4}" type="slidenum">
              <a:rPr lang="it-IT" altLang="it-IT" smtClean="0"/>
              <a:pPr/>
              <a:t>7</a:t>
            </a:fld>
            <a:endParaRPr lang="it-IT" altLang="it-IT"/>
          </a:p>
        </p:txBody>
      </p:sp>
    </p:spTree>
    <p:extLst>
      <p:ext uri="{BB962C8B-B14F-4D97-AF65-F5344CB8AC3E}">
        <p14:creationId xmlns:p14="http://schemas.microsoft.com/office/powerpoint/2010/main" val="1341599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39E65F57-B1CE-4957-961F-E15CFB9DD22D}" type="slidenum">
              <a:rPr lang="it-IT" smtClean="0"/>
              <a:pPr/>
              <a:t>20</a:t>
            </a:fld>
            <a:endParaRPr lang="it-IT"/>
          </a:p>
        </p:txBody>
      </p:sp>
    </p:spTree>
    <p:extLst>
      <p:ext uri="{BB962C8B-B14F-4D97-AF65-F5344CB8AC3E}">
        <p14:creationId xmlns:p14="http://schemas.microsoft.com/office/powerpoint/2010/main" val="18691477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bwMode="auto">
          <a:noFill/>
          <a:ln>
            <a:miter lim="800000"/>
            <a:headEnd/>
            <a:tailEnd/>
          </a:ln>
        </p:spPr>
        <p:txBody>
          <a:bodyPr/>
          <a:lstStyle/>
          <a:p>
            <a:fld id="{58846162-A6C6-430E-B176-23941CC965D0}" type="slidenum">
              <a:rPr lang="it-IT" smtClean="0"/>
              <a:pPr/>
              <a:t>23</a:t>
            </a:fld>
            <a:endParaRPr lang="it-IT"/>
          </a:p>
        </p:txBody>
      </p:sp>
      <p:sp>
        <p:nvSpPr>
          <p:cNvPr id="583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8372" name="Rectangle 3"/>
          <p:cNvSpPr>
            <a:spLocks noGrp="1" noChangeArrowheads="1"/>
          </p:cNvSpPr>
          <p:nvPr>
            <p:ph type="body" idx="1"/>
          </p:nvPr>
        </p:nvSpPr>
        <p:spPr bwMode="auto">
          <a:noFill/>
        </p:spPr>
        <p:txBody>
          <a:bodyPr/>
          <a:lstStyle/>
          <a:p>
            <a:pPr eaLnBrk="1" hangingPunct="1"/>
            <a:r>
              <a:rPr lang="it-IT" dirty="0"/>
              <a:t>		</a:t>
            </a:r>
          </a:p>
        </p:txBody>
      </p:sp>
    </p:spTree>
    <p:extLst>
      <p:ext uri="{BB962C8B-B14F-4D97-AF65-F5344CB8AC3E}">
        <p14:creationId xmlns:p14="http://schemas.microsoft.com/office/powerpoint/2010/main" val="10433511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CD0DEE-5C94-4179-9576-0B852B964ED1}"/>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D856C1E3-8F7E-4FDD-BD85-5ED7A6BEC34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B182736B-46D2-47F5-ADAD-2116646E483A}"/>
              </a:ext>
            </a:extLst>
          </p:cNvPr>
          <p:cNvSpPr>
            <a:spLocks noGrp="1"/>
          </p:cNvSpPr>
          <p:nvPr>
            <p:ph type="dt" sz="half" idx="10"/>
          </p:nvPr>
        </p:nvSpPr>
        <p:spPr/>
        <p:txBody>
          <a:bodyPr/>
          <a:lstStyle/>
          <a:p>
            <a:fld id="{E0CD46CE-049A-4E8F-A717-9555329D09C4}" type="datetimeFigureOut">
              <a:rPr lang="it-IT" smtClean="0"/>
              <a:t>21/03/2022</a:t>
            </a:fld>
            <a:endParaRPr lang="it-IT"/>
          </a:p>
        </p:txBody>
      </p:sp>
      <p:sp>
        <p:nvSpPr>
          <p:cNvPr id="5" name="Segnaposto piè di pagina 4">
            <a:extLst>
              <a:ext uri="{FF2B5EF4-FFF2-40B4-BE49-F238E27FC236}">
                <a16:creationId xmlns:a16="http://schemas.microsoft.com/office/drawing/2014/main" id="{35CF5BC1-8322-42D0-8A53-7BD35787E23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314EC1F-0B27-4774-A9BF-3499AD713242}"/>
              </a:ext>
            </a:extLst>
          </p:cNvPr>
          <p:cNvSpPr>
            <a:spLocks noGrp="1"/>
          </p:cNvSpPr>
          <p:nvPr>
            <p:ph type="sldNum" sz="quarter" idx="12"/>
          </p:nvPr>
        </p:nvSpPr>
        <p:spPr/>
        <p:txBody>
          <a:bodyPr/>
          <a:lstStyle/>
          <a:p>
            <a:fld id="{462A7DEC-AD6A-41EC-A388-F03025F171DC}" type="slidenum">
              <a:rPr lang="it-IT" smtClean="0"/>
              <a:t>‹N›</a:t>
            </a:fld>
            <a:endParaRPr lang="it-IT"/>
          </a:p>
        </p:txBody>
      </p:sp>
    </p:spTree>
    <p:extLst>
      <p:ext uri="{BB962C8B-B14F-4D97-AF65-F5344CB8AC3E}">
        <p14:creationId xmlns:p14="http://schemas.microsoft.com/office/powerpoint/2010/main" val="1250895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C8DE14F-E2AA-4116-993D-2629BAEC2C6E}"/>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0F421344-A6B6-49B4-B13B-A8890D1B05A0}"/>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448F9CC-73B1-4532-8785-DBD461D31C83}"/>
              </a:ext>
            </a:extLst>
          </p:cNvPr>
          <p:cNvSpPr>
            <a:spLocks noGrp="1"/>
          </p:cNvSpPr>
          <p:nvPr>
            <p:ph type="dt" sz="half" idx="10"/>
          </p:nvPr>
        </p:nvSpPr>
        <p:spPr/>
        <p:txBody>
          <a:bodyPr/>
          <a:lstStyle/>
          <a:p>
            <a:fld id="{E0CD46CE-049A-4E8F-A717-9555329D09C4}" type="datetimeFigureOut">
              <a:rPr lang="it-IT" smtClean="0"/>
              <a:t>21/03/2022</a:t>
            </a:fld>
            <a:endParaRPr lang="it-IT"/>
          </a:p>
        </p:txBody>
      </p:sp>
      <p:sp>
        <p:nvSpPr>
          <p:cNvPr id="5" name="Segnaposto piè di pagina 4">
            <a:extLst>
              <a:ext uri="{FF2B5EF4-FFF2-40B4-BE49-F238E27FC236}">
                <a16:creationId xmlns:a16="http://schemas.microsoft.com/office/drawing/2014/main" id="{31838AF1-B69C-4C09-8BF3-7186011D211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B86FC39-05D9-4983-90F1-3493A5810082}"/>
              </a:ext>
            </a:extLst>
          </p:cNvPr>
          <p:cNvSpPr>
            <a:spLocks noGrp="1"/>
          </p:cNvSpPr>
          <p:nvPr>
            <p:ph type="sldNum" sz="quarter" idx="12"/>
          </p:nvPr>
        </p:nvSpPr>
        <p:spPr/>
        <p:txBody>
          <a:bodyPr/>
          <a:lstStyle/>
          <a:p>
            <a:fld id="{462A7DEC-AD6A-41EC-A388-F03025F171DC}" type="slidenum">
              <a:rPr lang="it-IT" smtClean="0"/>
              <a:t>‹N›</a:t>
            </a:fld>
            <a:endParaRPr lang="it-IT"/>
          </a:p>
        </p:txBody>
      </p:sp>
    </p:spTree>
    <p:extLst>
      <p:ext uri="{BB962C8B-B14F-4D97-AF65-F5344CB8AC3E}">
        <p14:creationId xmlns:p14="http://schemas.microsoft.com/office/powerpoint/2010/main" val="3644313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9F6D6A77-11ED-4BC5-94BF-3F5EF495CA0F}"/>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93FD3671-B2FE-4424-9E05-3973B6897AD0}"/>
              </a:ext>
            </a:extLst>
          </p:cNvPr>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F32ACCF-BD89-4FEA-8086-4C797A215D47}"/>
              </a:ext>
            </a:extLst>
          </p:cNvPr>
          <p:cNvSpPr>
            <a:spLocks noGrp="1"/>
          </p:cNvSpPr>
          <p:nvPr>
            <p:ph type="dt" sz="half" idx="10"/>
          </p:nvPr>
        </p:nvSpPr>
        <p:spPr/>
        <p:txBody>
          <a:bodyPr/>
          <a:lstStyle/>
          <a:p>
            <a:fld id="{E0CD46CE-049A-4E8F-A717-9555329D09C4}" type="datetimeFigureOut">
              <a:rPr lang="it-IT" smtClean="0"/>
              <a:t>21/03/2022</a:t>
            </a:fld>
            <a:endParaRPr lang="it-IT"/>
          </a:p>
        </p:txBody>
      </p:sp>
      <p:sp>
        <p:nvSpPr>
          <p:cNvPr id="5" name="Segnaposto piè di pagina 4">
            <a:extLst>
              <a:ext uri="{FF2B5EF4-FFF2-40B4-BE49-F238E27FC236}">
                <a16:creationId xmlns:a16="http://schemas.microsoft.com/office/drawing/2014/main" id="{7C2B0145-A1C6-4731-AFC9-6EC15ABED2B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C70C7F6-B33B-484A-9870-6E08AFF3FB70}"/>
              </a:ext>
            </a:extLst>
          </p:cNvPr>
          <p:cNvSpPr>
            <a:spLocks noGrp="1"/>
          </p:cNvSpPr>
          <p:nvPr>
            <p:ph type="sldNum" sz="quarter" idx="12"/>
          </p:nvPr>
        </p:nvSpPr>
        <p:spPr/>
        <p:txBody>
          <a:bodyPr/>
          <a:lstStyle/>
          <a:p>
            <a:fld id="{462A7DEC-AD6A-41EC-A388-F03025F171DC}" type="slidenum">
              <a:rPr lang="it-IT" smtClean="0"/>
              <a:t>‹N›</a:t>
            </a:fld>
            <a:endParaRPr lang="it-IT"/>
          </a:p>
        </p:txBody>
      </p:sp>
    </p:spTree>
    <p:extLst>
      <p:ext uri="{BB962C8B-B14F-4D97-AF65-F5344CB8AC3E}">
        <p14:creationId xmlns:p14="http://schemas.microsoft.com/office/powerpoint/2010/main" val="816711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cSld name="Titolo, contenuto e testo">
    <p:spTree>
      <p:nvGrpSpPr>
        <p:cNvPr id="1" name=""/>
        <p:cNvGrpSpPr/>
        <p:nvPr/>
      </p:nvGrpSpPr>
      <p:grpSpPr>
        <a:xfrm>
          <a:off x="0" y="0"/>
          <a:ext cx="0" cy="0"/>
          <a:chOff x="0" y="0"/>
          <a:chExt cx="0" cy="0"/>
        </a:xfrm>
      </p:grpSpPr>
      <p:sp>
        <p:nvSpPr>
          <p:cNvPr id="2" name="Titolo 1"/>
          <p:cNvSpPr>
            <a:spLocks noGrp="1"/>
          </p:cNvSpPr>
          <p:nvPr>
            <p:ph type="title"/>
          </p:nvPr>
        </p:nvSpPr>
        <p:spPr>
          <a:xfrm>
            <a:off x="609600" y="274638"/>
            <a:ext cx="10972800" cy="1143000"/>
          </a:xfrm>
        </p:spPr>
        <p:txBody>
          <a:bodyPr/>
          <a:lstStyle/>
          <a:p>
            <a:r>
              <a:rPr lang="it-IT"/>
              <a:t>Fare clic per modificare lo stile del titolo</a:t>
            </a:r>
            <a:endParaRPr lang="en-US"/>
          </a:p>
        </p:txBody>
      </p:sp>
      <p:sp>
        <p:nvSpPr>
          <p:cNvPr id="3" name="Segnaposto contenuto 2"/>
          <p:cNvSpPr>
            <a:spLocks noGrp="1"/>
          </p:cNvSpPr>
          <p:nvPr>
            <p:ph sz="half" idx="1"/>
          </p:nvPr>
        </p:nvSpPr>
        <p:spPr>
          <a:xfrm>
            <a:off x="609600" y="1600201"/>
            <a:ext cx="538480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testo 3"/>
          <p:cNvSpPr>
            <a:spLocks noGrp="1"/>
          </p:cNvSpPr>
          <p:nvPr>
            <p:ph type="body" sz="half" idx="2"/>
          </p:nvPr>
        </p:nvSpPr>
        <p:spPr>
          <a:xfrm>
            <a:off x="6197600" y="1600201"/>
            <a:ext cx="538480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data 4"/>
          <p:cNvSpPr>
            <a:spLocks noGrp="1"/>
          </p:cNvSpPr>
          <p:nvPr>
            <p:ph type="dt" sz="half" idx="10"/>
          </p:nvPr>
        </p:nvSpPr>
        <p:spPr/>
        <p:txBody>
          <a:bodyPr/>
          <a:lstStyle>
            <a:lvl1pPr>
              <a:defRPr/>
            </a:lvl1pPr>
          </a:lstStyle>
          <a:p>
            <a:pPr>
              <a:defRPr/>
            </a:pPr>
            <a:fld id="{DC49CBF2-704B-44E2-AE58-F94539E79E9B}" type="datetime1">
              <a:rPr lang="en-US" smtClean="0"/>
              <a:t>3/21/2022</a:t>
            </a:fld>
            <a:endParaRPr lang="it-IT"/>
          </a:p>
        </p:txBody>
      </p:sp>
      <p:sp>
        <p:nvSpPr>
          <p:cNvPr id="6" name="Segnaposto piè di pagina 5"/>
          <p:cNvSpPr>
            <a:spLocks noGrp="1"/>
          </p:cNvSpPr>
          <p:nvPr>
            <p:ph type="ftr" sz="quarter" idx="11"/>
          </p:nvPr>
        </p:nvSpPr>
        <p:spPr/>
        <p:txBody>
          <a:bodyPr/>
          <a:lstStyle>
            <a:lvl1pPr>
              <a:defRPr/>
            </a:lvl1pPr>
          </a:lstStyle>
          <a:p>
            <a:pPr>
              <a:defRPr/>
            </a:pPr>
            <a:endParaRPr lang="it-IT"/>
          </a:p>
        </p:txBody>
      </p:sp>
      <p:sp>
        <p:nvSpPr>
          <p:cNvPr id="7" name="Segnaposto numero diapositiva 6"/>
          <p:cNvSpPr>
            <a:spLocks noGrp="1"/>
          </p:cNvSpPr>
          <p:nvPr>
            <p:ph type="sldNum" sz="quarter" idx="12"/>
          </p:nvPr>
        </p:nvSpPr>
        <p:spPr/>
        <p:txBody>
          <a:bodyPr/>
          <a:lstStyle>
            <a:lvl1pPr>
              <a:defRPr/>
            </a:lvl1pPr>
          </a:lstStyle>
          <a:p>
            <a:pPr>
              <a:defRPr/>
            </a:pPr>
            <a:fld id="{BA9CAB3F-FF4D-4DDA-A329-AE2296631C58}" type="slidenum">
              <a:rPr lang="it-IT"/>
              <a:pPr>
                <a:defRPr/>
              </a:pPr>
              <a:t>‹N›</a:t>
            </a:fld>
            <a:endParaRPr lang="it-IT"/>
          </a:p>
        </p:txBody>
      </p:sp>
    </p:spTree>
    <p:extLst>
      <p:ext uri="{BB962C8B-B14F-4D97-AF65-F5344CB8AC3E}">
        <p14:creationId xmlns:p14="http://schemas.microsoft.com/office/powerpoint/2010/main" val="11403363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dgm">
  <p:cSld name="Titolo, diagramma o organigramma">
    <p:spTree>
      <p:nvGrpSpPr>
        <p:cNvPr id="1" name=""/>
        <p:cNvGrpSpPr/>
        <p:nvPr/>
      </p:nvGrpSpPr>
      <p:grpSpPr>
        <a:xfrm>
          <a:off x="0" y="0"/>
          <a:ext cx="0" cy="0"/>
          <a:chOff x="0" y="0"/>
          <a:chExt cx="0" cy="0"/>
        </a:xfrm>
      </p:grpSpPr>
      <p:sp>
        <p:nvSpPr>
          <p:cNvPr id="2" name="Titolo 1"/>
          <p:cNvSpPr>
            <a:spLocks noGrp="1"/>
          </p:cNvSpPr>
          <p:nvPr>
            <p:ph type="title"/>
          </p:nvPr>
        </p:nvSpPr>
        <p:spPr>
          <a:xfrm>
            <a:off x="1016000" y="533400"/>
            <a:ext cx="10261600" cy="1143000"/>
          </a:xfrm>
        </p:spPr>
        <p:txBody>
          <a:bodyPr/>
          <a:lstStyle/>
          <a:p>
            <a:r>
              <a:rPr lang="it-IT"/>
              <a:t>Fare clic per modificare lo stile del titolo</a:t>
            </a:r>
          </a:p>
        </p:txBody>
      </p:sp>
      <p:sp>
        <p:nvSpPr>
          <p:cNvPr id="3" name="Segnaposto SmartArt 2"/>
          <p:cNvSpPr>
            <a:spLocks noGrp="1"/>
          </p:cNvSpPr>
          <p:nvPr>
            <p:ph type="dgm" idx="1"/>
          </p:nvPr>
        </p:nvSpPr>
        <p:spPr>
          <a:xfrm>
            <a:off x="1016000" y="1905000"/>
            <a:ext cx="10261600" cy="4038600"/>
          </a:xfrm>
        </p:spPr>
        <p:txBody>
          <a:bodyPr/>
          <a:lstStyle/>
          <a:p>
            <a:pPr lvl="0"/>
            <a:endParaRPr lang="it-IT" noProof="0"/>
          </a:p>
        </p:txBody>
      </p:sp>
      <p:sp>
        <p:nvSpPr>
          <p:cNvPr id="4" name="Rectangle 4"/>
          <p:cNvSpPr>
            <a:spLocks noGrp="1" noChangeArrowheads="1"/>
          </p:cNvSpPr>
          <p:nvPr>
            <p:ph type="dt" sz="half" idx="10"/>
          </p:nvPr>
        </p:nvSpPr>
        <p:spPr/>
        <p:txBody>
          <a:bodyPr/>
          <a:lstStyle>
            <a:lvl1pPr>
              <a:defRPr/>
            </a:lvl1pPr>
          </a:lstStyle>
          <a:p>
            <a:pPr>
              <a:defRPr/>
            </a:pPr>
            <a:fld id="{385321C8-8FD5-47A6-9E14-7379262D568F}" type="datetime1">
              <a:rPr lang="en-US" smtClean="0"/>
              <a:t>3/21/2022</a:t>
            </a:fld>
            <a:endParaRPr lang="it-IT"/>
          </a:p>
        </p:txBody>
      </p:sp>
      <p:sp>
        <p:nvSpPr>
          <p:cNvPr id="5" name="Rectangle 5"/>
          <p:cNvSpPr>
            <a:spLocks noGrp="1" noChangeArrowheads="1"/>
          </p:cNvSpPr>
          <p:nvPr>
            <p:ph type="ftr" sz="quarter" idx="11"/>
          </p:nvPr>
        </p:nvSpPr>
        <p:spPr/>
        <p:txBody>
          <a:bodyPr/>
          <a:lstStyle>
            <a:lvl1pPr>
              <a:defRPr/>
            </a:lvl1pPr>
          </a:lstStyle>
          <a:p>
            <a:pPr>
              <a:defRPr/>
            </a:pPr>
            <a:endParaRPr lang="it-IT"/>
          </a:p>
        </p:txBody>
      </p:sp>
      <p:sp>
        <p:nvSpPr>
          <p:cNvPr id="6" name="Rectangle 6"/>
          <p:cNvSpPr>
            <a:spLocks noGrp="1" noChangeArrowheads="1"/>
          </p:cNvSpPr>
          <p:nvPr>
            <p:ph type="sldNum" sz="quarter" idx="12"/>
          </p:nvPr>
        </p:nvSpPr>
        <p:spPr/>
        <p:txBody>
          <a:bodyPr/>
          <a:lstStyle>
            <a:lvl1pPr>
              <a:defRPr/>
            </a:lvl1pPr>
          </a:lstStyle>
          <a:p>
            <a:pPr>
              <a:defRPr/>
            </a:pPr>
            <a:fld id="{5C466416-CEE3-4B44-A5C0-A3B5D02D43D9}" type="slidenum">
              <a:rPr lang="it-IT"/>
              <a:pPr>
                <a:defRPr/>
              </a:pPr>
              <a:t>‹N›</a:t>
            </a:fld>
            <a:endParaRPr lang="it-IT"/>
          </a:p>
        </p:txBody>
      </p:sp>
    </p:spTree>
    <p:extLst>
      <p:ext uri="{BB962C8B-B14F-4D97-AF65-F5344CB8AC3E}">
        <p14:creationId xmlns:p14="http://schemas.microsoft.com/office/powerpoint/2010/main" val="2157272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E14E1E-6145-4718-A661-18A6DE847A52}"/>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C3EFA022-F6EB-45A4-B110-085A3A9264B6}"/>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6D1601E-3327-44F1-A01B-3B77957D7ECE}"/>
              </a:ext>
            </a:extLst>
          </p:cNvPr>
          <p:cNvSpPr>
            <a:spLocks noGrp="1"/>
          </p:cNvSpPr>
          <p:nvPr>
            <p:ph type="dt" sz="half" idx="10"/>
          </p:nvPr>
        </p:nvSpPr>
        <p:spPr/>
        <p:txBody>
          <a:bodyPr/>
          <a:lstStyle/>
          <a:p>
            <a:fld id="{E0CD46CE-049A-4E8F-A717-9555329D09C4}" type="datetimeFigureOut">
              <a:rPr lang="it-IT" smtClean="0"/>
              <a:t>21/03/2022</a:t>
            </a:fld>
            <a:endParaRPr lang="it-IT"/>
          </a:p>
        </p:txBody>
      </p:sp>
      <p:sp>
        <p:nvSpPr>
          <p:cNvPr id="5" name="Segnaposto piè di pagina 4">
            <a:extLst>
              <a:ext uri="{FF2B5EF4-FFF2-40B4-BE49-F238E27FC236}">
                <a16:creationId xmlns:a16="http://schemas.microsoft.com/office/drawing/2014/main" id="{5B06CE87-CA69-4D41-B2C6-8B77EC4C573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34308D6-6167-4BD9-8E93-849233A3D14F}"/>
              </a:ext>
            </a:extLst>
          </p:cNvPr>
          <p:cNvSpPr>
            <a:spLocks noGrp="1"/>
          </p:cNvSpPr>
          <p:nvPr>
            <p:ph type="sldNum" sz="quarter" idx="12"/>
          </p:nvPr>
        </p:nvSpPr>
        <p:spPr/>
        <p:txBody>
          <a:bodyPr/>
          <a:lstStyle/>
          <a:p>
            <a:fld id="{462A7DEC-AD6A-41EC-A388-F03025F171DC}" type="slidenum">
              <a:rPr lang="it-IT" smtClean="0"/>
              <a:t>‹N›</a:t>
            </a:fld>
            <a:endParaRPr lang="it-IT"/>
          </a:p>
        </p:txBody>
      </p:sp>
    </p:spTree>
    <p:extLst>
      <p:ext uri="{BB962C8B-B14F-4D97-AF65-F5344CB8AC3E}">
        <p14:creationId xmlns:p14="http://schemas.microsoft.com/office/powerpoint/2010/main" val="3666145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AB33102-B60B-46EE-9233-2AF3B0A501B5}"/>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E5811E01-8C36-44CE-B691-5EC2AD74B26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22AE6F3E-D1FD-4088-9D57-9852A81F3D87}"/>
              </a:ext>
            </a:extLst>
          </p:cNvPr>
          <p:cNvSpPr>
            <a:spLocks noGrp="1"/>
          </p:cNvSpPr>
          <p:nvPr>
            <p:ph type="dt" sz="half" idx="10"/>
          </p:nvPr>
        </p:nvSpPr>
        <p:spPr/>
        <p:txBody>
          <a:bodyPr/>
          <a:lstStyle/>
          <a:p>
            <a:fld id="{E0CD46CE-049A-4E8F-A717-9555329D09C4}" type="datetimeFigureOut">
              <a:rPr lang="it-IT" smtClean="0"/>
              <a:t>21/03/2022</a:t>
            </a:fld>
            <a:endParaRPr lang="it-IT"/>
          </a:p>
        </p:txBody>
      </p:sp>
      <p:sp>
        <p:nvSpPr>
          <p:cNvPr id="5" name="Segnaposto piè di pagina 4">
            <a:extLst>
              <a:ext uri="{FF2B5EF4-FFF2-40B4-BE49-F238E27FC236}">
                <a16:creationId xmlns:a16="http://schemas.microsoft.com/office/drawing/2014/main" id="{5836A031-8018-43B0-BBD5-90708462EB1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E34E472-4F95-42FE-8FD1-171F4708034D}"/>
              </a:ext>
            </a:extLst>
          </p:cNvPr>
          <p:cNvSpPr>
            <a:spLocks noGrp="1"/>
          </p:cNvSpPr>
          <p:nvPr>
            <p:ph type="sldNum" sz="quarter" idx="12"/>
          </p:nvPr>
        </p:nvSpPr>
        <p:spPr/>
        <p:txBody>
          <a:bodyPr/>
          <a:lstStyle/>
          <a:p>
            <a:fld id="{462A7DEC-AD6A-41EC-A388-F03025F171DC}" type="slidenum">
              <a:rPr lang="it-IT" smtClean="0"/>
              <a:t>‹N›</a:t>
            </a:fld>
            <a:endParaRPr lang="it-IT"/>
          </a:p>
        </p:txBody>
      </p:sp>
    </p:spTree>
    <p:extLst>
      <p:ext uri="{BB962C8B-B14F-4D97-AF65-F5344CB8AC3E}">
        <p14:creationId xmlns:p14="http://schemas.microsoft.com/office/powerpoint/2010/main" val="3672703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6821E7-9DF6-4BE0-B839-B453411038B7}"/>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8D0E95F-22BD-4967-BC8F-D08EBB4B8A58}"/>
              </a:ext>
            </a:extLst>
          </p:cNvPr>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C79943AA-A595-4EC3-ADA9-76C970A9FBF6}"/>
              </a:ext>
            </a:extLst>
          </p:cNvPr>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DC380590-944A-42B2-8791-6568CD559BFF}"/>
              </a:ext>
            </a:extLst>
          </p:cNvPr>
          <p:cNvSpPr>
            <a:spLocks noGrp="1"/>
          </p:cNvSpPr>
          <p:nvPr>
            <p:ph type="dt" sz="half" idx="10"/>
          </p:nvPr>
        </p:nvSpPr>
        <p:spPr/>
        <p:txBody>
          <a:bodyPr/>
          <a:lstStyle/>
          <a:p>
            <a:fld id="{E0CD46CE-049A-4E8F-A717-9555329D09C4}" type="datetimeFigureOut">
              <a:rPr lang="it-IT" smtClean="0"/>
              <a:t>21/03/2022</a:t>
            </a:fld>
            <a:endParaRPr lang="it-IT"/>
          </a:p>
        </p:txBody>
      </p:sp>
      <p:sp>
        <p:nvSpPr>
          <p:cNvPr id="6" name="Segnaposto piè di pagina 5">
            <a:extLst>
              <a:ext uri="{FF2B5EF4-FFF2-40B4-BE49-F238E27FC236}">
                <a16:creationId xmlns:a16="http://schemas.microsoft.com/office/drawing/2014/main" id="{24771929-0972-48BA-B3E2-70561F8FC5B4}"/>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7752B7F-9D2D-4AD0-97FB-34DC3C9EE4AB}"/>
              </a:ext>
            </a:extLst>
          </p:cNvPr>
          <p:cNvSpPr>
            <a:spLocks noGrp="1"/>
          </p:cNvSpPr>
          <p:nvPr>
            <p:ph type="sldNum" sz="quarter" idx="12"/>
          </p:nvPr>
        </p:nvSpPr>
        <p:spPr/>
        <p:txBody>
          <a:bodyPr/>
          <a:lstStyle/>
          <a:p>
            <a:fld id="{462A7DEC-AD6A-41EC-A388-F03025F171DC}" type="slidenum">
              <a:rPr lang="it-IT" smtClean="0"/>
              <a:t>‹N›</a:t>
            </a:fld>
            <a:endParaRPr lang="it-IT"/>
          </a:p>
        </p:txBody>
      </p:sp>
    </p:spTree>
    <p:extLst>
      <p:ext uri="{BB962C8B-B14F-4D97-AF65-F5344CB8AC3E}">
        <p14:creationId xmlns:p14="http://schemas.microsoft.com/office/powerpoint/2010/main" val="2671863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0FB5F0-D871-4887-9BDD-204EC73C4183}"/>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170791FC-EB5B-4D94-A5E6-71E8F5D361A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13863B64-E7A4-4A8C-A5D8-6FED9A4BEAEA}"/>
              </a:ext>
            </a:extLst>
          </p:cNvPr>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E5861D21-8212-4AB0-8C05-499549C6BA6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E03FE7E1-F4DD-4399-BA25-1C56F62246AA}"/>
              </a:ext>
            </a:extLst>
          </p:cNvPr>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0F8D246D-4D5F-4A93-9D1D-EA04EA39C34E}"/>
              </a:ext>
            </a:extLst>
          </p:cNvPr>
          <p:cNvSpPr>
            <a:spLocks noGrp="1"/>
          </p:cNvSpPr>
          <p:nvPr>
            <p:ph type="dt" sz="half" idx="10"/>
          </p:nvPr>
        </p:nvSpPr>
        <p:spPr/>
        <p:txBody>
          <a:bodyPr/>
          <a:lstStyle/>
          <a:p>
            <a:fld id="{E0CD46CE-049A-4E8F-A717-9555329D09C4}" type="datetimeFigureOut">
              <a:rPr lang="it-IT" smtClean="0"/>
              <a:t>21/03/2022</a:t>
            </a:fld>
            <a:endParaRPr lang="it-IT"/>
          </a:p>
        </p:txBody>
      </p:sp>
      <p:sp>
        <p:nvSpPr>
          <p:cNvPr id="8" name="Segnaposto piè di pagina 7">
            <a:extLst>
              <a:ext uri="{FF2B5EF4-FFF2-40B4-BE49-F238E27FC236}">
                <a16:creationId xmlns:a16="http://schemas.microsoft.com/office/drawing/2014/main" id="{56F6274C-AFA9-4F67-B0F2-C290C170C2B2}"/>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E5F15C8F-3481-4ED6-81EA-5EC61E1B89A8}"/>
              </a:ext>
            </a:extLst>
          </p:cNvPr>
          <p:cNvSpPr>
            <a:spLocks noGrp="1"/>
          </p:cNvSpPr>
          <p:nvPr>
            <p:ph type="sldNum" sz="quarter" idx="12"/>
          </p:nvPr>
        </p:nvSpPr>
        <p:spPr/>
        <p:txBody>
          <a:bodyPr/>
          <a:lstStyle/>
          <a:p>
            <a:fld id="{462A7DEC-AD6A-41EC-A388-F03025F171DC}" type="slidenum">
              <a:rPr lang="it-IT" smtClean="0"/>
              <a:t>‹N›</a:t>
            </a:fld>
            <a:endParaRPr lang="it-IT"/>
          </a:p>
        </p:txBody>
      </p:sp>
    </p:spTree>
    <p:extLst>
      <p:ext uri="{BB962C8B-B14F-4D97-AF65-F5344CB8AC3E}">
        <p14:creationId xmlns:p14="http://schemas.microsoft.com/office/powerpoint/2010/main" val="1557583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97F885B-6E87-45BD-958B-DDEC14E2F5B7}"/>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5E467F09-D3F3-4FA9-A1BC-79807A65AFA7}"/>
              </a:ext>
            </a:extLst>
          </p:cNvPr>
          <p:cNvSpPr>
            <a:spLocks noGrp="1"/>
          </p:cNvSpPr>
          <p:nvPr>
            <p:ph type="dt" sz="half" idx="10"/>
          </p:nvPr>
        </p:nvSpPr>
        <p:spPr/>
        <p:txBody>
          <a:bodyPr/>
          <a:lstStyle/>
          <a:p>
            <a:fld id="{E0CD46CE-049A-4E8F-A717-9555329D09C4}" type="datetimeFigureOut">
              <a:rPr lang="it-IT" smtClean="0"/>
              <a:t>21/03/2022</a:t>
            </a:fld>
            <a:endParaRPr lang="it-IT"/>
          </a:p>
        </p:txBody>
      </p:sp>
      <p:sp>
        <p:nvSpPr>
          <p:cNvPr id="4" name="Segnaposto piè di pagina 3">
            <a:extLst>
              <a:ext uri="{FF2B5EF4-FFF2-40B4-BE49-F238E27FC236}">
                <a16:creationId xmlns:a16="http://schemas.microsoft.com/office/drawing/2014/main" id="{24B91315-37DE-4DCA-B8E3-5144DF84B0C9}"/>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108E79D6-3464-4FCF-93E1-14BA28494469}"/>
              </a:ext>
            </a:extLst>
          </p:cNvPr>
          <p:cNvSpPr>
            <a:spLocks noGrp="1"/>
          </p:cNvSpPr>
          <p:nvPr>
            <p:ph type="sldNum" sz="quarter" idx="12"/>
          </p:nvPr>
        </p:nvSpPr>
        <p:spPr/>
        <p:txBody>
          <a:bodyPr/>
          <a:lstStyle/>
          <a:p>
            <a:fld id="{462A7DEC-AD6A-41EC-A388-F03025F171DC}" type="slidenum">
              <a:rPr lang="it-IT" smtClean="0"/>
              <a:t>‹N›</a:t>
            </a:fld>
            <a:endParaRPr lang="it-IT"/>
          </a:p>
        </p:txBody>
      </p:sp>
    </p:spTree>
    <p:extLst>
      <p:ext uri="{BB962C8B-B14F-4D97-AF65-F5344CB8AC3E}">
        <p14:creationId xmlns:p14="http://schemas.microsoft.com/office/powerpoint/2010/main" val="3953269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514D51FA-B0A1-41ED-B78E-1644C03FB7A3}"/>
              </a:ext>
            </a:extLst>
          </p:cNvPr>
          <p:cNvSpPr>
            <a:spLocks noGrp="1"/>
          </p:cNvSpPr>
          <p:nvPr>
            <p:ph type="dt" sz="half" idx="10"/>
          </p:nvPr>
        </p:nvSpPr>
        <p:spPr/>
        <p:txBody>
          <a:bodyPr/>
          <a:lstStyle/>
          <a:p>
            <a:fld id="{E0CD46CE-049A-4E8F-A717-9555329D09C4}" type="datetimeFigureOut">
              <a:rPr lang="it-IT" smtClean="0"/>
              <a:t>21/03/2022</a:t>
            </a:fld>
            <a:endParaRPr lang="it-IT"/>
          </a:p>
        </p:txBody>
      </p:sp>
      <p:sp>
        <p:nvSpPr>
          <p:cNvPr id="3" name="Segnaposto piè di pagina 2">
            <a:extLst>
              <a:ext uri="{FF2B5EF4-FFF2-40B4-BE49-F238E27FC236}">
                <a16:creationId xmlns:a16="http://schemas.microsoft.com/office/drawing/2014/main" id="{DB2BA31B-C0C4-4541-9837-E6E1C119A39E}"/>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07EA228B-49B6-4CA0-92D6-7D446C6EE999}"/>
              </a:ext>
            </a:extLst>
          </p:cNvPr>
          <p:cNvSpPr>
            <a:spLocks noGrp="1"/>
          </p:cNvSpPr>
          <p:nvPr>
            <p:ph type="sldNum" sz="quarter" idx="12"/>
          </p:nvPr>
        </p:nvSpPr>
        <p:spPr/>
        <p:txBody>
          <a:bodyPr/>
          <a:lstStyle/>
          <a:p>
            <a:fld id="{462A7DEC-AD6A-41EC-A388-F03025F171DC}" type="slidenum">
              <a:rPr lang="it-IT" smtClean="0"/>
              <a:t>‹N›</a:t>
            </a:fld>
            <a:endParaRPr lang="it-IT"/>
          </a:p>
        </p:txBody>
      </p:sp>
    </p:spTree>
    <p:extLst>
      <p:ext uri="{BB962C8B-B14F-4D97-AF65-F5344CB8AC3E}">
        <p14:creationId xmlns:p14="http://schemas.microsoft.com/office/powerpoint/2010/main" val="379091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46A7C1-173C-4699-8358-75C8A2E2A9EB}"/>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BF250E31-67CE-47B5-9B74-6D0DF1A1F2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3817F3E5-218E-4DEA-8195-8FF1F7FD48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B3389BDE-D1CB-4D06-8550-5670F5B19DF7}"/>
              </a:ext>
            </a:extLst>
          </p:cNvPr>
          <p:cNvSpPr>
            <a:spLocks noGrp="1"/>
          </p:cNvSpPr>
          <p:nvPr>
            <p:ph type="dt" sz="half" idx="10"/>
          </p:nvPr>
        </p:nvSpPr>
        <p:spPr/>
        <p:txBody>
          <a:bodyPr/>
          <a:lstStyle/>
          <a:p>
            <a:fld id="{E0CD46CE-049A-4E8F-A717-9555329D09C4}" type="datetimeFigureOut">
              <a:rPr lang="it-IT" smtClean="0"/>
              <a:t>21/03/2022</a:t>
            </a:fld>
            <a:endParaRPr lang="it-IT"/>
          </a:p>
        </p:txBody>
      </p:sp>
      <p:sp>
        <p:nvSpPr>
          <p:cNvPr id="6" name="Segnaposto piè di pagina 5">
            <a:extLst>
              <a:ext uri="{FF2B5EF4-FFF2-40B4-BE49-F238E27FC236}">
                <a16:creationId xmlns:a16="http://schemas.microsoft.com/office/drawing/2014/main" id="{2254FCDE-F9B2-445C-80B6-E7596325154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3FC6AF9-12E8-4643-A4B8-90C006845139}"/>
              </a:ext>
            </a:extLst>
          </p:cNvPr>
          <p:cNvSpPr>
            <a:spLocks noGrp="1"/>
          </p:cNvSpPr>
          <p:nvPr>
            <p:ph type="sldNum" sz="quarter" idx="12"/>
          </p:nvPr>
        </p:nvSpPr>
        <p:spPr/>
        <p:txBody>
          <a:bodyPr/>
          <a:lstStyle/>
          <a:p>
            <a:fld id="{462A7DEC-AD6A-41EC-A388-F03025F171DC}" type="slidenum">
              <a:rPr lang="it-IT" smtClean="0"/>
              <a:t>‹N›</a:t>
            </a:fld>
            <a:endParaRPr lang="it-IT"/>
          </a:p>
        </p:txBody>
      </p:sp>
    </p:spTree>
    <p:extLst>
      <p:ext uri="{BB962C8B-B14F-4D97-AF65-F5344CB8AC3E}">
        <p14:creationId xmlns:p14="http://schemas.microsoft.com/office/powerpoint/2010/main" val="1613443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11CD9F-21EC-4371-ADE1-6B0B1443B5E0}"/>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5166E292-F2DC-450B-BC96-ED943B39187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E1234967-47B5-49BB-BCC1-21D515AF26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51BE2D70-DE34-4C94-9E99-37790258DDC9}"/>
              </a:ext>
            </a:extLst>
          </p:cNvPr>
          <p:cNvSpPr>
            <a:spLocks noGrp="1"/>
          </p:cNvSpPr>
          <p:nvPr>
            <p:ph type="dt" sz="half" idx="10"/>
          </p:nvPr>
        </p:nvSpPr>
        <p:spPr/>
        <p:txBody>
          <a:bodyPr/>
          <a:lstStyle/>
          <a:p>
            <a:fld id="{E0CD46CE-049A-4E8F-A717-9555329D09C4}" type="datetimeFigureOut">
              <a:rPr lang="it-IT" smtClean="0"/>
              <a:t>21/03/2022</a:t>
            </a:fld>
            <a:endParaRPr lang="it-IT"/>
          </a:p>
        </p:txBody>
      </p:sp>
      <p:sp>
        <p:nvSpPr>
          <p:cNvPr id="6" name="Segnaposto piè di pagina 5">
            <a:extLst>
              <a:ext uri="{FF2B5EF4-FFF2-40B4-BE49-F238E27FC236}">
                <a16:creationId xmlns:a16="http://schemas.microsoft.com/office/drawing/2014/main" id="{2058AD97-FA04-4BFB-AAF3-8D549051EE85}"/>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D15D1FB1-BD00-40AB-9227-F987803018B0}"/>
              </a:ext>
            </a:extLst>
          </p:cNvPr>
          <p:cNvSpPr>
            <a:spLocks noGrp="1"/>
          </p:cNvSpPr>
          <p:nvPr>
            <p:ph type="sldNum" sz="quarter" idx="12"/>
          </p:nvPr>
        </p:nvSpPr>
        <p:spPr/>
        <p:txBody>
          <a:bodyPr/>
          <a:lstStyle/>
          <a:p>
            <a:fld id="{462A7DEC-AD6A-41EC-A388-F03025F171DC}" type="slidenum">
              <a:rPr lang="it-IT" smtClean="0"/>
              <a:t>‹N›</a:t>
            </a:fld>
            <a:endParaRPr lang="it-IT"/>
          </a:p>
        </p:txBody>
      </p:sp>
    </p:spTree>
    <p:extLst>
      <p:ext uri="{BB962C8B-B14F-4D97-AF65-F5344CB8AC3E}">
        <p14:creationId xmlns:p14="http://schemas.microsoft.com/office/powerpoint/2010/main" val="3847691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642D1D21-B062-4DFC-8FE7-BA4969C21B7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6C68837D-15A0-4B9D-BA05-C67DC3D341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8B733F8-3EF3-48C7-A110-048566E553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CD46CE-049A-4E8F-A717-9555329D09C4}" type="datetimeFigureOut">
              <a:rPr lang="it-IT" smtClean="0"/>
              <a:t>21/03/2022</a:t>
            </a:fld>
            <a:endParaRPr lang="it-IT"/>
          </a:p>
        </p:txBody>
      </p:sp>
      <p:sp>
        <p:nvSpPr>
          <p:cNvPr id="5" name="Segnaposto piè di pagina 4">
            <a:extLst>
              <a:ext uri="{FF2B5EF4-FFF2-40B4-BE49-F238E27FC236}">
                <a16:creationId xmlns:a16="http://schemas.microsoft.com/office/drawing/2014/main" id="{9A05AEAC-E349-405B-821B-9F58AE21D58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BBBFC34E-28A7-4754-95A5-F99F74CA1F3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2A7DEC-AD6A-41EC-A388-F03025F171DC}" type="slidenum">
              <a:rPr lang="it-IT" smtClean="0"/>
              <a:t>‹N›</a:t>
            </a:fld>
            <a:endParaRPr lang="it-IT"/>
          </a:p>
        </p:txBody>
      </p:sp>
    </p:spTree>
    <p:extLst>
      <p:ext uri="{BB962C8B-B14F-4D97-AF65-F5344CB8AC3E}">
        <p14:creationId xmlns:p14="http://schemas.microsoft.com/office/powerpoint/2010/main" val="11348794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istat.it/it/benessere-e-sostenibilit%C3%A0" TargetMode="External"/><Relationship Id="rId2" Type="http://schemas.openxmlformats.org/officeDocument/2006/relationships/hyperlink" Target="https://www.istat.it/it/archivio/5663" TargetMode="External"/><Relationship Id="rId1" Type="http://schemas.openxmlformats.org/officeDocument/2006/relationships/slideLayout" Target="../slideLayouts/slideLayout2.xml"/><Relationship Id="rId6" Type="http://schemas.openxmlformats.org/officeDocument/2006/relationships/hyperlink" Target="https://www.gesis.org/en/missy/metadata/EU-SILC/2018/Cross-sectional/original" TargetMode="External"/><Relationship Id="rId5" Type="http://schemas.openxmlformats.org/officeDocument/2006/relationships/hyperlink" Target="http://www.lavoro.gov.it/strumenti-e-servizi/ISEE/Pagine/Monitoraggio.aspx" TargetMode="External"/><Relationship Id="rId4" Type="http://schemas.openxmlformats.org/officeDocument/2006/relationships/hyperlink" Target="http://www.lavoro.gov.it/strumenti-e-servizi/ISEE/Pagine/default.aspx"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vmlDrawing" Target="../drawings/vmlDrawing1.vml"/><Relationship Id="rId5" Type="http://schemas.openxmlformats.org/officeDocument/2006/relationships/image" Target="../media/image9.emf"/><Relationship Id="rId4" Type="http://schemas.openxmlformats.org/officeDocument/2006/relationships/oleObject" Target="../embeddings/oleObject1.bin"/></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istat.it/it/archivio/5663" TargetMode="Externa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slide" Target="slide23.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12.wmf"/><Relationship Id="rId4" Type="http://schemas.openxmlformats.org/officeDocument/2006/relationships/oleObject" Target="../embeddings/oleObject2.bin"/></Relationships>
</file>

<file path=ppt/slides/_rels/slide35.xml.rels><?xml version="1.0" encoding="UTF-8" standalone="yes"?>
<Relationships xmlns="http://schemas.openxmlformats.org/package/2006/relationships"><Relationship Id="rId3" Type="http://schemas.openxmlformats.org/officeDocument/2006/relationships/hyperlink" Target="https://www.bancaditalia.it/pubblicazioni/qef/2013-0208/QEF_208.pdf" TargetMode="External"/><Relationship Id="rId2" Type="http://schemas.openxmlformats.org/officeDocument/2006/relationships/hyperlink" Target="https://osservatoriocpi.unicatt.it/ocpi-pubblicazioni-come-e-cambiata-la-distribuzione-del-reddito-in-italia-dagli-anni-ottanta"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s://data.worldbank.org/indicator/SI.POV.GINI?view=map&amp;year=2016" TargetMode="External"/><Relationship Id="rId1" Type="http://schemas.openxmlformats.org/officeDocument/2006/relationships/slideLayout" Target="../slideLayouts/slideLayout6.xml"/><Relationship Id="rId4" Type="http://schemas.openxmlformats.org/officeDocument/2006/relationships/hyperlink" Target="https://data.oecd.org/inequality/income-inequality.htm"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ec.europa.eu/eurostat/web/income-and-living-conditions/overview"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s://ec.europa.eu/eurostat/web/income-and-living-conditions/data/database" TargetMode="Externa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ctrTitle"/>
          </p:nvPr>
        </p:nvSpPr>
        <p:spPr/>
        <p:txBody>
          <a:bodyPr>
            <a:normAutofit fontScale="90000"/>
          </a:bodyPr>
          <a:lstStyle/>
          <a:p>
            <a:r>
              <a:rPr lang="it-IT" dirty="0"/>
              <a:t>Gli indicatori per la valutazione delle politiche re-distributive</a:t>
            </a:r>
            <a:endParaRPr lang="en-US" dirty="0"/>
          </a:p>
        </p:txBody>
      </p:sp>
      <p:sp>
        <p:nvSpPr>
          <p:cNvPr id="4" name="Segnaposto testo 3"/>
          <p:cNvSpPr>
            <a:spLocks noGrp="1"/>
          </p:cNvSpPr>
          <p:nvPr>
            <p:ph type="subTitle" idx="1"/>
          </p:nvPr>
        </p:nvSpPr>
        <p:spPr/>
        <p:txBody>
          <a:bodyPr/>
          <a:lstStyle/>
          <a:p>
            <a:r>
              <a:rPr lang="it-IT" dirty="0"/>
              <a:t>Le misure della disuguaglianza</a:t>
            </a:r>
            <a:endParaRPr lang="en-US" dirty="0"/>
          </a:p>
        </p:txBody>
      </p:sp>
      <p:sp>
        <p:nvSpPr>
          <p:cNvPr id="5" name="Segnaposto numero diapositiva 4"/>
          <p:cNvSpPr>
            <a:spLocks noGrp="1"/>
          </p:cNvSpPr>
          <p:nvPr>
            <p:ph type="sldNum" sz="quarter" idx="12"/>
          </p:nvPr>
        </p:nvSpPr>
        <p:spPr/>
        <p:txBody>
          <a:bodyPr/>
          <a:lstStyle/>
          <a:p>
            <a:fld id="{F7216446-8A82-42AB-88DB-297A75627E0A}" type="slidenum">
              <a:rPr lang="en-US" smtClean="0"/>
              <a:t>1</a:t>
            </a:fld>
            <a:endParaRPr lang="en-US"/>
          </a:p>
        </p:txBody>
      </p:sp>
    </p:spTree>
    <p:extLst>
      <p:ext uri="{BB962C8B-B14F-4D97-AF65-F5344CB8AC3E}">
        <p14:creationId xmlns:p14="http://schemas.microsoft.com/office/powerpoint/2010/main" val="42658944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Gli archivi statistici IT-</a:t>
            </a:r>
            <a:r>
              <a:rPr lang="it-IT" dirty="0" err="1"/>
              <a:t>Silc</a:t>
            </a:r>
            <a:r>
              <a:rPr lang="it-IT" dirty="0"/>
              <a:t> e gli indicatori per gli interventi di PE</a:t>
            </a:r>
          </a:p>
        </p:txBody>
      </p:sp>
      <p:sp>
        <p:nvSpPr>
          <p:cNvPr id="9" name="Segnaposto contenuto 8"/>
          <p:cNvSpPr>
            <a:spLocks noGrp="1"/>
          </p:cNvSpPr>
          <p:nvPr>
            <p:ph idx="1"/>
          </p:nvPr>
        </p:nvSpPr>
        <p:spPr>
          <a:xfrm>
            <a:off x="993648" y="1695391"/>
            <a:ext cx="10515600" cy="4351338"/>
          </a:xfrm>
        </p:spPr>
        <p:txBody>
          <a:bodyPr>
            <a:normAutofit/>
          </a:bodyPr>
          <a:lstStyle/>
          <a:p>
            <a:r>
              <a:rPr lang="it-IT" sz="2400" dirty="0"/>
              <a:t>I dati per l’analisi sono raccolti a livello familiare, intervistando il capofamiglia</a:t>
            </a:r>
          </a:p>
          <a:p>
            <a:r>
              <a:rPr lang="it-IT" sz="2400" dirty="0"/>
              <a:t>Un sito che raccoglie tutte le indagini con le principali caratteristiche:</a:t>
            </a:r>
          </a:p>
          <a:p>
            <a:endParaRPr lang="it-IT" sz="2400" dirty="0"/>
          </a:p>
          <a:p>
            <a:r>
              <a:rPr lang="it-IT" sz="2400" dirty="0"/>
              <a:t>I dati per l’Italia sono raccolti da ISTAT (</a:t>
            </a:r>
            <a:r>
              <a:rPr lang="it-IT" sz="2400" dirty="0">
                <a:hlinkClick r:id="rId2"/>
              </a:rPr>
              <a:t>IT-</a:t>
            </a:r>
            <a:r>
              <a:rPr lang="it-IT" sz="2400" dirty="0" err="1">
                <a:hlinkClick r:id="rId2"/>
              </a:rPr>
              <a:t>Silc</a:t>
            </a:r>
            <a:r>
              <a:rPr lang="it-IT" sz="2400" dirty="0"/>
              <a:t>) che li usa anche per la stesura del BES</a:t>
            </a:r>
          </a:p>
          <a:p>
            <a:endParaRPr lang="it-IT" sz="2400" dirty="0"/>
          </a:p>
          <a:p>
            <a:r>
              <a:rPr lang="it-IT" sz="2400" dirty="0"/>
              <a:t>L’indicatore più usato per permettere a individui e famiglie di godere di un intervento pubblico di sostegno alla povertà è l’ISEE</a:t>
            </a:r>
            <a:endParaRPr lang="en-US" sz="2400" dirty="0"/>
          </a:p>
        </p:txBody>
      </p:sp>
      <p:sp>
        <p:nvSpPr>
          <p:cNvPr id="3" name="Segnaposto numero diapositiva 2"/>
          <p:cNvSpPr>
            <a:spLocks noGrp="1"/>
          </p:cNvSpPr>
          <p:nvPr>
            <p:ph type="sldNum" sz="quarter" idx="12"/>
          </p:nvPr>
        </p:nvSpPr>
        <p:spPr/>
        <p:txBody>
          <a:bodyPr/>
          <a:lstStyle/>
          <a:p>
            <a:fld id="{40CCFDFA-F06F-4F89-A68E-87D1773395A8}" type="slidenum">
              <a:rPr lang="it-IT" smtClean="0"/>
              <a:pPr/>
              <a:t>10</a:t>
            </a:fld>
            <a:endParaRPr lang="it-IT"/>
          </a:p>
        </p:txBody>
      </p:sp>
      <p:sp>
        <p:nvSpPr>
          <p:cNvPr id="4" name="CasellaDiTesto 3"/>
          <p:cNvSpPr txBox="1"/>
          <p:nvPr/>
        </p:nvSpPr>
        <p:spPr>
          <a:xfrm>
            <a:off x="3938016" y="3700317"/>
            <a:ext cx="4315968" cy="338554"/>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sz="1600" dirty="0" err="1">
                <a:hlinkClick r:id="rId3"/>
              </a:rPr>
              <a:t>Benessere</a:t>
            </a:r>
            <a:r>
              <a:rPr lang="en-US" sz="1600" dirty="0">
                <a:hlinkClick r:id="rId3"/>
              </a:rPr>
              <a:t> e </a:t>
            </a:r>
            <a:r>
              <a:rPr lang="en-US" sz="1600" dirty="0" err="1">
                <a:hlinkClick r:id="rId3"/>
              </a:rPr>
              <a:t>sostenibilità</a:t>
            </a:r>
            <a:r>
              <a:rPr lang="en-US" sz="1600" dirty="0">
                <a:hlinkClick r:id="rId3"/>
              </a:rPr>
              <a:t> (istat.it)</a:t>
            </a:r>
            <a:endParaRPr lang="it-IT" sz="1600" dirty="0"/>
          </a:p>
        </p:txBody>
      </p:sp>
      <p:sp>
        <p:nvSpPr>
          <p:cNvPr id="6" name="Rettangolo 5"/>
          <p:cNvSpPr/>
          <p:nvPr/>
        </p:nvSpPr>
        <p:spPr>
          <a:xfrm>
            <a:off x="2022440" y="5259435"/>
            <a:ext cx="7900416" cy="369332"/>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it-IT" dirty="0">
                <a:hlinkClick r:id="rId4"/>
              </a:rPr>
              <a:t>http://www.lavoro.gov.it/strumenti-e-servizi/ISEE/Pagine/default.aspx</a:t>
            </a:r>
            <a:r>
              <a:rPr lang="it-IT" dirty="0"/>
              <a:t> </a:t>
            </a:r>
          </a:p>
        </p:txBody>
      </p:sp>
      <p:sp>
        <p:nvSpPr>
          <p:cNvPr id="7" name="Rettangolo 6"/>
          <p:cNvSpPr/>
          <p:nvPr/>
        </p:nvSpPr>
        <p:spPr>
          <a:xfrm>
            <a:off x="2022440" y="5902566"/>
            <a:ext cx="7900416" cy="369332"/>
          </a:xfrm>
          <a:prstGeom prst="rect">
            <a:avLst/>
          </a:prstGeom>
        </p:spPr>
        <p:style>
          <a:lnRef idx="3">
            <a:schemeClr val="lt1"/>
          </a:lnRef>
          <a:fillRef idx="1">
            <a:schemeClr val="accent4"/>
          </a:fillRef>
          <a:effectRef idx="1">
            <a:schemeClr val="accent4"/>
          </a:effectRef>
          <a:fontRef idx="minor">
            <a:schemeClr val="lt1"/>
          </a:fontRef>
        </p:style>
        <p:txBody>
          <a:bodyPr wrap="square">
            <a:spAutoFit/>
          </a:bodyPr>
          <a:lstStyle/>
          <a:p>
            <a:r>
              <a:rPr lang="en-US" dirty="0">
                <a:hlinkClick r:id="rId5"/>
              </a:rPr>
              <a:t>http://www.lavoro.gov.it/strumenti-e-servizi/ISEE/Pagine/Monitoraggio.aspx</a:t>
            </a:r>
            <a:r>
              <a:rPr lang="en-US" dirty="0"/>
              <a:t> </a:t>
            </a:r>
          </a:p>
        </p:txBody>
      </p:sp>
      <p:sp>
        <p:nvSpPr>
          <p:cNvPr id="8" name="Rettangolo 7"/>
          <p:cNvSpPr/>
          <p:nvPr/>
        </p:nvSpPr>
        <p:spPr>
          <a:xfrm>
            <a:off x="1665510" y="2522354"/>
            <a:ext cx="8110728" cy="369332"/>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en-US" dirty="0">
                <a:hlinkClick r:id="rId6"/>
              </a:rPr>
              <a:t>https://www.gesis.org/en/missy/metadata/EU-SILC/2018/Cross-sectional/original</a:t>
            </a:r>
            <a:r>
              <a:rPr lang="en-US" dirty="0"/>
              <a:t> </a:t>
            </a:r>
          </a:p>
        </p:txBody>
      </p:sp>
    </p:spTree>
    <p:extLst>
      <p:ext uri="{BB962C8B-B14F-4D97-AF65-F5344CB8AC3E}">
        <p14:creationId xmlns:p14="http://schemas.microsoft.com/office/powerpoint/2010/main" val="40103400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olo 4"/>
          <p:cNvSpPr>
            <a:spLocks noGrp="1"/>
          </p:cNvSpPr>
          <p:nvPr>
            <p:ph type="title"/>
          </p:nvPr>
        </p:nvSpPr>
        <p:spPr/>
        <p:txBody>
          <a:bodyPr>
            <a:normAutofit fontScale="90000"/>
          </a:bodyPr>
          <a:lstStyle/>
          <a:p>
            <a:pPr eaLnBrk="1" hangingPunct="1"/>
            <a:r>
              <a:rPr lang="it-IT" dirty="0"/>
              <a:t>Rappresentazione grafica di una distribuzione: Frequenza assoluta popolazione per età</a:t>
            </a:r>
          </a:p>
        </p:txBody>
      </p:sp>
      <p:sp>
        <p:nvSpPr>
          <p:cNvPr id="4" name="Segnaposto numero diapositiva 3"/>
          <p:cNvSpPr>
            <a:spLocks noGrp="1"/>
          </p:cNvSpPr>
          <p:nvPr>
            <p:ph type="sldNum" sz="quarter" idx="11"/>
          </p:nvPr>
        </p:nvSpPr>
        <p:spPr/>
        <p:txBody>
          <a:bodyPr/>
          <a:lstStyle/>
          <a:p>
            <a:fld id="{40CCFDFA-F06F-4F89-A68E-87D1773395A8}" type="slidenum">
              <a:rPr lang="it-IT" smtClean="0"/>
              <a:pPr/>
              <a:t>11</a:t>
            </a:fld>
            <a:endParaRPr lang="it-IT"/>
          </a:p>
        </p:txBody>
      </p:sp>
      <p:pic>
        <p:nvPicPr>
          <p:cNvPr id="5" name="Picture 2"/>
          <p:cNvPicPr>
            <a:picLocks noChangeAspect="1" noChangeArrowheads="1"/>
          </p:cNvPicPr>
          <p:nvPr/>
        </p:nvPicPr>
        <p:blipFill>
          <a:blip r:embed="rId2" cstate="print"/>
          <a:srcRect/>
          <a:stretch>
            <a:fillRect/>
          </a:stretch>
        </p:blipFill>
        <p:spPr bwMode="auto">
          <a:xfrm>
            <a:off x="2436496" y="1602704"/>
            <a:ext cx="6981825" cy="4648200"/>
          </a:xfrm>
          <a:prstGeom prst="rect">
            <a:avLst/>
          </a:prstGeom>
          <a:noFill/>
          <a:ln w="9525">
            <a:noFill/>
            <a:miter lim="800000"/>
            <a:headEnd/>
            <a:tailEnd/>
          </a:ln>
        </p:spPr>
      </p:pic>
      <p:sp>
        <p:nvSpPr>
          <p:cNvPr id="2" name="CasellaDiTesto 1"/>
          <p:cNvSpPr txBox="1"/>
          <p:nvPr/>
        </p:nvSpPr>
        <p:spPr>
          <a:xfrm>
            <a:off x="2776729" y="6152562"/>
            <a:ext cx="5832174" cy="369332"/>
          </a:xfrm>
          <a:prstGeom prst="rect">
            <a:avLst/>
          </a:prstGeom>
          <a:noFill/>
        </p:spPr>
        <p:txBody>
          <a:bodyPr wrap="none" rtlCol="0">
            <a:spAutoFit/>
          </a:bodyPr>
          <a:lstStyle/>
          <a:p>
            <a:r>
              <a:rPr lang="it-IT" dirty="0"/>
              <a:t>Ordinamento per età di una popolazione – classe d’età 19-29</a:t>
            </a:r>
          </a:p>
        </p:txBody>
      </p:sp>
    </p:spTree>
    <p:extLst>
      <p:ext uri="{BB962C8B-B14F-4D97-AF65-F5344CB8AC3E}">
        <p14:creationId xmlns:p14="http://schemas.microsoft.com/office/powerpoint/2010/main" val="22000413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olo 4"/>
          <p:cNvSpPr>
            <a:spLocks noGrp="1"/>
          </p:cNvSpPr>
          <p:nvPr>
            <p:ph type="title"/>
          </p:nvPr>
        </p:nvSpPr>
        <p:spPr/>
        <p:txBody>
          <a:bodyPr>
            <a:normAutofit fontScale="90000"/>
          </a:bodyPr>
          <a:lstStyle/>
          <a:p>
            <a:r>
              <a:rPr lang="it-IT" dirty="0"/>
              <a:t>Rappresentazione grafica di una distribuzione: Frequenza relativa (quota su totale)</a:t>
            </a:r>
          </a:p>
        </p:txBody>
      </p:sp>
      <p:sp>
        <p:nvSpPr>
          <p:cNvPr id="4" name="Segnaposto numero diapositiva 3"/>
          <p:cNvSpPr>
            <a:spLocks noGrp="1"/>
          </p:cNvSpPr>
          <p:nvPr>
            <p:ph type="sldNum" sz="quarter" idx="11"/>
          </p:nvPr>
        </p:nvSpPr>
        <p:spPr/>
        <p:txBody>
          <a:bodyPr/>
          <a:lstStyle/>
          <a:p>
            <a:fld id="{40CCFDFA-F06F-4F89-A68E-87D1773395A8}" type="slidenum">
              <a:rPr lang="it-IT" smtClean="0"/>
              <a:pPr/>
              <a:t>12</a:t>
            </a:fld>
            <a:endParaRPr lang="it-IT"/>
          </a:p>
        </p:txBody>
      </p:sp>
      <p:pic>
        <p:nvPicPr>
          <p:cNvPr id="5" name="Picture 2"/>
          <p:cNvPicPr>
            <a:picLocks noChangeAspect="1" noChangeArrowheads="1"/>
          </p:cNvPicPr>
          <p:nvPr/>
        </p:nvPicPr>
        <p:blipFill>
          <a:blip r:embed="rId2" cstate="print"/>
          <a:srcRect/>
          <a:stretch>
            <a:fillRect/>
          </a:stretch>
        </p:blipFill>
        <p:spPr bwMode="auto">
          <a:xfrm>
            <a:off x="2208214" y="1916114"/>
            <a:ext cx="7991475" cy="4714875"/>
          </a:xfrm>
          <a:prstGeom prst="rect">
            <a:avLst/>
          </a:prstGeom>
          <a:noFill/>
          <a:ln w="9525">
            <a:noFill/>
            <a:miter lim="800000"/>
            <a:headEnd/>
            <a:tailEnd/>
          </a:ln>
        </p:spPr>
      </p:pic>
    </p:spTree>
    <p:extLst>
      <p:ext uri="{BB962C8B-B14F-4D97-AF65-F5344CB8AC3E}">
        <p14:creationId xmlns:p14="http://schemas.microsoft.com/office/powerpoint/2010/main" val="66110148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olo 1"/>
          <p:cNvSpPr>
            <a:spLocks noGrp="1"/>
          </p:cNvSpPr>
          <p:nvPr>
            <p:ph type="title"/>
          </p:nvPr>
        </p:nvSpPr>
        <p:spPr/>
        <p:txBody>
          <a:bodyPr>
            <a:normAutofit/>
          </a:bodyPr>
          <a:lstStyle/>
          <a:p>
            <a:r>
              <a:rPr lang="it-IT" dirty="0"/>
              <a:t>Rappresentazione grafica di una distribuzione: Somma delle quote sul totale</a:t>
            </a:r>
          </a:p>
        </p:txBody>
      </p:sp>
      <p:sp>
        <p:nvSpPr>
          <p:cNvPr id="4" name="Segnaposto numero diapositiva 3"/>
          <p:cNvSpPr>
            <a:spLocks noGrp="1"/>
          </p:cNvSpPr>
          <p:nvPr>
            <p:ph type="sldNum" sz="quarter" idx="11"/>
          </p:nvPr>
        </p:nvSpPr>
        <p:spPr/>
        <p:txBody>
          <a:bodyPr/>
          <a:lstStyle/>
          <a:p>
            <a:fld id="{40CCFDFA-F06F-4F89-A68E-87D1773395A8}" type="slidenum">
              <a:rPr lang="it-IT" smtClean="0"/>
              <a:pPr/>
              <a:t>13</a:t>
            </a:fld>
            <a:endParaRPr lang="it-IT"/>
          </a:p>
        </p:txBody>
      </p:sp>
      <p:pic>
        <p:nvPicPr>
          <p:cNvPr id="5" name="Picture 2"/>
          <p:cNvPicPr>
            <a:picLocks noChangeAspect="1" noChangeArrowheads="1"/>
          </p:cNvPicPr>
          <p:nvPr/>
        </p:nvPicPr>
        <p:blipFill>
          <a:blip r:embed="rId2" cstate="print"/>
          <a:srcRect/>
          <a:stretch>
            <a:fillRect/>
          </a:stretch>
        </p:blipFill>
        <p:spPr bwMode="auto">
          <a:xfrm>
            <a:off x="2135189" y="1916114"/>
            <a:ext cx="7743825" cy="4733925"/>
          </a:xfrm>
          <a:prstGeom prst="rect">
            <a:avLst/>
          </a:prstGeom>
          <a:noFill/>
          <a:ln w="9525">
            <a:noFill/>
            <a:miter lim="800000"/>
            <a:headEnd/>
            <a:tailEnd/>
          </a:ln>
        </p:spPr>
      </p:pic>
    </p:spTree>
    <p:extLst>
      <p:ext uri="{BB962C8B-B14F-4D97-AF65-F5344CB8AC3E}">
        <p14:creationId xmlns:p14="http://schemas.microsoft.com/office/powerpoint/2010/main" val="644303702"/>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olo 1"/>
          <p:cNvSpPr>
            <a:spLocks noGrp="1"/>
          </p:cNvSpPr>
          <p:nvPr>
            <p:ph type="title"/>
          </p:nvPr>
        </p:nvSpPr>
        <p:spPr/>
        <p:txBody>
          <a:bodyPr/>
          <a:lstStyle/>
          <a:p>
            <a:r>
              <a:rPr lang="it-IT" dirty="0"/>
              <a:t>DISTRIBUZIONE DI VARIABILI CONTINUE: reddito </a:t>
            </a:r>
          </a:p>
        </p:txBody>
      </p:sp>
      <p:sp>
        <p:nvSpPr>
          <p:cNvPr id="3" name="Segnaposto contenuto 2"/>
          <p:cNvSpPr>
            <a:spLocks noGrp="1"/>
          </p:cNvSpPr>
          <p:nvPr>
            <p:ph idx="1"/>
          </p:nvPr>
        </p:nvSpPr>
        <p:spPr/>
        <p:txBody>
          <a:bodyPr>
            <a:normAutofit fontScale="92500" lnSpcReduction="20000"/>
          </a:bodyPr>
          <a:lstStyle/>
          <a:p>
            <a:r>
              <a:rPr lang="it-IT"/>
              <a:t>Il reddito è una variabile discreta, approssimabile ad una distribuzione di tipo continuo in presenza di un numero di osservazioni sufficientemente elevato. In tema di distribuzione di norma si fa riferimento al reddito disponibile familiare equivalente. </a:t>
            </a:r>
          </a:p>
          <a:p>
            <a:r>
              <a:rPr lang="it-IT"/>
              <a:t>Una possibile rappresentazione consiste nella funzione di densità di frequenza f(y) che indica la percentuale di individui che ricade in ciascuna classe di reddito o che possiede un determinato livello di reddito. </a:t>
            </a:r>
          </a:p>
          <a:p>
            <a:r>
              <a:rPr lang="it-IT"/>
              <a:t>In genere i redditi si distribuiscono secondo una distribuzione log-normale, cioè una distribuzione unimodale con asimmetria a destra (o asimmetria positiva). </a:t>
            </a:r>
          </a:p>
          <a:p>
            <a:r>
              <a:rPr lang="it-IT"/>
              <a:t>La funzione di densità cumulata F(y) indica invece la quota di individui (famiglie) aventi reddito inferiore o uguale ad ogni possibile valore della distribuzione. </a:t>
            </a:r>
            <a:endParaRPr lang="it-IT" dirty="0"/>
          </a:p>
        </p:txBody>
      </p:sp>
      <p:sp>
        <p:nvSpPr>
          <p:cNvPr id="4" name="Segnaposto numero diapositiva 3"/>
          <p:cNvSpPr>
            <a:spLocks noGrp="1"/>
          </p:cNvSpPr>
          <p:nvPr>
            <p:ph type="sldNum" sz="quarter" idx="12"/>
          </p:nvPr>
        </p:nvSpPr>
        <p:spPr>
          <a:xfrm>
            <a:off x="8610600" y="6356350"/>
            <a:ext cx="2743200" cy="365125"/>
          </a:xfrm>
        </p:spPr>
        <p:txBody>
          <a:bodyPr/>
          <a:lstStyle/>
          <a:p>
            <a:endParaRPr lang="it-IT" dirty="0"/>
          </a:p>
        </p:txBody>
      </p:sp>
    </p:spTree>
    <p:extLst>
      <p:ext uri="{BB962C8B-B14F-4D97-AF65-F5344CB8AC3E}">
        <p14:creationId xmlns:p14="http://schemas.microsoft.com/office/powerpoint/2010/main" val="85465752"/>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3071813" y="2038350"/>
            <a:ext cx="6038850" cy="4819650"/>
          </a:xfrm>
          <a:prstGeom prst="rect">
            <a:avLst/>
          </a:prstGeom>
          <a:noFill/>
          <a:ln w="9525">
            <a:noFill/>
            <a:miter lim="800000"/>
            <a:headEnd/>
            <a:tailEnd/>
          </a:ln>
        </p:spPr>
      </p:pic>
      <p:sp>
        <p:nvSpPr>
          <p:cNvPr id="34818" name="Titolo 3"/>
          <p:cNvSpPr>
            <a:spLocks noGrp="1"/>
          </p:cNvSpPr>
          <p:nvPr>
            <p:ph type="title"/>
          </p:nvPr>
        </p:nvSpPr>
        <p:spPr/>
        <p:txBody>
          <a:bodyPr/>
          <a:lstStyle/>
          <a:p>
            <a:pPr eaLnBrk="1" hangingPunct="1"/>
            <a:r>
              <a:rPr lang="it-IT" dirty="0"/>
              <a:t>Funzione di densità di frequenza del reddito</a:t>
            </a:r>
          </a:p>
        </p:txBody>
      </p:sp>
      <p:sp>
        <p:nvSpPr>
          <p:cNvPr id="6" name="Callout 10 5"/>
          <p:cNvSpPr/>
          <p:nvPr/>
        </p:nvSpPr>
        <p:spPr>
          <a:xfrm>
            <a:off x="6167438" y="2060576"/>
            <a:ext cx="2665412" cy="1584325"/>
          </a:xfrm>
          <a:prstGeom prst="callout2">
            <a:avLst>
              <a:gd name="adj1" fmla="val 18750"/>
              <a:gd name="adj2" fmla="val -8333"/>
              <a:gd name="adj3" fmla="val 18750"/>
              <a:gd name="adj4" fmla="val -16667"/>
              <a:gd name="adj5" fmla="val 126930"/>
              <a:gd name="adj6" fmla="val -45809"/>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dirty="0"/>
              <a:t>La mediana ha un valore più basso della media poiché vi è una più elevata concentrazione nei redditi più bassi</a:t>
            </a:r>
          </a:p>
        </p:txBody>
      </p:sp>
      <p:sp>
        <p:nvSpPr>
          <p:cNvPr id="5" name="Segnaposto numero diapositiva 4"/>
          <p:cNvSpPr>
            <a:spLocks noGrp="1"/>
          </p:cNvSpPr>
          <p:nvPr>
            <p:ph type="sldNum" sz="quarter" idx="11"/>
          </p:nvPr>
        </p:nvSpPr>
        <p:spPr/>
        <p:txBody>
          <a:bodyPr/>
          <a:lstStyle/>
          <a:p>
            <a:fld id="{40CCFDFA-F06F-4F89-A68E-87D1773395A8}" type="slidenum">
              <a:rPr lang="it-IT" smtClean="0"/>
              <a:pPr/>
              <a:t>15</a:t>
            </a:fld>
            <a:endParaRPr lang="it-IT"/>
          </a:p>
        </p:txBody>
      </p:sp>
    </p:spTree>
    <p:extLst>
      <p:ext uri="{BB962C8B-B14F-4D97-AF65-F5344CB8AC3E}">
        <p14:creationId xmlns:p14="http://schemas.microsoft.com/office/powerpoint/2010/main" val="420770298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olo 1"/>
          <p:cNvSpPr>
            <a:spLocks noGrp="1"/>
          </p:cNvSpPr>
          <p:nvPr>
            <p:ph type="title"/>
          </p:nvPr>
        </p:nvSpPr>
        <p:spPr/>
        <p:txBody>
          <a:bodyPr/>
          <a:lstStyle/>
          <a:p>
            <a:r>
              <a:rPr lang="it-IT"/>
              <a:t>La curva di Lorenz</a:t>
            </a:r>
          </a:p>
        </p:txBody>
      </p:sp>
      <p:sp>
        <p:nvSpPr>
          <p:cNvPr id="35843" name="Segnaposto contenuto 2"/>
          <p:cNvSpPr>
            <a:spLocks noGrp="1"/>
          </p:cNvSpPr>
          <p:nvPr>
            <p:ph idx="1"/>
          </p:nvPr>
        </p:nvSpPr>
        <p:spPr/>
        <p:txBody>
          <a:bodyPr>
            <a:normAutofit fontScale="92500" lnSpcReduction="10000"/>
          </a:bodyPr>
          <a:lstStyle/>
          <a:p>
            <a:r>
              <a:rPr lang="it-IT" dirty="0"/>
              <a:t>La distribuzione del reddito può essere rappresentata, soprattutto a fini comparativi, dalla </a:t>
            </a:r>
            <a:r>
              <a:rPr lang="it-IT" dirty="0">
                <a:solidFill>
                  <a:srgbClr val="FF0000"/>
                </a:solidFill>
              </a:rPr>
              <a:t>curva di Lorenz</a:t>
            </a:r>
            <a:r>
              <a:rPr lang="it-IT" dirty="0"/>
              <a:t>. </a:t>
            </a:r>
          </a:p>
          <a:p>
            <a:r>
              <a:rPr lang="it-IT" u="sng" dirty="0"/>
              <a:t>Una volta ordinati gli individui </a:t>
            </a:r>
            <a:r>
              <a:rPr lang="it-IT" dirty="0"/>
              <a:t>(o famiglie) in ordine non decrescente rispetto al reddito posseduto, la curva di Lorenz rappresenta la relazione tra la quota percentuale di reddito cumulata degli individui e la rispettiva quota percentuale cumulata di reddito. </a:t>
            </a:r>
          </a:p>
          <a:p>
            <a:r>
              <a:rPr lang="it-IT" dirty="0"/>
              <a:t>Qualora il reddito fosse distribuito in modo totalmente egualitario, la curva di Lorenz sarebbe una retta inclinata a 45 gradi; </a:t>
            </a:r>
          </a:p>
          <a:p>
            <a:r>
              <a:rPr lang="it-IT" dirty="0"/>
              <a:t>Se il reddito fosse totalmente posseduto da una sola famiglia (o individuo), la curva di Lorenz assumerebbe la forma di L rovesciata; </a:t>
            </a:r>
          </a:p>
          <a:p>
            <a:pPr marL="0" indent="0">
              <a:buNone/>
            </a:pPr>
            <a:r>
              <a:rPr lang="en-US" sz="2200" i="1" dirty="0"/>
              <a:t>Lorenz, M. O. (1905). Methods of measuring the concentration of wealth. </a:t>
            </a:r>
            <a:r>
              <a:rPr lang="en-US" sz="2200" i="1" dirty="0" err="1"/>
              <a:t>Pubblicazione</a:t>
            </a:r>
            <a:r>
              <a:rPr lang="en-US" sz="2200" i="1" dirty="0"/>
              <a:t> </a:t>
            </a:r>
            <a:r>
              <a:rPr lang="en-US" sz="2200" i="1" dirty="0" err="1"/>
              <a:t>della</a:t>
            </a:r>
            <a:r>
              <a:rPr lang="en-US" sz="2200" i="1" dirty="0"/>
              <a:t>  American Statistical Association. 9: 209-219</a:t>
            </a:r>
            <a:endParaRPr lang="it-IT" sz="2200" i="1" dirty="0"/>
          </a:p>
          <a:p>
            <a:endParaRPr lang="it-IT" dirty="0"/>
          </a:p>
        </p:txBody>
      </p:sp>
      <p:sp>
        <p:nvSpPr>
          <p:cNvPr id="4" name="Segnaposto numero diapositiva 3"/>
          <p:cNvSpPr>
            <a:spLocks noGrp="1"/>
          </p:cNvSpPr>
          <p:nvPr>
            <p:ph type="sldNum" sz="quarter" idx="12"/>
          </p:nvPr>
        </p:nvSpPr>
        <p:spPr>
          <a:xfrm>
            <a:off x="8610600" y="6356350"/>
            <a:ext cx="2743200" cy="365125"/>
          </a:xfrm>
        </p:spPr>
        <p:txBody>
          <a:bodyPr/>
          <a:lstStyle/>
          <a:p>
            <a:fld id="{40CCFDFA-F06F-4F89-A68E-87D1773395A8}" type="slidenum">
              <a:rPr lang="it-IT" smtClean="0"/>
              <a:pPr/>
              <a:t>16</a:t>
            </a:fld>
            <a:endParaRPr lang="it-IT"/>
          </a:p>
        </p:txBody>
      </p:sp>
    </p:spTree>
    <p:extLst>
      <p:ext uri="{BB962C8B-B14F-4D97-AF65-F5344CB8AC3E}">
        <p14:creationId xmlns:p14="http://schemas.microsoft.com/office/powerpoint/2010/main" val="2375836412"/>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Organization Chart 3"/>
          <p:cNvGrpSpPr>
            <a:grpSpLocks noChangeAspect="1"/>
          </p:cNvGrpSpPr>
          <p:nvPr/>
        </p:nvGrpSpPr>
        <p:grpSpPr bwMode="auto">
          <a:xfrm>
            <a:off x="1752600" y="1828800"/>
            <a:ext cx="7772400" cy="4724400"/>
            <a:chOff x="1134" y="1270"/>
            <a:chExt cx="1425" cy="2338"/>
          </a:xfrm>
        </p:grpSpPr>
        <p:cxnSp>
          <p:nvCxnSpPr>
            <p:cNvPr id="208900" name="_s208900"/>
            <p:cNvCxnSpPr>
              <a:cxnSpLocks noChangeShapeType="1"/>
              <a:stCxn id="10" idx="2"/>
              <a:endCxn id="4" idx="3"/>
            </p:cNvCxnSpPr>
            <p:nvPr/>
          </p:nvCxnSpPr>
          <p:spPr bwMode="auto">
            <a:xfrm rot="10800000">
              <a:off x="1560" y="1558"/>
              <a:ext cx="135" cy="1921"/>
            </a:xfrm>
            <a:prstGeom prst="bentConnector2">
              <a:avLst/>
            </a:prstGeom>
            <a:noFill/>
            <a:ln w="28575">
              <a:solidFill>
                <a:schemeClr val="bg2"/>
              </a:solidFill>
              <a:miter lim="800000"/>
              <a:headEnd/>
              <a:tailEnd/>
            </a:ln>
            <a:extLst>
              <a:ext uri="{909E8E84-426E-40DD-AFC4-6F175D3DCCD1}">
                <a14:hiddenFill xmlns:a14="http://schemas.microsoft.com/office/drawing/2010/main">
                  <a:noFill/>
                </a14:hiddenFill>
              </a:ext>
            </a:extLst>
          </p:spPr>
        </p:cxnSp>
        <p:cxnSp>
          <p:nvCxnSpPr>
            <p:cNvPr id="208901" name="_s208901"/>
            <p:cNvCxnSpPr>
              <a:cxnSpLocks noChangeShapeType="1"/>
              <a:stCxn id="9" idx="2"/>
              <a:endCxn id="4" idx="3"/>
            </p:cNvCxnSpPr>
            <p:nvPr/>
          </p:nvCxnSpPr>
          <p:spPr bwMode="auto">
            <a:xfrm rot="10800000">
              <a:off x="1560" y="1558"/>
              <a:ext cx="135" cy="1512"/>
            </a:xfrm>
            <a:prstGeom prst="bentConnector2">
              <a:avLst/>
            </a:prstGeom>
            <a:noFill/>
            <a:ln w="28575">
              <a:solidFill>
                <a:schemeClr val="bg2"/>
              </a:solidFill>
              <a:miter lim="800000"/>
              <a:headEnd/>
              <a:tailEnd/>
            </a:ln>
            <a:extLst>
              <a:ext uri="{909E8E84-426E-40DD-AFC4-6F175D3DCCD1}">
                <a14:hiddenFill xmlns:a14="http://schemas.microsoft.com/office/drawing/2010/main">
                  <a:noFill/>
                </a14:hiddenFill>
              </a:ext>
            </a:extLst>
          </p:spPr>
        </p:cxnSp>
        <p:cxnSp>
          <p:nvCxnSpPr>
            <p:cNvPr id="208902" name="_s208902"/>
            <p:cNvCxnSpPr>
              <a:cxnSpLocks noChangeShapeType="1"/>
              <a:stCxn id="8" idx="2"/>
              <a:endCxn id="4" idx="3"/>
            </p:cNvCxnSpPr>
            <p:nvPr/>
          </p:nvCxnSpPr>
          <p:spPr bwMode="auto">
            <a:xfrm rot="10800000">
              <a:off x="1560" y="1558"/>
              <a:ext cx="135" cy="1102"/>
            </a:xfrm>
            <a:prstGeom prst="bentConnector2">
              <a:avLst/>
            </a:prstGeom>
            <a:noFill/>
            <a:ln w="28575">
              <a:solidFill>
                <a:schemeClr val="bg2"/>
              </a:solidFill>
              <a:miter lim="800000"/>
              <a:headEnd/>
              <a:tailEnd/>
            </a:ln>
            <a:extLst>
              <a:ext uri="{909E8E84-426E-40DD-AFC4-6F175D3DCCD1}">
                <a14:hiddenFill xmlns:a14="http://schemas.microsoft.com/office/drawing/2010/main">
                  <a:noFill/>
                </a14:hiddenFill>
              </a:ext>
            </a:extLst>
          </p:spPr>
        </p:cxnSp>
        <p:cxnSp>
          <p:nvCxnSpPr>
            <p:cNvPr id="208903" name="_s208903"/>
            <p:cNvCxnSpPr>
              <a:cxnSpLocks noChangeShapeType="1"/>
              <a:stCxn id="6" idx="2"/>
              <a:endCxn id="4" idx="3"/>
            </p:cNvCxnSpPr>
            <p:nvPr/>
          </p:nvCxnSpPr>
          <p:spPr bwMode="auto">
            <a:xfrm rot="10800000">
              <a:off x="1560" y="1558"/>
              <a:ext cx="135" cy="692"/>
            </a:xfrm>
            <a:prstGeom prst="bentConnector2">
              <a:avLst/>
            </a:prstGeom>
            <a:noFill/>
            <a:ln w="28575">
              <a:solidFill>
                <a:schemeClr val="bg2"/>
              </a:solidFill>
              <a:miter lim="800000"/>
              <a:headEnd/>
              <a:tailEnd/>
            </a:ln>
            <a:extLst>
              <a:ext uri="{909E8E84-426E-40DD-AFC4-6F175D3DCCD1}">
                <a14:hiddenFill xmlns:a14="http://schemas.microsoft.com/office/drawing/2010/main">
                  <a:noFill/>
                </a14:hiddenFill>
              </a:ext>
            </a:extLst>
          </p:spPr>
        </p:cxnSp>
        <p:cxnSp>
          <p:nvCxnSpPr>
            <p:cNvPr id="208904" name="_s208904"/>
            <p:cNvCxnSpPr>
              <a:cxnSpLocks noChangeShapeType="1"/>
              <a:stCxn id="5" idx="2"/>
              <a:endCxn id="4" idx="3"/>
            </p:cNvCxnSpPr>
            <p:nvPr/>
          </p:nvCxnSpPr>
          <p:spPr bwMode="auto">
            <a:xfrm rot="10800000">
              <a:off x="1560" y="1558"/>
              <a:ext cx="135" cy="282"/>
            </a:xfrm>
            <a:prstGeom prst="bentConnector2">
              <a:avLst/>
            </a:prstGeom>
            <a:noFill/>
            <a:ln w="28575">
              <a:solidFill>
                <a:schemeClr val="bg2"/>
              </a:solidFill>
              <a:miter lim="800000"/>
              <a:headEnd/>
              <a:tailEnd/>
            </a:ln>
            <a:extLst>
              <a:ext uri="{909E8E84-426E-40DD-AFC4-6F175D3DCCD1}">
                <a14:hiddenFill xmlns:a14="http://schemas.microsoft.com/office/drawing/2010/main">
                  <a:noFill/>
                </a14:hiddenFill>
              </a:ext>
            </a:extLst>
          </p:spPr>
        </p:cxnSp>
        <p:sp>
          <p:nvSpPr>
            <p:cNvPr id="4" name="_s208905"/>
            <p:cNvSpPr>
              <a:spLocks noChangeArrowheads="1"/>
            </p:cNvSpPr>
            <p:nvPr/>
          </p:nvSpPr>
          <p:spPr bwMode="auto">
            <a:xfrm>
              <a:off x="1134" y="1270"/>
              <a:ext cx="864" cy="288"/>
            </a:xfrm>
            <a:prstGeom prst="cube">
              <a:avLst>
                <a:gd name="adj" fmla="val 10764"/>
              </a:avLst>
            </a:prstGeom>
            <a:gradFill rotWithShape="0">
              <a:gsLst>
                <a:gs pos="0">
                  <a:schemeClr val="accent1">
                    <a:alpha val="39999"/>
                  </a:schemeClr>
                </a:gs>
                <a:gs pos="100000">
                  <a:schemeClr val="bg1"/>
                </a:gs>
              </a:gsLst>
              <a:lin ang="5400000" scaled="1"/>
            </a:gradFill>
            <a:ln w="9525">
              <a:solidFill>
                <a:schemeClr val="accent1"/>
              </a:solidFill>
              <a:miter lim="800000"/>
              <a:headEnd/>
              <a:tailEnd/>
            </a:ln>
          </p:spPr>
          <p:txBody>
            <a:bodyPr vert="horz" wrap="none" lIns="0" tIns="0" rIns="0" bIns="0" numCol="1" anchor="ctr" anchorCtr="0" compatLnSpc="1">
              <a:prstTxWarp prst="textNoShape">
                <a:avLst/>
              </a:prstTxWarp>
            </a:bodyPr>
            <a:lstStyle/>
            <a:p>
              <a:pPr algn="ctr" eaLnBrk="0" fontAlgn="base" hangingPunct="0">
                <a:spcBef>
                  <a:spcPct val="0"/>
                </a:spcBef>
                <a:spcAft>
                  <a:spcPct val="0"/>
                </a:spcAft>
              </a:pPr>
              <a:r>
                <a:rPr lang="it-IT" altLang="it-IT" sz="2200">
                  <a:latin typeface="Arial" panose="020B0604020202020204" pitchFamily="34" charset="0"/>
                </a:rPr>
                <a:t>Tipo di operazione</a:t>
              </a:r>
            </a:p>
          </p:txBody>
        </p:sp>
        <p:sp>
          <p:nvSpPr>
            <p:cNvPr id="5" name="_s208906"/>
            <p:cNvSpPr>
              <a:spLocks noChangeArrowheads="1"/>
            </p:cNvSpPr>
            <p:nvPr/>
          </p:nvSpPr>
          <p:spPr bwMode="auto">
            <a:xfrm>
              <a:off x="1695" y="1680"/>
              <a:ext cx="864" cy="288"/>
            </a:xfrm>
            <a:prstGeom prst="cube">
              <a:avLst>
                <a:gd name="adj" fmla="val 10764"/>
              </a:avLst>
            </a:prstGeom>
            <a:gradFill rotWithShape="0">
              <a:gsLst>
                <a:gs pos="0">
                  <a:schemeClr val="accent2">
                    <a:alpha val="39999"/>
                  </a:schemeClr>
                </a:gs>
                <a:gs pos="100000">
                  <a:schemeClr val="bg1"/>
                </a:gs>
              </a:gsLst>
              <a:lin ang="5400000" scaled="1"/>
            </a:gradFill>
            <a:ln w="9525">
              <a:solidFill>
                <a:schemeClr val="accent2"/>
              </a:solidFill>
              <a:miter lim="800000"/>
              <a:headEnd/>
              <a:tailEnd/>
            </a:ln>
          </p:spPr>
          <p:txBody>
            <a:bodyPr vert="horz" wrap="none" lIns="0" tIns="0" rIns="0" bIns="0" numCol="1" anchor="ctr" anchorCtr="0" compatLnSpc="1">
              <a:prstTxWarp prst="textNoShape">
                <a:avLst/>
              </a:prstTxWarp>
            </a:bodyPr>
            <a:lstStyle/>
            <a:p>
              <a:pPr algn="ctr" eaLnBrk="0" fontAlgn="base" hangingPunct="0">
                <a:spcBef>
                  <a:spcPct val="0"/>
                </a:spcBef>
                <a:spcAft>
                  <a:spcPct val="0"/>
                </a:spcAft>
              </a:pPr>
              <a:endParaRPr lang="it-IT" altLang="it-IT" sz="1200">
                <a:latin typeface="Arial" panose="020B0604020202020204" pitchFamily="34" charset="0"/>
              </a:endParaRPr>
            </a:p>
            <a:p>
              <a:pPr algn="ctr" eaLnBrk="0" fontAlgn="base" hangingPunct="0">
                <a:spcBef>
                  <a:spcPct val="0"/>
                </a:spcBef>
                <a:spcAft>
                  <a:spcPct val="0"/>
                </a:spcAft>
              </a:pPr>
              <a:r>
                <a:rPr lang="it-IT" altLang="it-IT" sz="1200">
                  <a:latin typeface="Arial" panose="020B0604020202020204" pitchFamily="34" charset="0"/>
                </a:rPr>
                <a:t>      1. Se non già ordinato, ordinare i redditi in ordine </a:t>
              </a:r>
            </a:p>
            <a:p>
              <a:pPr algn="ctr" eaLnBrk="0" fontAlgn="base" hangingPunct="0">
                <a:spcBef>
                  <a:spcPct val="0"/>
                </a:spcBef>
                <a:spcAft>
                  <a:spcPct val="0"/>
                </a:spcAft>
              </a:pPr>
              <a:r>
                <a:rPr lang="it-IT" altLang="it-IT" sz="1200">
                  <a:latin typeface="Arial" panose="020B0604020202020204" pitchFamily="34" charset="0"/>
                </a:rPr>
                <a:t>non decrescentel 	</a:t>
              </a:r>
            </a:p>
            <a:p>
              <a:pPr algn="ctr" eaLnBrk="0" fontAlgn="base" hangingPunct="0">
                <a:spcBef>
                  <a:spcPct val="0"/>
                </a:spcBef>
                <a:spcAft>
                  <a:spcPct val="0"/>
                </a:spcAft>
              </a:pPr>
              <a:endParaRPr lang="it-IT" altLang="it-IT" sz="1200">
                <a:latin typeface="Arial" panose="020B0604020202020204" pitchFamily="34" charset="0"/>
              </a:endParaRPr>
            </a:p>
            <a:p>
              <a:pPr algn="ctr" eaLnBrk="0" fontAlgn="base" hangingPunct="0">
                <a:spcBef>
                  <a:spcPct val="0"/>
                </a:spcBef>
                <a:spcAft>
                  <a:spcPct val="0"/>
                </a:spcAft>
              </a:pPr>
              <a:endParaRPr lang="it-IT" altLang="it-IT" sz="1200">
                <a:latin typeface="Arial" panose="020B0604020202020204" pitchFamily="34" charset="0"/>
              </a:endParaRPr>
            </a:p>
          </p:txBody>
        </p:sp>
        <p:sp>
          <p:nvSpPr>
            <p:cNvPr id="6" name="_s208907"/>
            <p:cNvSpPr>
              <a:spLocks noChangeArrowheads="1"/>
            </p:cNvSpPr>
            <p:nvPr/>
          </p:nvSpPr>
          <p:spPr bwMode="auto">
            <a:xfrm>
              <a:off x="1695" y="2090"/>
              <a:ext cx="864" cy="288"/>
            </a:xfrm>
            <a:prstGeom prst="cube">
              <a:avLst>
                <a:gd name="adj" fmla="val 10764"/>
              </a:avLst>
            </a:prstGeom>
            <a:gradFill rotWithShape="0">
              <a:gsLst>
                <a:gs pos="0">
                  <a:schemeClr val="accent2">
                    <a:alpha val="39999"/>
                  </a:schemeClr>
                </a:gs>
                <a:gs pos="100000">
                  <a:schemeClr val="bg1"/>
                </a:gs>
              </a:gsLst>
              <a:lin ang="5400000" scaled="1"/>
            </a:gradFill>
            <a:ln w="9525">
              <a:solidFill>
                <a:schemeClr val="accent2"/>
              </a:solidFill>
              <a:miter lim="800000"/>
              <a:headEnd/>
              <a:tailEnd/>
            </a:ln>
          </p:spPr>
          <p:txBody>
            <a:bodyPr vert="horz" wrap="none" lIns="0" tIns="0" rIns="0" bIns="0" numCol="1" anchor="ctr" anchorCtr="0" compatLnSpc="1">
              <a:prstTxWarp prst="textNoShape">
                <a:avLst/>
              </a:prstTxWarp>
            </a:bodyPr>
            <a:lstStyle/>
            <a:p>
              <a:pPr algn="ctr" eaLnBrk="0" fontAlgn="base" hangingPunct="0">
                <a:spcBef>
                  <a:spcPct val="0"/>
                </a:spcBef>
                <a:spcAft>
                  <a:spcPct val="0"/>
                </a:spcAft>
              </a:pPr>
              <a:endParaRPr lang="it-IT" altLang="it-IT" sz="1200">
                <a:latin typeface="Arial" panose="020B0604020202020204" pitchFamily="34" charset="0"/>
              </a:endParaRPr>
            </a:p>
            <a:p>
              <a:pPr algn="ctr" eaLnBrk="0" fontAlgn="base" hangingPunct="0">
                <a:spcBef>
                  <a:spcPct val="0"/>
                </a:spcBef>
                <a:spcAft>
                  <a:spcPct val="0"/>
                </a:spcAft>
              </a:pPr>
              <a:r>
                <a:rPr lang="it-IT" altLang="it-IT" sz="1200">
                  <a:latin typeface="Arial" panose="020B0604020202020204" pitchFamily="34" charset="0"/>
                </a:rPr>
                <a:t>2. Determinare la quota di reddito posseduta da ciascun individuo</a:t>
              </a:r>
            </a:p>
            <a:p>
              <a:pPr algn="ctr" eaLnBrk="0" fontAlgn="base" hangingPunct="0">
                <a:spcBef>
                  <a:spcPct val="0"/>
                </a:spcBef>
                <a:spcAft>
                  <a:spcPct val="0"/>
                </a:spcAft>
              </a:pPr>
              <a:r>
                <a:rPr lang="it-IT" altLang="it-IT" sz="1200">
                  <a:latin typeface="Arial" panose="020B0604020202020204" pitchFamily="34" charset="0"/>
                </a:rPr>
                <a:t>e la sua quota sul totale della popolazione 	</a:t>
              </a:r>
            </a:p>
            <a:p>
              <a:pPr algn="ctr" eaLnBrk="0" fontAlgn="base" hangingPunct="0">
                <a:spcBef>
                  <a:spcPct val="0"/>
                </a:spcBef>
                <a:spcAft>
                  <a:spcPct val="0"/>
                </a:spcAft>
              </a:pPr>
              <a:endParaRPr lang="it-IT" altLang="it-IT" sz="1200">
                <a:latin typeface="Arial" panose="020B0604020202020204" pitchFamily="34" charset="0"/>
              </a:endParaRPr>
            </a:p>
            <a:p>
              <a:pPr algn="ctr" eaLnBrk="0" fontAlgn="base" hangingPunct="0">
                <a:spcBef>
                  <a:spcPct val="0"/>
                </a:spcBef>
                <a:spcAft>
                  <a:spcPct val="0"/>
                </a:spcAft>
              </a:pPr>
              <a:endParaRPr lang="it-IT" altLang="it-IT" sz="1200">
                <a:latin typeface="Arial" panose="020B0604020202020204" pitchFamily="34" charset="0"/>
              </a:endParaRPr>
            </a:p>
          </p:txBody>
        </p:sp>
        <p:sp>
          <p:nvSpPr>
            <p:cNvPr id="8" name="_s208908"/>
            <p:cNvSpPr>
              <a:spLocks noChangeArrowheads="1"/>
            </p:cNvSpPr>
            <p:nvPr/>
          </p:nvSpPr>
          <p:spPr bwMode="auto">
            <a:xfrm>
              <a:off x="1695" y="2500"/>
              <a:ext cx="864" cy="288"/>
            </a:xfrm>
            <a:prstGeom prst="cube">
              <a:avLst>
                <a:gd name="adj" fmla="val 10764"/>
              </a:avLst>
            </a:prstGeom>
            <a:gradFill rotWithShape="0">
              <a:gsLst>
                <a:gs pos="0">
                  <a:schemeClr val="accent2">
                    <a:alpha val="39999"/>
                  </a:schemeClr>
                </a:gs>
                <a:gs pos="100000">
                  <a:schemeClr val="bg1"/>
                </a:gs>
              </a:gsLst>
              <a:lin ang="5400000" scaled="1"/>
            </a:gradFill>
            <a:ln w="9525">
              <a:solidFill>
                <a:schemeClr val="accent2"/>
              </a:solidFill>
              <a:miter lim="800000"/>
              <a:headEnd/>
              <a:tailEnd/>
            </a:ln>
          </p:spPr>
          <p:txBody>
            <a:bodyPr vert="horz" wrap="none" lIns="0" tIns="0" rIns="0" bIns="0" numCol="1" anchor="ctr" anchorCtr="0" compatLnSpc="1">
              <a:prstTxWarp prst="textNoShape">
                <a:avLst/>
              </a:prstTxWarp>
            </a:bodyPr>
            <a:lstStyle/>
            <a:p>
              <a:pPr algn="ctr" eaLnBrk="0" fontAlgn="base" hangingPunct="0">
                <a:spcBef>
                  <a:spcPct val="0"/>
                </a:spcBef>
                <a:spcAft>
                  <a:spcPct val="0"/>
                </a:spcAft>
              </a:pPr>
              <a:endParaRPr lang="it-IT" altLang="it-IT" sz="1200">
                <a:latin typeface="Arial" panose="020B0604020202020204" pitchFamily="34" charset="0"/>
              </a:endParaRPr>
            </a:p>
            <a:p>
              <a:pPr algn="ctr" eaLnBrk="0" fontAlgn="base" hangingPunct="0">
                <a:spcBef>
                  <a:spcPct val="0"/>
                </a:spcBef>
                <a:spcAft>
                  <a:spcPct val="0"/>
                </a:spcAft>
              </a:pPr>
              <a:r>
                <a:rPr lang="it-IT" altLang="it-IT" sz="1200">
                  <a:latin typeface="Arial" panose="020B0604020202020204" pitchFamily="34" charset="0"/>
                </a:rPr>
                <a:t>3. Calcolare le frequenze relative cumulate del reddito e dei redditieri</a:t>
              </a:r>
            </a:p>
            <a:p>
              <a:pPr algn="ctr" eaLnBrk="0" fontAlgn="base" hangingPunct="0">
                <a:spcBef>
                  <a:spcPct val="0"/>
                </a:spcBef>
                <a:spcAft>
                  <a:spcPct val="0"/>
                </a:spcAft>
              </a:pPr>
              <a:r>
                <a:rPr lang="it-IT" altLang="it-IT" sz="1200">
                  <a:latin typeface="Arial" panose="020B0604020202020204" pitchFamily="34" charset="0"/>
                </a:rPr>
                <a:t> </a:t>
              </a:r>
            </a:p>
          </p:txBody>
        </p:sp>
        <p:sp>
          <p:nvSpPr>
            <p:cNvPr id="9" name="_s208909"/>
            <p:cNvSpPr>
              <a:spLocks noChangeArrowheads="1"/>
            </p:cNvSpPr>
            <p:nvPr/>
          </p:nvSpPr>
          <p:spPr bwMode="auto">
            <a:xfrm>
              <a:off x="1695" y="2910"/>
              <a:ext cx="864" cy="288"/>
            </a:xfrm>
            <a:prstGeom prst="cube">
              <a:avLst>
                <a:gd name="adj" fmla="val 10764"/>
              </a:avLst>
            </a:prstGeom>
            <a:gradFill rotWithShape="0">
              <a:gsLst>
                <a:gs pos="0">
                  <a:schemeClr val="accent2">
                    <a:alpha val="39999"/>
                  </a:schemeClr>
                </a:gs>
                <a:gs pos="100000">
                  <a:schemeClr val="bg1"/>
                </a:gs>
              </a:gsLst>
              <a:lin ang="5400000" scaled="1"/>
            </a:gradFill>
            <a:ln w="9525">
              <a:solidFill>
                <a:schemeClr val="accent2"/>
              </a:solidFill>
              <a:miter lim="800000"/>
              <a:headEnd/>
              <a:tailEnd/>
            </a:ln>
          </p:spPr>
          <p:txBody>
            <a:bodyPr vert="horz" wrap="none" lIns="0" tIns="0" rIns="0" bIns="0" numCol="1" anchor="ctr" anchorCtr="0" compatLnSpc="1">
              <a:prstTxWarp prst="textNoShape">
                <a:avLst/>
              </a:prstTxWarp>
            </a:bodyPr>
            <a:lstStyle/>
            <a:p>
              <a:pPr algn="ctr" eaLnBrk="0" fontAlgn="base" hangingPunct="0">
                <a:spcBef>
                  <a:spcPct val="0"/>
                </a:spcBef>
                <a:spcAft>
                  <a:spcPct val="0"/>
                </a:spcAft>
              </a:pPr>
              <a:endParaRPr lang="it-IT" altLang="it-IT" sz="1200">
                <a:latin typeface="Arial" panose="020B0604020202020204" pitchFamily="34" charset="0"/>
              </a:endParaRPr>
            </a:p>
            <a:p>
              <a:pPr algn="ctr" eaLnBrk="0" fontAlgn="base" hangingPunct="0">
                <a:spcBef>
                  <a:spcPct val="0"/>
                </a:spcBef>
                <a:spcAft>
                  <a:spcPct val="0"/>
                </a:spcAft>
              </a:pPr>
              <a:r>
                <a:rPr lang="it-IT" altLang="it-IT" sz="1200">
                  <a:latin typeface="Arial" panose="020B0604020202020204" pitchFamily="34" charset="0"/>
                </a:rPr>
                <a:t>4. Calcolare la linea di equidistribuzione del reddito	</a:t>
              </a:r>
            </a:p>
            <a:p>
              <a:pPr algn="ctr" eaLnBrk="0" fontAlgn="base" hangingPunct="0">
                <a:spcBef>
                  <a:spcPct val="0"/>
                </a:spcBef>
                <a:spcAft>
                  <a:spcPct val="0"/>
                </a:spcAft>
              </a:pPr>
              <a:endParaRPr lang="it-IT" altLang="it-IT" sz="1200">
                <a:latin typeface="Arial" panose="020B0604020202020204" pitchFamily="34" charset="0"/>
              </a:endParaRPr>
            </a:p>
            <a:p>
              <a:pPr algn="ctr" eaLnBrk="0" fontAlgn="base" hangingPunct="0">
                <a:spcBef>
                  <a:spcPct val="0"/>
                </a:spcBef>
                <a:spcAft>
                  <a:spcPct val="0"/>
                </a:spcAft>
              </a:pPr>
              <a:endParaRPr lang="it-IT" altLang="it-IT" sz="1200">
                <a:latin typeface="Arial" panose="020B0604020202020204" pitchFamily="34" charset="0"/>
              </a:endParaRPr>
            </a:p>
          </p:txBody>
        </p:sp>
        <p:sp>
          <p:nvSpPr>
            <p:cNvPr id="10" name="_s208910"/>
            <p:cNvSpPr>
              <a:spLocks noChangeArrowheads="1"/>
            </p:cNvSpPr>
            <p:nvPr/>
          </p:nvSpPr>
          <p:spPr bwMode="auto">
            <a:xfrm>
              <a:off x="1695" y="3320"/>
              <a:ext cx="864" cy="288"/>
            </a:xfrm>
            <a:prstGeom prst="cube">
              <a:avLst>
                <a:gd name="adj" fmla="val 10764"/>
              </a:avLst>
            </a:prstGeom>
            <a:gradFill rotWithShape="0">
              <a:gsLst>
                <a:gs pos="0">
                  <a:schemeClr val="accent2">
                    <a:alpha val="39999"/>
                  </a:schemeClr>
                </a:gs>
                <a:gs pos="100000">
                  <a:schemeClr val="bg1"/>
                </a:gs>
              </a:gsLst>
              <a:lin ang="5400000" scaled="1"/>
            </a:gradFill>
            <a:ln w="9525">
              <a:solidFill>
                <a:schemeClr val="accent2"/>
              </a:solidFill>
              <a:miter lim="800000"/>
              <a:headEnd/>
              <a:tailEnd/>
            </a:ln>
          </p:spPr>
          <p:txBody>
            <a:bodyPr vert="horz" wrap="none" lIns="0" tIns="0" rIns="0" bIns="0" numCol="1" anchor="ctr" anchorCtr="0" compatLnSpc="1">
              <a:prstTxWarp prst="textNoShape">
                <a:avLst/>
              </a:prstTxWarp>
            </a:bodyPr>
            <a:lstStyle/>
            <a:p>
              <a:pPr algn="ctr" eaLnBrk="0" fontAlgn="base" hangingPunct="0">
                <a:spcBef>
                  <a:spcPct val="0"/>
                </a:spcBef>
                <a:spcAft>
                  <a:spcPct val="0"/>
                </a:spcAft>
              </a:pPr>
              <a:endParaRPr lang="it-IT" altLang="it-IT" sz="1200">
                <a:latin typeface="Arial" panose="020B0604020202020204" pitchFamily="34" charset="0"/>
              </a:endParaRPr>
            </a:p>
            <a:p>
              <a:pPr algn="ctr" eaLnBrk="0" fontAlgn="base" hangingPunct="0">
                <a:spcBef>
                  <a:spcPct val="0"/>
                </a:spcBef>
                <a:spcAft>
                  <a:spcPct val="0"/>
                </a:spcAft>
              </a:pPr>
              <a:r>
                <a:rPr lang="it-IT" altLang="it-IT" sz="1200">
                  <a:latin typeface="Arial" panose="020B0604020202020204" pitchFamily="34" charset="0"/>
                </a:rPr>
                <a:t>5. Fare il grafico delle frequenze relative cumulate del reddito </a:t>
              </a:r>
            </a:p>
            <a:p>
              <a:pPr algn="ctr" eaLnBrk="0" fontAlgn="base" hangingPunct="0">
                <a:spcBef>
                  <a:spcPct val="0"/>
                </a:spcBef>
                <a:spcAft>
                  <a:spcPct val="0"/>
                </a:spcAft>
              </a:pPr>
              <a:r>
                <a:rPr lang="it-IT" altLang="it-IT" sz="1200">
                  <a:latin typeface="Arial" panose="020B0604020202020204" pitchFamily="34" charset="0"/>
                </a:rPr>
                <a:t>verso le frequenze relative cumulate dei redditieri 	</a:t>
              </a:r>
            </a:p>
            <a:p>
              <a:pPr algn="ctr" eaLnBrk="0" fontAlgn="base" hangingPunct="0">
                <a:spcBef>
                  <a:spcPct val="0"/>
                </a:spcBef>
                <a:spcAft>
                  <a:spcPct val="0"/>
                </a:spcAft>
              </a:pPr>
              <a:endParaRPr lang="it-IT" altLang="it-IT" sz="1200">
                <a:latin typeface="Arial" panose="020B0604020202020204" pitchFamily="34" charset="0"/>
              </a:endParaRPr>
            </a:p>
            <a:p>
              <a:pPr algn="ctr" eaLnBrk="0" fontAlgn="base" hangingPunct="0">
                <a:spcBef>
                  <a:spcPct val="0"/>
                </a:spcBef>
                <a:spcAft>
                  <a:spcPct val="0"/>
                </a:spcAft>
              </a:pPr>
              <a:endParaRPr lang="it-IT" altLang="it-IT" sz="1200">
                <a:latin typeface="Arial" panose="020B0604020202020204" pitchFamily="34" charset="0"/>
              </a:endParaRPr>
            </a:p>
          </p:txBody>
        </p:sp>
      </p:grpSp>
      <p:sp>
        <p:nvSpPr>
          <p:cNvPr id="2063" name="Rectangle 2"/>
          <p:cNvSpPr>
            <a:spLocks noGrp="1" noChangeArrowheads="1"/>
          </p:cNvSpPr>
          <p:nvPr>
            <p:ph type="title"/>
          </p:nvPr>
        </p:nvSpPr>
        <p:spPr/>
        <p:txBody>
          <a:bodyPr>
            <a:normAutofit/>
          </a:bodyPr>
          <a:lstStyle/>
          <a:p>
            <a:pPr eaLnBrk="1" hangingPunct="1"/>
            <a:r>
              <a:rPr lang="it-IT" sz="1800" b="1"/>
              <a:t>Figure 2 – La  procedure  step-by-step per costruire</a:t>
            </a:r>
            <a:br>
              <a:rPr lang="it-IT" sz="1800" b="1"/>
            </a:br>
            <a:r>
              <a:rPr lang="it-IT" sz="1800" b="1"/>
              <a:t> la curva di Lorenz</a:t>
            </a:r>
            <a:r>
              <a:rPr lang="it-IT" sz="2900" b="1"/>
              <a:t> </a:t>
            </a:r>
            <a:br>
              <a:rPr lang="it-IT" sz="2900"/>
            </a:br>
            <a:endParaRPr lang="it-IT" sz="2900"/>
          </a:p>
        </p:txBody>
      </p:sp>
      <p:sp>
        <p:nvSpPr>
          <p:cNvPr id="2064" name="Segnaposto numero diapositiva 5"/>
          <p:cNvSpPr>
            <a:spLocks noGrp="1"/>
          </p:cNvSpPr>
          <p:nvPr>
            <p:ph type="sldNum" sz="quarter" idx="12"/>
          </p:nvPr>
        </p:nvSpPr>
        <p:spPr>
          <a:noFill/>
        </p:spPr>
        <p:txBody>
          <a:bodyPr/>
          <a:lstStyle/>
          <a:p>
            <a:fld id="{832AAD72-20C8-4EB8-B858-C083D3B0B9EB}" type="slidenum">
              <a:rPr lang="it-IT" smtClean="0"/>
              <a:pPr/>
              <a:t>17</a:t>
            </a:fld>
            <a:endParaRPr lang="it-IT"/>
          </a:p>
        </p:txBody>
      </p:sp>
      <p:sp>
        <p:nvSpPr>
          <p:cNvPr id="2065" name="Line 16"/>
          <p:cNvSpPr>
            <a:spLocks noChangeShapeType="1"/>
          </p:cNvSpPr>
          <p:nvPr/>
        </p:nvSpPr>
        <p:spPr bwMode="auto">
          <a:xfrm>
            <a:off x="3962400" y="5029200"/>
            <a:ext cx="1225550" cy="647700"/>
          </a:xfrm>
          <a:prstGeom prst="line">
            <a:avLst/>
          </a:prstGeom>
          <a:noFill/>
          <a:ln w="9525">
            <a:solidFill>
              <a:schemeClr val="tx1"/>
            </a:solidFill>
            <a:round/>
            <a:headEnd/>
            <a:tailEnd type="triangle" w="med" len="med"/>
          </a:ln>
        </p:spPr>
        <p:txBody>
          <a:bodyPr/>
          <a:lstStyle/>
          <a:p>
            <a:endParaRPr lang="it-IT"/>
          </a:p>
        </p:txBody>
      </p:sp>
      <p:sp>
        <p:nvSpPr>
          <p:cNvPr id="2066" name="Rectangle 17"/>
          <p:cNvSpPr>
            <a:spLocks noChangeArrowheads="1"/>
          </p:cNvSpPr>
          <p:nvPr/>
        </p:nvSpPr>
        <p:spPr bwMode="auto">
          <a:xfrm>
            <a:off x="1828800" y="4191000"/>
            <a:ext cx="2598738" cy="990600"/>
          </a:xfrm>
          <a:prstGeom prst="rect">
            <a:avLst/>
          </a:prstGeom>
          <a:solidFill>
            <a:schemeClr val="accent1"/>
          </a:solidFill>
          <a:ln w="9525">
            <a:solidFill>
              <a:schemeClr val="tx1"/>
            </a:solidFill>
            <a:miter lim="800000"/>
            <a:headEnd/>
            <a:tailEnd/>
          </a:ln>
        </p:spPr>
        <p:txBody>
          <a:bodyPr wrap="none" anchor="ctr"/>
          <a:lstStyle/>
          <a:p>
            <a:pPr algn="ctr"/>
            <a:r>
              <a:rPr lang="it-IT" sz="1400" b="1" dirty="0">
                <a:solidFill>
                  <a:schemeClr val="bg1"/>
                </a:solidFill>
              </a:rPr>
              <a:t>Attenzione: In questo punto le</a:t>
            </a:r>
          </a:p>
          <a:p>
            <a:pPr algn="ctr"/>
            <a:r>
              <a:rPr lang="it-IT" sz="1400" b="1" dirty="0">
                <a:solidFill>
                  <a:schemeClr val="bg1"/>
                </a:solidFill>
              </a:rPr>
              <a:t> frequenze relative del reddito e </a:t>
            </a:r>
          </a:p>
          <a:p>
            <a:pPr algn="ctr"/>
            <a:r>
              <a:rPr lang="it-IT" sz="1400" b="1" dirty="0">
                <a:solidFill>
                  <a:schemeClr val="bg1"/>
                </a:solidFill>
              </a:rPr>
              <a:t>dei redditieri sono le stesse</a:t>
            </a:r>
          </a:p>
        </p:txBody>
      </p:sp>
    </p:spTree>
    <p:extLst>
      <p:ext uri="{BB962C8B-B14F-4D97-AF65-F5344CB8AC3E}">
        <p14:creationId xmlns:p14="http://schemas.microsoft.com/office/powerpoint/2010/main" val="3052215020"/>
      </p:ext>
    </p:extLst>
  </p:cSld>
  <p:clrMapOvr>
    <a:masterClrMapping/>
  </p:clrMapOvr>
  <p:transition>
    <p:wipe di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Lorenz-curve1"/>
          <p:cNvPicPr>
            <a:picLocks noChangeAspect="1" noChangeArrowheads="1"/>
          </p:cNvPicPr>
          <p:nvPr/>
        </p:nvPicPr>
        <p:blipFill>
          <a:blip r:embed="rId2" cstate="print"/>
          <a:srcRect/>
          <a:stretch>
            <a:fillRect/>
          </a:stretch>
        </p:blipFill>
        <p:spPr bwMode="auto">
          <a:xfrm>
            <a:off x="2208214" y="1220788"/>
            <a:ext cx="8071107" cy="4584700"/>
          </a:xfrm>
          <a:prstGeom prst="rect">
            <a:avLst/>
          </a:prstGeom>
          <a:noFill/>
          <a:ln w="9525">
            <a:noFill/>
            <a:miter lim="800000"/>
            <a:headEnd/>
            <a:tailEnd/>
          </a:ln>
        </p:spPr>
      </p:pic>
      <p:sp>
        <p:nvSpPr>
          <p:cNvPr id="3" name="Freccia in su 2"/>
          <p:cNvSpPr/>
          <p:nvPr/>
        </p:nvSpPr>
        <p:spPr>
          <a:xfrm>
            <a:off x="9142414" y="4724400"/>
            <a:ext cx="46037" cy="114164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4" name="CasellaDiTesto 3"/>
          <p:cNvSpPr txBox="1">
            <a:spLocks noChangeArrowheads="1"/>
          </p:cNvSpPr>
          <p:nvPr/>
        </p:nvSpPr>
        <p:spPr bwMode="auto">
          <a:xfrm>
            <a:off x="8224839" y="5794602"/>
            <a:ext cx="1283621" cy="369332"/>
          </a:xfrm>
          <a:prstGeom prst="rect">
            <a:avLst/>
          </a:prstGeom>
          <a:noFill/>
          <a:ln w="9525">
            <a:noFill/>
            <a:miter lim="800000"/>
            <a:headEnd/>
            <a:tailEnd/>
          </a:ln>
        </p:spPr>
        <p:txBody>
          <a:bodyPr wrap="none">
            <a:spAutoFit/>
          </a:bodyPr>
          <a:lstStyle/>
          <a:p>
            <a:r>
              <a:rPr lang="it-IT" dirty="0"/>
              <a:t>L rovesciata</a:t>
            </a:r>
          </a:p>
        </p:txBody>
      </p:sp>
      <p:sp>
        <p:nvSpPr>
          <p:cNvPr id="5" name="Callout 1 4"/>
          <p:cNvSpPr/>
          <p:nvPr/>
        </p:nvSpPr>
        <p:spPr>
          <a:xfrm>
            <a:off x="8224838" y="0"/>
            <a:ext cx="2443162" cy="1562100"/>
          </a:xfrm>
          <a:prstGeom prst="borderCallout1">
            <a:avLst>
              <a:gd name="adj1" fmla="val 18750"/>
              <a:gd name="adj2" fmla="val -8333"/>
              <a:gd name="adj3" fmla="val 201382"/>
              <a:gd name="adj4" fmla="val -1839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dirty="0"/>
              <a:t>Curva di </a:t>
            </a:r>
            <a:r>
              <a:rPr lang="it-IT" dirty="0" err="1"/>
              <a:t>Lorenz</a:t>
            </a:r>
            <a:endParaRPr lang="it-IT" dirty="0"/>
          </a:p>
        </p:txBody>
      </p:sp>
      <p:sp>
        <p:nvSpPr>
          <p:cNvPr id="6" name="Callout 10 5"/>
          <p:cNvSpPr/>
          <p:nvPr/>
        </p:nvSpPr>
        <p:spPr>
          <a:xfrm>
            <a:off x="2279651" y="333375"/>
            <a:ext cx="2663825" cy="935038"/>
          </a:xfrm>
          <a:prstGeom prst="callout2">
            <a:avLst>
              <a:gd name="adj1" fmla="val 18750"/>
              <a:gd name="adj2" fmla="val -8333"/>
              <a:gd name="adj3" fmla="val 18750"/>
              <a:gd name="adj4" fmla="val -16667"/>
              <a:gd name="adj5" fmla="val 374814"/>
              <a:gd name="adj6" fmla="val 80203"/>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dirty="0"/>
              <a:t>Distribuzione Egualitaria </a:t>
            </a:r>
          </a:p>
        </p:txBody>
      </p:sp>
      <p:sp>
        <p:nvSpPr>
          <p:cNvPr id="7" name="Segnaposto numero diapositiva 6"/>
          <p:cNvSpPr>
            <a:spLocks noGrp="1"/>
          </p:cNvSpPr>
          <p:nvPr>
            <p:ph type="sldNum" sz="quarter" idx="12"/>
          </p:nvPr>
        </p:nvSpPr>
        <p:spPr/>
        <p:txBody>
          <a:bodyPr/>
          <a:lstStyle/>
          <a:p>
            <a:pPr>
              <a:defRPr/>
            </a:pPr>
            <a:fld id="{BA9CAB3F-FF4D-4DDA-A329-AE2296631C58}" type="slidenum">
              <a:rPr lang="it-IT" smtClean="0"/>
              <a:pPr>
                <a:defRPr/>
              </a:pPr>
              <a:t>18</a:t>
            </a:fld>
            <a:endParaRPr lang="it-IT"/>
          </a:p>
        </p:txBody>
      </p:sp>
      <p:sp>
        <p:nvSpPr>
          <p:cNvPr id="9" name="CasellaDiTesto 8">
            <a:extLst>
              <a:ext uri="{FF2B5EF4-FFF2-40B4-BE49-F238E27FC236}">
                <a16:creationId xmlns:a16="http://schemas.microsoft.com/office/drawing/2014/main" id="{2C69F062-687F-4C51-98D0-16E60A7504BE}"/>
              </a:ext>
            </a:extLst>
          </p:cNvPr>
          <p:cNvSpPr txBox="1"/>
          <p:nvPr/>
        </p:nvSpPr>
        <p:spPr>
          <a:xfrm>
            <a:off x="7177024" y="4886404"/>
            <a:ext cx="593344" cy="369332"/>
          </a:xfrm>
          <a:prstGeom prst="rect">
            <a:avLst/>
          </a:prstGeom>
          <a:noFill/>
        </p:spPr>
        <p:txBody>
          <a:bodyPr wrap="square" rtlCol="0">
            <a:spAutoFit/>
          </a:bodyPr>
          <a:lstStyle/>
          <a:p>
            <a:r>
              <a:rPr lang="it-IT" dirty="0"/>
              <a:t>(</a:t>
            </a:r>
            <a:r>
              <a:rPr lang="it-IT" dirty="0" err="1"/>
              <a:t>p’i</a:t>
            </a:r>
            <a:r>
              <a:rPr lang="it-IT" dirty="0"/>
              <a:t>)</a:t>
            </a:r>
          </a:p>
        </p:txBody>
      </p:sp>
      <p:sp>
        <p:nvSpPr>
          <p:cNvPr id="10" name="CasellaDiTesto 9">
            <a:extLst>
              <a:ext uri="{FF2B5EF4-FFF2-40B4-BE49-F238E27FC236}">
                <a16:creationId xmlns:a16="http://schemas.microsoft.com/office/drawing/2014/main" id="{229A7280-71B9-4ADC-B5FB-828A4D756DA3}"/>
              </a:ext>
            </a:extLst>
          </p:cNvPr>
          <p:cNvSpPr txBox="1"/>
          <p:nvPr/>
        </p:nvSpPr>
        <p:spPr>
          <a:xfrm>
            <a:off x="1908615" y="3042856"/>
            <a:ext cx="593344" cy="369332"/>
          </a:xfrm>
          <a:prstGeom prst="rect">
            <a:avLst/>
          </a:prstGeom>
          <a:noFill/>
        </p:spPr>
        <p:txBody>
          <a:bodyPr wrap="square" rtlCol="0">
            <a:spAutoFit/>
          </a:bodyPr>
          <a:lstStyle/>
          <a:p>
            <a:r>
              <a:rPr lang="it-IT" dirty="0"/>
              <a:t>(</a:t>
            </a:r>
            <a:r>
              <a:rPr lang="it-IT" dirty="0" err="1"/>
              <a:t>q’i</a:t>
            </a:r>
            <a:r>
              <a:rPr lang="it-IT" dirty="0"/>
              <a:t>)</a:t>
            </a:r>
          </a:p>
        </p:txBody>
      </p:sp>
    </p:spTree>
    <p:extLst>
      <p:ext uri="{BB962C8B-B14F-4D97-AF65-F5344CB8AC3E}">
        <p14:creationId xmlns:p14="http://schemas.microsoft.com/office/powerpoint/2010/main" val="1849027881"/>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additive="base">
                                        <p:cTn id="23" dur="500" fill="hold"/>
                                        <p:tgtEl>
                                          <p:spTgt spid="4"/>
                                        </p:tgtEl>
                                        <p:attrNameLst>
                                          <p:attrName>ppt_x</p:attrName>
                                        </p:attrNameLst>
                                      </p:cBhvr>
                                      <p:tavLst>
                                        <p:tav tm="0">
                                          <p:val>
                                            <p:strVal val="#ppt_x"/>
                                          </p:val>
                                        </p:tav>
                                        <p:tav tm="100000">
                                          <p:val>
                                            <p:strVal val="#ppt_x"/>
                                          </p:val>
                                        </p:tav>
                                      </p:tavLst>
                                    </p:anim>
                                    <p:anim calcmode="lin" valueType="num">
                                      <p:cBhvr additive="base">
                                        <p:cTn id="2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5" grpId="0" animBg="1"/>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it-IT" sz="2800"/>
              <a:t>LO STUDIO DELLA CONCENTRAZIONE: Simbologia</a:t>
            </a:r>
          </a:p>
        </p:txBody>
      </p:sp>
      <p:sp>
        <p:nvSpPr>
          <p:cNvPr id="37891" name="Rectangle 3"/>
          <p:cNvSpPr>
            <a:spLocks noGrp="1" noChangeArrowheads="1"/>
          </p:cNvSpPr>
          <p:nvPr>
            <p:ph idx="1"/>
          </p:nvPr>
        </p:nvSpPr>
        <p:spPr/>
        <p:txBody>
          <a:bodyPr/>
          <a:lstStyle/>
          <a:p>
            <a:pPr eaLnBrk="1" hangingPunct="1">
              <a:lnSpc>
                <a:spcPct val="90000"/>
              </a:lnSpc>
            </a:pPr>
            <a:endParaRPr lang="it-IT" sz="1800" b="1"/>
          </a:p>
          <a:p>
            <a:pPr eaLnBrk="1" hangingPunct="1">
              <a:lnSpc>
                <a:spcPct val="90000"/>
              </a:lnSpc>
            </a:pPr>
            <a:r>
              <a:rPr lang="it-IT" sz="2700" b="1"/>
              <a:t>n</a:t>
            </a:r>
            <a:r>
              <a:rPr lang="it-IT" sz="2700" b="1" baseline="-25000"/>
              <a:t>i</a:t>
            </a:r>
            <a:r>
              <a:rPr lang="it-IT" sz="2700" b="1"/>
              <a:t> = frequenza assoluta </a:t>
            </a:r>
          </a:p>
          <a:p>
            <a:pPr eaLnBrk="1" hangingPunct="1">
              <a:lnSpc>
                <a:spcPct val="90000"/>
              </a:lnSpc>
            </a:pPr>
            <a:r>
              <a:rPr lang="it-IT" sz="2700" b="1"/>
              <a:t>f</a:t>
            </a:r>
            <a:r>
              <a:rPr lang="it-IT" sz="2700" b="1" baseline="-25000"/>
              <a:t>i </a:t>
            </a:r>
            <a:r>
              <a:rPr lang="it-IT" sz="2700" b="1"/>
              <a:t>= frequenza relativa</a:t>
            </a:r>
          </a:p>
          <a:p>
            <a:pPr eaLnBrk="1" hangingPunct="1">
              <a:lnSpc>
                <a:spcPct val="90000"/>
              </a:lnSpc>
            </a:pPr>
            <a:r>
              <a:rPr lang="it-IT" sz="2700" b="1"/>
              <a:t>f’</a:t>
            </a:r>
            <a:r>
              <a:rPr lang="it-IT" sz="2700" b="1" baseline="-25000"/>
              <a:t>i</a:t>
            </a:r>
            <a:r>
              <a:rPr lang="it-IT" sz="2700" b="1"/>
              <a:t> = frequenza relativa cumulata</a:t>
            </a:r>
          </a:p>
          <a:p>
            <a:pPr eaLnBrk="1" hangingPunct="1">
              <a:lnSpc>
                <a:spcPct val="90000"/>
              </a:lnSpc>
            </a:pPr>
            <a:r>
              <a:rPr lang="it-IT" sz="2700" b="1"/>
              <a:t>Q</a:t>
            </a:r>
            <a:r>
              <a:rPr lang="it-IT" sz="2700" b="1" baseline="-25000"/>
              <a:t>i</a:t>
            </a:r>
            <a:r>
              <a:rPr lang="it-IT" sz="2700" b="1"/>
              <a:t> = quantità della variabile per ogni unità (classe)</a:t>
            </a:r>
          </a:p>
          <a:p>
            <a:pPr eaLnBrk="1" hangingPunct="1">
              <a:lnSpc>
                <a:spcPct val="90000"/>
              </a:lnSpc>
            </a:pPr>
            <a:r>
              <a:rPr lang="it-IT" sz="2700" b="1"/>
              <a:t>q</a:t>
            </a:r>
            <a:r>
              <a:rPr lang="it-IT" sz="2700" b="1" baseline="-25000"/>
              <a:t>i</a:t>
            </a:r>
            <a:r>
              <a:rPr lang="it-IT" sz="2700" b="1"/>
              <a:t> = quantità (ammontare) relativa della variabile per ogni unità (classe)</a:t>
            </a:r>
          </a:p>
          <a:p>
            <a:pPr eaLnBrk="1" hangingPunct="1">
              <a:lnSpc>
                <a:spcPct val="90000"/>
              </a:lnSpc>
            </a:pPr>
            <a:r>
              <a:rPr lang="it-IT" sz="2700" b="1"/>
              <a:t>q’</a:t>
            </a:r>
            <a:r>
              <a:rPr lang="it-IT" sz="2700" b="1" baseline="-25000"/>
              <a:t>i</a:t>
            </a:r>
            <a:r>
              <a:rPr lang="it-IT" sz="2700" b="1"/>
              <a:t> = quantità (ammontare) relativa cumulata</a:t>
            </a:r>
            <a:r>
              <a:rPr lang="it-IT" sz="2700"/>
              <a:t> </a:t>
            </a:r>
            <a:endParaRPr lang="it-IT" sz="1800" b="1"/>
          </a:p>
          <a:p>
            <a:pPr eaLnBrk="1" hangingPunct="1">
              <a:lnSpc>
                <a:spcPct val="90000"/>
              </a:lnSpc>
            </a:pPr>
            <a:endParaRPr lang="it-IT" sz="1800" b="1"/>
          </a:p>
          <a:p>
            <a:pPr eaLnBrk="1" hangingPunct="1">
              <a:lnSpc>
                <a:spcPct val="90000"/>
              </a:lnSpc>
            </a:pPr>
            <a:endParaRPr lang="it-IT" sz="1800" b="1"/>
          </a:p>
        </p:txBody>
      </p:sp>
      <p:sp>
        <p:nvSpPr>
          <p:cNvPr id="37892" name="Segnaposto numero diapositiva 5"/>
          <p:cNvSpPr>
            <a:spLocks noGrp="1"/>
          </p:cNvSpPr>
          <p:nvPr>
            <p:ph type="sldNum" sz="quarter" idx="4294967295"/>
          </p:nvPr>
        </p:nvSpPr>
        <p:spPr>
          <a:xfrm>
            <a:off x="8077200" y="6248400"/>
            <a:ext cx="2133600" cy="457200"/>
          </a:xfrm>
          <a:prstGeom prst="rect">
            <a:avLst/>
          </a:prstGeom>
          <a:noFill/>
        </p:spPr>
        <p:txBody>
          <a:bodyPr/>
          <a:lstStyle/>
          <a:p>
            <a:fld id="{92195E25-E10E-47C8-9690-7521AC489BE5}" type="slidenum">
              <a:rPr lang="it-IT" smtClean="0"/>
              <a:pPr/>
              <a:t>19</a:t>
            </a:fld>
            <a:endParaRPr lang="it-IT"/>
          </a:p>
        </p:txBody>
      </p:sp>
    </p:spTree>
    <p:extLst>
      <p:ext uri="{BB962C8B-B14F-4D97-AF65-F5344CB8AC3E}">
        <p14:creationId xmlns:p14="http://schemas.microsoft.com/office/powerpoint/2010/main" val="205123883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eaLnBrk="1" hangingPunct="1">
              <a:defRPr/>
            </a:pPr>
            <a:r>
              <a:rPr lang="it-IT" sz="3200" dirty="0"/>
              <a:t>Disuguaglianza e misure: obiettivo equità</a:t>
            </a:r>
          </a:p>
        </p:txBody>
      </p:sp>
      <p:sp>
        <p:nvSpPr>
          <p:cNvPr id="25603" name="Segnaposto contenuto 2"/>
          <p:cNvSpPr>
            <a:spLocks noGrp="1"/>
          </p:cNvSpPr>
          <p:nvPr>
            <p:ph idx="1"/>
          </p:nvPr>
        </p:nvSpPr>
        <p:spPr/>
        <p:txBody>
          <a:bodyPr/>
          <a:lstStyle/>
          <a:p>
            <a:r>
              <a:rPr lang="it-IT" sz="2000" dirty="0"/>
              <a:t>Il modo più semplice per valutare se intervenire con politiche redistributive è quello di calcolare gli scarti di reddito o di ricchezza tra coloro che rientrano nel 10% inferiore (primo decile) e coloro che rientrano nel 10% più ricco (decimo decile). Si possono valutare tuttavia misure diverse.</a:t>
            </a:r>
          </a:p>
          <a:p>
            <a:r>
              <a:rPr lang="it-IT" sz="2000" dirty="0"/>
              <a:t>Occorre però tener conto anche dell’eterogeneità tra individui, che nel caso del reddito riguardano le famiglie e costruire quindi </a:t>
            </a:r>
          </a:p>
          <a:p>
            <a:r>
              <a:rPr lang="it-IT" sz="2000" dirty="0"/>
              <a:t>Le SCALE DI EQUIVALENZA PRAGMATICHE:</a:t>
            </a:r>
          </a:p>
          <a:p>
            <a:pPr eaLnBrk="1" hangingPunct="1"/>
            <a:r>
              <a:rPr lang="it-IT" sz="2000" dirty="0"/>
              <a:t>Tra i criteri più utilizzati per rendere comparabili famiglie di ampiezza diversa e calcolare gli indici di disuguaglianza, ci sono quelli che utilizzano le </a:t>
            </a:r>
            <a:r>
              <a:rPr lang="it-IT" sz="2000" dirty="0">
                <a:solidFill>
                  <a:srgbClr val="FF0000"/>
                </a:solidFill>
              </a:rPr>
              <a:t>scale di equivalenza pragmatiche</a:t>
            </a:r>
            <a:r>
              <a:rPr lang="it-IT" sz="2000" dirty="0"/>
              <a:t>; </a:t>
            </a:r>
          </a:p>
          <a:p>
            <a:pPr eaLnBrk="1" hangingPunct="1"/>
            <a:r>
              <a:rPr lang="it-IT" sz="2000" dirty="0"/>
              <a:t>In questo caso la comparabilità viene ottenuta determinando il </a:t>
            </a:r>
            <a:r>
              <a:rPr lang="it-IT" sz="2000" b="1" dirty="0"/>
              <a:t>reddito equivalente, </a:t>
            </a:r>
            <a:r>
              <a:rPr lang="it-IT" sz="2000" dirty="0"/>
              <a:t>ottenuto </a:t>
            </a:r>
            <a:r>
              <a:rPr lang="it-IT" sz="2000" b="1" dirty="0"/>
              <a:t>rapportando il reddito familiare ad un coefficiente di equivalenza; </a:t>
            </a:r>
          </a:p>
          <a:p>
            <a:pPr eaLnBrk="1" hangingPunct="1"/>
            <a:r>
              <a:rPr lang="it-IT" sz="2000" dirty="0"/>
              <a:t>Il reddito equivalente così determinato si interpreta come </a:t>
            </a:r>
            <a:r>
              <a:rPr lang="it-IT" sz="2000" dirty="0">
                <a:solidFill>
                  <a:srgbClr val="FF0000"/>
                </a:solidFill>
              </a:rPr>
              <a:t>il reddito di cui ciascun individuo dovrebbe disporre se vivesse da solo per raggiungere lo stesso tenore di vita che ha in famiglia</a:t>
            </a:r>
            <a:r>
              <a:rPr lang="it-IT" sz="2000" dirty="0"/>
              <a:t>; </a:t>
            </a:r>
          </a:p>
        </p:txBody>
      </p:sp>
      <p:sp>
        <p:nvSpPr>
          <p:cNvPr id="4" name="Segnaposto numero diapositiva 3"/>
          <p:cNvSpPr>
            <a:spLocks noGrp="1"/>
          </p:cNvSpPr>
          <p:nvPr>
            <p:ph type="sldNum" sz="quarter" idx="4294967295"/>
          </p:nvPr>
        </p:nvSpPr>
        <p:spPr/>
        <p:txBody>
          <a:bodyPr/>
          <a:lstStyle/>
          <a:p>
            <a:fld id="{40CCFDFA-F06F-4F89-A68E-87D1773395A8}" type="slidenum">
              <a:rPr lang="it-IT" smtClean="0"/>
              <a:pPr/>
              <a:t>2</a:t>
            </a:fld>
            <a:endParaRPr lang="it-IT"/>
          </a:p>
        </p:txBody>
      </p:sp>
    </p:spTree>
    <p:extLst>
      <p:ext uri="{BB962C8B-B14F-4D97-AF65-F5344CB8AC3E}">
        <p14:creationId xmlns:p14="http://schemas.microsoft.com/office/powerpoint/2010/main" val="3129552886"/>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egnaposto numero diapositiva 3"/>
          <p:cNvSpPr>
            <a:spLocks noGrp="1"/>
          </p:cNvSpPr>
          <p:nvPr>
            <p:ph type="sldNum" sz="quarter" idx="11"/>
          </p:nvPr>
        </p:nvSpPr>
        <p:spPr>
          <a:xfrm>
            <a:off x="9423146" y="6492875"/>
            <a:ext cx="2768854" cy="365125"/>
          </a:xfrm>
        </p:spPr>
        <p:txBody>
          <a:bodyPr/>
          <a:lstStyle/>
          <a:p>
            <a:fld id="{5013D5C5-A80B-452C-87C3-D46043B50932}" type="slidenum">
              <a:rPr lang="it-IT" smtClean="0"/>
              <a:pPr/>
              <a:t>20</a:t>
            </a:fld>
            <a:endParaRPr lang="it-IT"/>
          </a:p>
        </p:txBody>
      </p:sp>
      <p:sp>
        <p:nvSpPr>
          <p:cNvPr id="38915" name="Rectangle 1498"/>
          <p:cNvSpPr>
            <a:spLocks noChangeArrowheads="1"/>
          </p:cNvSpPr>
          <p:nvPr/>
        </p:nvSpPr>
        <p:spPr bwMode="auto">
          <a:xfrm>
            <a:off x="2566988" y="268288"/>
            <a:ext cx="6697662" cy="641350"/>
          </a:xfrm>
          <a:prstGeom prst="rect">
            <a:avLst/>
          </a:prstGeom>
          <a:noFill/>
          <a:ln w="9525">
            <a:noFill/>
            <a:miter lim="800000"/>
            <a:headEnd/>
            <a:tailEnd/>
          </a:ln>
        </p:spPr>
        <p:txBody>
          <a:bodyPr anchor="ctr">
            <a:spAutoFit/>
          </a:bodyPr>
          <a:lstStyle/>
          <a:p>
            <a:r>
              <a:rPr lang="it-IT" dirty="0"/>
              <a:t>Esempio 1 – Reddito famigliare di 14 famiglie piemontesi (Fonte: Banca d’Italia)</a:t>
            </a:r>
          </a:p>
        </p:txBody>
      </p:sp>
      <p:graphicFrame>
        <p:nvGraphicFramePr>
          <p:cNvPr id="158336" name="Group 2688"/>
          <p:cNvGraphicFramePr>
            <a:graphicFrameLocks noGrp="1"/>
          </p:cNvGraphicFramePr>
          <p:nvPr>
            <p:extLst/>
          </p:nvPr>
        </p:nvGraphicFramePr>
        <p:xfrm>
          <a:off x="2057401" y="608737"/>
          <a:ext cx="7776665" cy="5859519"/>
        </p:xfrm>
        <a:graphic>
          <a:graphicData uri="http://schemas.openxmlformats.org/drawingml/2006/table">
            <a:tbl>
              <a:tblPr/>
              <a:tblGrid>
                <a:gridCol w="1106423">
                  <a:extLst>
                    <a:ext uri="{9D8B030D-6E8A-4147-A177-3AD203B41FA5}">
                      <a16:colId xmlns:a16="http://schemas.microsoft.com/office/drawing/2014/main" val="20000"/>
                    </a:ext>
                  </a:extLst>
                </a:gridCol>
                <a:gridCol w="1078992">
                  <a:extLst>
                    <a:ext uri="{9D8B030D-6E8A-4147-A177-3AD203B41FA5}">
                      <a16:colId xmlns:a16="http://schemas.microsoft.com/office/drawing/2014/main" val="20001"/>
                    </a:ext>
                  </a:extLst>
                </a:gridCol>
                <a:gridCol w="423953">
                  <a:extLst>
                    <a:ext uri="{9D8B030D-6E8A-4147-A177-3AD203B41FA5}">
                      <a16:colId xmlns:a16="http://schemas.microsoft.com/office/drawing/2014/main" val="20002"/>
                    </a:ext>
                  </a:extLst>
                </a:gridCol>
                <a:gridCol w="978903">
                  <a:extLst>
                    <a:ext uri="{9D8B030D-6E8A-4147-A177-3AD203B41FA5}">
                      <a16:colId xmlns:a16="http://schemas.microsoft.com/office/drawing/2014/main" val="20003"/>
                    </a:ext>
                  </a:extLst>
                </a:gridCol>
                <a:gridCol w="965440">
                  <a:extLst>
                    <a:ext uri="{9D8B030D-6E8A-4147-A177-3AD203B41FA5}">
                      <a16:colId xmlns:a16="http://schemas.microsoft.com/office/drawing/2014/main" val="20004"/>
                    </a:ext>
                  </a:extLst>
                </a:gridCol>
                <a:gridCol w="841248">
                  <a:extLst>
                    <a:ext uri="{9D8B030D-6E8A-4147-A177-3AD203B41FA5}">
                      <a16:colId xmlns:a16="http://schemas.microsoft.com/office/drawing/2014/main" val="20005"/>
                    </a:ext>
                  </a:extLst>
                </a:gridCol>
                <a:gridCol w="1161195">
                  <a:extLst>
                    <a:ext uri="{9D8B030D-6E8A-4147-A177-3AD203B41FA5}">
                      <a16:colId xmlns:a16="http://schemas.microsoft.com/office/drawing/2014/main" val="20006"/>
                    </a:ext>
                  </a:extLst>
                </a:gridCol>
                <a:gridCol w="1220511">
                  <a:extLst>
                    <a:ext uri="{9D8B030D-6E8A-4147-A177-3AD203B41FA5}">
                      <a16:colId xmlns:a16="http://schemas.microsoft.com/office/drawing/2014/main" val="20007"/>
                    </a:ext>
                  </a:extLst>
                </a:gridCol>
              </a:tblGrid>
              <a:tr h="49054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2800" b="0" i="0" u="none" strike="noStrike" cap="none" normalizeH="0" baseline="0" dirty="0">
                        <a:ln>
                          <a:noFill/>
                        </a:ln>
                        <a:solidFill>
                          <a:schemeClr val="tx1"/>
                        </a:solidFill>
                        <a:effectLst/>
                        <a:latin typeface="Arial" pitchFamily="34" charset="0"/>
                      </a:endParaRPr>
                    </a:p>
                  </a:txBody>
                  <a:tcPr anchor="b" horzOverflow="overflow">
                    <a:lnL cap="flat">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2800" b="0" i="0" u="none" strike="noStrike" cap="none" normalizeH="0" baseline="0" dirty="0">
                        <a:ln>
                          <a:noFill/>
                        </a:ln>
                        <a:solidFill>
                          <a:schemeClr val="tx1"/>
                        </a:solidFill>
                        <a:effectLst/>
                        <a:latin typeface="Arial" pitchFamily="34" charset="0"/>
                      </a:endParaRPr>
                    </a:p>
                  </a:txBody>
                  <a:tcPr anchor="b" horzOverflow="overflow">
                    <a:lnL>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2800" b="0" i="0" u="none" strike="noStrike" cap="none" normalizeH="0" baseline="0" dirty="0">
                        <a:ln>
                          <a:noFill/>
                        </a:ln>
                        <a:solidFill>
                          <a:schemeClr val="tx1"/>
                        </a:solidFill>
                        <a:effectLst/>
                        <a:latin typeface="Arial" pitchFamily="34" charset="0"/>
                      </a:endParaRPr>
                    </a:p>
                  </a:txBody>
                  <a:tcPr anchor="b" horzOverflow="overflow">
                    <a:lnL>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2800" b="0" i="0" u="none" strike="noStrike" cap="none" normalizeH="0" baseline="0" dirty="0">
                        <a:ln>
                          <a:noFill/>
                        </a:ln>
                        <a:solidFill>
                          <a:schemeClr val="tx1"/>
                        </a:solidFill>
                        <a:effectLst/>
                        <a:latin typeface="Arial" pitchFamily="34" charset="0"/>
                      </a:endParaRPr>
                    </a:p>
                  </a:txBody>
                  <a:tcPr anchor="b" horzOverflow="overflow">
                    <a:lnL>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2800" b="0" i="0" u="none" strike="noStrike" cap="none" normalizeH="0" baseline="0" dirty="0">
                        <a:ln>
                          <a:noFill/>
                        </a:ln>
                        <a:solidFill>
                          <a:schemeClr val="tx1"/>
                        </a:solidFill>
                        <a:effectLst/>
                        <a:latin typeface="Arial" pitchFamily="34" charset="0"/>
                      </a:endParaRPr>
                    </a:p>
                  </a:txBody>
                  <a:tcPr anchor="b" horzOverflow="overflow">
                    <a:lnL>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2800" b="0" i="0" u="none" strike="noStrike" cap="none" normalizeH="0" baseline="0" dirty="0">
                        <a:ln>
                          <a:noFill/>
                        </a:ln>
                        <a:solidFill>
                          <a:schemeClr val="tx1"/>
                        </a:solidFill>
                        <a:effectLst/>
                        <a:latin typeface="Arial" pitchFamily="34" charset="0"/>
                      </a:endParaRPr>
                    </a:p>
                  </a:txBody>
                  <a:tcPr anchor="b" horzOverflow="overflow">
                    <a:lnL>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2800" b="0" i="0" u="none" strike="noStrike" cap="none" normalizeH="0" baseline="0" dirty="0">
                        <a:ln>
                          <a:noFill/>
                        </a:ln>
                        <a:solidFill>
                          <a:schemeClr val="tx1"/>
                        </a:solidFill>
                        <a:effectLst/>
                        <a:latin typeface="Arial" pitchFamily="34" charset="0"/>
                      </a:endParaRPr>
                    </a:p>
                  </a:txBody>
                  <a:tcPr anchor="b" horzOverflow="overflow">
                    <a:lnL>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Arial" pitchFamily="34" charset="0"/>
                      </a:endParaRPr>
                    </a:p>
                  </a:txBody>
                  <a:tcPr anchor="b" horzOverflow="overflow">
                    <a:lnL>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52239">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sz="1200" b="1" i="0" u="none" strike="noStrike" cap="none" normalizeH="0" baseline="0" dirty="0">
                          <a:ln>
                            <a:noFill/>
                          </a:ln>
                          <a:solidFill>
                            <a:schemeClr val="tx1"/>
                          </a:solidFill>
                          <a:effectLst/>
                          <a:latin typeface="Arial" pitchFamily="34" charset="0"/>
                          <a:cs typeface="Arial" pitchFamily="34" charset="0"/>
                        </a:rPr>
                        <a:t>Numero questionario</a:t>
                      </a:r>
                      <a:endParaRPr kumimoji="0" lang="it-IT" sz="18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it-IT" sz="1200" b="1" i="0" u="none" strike="noStrike" cap="none" normalizeH="0" baseline="0" dirty="0">
                          <a:ln>
                            <a:noFill/>
                          </a:ln>
                          <a:solidFill>
                            <a:schemeClr val="tx1"/>
                          </a:solidFill>
                          <a:effectLst/>
                          <a:latin typeface="Arial" pitchFamily="34" charset="0"/>
                          <a:cs typeface="Arial" pitchFamily="34" charset="0"/>
                        </a:rPr>
                        <a:t>Reddito famigliare (Euro)</a:t>
                      </a:r>
                      <a:r>
                        <a:rPr kumimoji="0" lang="it-IT" sz="1200" b="0" i="0" u="none" strike="noStrike" cap="none" normalizeH="0" baseline="0" dirty="0">
                          <a:ln>
                            <a:noFill/>
                          </a:ln>
                          <a:solidFill>
                            <a:schemeClr val="tx1"/>
                          </a:solidFill>
                          <a:effectLst/>
                          <a:latin typeface="Arial" pitchFamily="34" charset="0"/>
                          <a:cs typeface="Arial" pitchFamily="34" charset="0"/>
                        </a:rPr>
                        <a:t> </a:t>
                      </a:r>
                      <a:endParaRPr kumimoji="0" lang="it-IT" sz="1800" b="0"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1200" b="1" i="0" u="none" strike="noStrike" cap="none" normalizeH="0" baseline="0" dirty="0">
                          <a:ln>
                            <a:noFill/>
                          </a:ln>
                          <a:solidFill>
                            <a:schemeClr val="tx1"/>
                          </a:solidFill>
                          <a:effectLst/>
                          <a:latin typeface="Arial" pitchFamily="34" charset="0"/>
                          <a:cs typeface="Arial" pitchFamily="34" charset="0"/>
                        </a:rPr>
                        <a:t>Frequenza</a:t>
                      </a:r>
                      <a:endParaRPr kumimoji="0" lang="it-IT" sz="18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sz="1200" b="1" i="0" u="none" strike="noStrike" cap="none" normalizeH="0" baseline="0" dirty="0">
                          <a:ln>
                            <a:noFill/>
                          </a:ln>
                          <a:solidFill>
                            <a:schemeClr val="tx1"/>
                          </a:solidFill>
                          <a:effectLst/>
                          <a:latin typeface="Arial" pitchFamily="34" charset="0"/>
                          <a:cs typeface="Arial" pitchFamily="34" charset="0"/>
                        </a:rPr>
                        <a:t>Reddito per famiglia</a:t>
                      </a:r>
                      <a:endParaRPr kumimoji="0" lang="it-IT" sz="18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1200" b="1" i="0" u="none" strike="noStrike" cap="none" normalizeH="0" baseline="0" dirty="0">
                          <a:ln>
                            <a:noFill/>
                          </a:ln>
                          <a:solidFill>
                            <a:schemeClr val="tx1"/>
                          </a:solidFill>
                          <a:effectLst/>
                          <a:latin typeface="Arial" pitchFamily="34" charset="0"/>
                          <a:cs typeface="Arial" pitchFamily="34" charset="0"/>
                        </a:rPr>
                        <a:t>Frequenza relativa </a:t>
                      </a:r>
                      <a:endParaRPr kumimoji="0" lang="it-IT" sz="18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1200" b="1" i="0" u="none" strike="noStrike" cap="none" normalizeH="0" baseline="0" dirty="0">
                          <a:ln>
                            <a:noFill/>
                          </a:ln>
                          <a:solidFill>
                            <a:schemeClr val="tx1"/>
                          </a:solidFill>
                          <a:effectLst/>
                          <a:latin typeface="Arial" pitchFamily="34" charset="0"/>
                          <a:cs typeface="Arial" pitchFamily="34" charset="0"/>
                        </a:rPr>
                        <a:t>Quantità relativa </a:t>
                      </a:r>
                      <a:endParaRPr kumimoji="0" lang="it-IT" sz="18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it-IT" sz="1200" b="1" i="0" u="none" strike="noStrike" cap="none" normalizeH="0" baseline="0" dirty="0">
                          <a:ln>
                            <a:noFill/>
                          </a:ln>
                          <a:solidFill>
                            <a:schemeClr val="tx1"/>
                          </a:solidFill>
                          <a:effectLst/>
                          <a:latin typeface="Arial" pitchFamily="34" charset="0"/>
                          <a:cs typeface="Arial" pitchFamily="34" charset="0"/>
                        </a:rPr>
                        <a:t>Frequenza relativa cumulata</a:t>
                      </a:r>
                      <a:endParaRPr kumimoji="0" lang="it-IT" sz="18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1200" b="1" i="0" u="none" strike="noStrike" cap="none" normalizeH="0" baseline="0" dirty="0">
                          <a:ln>
                            <a:noFill/>
                          </a:ln>
                          <a:solidFill>
                            <a:schemeClr val="tx1"/>
                          </a:solidFill>
                          <a:effectLst/>
                          <a:latin typeface="Arial" pitchFamily="34" charset="0"/>
                          <a:cs typeface="Arial" pitchFamily="34" charset="0"/>
                        </a:rPr>
                        <a:t>Quantità relativa cumulata </a:t>
                      </a:r>
                      <a:endParaRPr kumimoji="0" lang="it-IT" sz="18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73908">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it-IT" sz="1200" b="1" i="0" u="none" strike="noStrike" cap="none" normalizeH="0" baseline="0">
                          <a:ln>
                            <a:noFill/>
                          </a:ln>
                          <a:solidFill>
                            <a:schemeClr val="tx1"/>
                          </a:solidFill>
                          <a:effectLst/>
                          <a:latin typeface="Arial" pitchFamily="34" charset="0"/>
                          <a:cs typeface="Arial" pitchFamily="34" charset="0"/>
                        </a:rPr>
                        <a:t>NQUEST</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it-IT" sz="1200" b="1" i="0" u="none" strike="noStrike" cap="none" normalizeH="0" baseline="0">
                          <a:ln>
                            <a:noFill/>
                          </a:ln>
                          <a:solidFill>
                            <a:schemeClr val="tx1"/>
                          </a:solidFill>
                          <a:effectLst/>
                          <a:latin typeface="Arial" pitchFamily="34" charset="0"/>
                          <a:cs typeface="Arial" pitchFamily="34" charset="0"/>
                        </a:rPr>
                        <a:t>Xi</a:t>
                      </a:r>
                      <a:endParaRPr kumimoji="0" lang="it-IT"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1" i="0" u="none" strike="noStrike" cap="none" normalizeH="0" baseline="0">
                          <a:ln>
                            <a:noFill/>
                          </a:ln>
                          <a:solidFill>
                            <a:schemeClr val="tx1"/>
                          </a:solidFill>
                          <a:effectLst/>
                          <a:latin typeface="Arial" pitchFamily="34" charset="0"/>
                          <a:cs typeface="Arial" pitchFamily="34" charset="0"/>
                        </a:rPr>
                        <a:t>ni</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1" i="0" u="none" strike="noStrike" cap="none" normalizeH="0" baseline="0">
                          <a:ln>
                            <a:noFill/>
                          </a:ln>
                          <a:solidFill>
                            <a:schemeClr val="tx1"/>
                          </a:solidFill>
                          <a:effectLst/>
                          <a:latin typeface="Arial" pitchFamily="34" charset="0"/>
                          <a:cs typeface="Arial" pitchFamily="34" charset="0"/>
                        </a:rPr>
                        <a:t>Qi= xi*ni</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1" i="0" u="none" strike="noStrike" cap="none" normalizeH="0" baseline="0" dirty="0">
                          <a:ln>
                            <a:noFill/>
                          </a:ln>
                          <a:solidFill>
                            <a:srgbClr val="FF0000"/>
                          </a:solidFill>
                          <a:effectLst/>
                          <a:latin typeface="Arial" pitchFamily="34" charset="0"/>
                          <a:cs typeface="Arial" pitchFamily="34" charset="0"/>
                        </a:rPr>
                        <a:t>fi</a:t>
                      </a:r>
                      <a:endParaRPr kumimoji="0" lang="it-IT" sz="1800" b="0" i="0" u="none" strike="noStrike" cap="none" normalizeH="0" baseline="0" dirty="0">
                        <a:ln>
                          <a:noFill/>
                        </a:ln>
                        <a:solidFill>
                          <a:srgbClr val="FF0000"/>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1" i="0" u="none" strike="noStrike" cap="none" normalizeH="0" baseline="0" dirty="0" err="1">
                          <a:ln>
                            <a:noFill/>
                          </a:ln>
                          <a:solidFill>
                            <a:srgbClr val="FF0000"/>
                          </a:solidFill>
                          <a:effectLst/>
                          <a:latin typeface="Arial" pitchFamily="34" charset="0"/>
                          <a:cs typeface="Arial" pitchFamily="34" charset="0"/>
                        </a:rPr>
                        <a:t>qi</a:t>
                      </a:r>
                      <a:endParaRPr kumimoji="0" lang="it-IT" sz="1800" b="0" i="0" u="none" strike="noStrike" cap="none" normalizeH="0" baseline="0" dirty="0">
                        <a:ln>
                          <a:noFill/>
                        </a:ln>
                        <a:solidFill>
                          <a:srgbClr val="FF0000"/>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1" i="0" u="none" strike="noStrike" cap="none" normalizeH="0" baseline="0">
                          <a:ln>
                            <a:noFill/>
                          </a:ln>
                          <a:solidFill>
                            <a:schemeClr val="tx1"/>
                          </a:solidFill>
                          <a:effectLst/>
                          <a:latin typeface="Times New Roman" pitchFamily="18" charset="0"/>
                          <a:cs typeface="Times New Roman" pitchFamily="18" charset="0"/>
                        </a:rPr>
                        <a:t> fi'</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1" i="0" u="none" strike="noStrike" cap="none" normalizeH="0" baseline="0">
                          <a:ln>
                            <a:noFill/>
                          </a:ln>
                          <a:solidFill>
                            <a:schemeClr val="tx1"/>
                          </a:solidFill>
                          <a:effectLst/>
                          <a:latin typeface="Times New Roman" pitchFamily="18" charset="0"/>
                          <a:cs typeface="Times New Roman" pitchFamily="18" charset="0"/>
                        </a:rPr>
                        <a:t>qi'</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59702">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680040</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1500.00</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1500.00</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0.071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0.022</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0.071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0.022</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3"/>
                  </a:ext>
                </a:extLst>
              </a:tr>
              <a:tr h="259702">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687898</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2400.00</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2400.00</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0.071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0.035</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0.143</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0.056</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4"/>
                  </a:ext>
                </a:extLst>
              </a:tr>
              <a:tr h="259702">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680263</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2990.00</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1</a:t>
                      </a:r>
                      <a:endParaRPr kumimoji="0" lang="it-IT"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2990.00</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0.071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0.043</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0.214</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0.100</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5"/>
                  </a:ext>
                </a:extLst>
              </a:tr>
              <a:tr h="259702">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681222</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3146.00</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3146.00</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0.071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0.046</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0.286</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0.145</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6"/>
                  </a:ext>
                </a:extLst>
              </a:tr>
              <a:tr h="259702">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684930</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3682.97</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3682.97</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0.071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0.053</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0.357</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0.199</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7"/>
                  </a:ext>
                </a:extLst>
              </a:tr>
              <a:tr h="259702">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688082</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5100.00</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1</a:t>
                      </a:r>
                      <a:endParaRPr kumimoji="0" lang="it-IT"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5100.00</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0.071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0.074</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0.429</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0.272</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8"/>
                  </a:ext>
                </a:extLst>
              </a:tr>
              <a:tr h="259702">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680390</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5416.59</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5416.59</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0.071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0.078</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0.500</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0.351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9"/>
                  </a:ext>
                </a:extLst>
              </a:tr>
              <a:tr h="259702">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682849</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5724.89</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5724.89</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0.071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0.083</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0.571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0.434</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10"/>
                  </a:ext>
                </a:extLst>
              </a:tr>
              <a:tr h="259702">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680359</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6002.63</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6002.63</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0.071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0.087</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0.643</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0.521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11"/>
                  </a:ext>
                </a:extLst>
              </a:tr>
              <a:tr h="259702">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640931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6004.15</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6004.15</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0.071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0.087</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0.714</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0.608</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12"/>
                  </a:ext>
                </a:extLst>
              </a:tr>
              <a:tr h="259702">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680275</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6324.89</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6324.89</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0.071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0.092</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0.786</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0.699</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13"/>
                  </a:ext>
                </a:extLst>
              </a:tr>
              <a:tr h="259702">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32044</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6570.81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6570.81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0.071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0.095</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0.857</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0.794</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14"/>
                  </a:ext>
                </a:extLst>
              </a:tr>
              <a:tr h="259702">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648808</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6708.00</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6708.00</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0.071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0.097</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0.929</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0.891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15"/>
                  </a:ext>
                </a:extLst>
              </a:tr>
              <a:tr h="259702">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676466</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7493.98</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7493.98</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0.071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0.109</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6"/>
                  </a:ext>
                </a:extLst>
              </a:tr>
              <a:tr h="259702">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it-IT" sz="1200" b="1" i="0" u="none" strike="noStrike" cap="none" normalizeH="0" baseline="0">
                          <a:ln>
                            <a:noFill/>
                          </a:ln>
                          <a:solidFill>
                            <a:schemeClr val="tx1"/>
                          </a:solidFill>
                          <a:effectLst/>
                          <a:latin typeface="Arial" pitchFamily="34" charset="0"/>
                          <a:cs typeface="Arial" pitchFamily="34" charset="0"/>
                        </a:rPr>
                        <a:t>totale</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1" i="0" u="none" strike="noStrike" cap="none" normalizeH="0" baseline="0">
                          <a:ln>
                            <a:noFill/>
                          </a:ln>
                          <a:solidFill>
                            <a:schemeClr val="tx1"/>
                          </a:solidFill>
                          <a:effectLst/>
                          <a:latin typeface="Arial" pitchFamily="34" charset="0"/>
                          <a:cs typeface="Arial" pitchFamily="34" charset="0"/>
                        </a:rPr>
                        <a:t>69064.91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1" i="0" u="none" strike="noStrike" cap="none" normalizeH="0" baseline="0">
                          <a:ln>
                            <a:noFill/>
                          </a:ln>
                          <a:solidFill>
                            <a:schemeClr val="tx1"/>
                          </a:solidFill>
                          <a:effectLst/>
                          <a:latin typeface="Arial" pitchFamily="34" charset="0"/>
                          <a:cs typeface="Arial" pitchFamily="34" charset="0"/>
                        </a:rPr>
                        <a:t>14</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1" i="0" u="none" strike="noStrike" cap="none" normalizeH="0" baseline="0" dirty="0">
                          <a:ln>
                            <a:noFill/>
                          </a:ln>
                          <a:solidFill>
                            <a:schemeClr val="tx1"/>
                          </a:solidFill>
                          <a:effectLst/>
                          <a:latin typeface="Arial" pitchFamily="34" charset="0"/>
                          <a:cs typeface="Arial" pitchFamily="34" charset="0"/>
                        </a:rPr>
                        <a:t>69064.91</a:t>
                      </a:r>
                      <a:endParaRPr kumimoji="0" lang="it-IT" sz="18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1" i="0" u="none" strike="noStrike" cap="none" normalizeH="0" baseline="0" dirty="0">
                          <a:ln>
                            <a:noFill/>
                          </a:ln>
                          <a:solidFill>
                            <a:schemeClr val="tx1"/>
                          </a:solidFill>
                          <a:effectLst/>
                          <a:latin typeface="Arial" pitchFamily="34" charset="0"/>
                          <a:cs typeface="Arial" pitchFamily="34" charset="0"/>
                        </a:rPr>
                        <a:t>1</a:t>
                      </a:r>
                      <a:endParaRPr kumimoji="0" lang="it-IT" sz="18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1" i="0" u="none" strike="noStrike" cap="none" normalizeH="0" baseline="0" dirty="0">
                          <a:ln>
                            <a:noFill/>
                          </a:ln>
                          <a:solidFill>
                            <a:schemeClr val="tx1"/>
                          </a:solidFill>
                          <a:effectLst/>
                          <a:latin typeface="Arial" pitchFamily="34" charset="0"/>
                          <a:cs typeface="Arial" pitchFamily="34" charset="0"/>
                        </a:rPr>
                        <a:t>1</a:t>
                      </a:r>
                      <a:endParaRPr kumimoji="0" lang="it-IT" sz="18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 </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dirty="0">
                          <a:ln>
                            <a:noFill/>
                          </a:ln>
                          <a:solidFill>
                            <a:schemeClr val="tx1"/>
                          </a:solidFill>
                          <a:effectLst/>
                          <a:latin typeface="Arial" pitchFamily="34" charset="0"/>
                          <a:cs typeface="Arial" pitchFamily="34" charset="0"/>
                        </a:rPr>
                        <a:t> </a:t>
                      </a:r>
                      <a:endParaRPr kumimoji="0" lang="it-IT" sz="18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7"/>
                  </a:ext>
                </a:extLst>
              </a:tr>
            </a:tbl>
          </a:graphicData>
        </a:graphic>
      </p:graphicFrame>
    </p:spTree>
    <p:extLst>
      <p:ext uri="{BB962C8B-B14F-4D97-AF65-F5344CB8AC3E}">
        <p14:creationId xmlns:p14="http://schemas.microsoft.com/office/powerpoint/2010/main" val="3744411367"/>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it-IT"/>
              <a:t>LO STUDIO DELLA CONCENTRAZIONE: Relazione tra le fi e le qi</a:t>
            </a:r>
            <a:endParaRPr lang="it-IT" dirty="0"/>
          </a:p>
        </p:txBody>
      </p:sp>
      <p:sp>
        <p:nvSpPr>
          <p:cNvPr id="30725" name="Rectangle 3"/>
          <p:cNvSpPr>
            <a:spLocks noGrp="1" noChangeArrowheads="1"/>
          </p:cNvSpPr>
          <p:nvPr>
            <p:ph idx="1"/>
          </p:nvPr>
        </p:nvSpPr>
        <p:spPr/>
        <p:txBody>
          <a:bodyPr>
            <a:normAutofit fontScale="92500"/>
          </a:bodyPr>
          <a:lstStyle/>
          <a:p>
            <a:r>
              <a:rPr lang="it-IT" dirty="0"/>
              <a:t>Gli </a:t>
            </a:r>
            <a:r>
              <a:rPr lang="it-IT" dirty="0" err="1"/>
              <a:t>ammontari</a:t>
            </a:r>
            <a:r>
              <a:rPr lang="it-IT" dirty="0"/>
              <a:t> relativi danno conto della quota parte di fenomeno (reddito o </a:t>
            </a:r>
            <a:r>
              <a:rPr lang="it-IT" dirty="0" err="1"/>
              <a:t>qi</a:t>
            </a:r>
            <a:r>
              <a:rPr lang="it-IT" dirty="0"/>
              <a:t>) pertinente una singola famiglia (o fi)</a:t>
            </a:r>
          </a:p>
          <a:p>
            <a:r>
              <a:rPr lang="it-IT" dirty="0"/>
              <a:t>Gli </a:t>
            </a:r>
            <a:r>
              <a:rPr lang="it-IT" dirty="0" err="1"/>
              <a:t>ammontari</a:t>
            </a:r>
            <a:r>
              <a:rPr lang="it-IT" dirty="0"/>
              <a:t> relativi cumulati indicano la quota progressiva spettante alle famiglie che singolarmente non ne possiedono più di un dato ammontare.</a:t>
            </a:r>
          </a:p>
          <a:p>
            <a:r>
              <a:rPr lang="it-IT" dirty="0"/>
              <a:t>Gli </a:t>
            </a:r>
            <a:r>
              <a:rPr lang="it-IT" dirty="0" err="1"/>
              <a:t>ammontari</a:t>
            </a:r>
            <a:r>
              <a:rPr lang="it-IT" dirty="0"/>
              <a:t> relativi cumulati risultano sempre inferiori o uguali alle corrispondenti frequenze relative cumulate di unità.</a:t>
            </a:r>
          </a:p>
          <a:p>
            <a:r>
              <a:rPr lang="it-IT" dirty="0"/>
              <a:t>Questo perché i valori sono ordinati in senso crescente</a:t>
            </a:r>
          </a:p>
          <a:p>
            <a:r>
              <a:rPr lang="it-IT" dirty="0"/>
              <a:t>al 10% delle unità non può spettare più del 10% di valore perché altrimenti, nel restante 90%, si troverebbero valori più piccoli di quelli inseriti nel primo 10% e questo contraddice l'ordinamento crescente</a:t>
            </a:r>
          </a:p>
        </p:txBody>
      </p:sp>
      <p:sp>
        <p:nvSpPr>
          <p:cNvPr id="5" name="Segnaposto numero diapositiva 4"/>
          <p:cNvSpPr>
            <a:spLocks noGrp="1"/>
          </p:cNvSpPr>
          <p:nvPr>
            <p:ph type="sldNum" sz="quarter" idx="12"/>
          </p:nvPr>
        </p:nvSpPr>
        <p:spPr>
          <a:xfrm>
            <a:off x="8610600" y="6356350"/>
            <a:ext cx="2743200" cy="365125"/>
          </a:xfrm>
        </p:spPr>
        <p:txBody>
          <a:bodyPr/>
          <a:lstStyle/>
          <a:p>
            <a:fld id="{40CCFDFA-F06F-4F89-A68E-87D1773395A8}" type="slidenum">
              <a:rPr lang="it-IT" smtClean="0"/>
              <a:pPr/>
              <a:t>21</a:t>
            </a:fld>
            <a:endParaRPr lang="it-IT"/>
          </a:p>
        </p:txBody>
      </p:sp>
    </p:spTree>
    <p:extLst>
      <p:ext uri="{BB962C8B-B14F-4D97-AF65-F5344CB8AC3E}">
        <p14:creationId xmlns:p14="http://schemas.microsoft.com/office/powerpoint/2010/main" val="1553282854"/>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it-IT" dirty="0"/>
              <a:t>IL DIAGRAMMA DI LORENZ (vedi fig. slide 23)</a:t>
            </a:r>
          </a:p>
        </p:txBody>
      </p:sp>
      <p:sp>
        <p:nvSpPr>
          <p:cNvPr id="45059" name="Rectangle 3"/>
          <p:cNvSpPr>
            <a:spLocks noGrp="1" noChangeArrowheads="1"/>
          </p:cNvSpPr>
          <p:nvPr>
            <p:ph idx="1"/>
          </p:nvPr>
        </p:nvSpPr>
        <p:spPr/>
        <p:txBody>
          <a:bodyPr>
            <a:normAutofit fontScale="92500"/>
          </a:bodyPr>
          <a:lstStyle/>
          <a:p>
            <a:r>
              <a:rPr lang="it-IT" dirty="0"/>
              <a:t>Il diagramma è costituito da un triangolo isoscele rettangolo alla cui base sono misurate le frequenze relative cumulate di unità (popolazione) e sull'altezza le quote relative cumulate di variabile (reddito).</a:t>
            </a:r>
          </a:p>
          <a:p>
            <a:r>
              <a:rPr lang="it-IT" dirty="0"/>
              <a:t>I cateti OA e AB hanno lunghezza uno; l’ipotenusa OB è lunga √2; l’area complessiva del triangolo OAB è 0.5.</a:t>
            </a:r>
          </a:p>
          <a:p>
            <a:r>
              <a:rPr lang="it-IT" dirty="0"/>
              <a:t>La diagonale incontra la bisettrice nel punto C di coordinate (1/2,1/2)</a:t>
            </a:r>
          </a:p>
          <a:p>
            <a:r>
              <a:rPr lang="it-IT" dirty="0"/>
              <a:t>I punti (f</a:t>
            </a:r>
            <a:r>
              <a:rPr lang="it-IT" baseline="-25000" dirty="0"/>
              <a:t>i</a:t>
            </a:r>
            <a:r>
              <a:rPr lang="it-IT" dirty="0"/>
              <a:t>’,</a:t>
            </a:r>
            <a:r>
              <a:rPr lang="it-IT" dirty="0" err="1"/>
              <a:t>q</a:t>
            </a:r>
            <a:r>
              <a:rPr lang="it-IT" baseline="-25000" dirty="0" err="1"/>
              <a:t>i</a:t>
            </a:r>
            <a:r>
              <a:rPr lang="it-IT" dirty="0"/>
              <a:t>’) formano la relazione tra le frequenze relative cumulate di unità f</a:t>
            </a:r>
            <a:r>
              <a:rPr lang="it-IT" baseline="-25000" dirty="0"/>
              <a:t>i</a:t>
            </a:r>
            <a:r>
              <a:rPr lang="it-IT" dirty="0"/>
              <a:t>’ e la corrispondente quota relativa cumulata di variabile </a:t>
            </a:r>
            <a:r>
              <a:rPr lang="it-IT" dirty="0" err="1"/>
              <a:t>q</a:t>
            </a:r>
            <a:r>
              <a:rPr lang="it-IT" baseline="-25000" dirty="0" err="1"/>
              <a:t>i</a:t>
            </a:r>
            <a:r>
              <a:rPr lang="it-IT" dirty="0"/>
              <a:t>’.</a:t>
            </a:r>
          </a:p>
          <a:p>
            <a:r>
              <a:rPr lang="it-IT" dirty="0"/>
              <a:t>Il grafico della spezzata rimane sempre al di sotto della retta di </a:t>
            </a:r>
            <a:r>
              <a:rPr lang="it-IT" dirty="0" err="1"/>
              <a:t>equidistribuzione</a:t>
            </a:r>
            <a:r>
              <a:rPr lang="it-IT" dirty="0"/>
              <a:t> (q ≤ p) </a:t>
            </a:r>
          </a:p>
          <a:p>
            <a:endParaRPr lang="it-IT" dirty="0"/>
          </a:p>
        </p:txBody>
      </p:sp>
      <p:sp>
        <p:nvSpPr>
          <p:cNvPr id="45060" name="Segnaposto numero diapositiva 5"/>
          <p:cNvSpPr>
            <a:spLocks noGrp="1"/>
          </p:cNvSpPr>
          <p:nvPr>
            <p:ph type="sldNum" sz="quarter" idx="12"/>
          </p:nvPr>
        </p:nvSpPr>
        <p:spPr/>
        <p:txBody>
          <a:bodyPr/>
          <a:lstStyle/>
          <a:p>
            <a:fld id="{50074BB2-961C-45AA-8BBD-FFF00605A756}" type="slidenum">
              <a:rPr lang="it-IT" smtClean="0"/>
              <a:pPr/>
              <a:t>22</a:t>
            </a:fld>
            <a:endParaRPr lang="it-IT"/>
          </a:p>
        </p:txBody>
      </p:sp>
    </p:spTree>
    <p:extLst>
      <p:ext uri="{BB962C8B-B14F-4D97-AF65-F5344CB8AC3E}">
        <p14:creationId xmlns:p14="http://schemas.microsoft.com/office/powerpoint/2010/main" val="630192009"/>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p:txBody>
          <a:bodyPr>
            <a:normAutofit/>
          </a:bodyPr>
          <a:lstStyle/>
          <a:p>
            <a:pPr eaLnBrk="1" hangingPunct="1"/>
            <a:r>
              <a:rPr lang="it-IT" dirty="0"/>
              <a:t>La curva di concentrazione e il Rapporto di concentrazione (Indice </a:t>
            </a:r>
            <a:r>
              <a:rPr lang="it-IT" dirty="0" err="1"/>
              <a:t>Gini</a:t>
            </a:r>
            <a:r>
              <a:rPr lang="it-IT" dirty="0"/>
              <a:t>)</a:t>
            </a:r>
          </a:p>
        </p:txBody>
      </p:sp>
      <p:graphicFrame>
        <p:nvGraphicFramePr>
          <p:cNvPr id="1026" name="Object 3"/>
          <p:cNvGraphicFramePr>
            <a:graphicFrameLocks noGrp="1" noChangeAspect="1"/>
          </p:cNvGraphicFramePr>
          <p:nvPr>
            <p:ph sz="half" idx="1"/>
            <p:extLst>
              <p:ext uri="{D42A27DB-BD31-4B8C-83A1-F6EECF244321}">
                <p14:modId xmlns:p14="http://schemas.microsoft.com/office/powerpoint/2010/main" val="1753470094"/>
              </p:ext>
            </p:extLst>
          </p:nvPr>
        </p:nvGraphicFramePr>
        <p:xfrm>
          <a:off x="3216274" y="2074863"/>
          <a:ext cx="5283401" cy="3789362"/>
        </p:xfrm>
        <a:graphic>
          <a:graphicData uri="http://schemas.openxmlformats.org/presentationml/2006/ole">
            <mc:AlternateContent xmlns:mc="http://schemas.openxmlformats.org/markup-compatibility/2006">
              <mc:Choice xmlns:v="urn:schemas-microsoft-com:vml" Requires="v">
                <p:oleObj spid="_x0000_s1035" name="Grafico" r:id="rId4" imgW="4467215" imgH="3457585" progId="Excel.Sheet.8">
                  <p:embed/>
                </p:oleObj>
              </mc:Choice>
              <mc:Fallback>
                <p:oleObj name="Grafico" r:id="rId4" imgW="4467215" imgH="3457585" progId="Excel.Sheet.8">
                  <p:embed/>
                  <p:pic>
                    <p:nvPicPr>
                      <p:cNvPr id="1026" name="Object 3"/>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16274" y="2074863"/>
                        <a:ext cx="5283401" cy="3789362"/>
                      </a:xfrm>
                      <a:prstGeom prst="rect">
                        <a:avLst/>
                      </a:prstGeom>
                      <a:noFill/>
                      <a:ln>
                        <a:noFill/>
                      </a:ln>
                      <a:effectLst/>
                      <a:extLst/>
                    </p:spPr>
                  </p:pic>
                </p:oleObj>
              </mc:Fallback>
            </mc:AlternateContent>
          </a:graphicData>
        </a:graphic>
      </p:graphicFrame>
      <p:sp>
        <p:nvSpPr>
          <p:cNvPr id="1028" name="Segnaposto numero diapositiva 6"/>
          <p:cNvSpPr>
            <a:spLocks noGrp="1"/>
          </p:cNvSpPr>
          <p:nvPr>
            <p:ph type="sldNum" sz="quarter" idx="11"/>
          </p:nvPr>
        </p:nvSpPr>
        <p:spPr>
          <a:noFill/>
        </p:spPr>
        <p:txBody>
          <a:bodyPr/>
          <a:lstStyle/>
          <a:p>
            <a:fld id="{8D633C82-E68B-403D-BA64-E98150FAD336}" type="slidenum">
              <a:rPr lang="it-IT" smtClean="0"/>
              <a:pPr/>
              <a:t>23</a:t>
            </a:fld>
            <a:endParaRPr lang="it-IT"/>
          </a:p>
        </p:txBody>
      </p:sp>
      <p:sp>
        <p:nvSpPr>
          <p:cNvPr id="1029" name="Line 4"/>
          <p:cNvSpPr>
            <a:spLocks noChangeShapeType="1"/>
          </p:cNvSpPr>
          <p:nvPr/>
        </p:nvSpPr>
        <p:spPr bwMode="auto">
          <a:xfrm>
            <a:off x="5606005" y="3975656"/>
            <a:ext cx="1740061" cy="1147433"/>
          </a:xfrm>
          <a:prstGeom prst="line">
            <a:avLst/>
          </a:prstGeom>
          <a:noFill/>
          <a:ln w="9525">
            <a:solidFill>
              <a:schemeClr val="tx1"/>
            </a:solidFill>
            <a:round/>
            <a:headEnd/>
            <a:tailEnd/>
          </a:ln>
        </p:spPr>
        <p:txBody>
          <a:bodyPr/>
          <a:lstStyle/>
          <a:p>
            <a:endParaRPr lang="it-IT"/>
          </a:p>
        </p:txBody>
      </p:sp>
      <p:sp>
        <p:nvSpPr>
          <p:cNvPr id="1030" name="Text Box 5"/>
          <p:cNvSpPr txBox="1">
            <a:spLocks noChangeArrowheads="1"/>
          </p:cNvSpPr>
          <p:nvPr/>
        </p:nvSpPr>
        <p:spPr bwMode="auto">
          <a:xfrm>
            <a:off x="5321536" y="3825525"/>
            <a:ext cx="308098" cy="369332"/>
          </a:xfrm>
          <a:prstGeom prst="rect">
            <a:avLst/>
          </a:prstGeom>
          <a:noFill/>
          <a:ln w="9525">
            <a:noFill/>
            <a:miter lim="800000"/>
            <a:headEnd/>
            <a:tailEnd/>
          </a:ln>
        </p:spPr>
        <p:txBody>
          <a:bodyPr wrap="none">
            <a:spAutoFit/>
          </a:bodyPr>
          <a:lstStyle/>
          <a:p>
            <a:r>
              <a:rPr lang="it-IT" dirty="0"/>
              <a:t>C</a:t>
            </a:r>
          </a:p>
        </p:txBody>
      </p:sp>
      <p:sp>
        <p:nvSpPr>
          <p:cNvPr id="1031" name="Text Box 6"/>
          <p:cNvSpPr txBox="1">
            <a:spLocks noChangeArrowheads="1"/>
          </p:cNvSpPr>
          <p:nvPr/>
        </p:nvSpPr>
        <p:spPr bwMode="auto">
          <a:xfrm>
            <a:off x="3432176" y="5157788"/>
            <a:ext cx="360363" cy="366712"/>
          </a:xfrm>
          <a:prstGeom prst="rect">
            <a:avLst/>
          </a:prstGeom>
          <a:noFill/>
          <a:ln w="9525">
            <a:noFill/>
            <a:miter lim="800000"/>
            <a:headEnd/>
            <a:tailEnd/>
          </a:ln>
        </p:spPr>
        <p:txBody>
          <a:bodyPr>
            <a:spAutoFit/>
          </a:bodyPr>
          <a:lstStyle/>
          <a:p>
            <a:r>
              <a:rPr lang="it-IT"/>
              <a:t>O</a:t>
            </a:r>
          </a:p>
        </p:txBody>
      </p:sp>
      <p:sp>
        <p:nvSpPr>
          <p:cNvPr id="1032" name="Text Box 7"/>
          <p:cNvSpPr txBox="1">
            <a:spLocks noChangeArrowheads="1"/>
          </p:cNvSpPr>
          <p:nvPr/>
        </p:nvSpPr>
        <p:spPr bwMode="auto">
          <a:xfrm>
            <a:off x="7227888" y="5032375"/>
            <a:ext cx="317716" cy="369332"/>
          </a:xfrm>
          <a:prstGeom prst="rect">
            <a:avLst/>
          </a:prstGeom>
          <a:noFill/>
          <a:ln w="9525">
            <a:noFill/>
            <a:miter lim="800000"/>
            <a:headEnd/>
            <a:tailEnd/>
          </a:ln>
        </p:spPr>
        <p:txBody>
          <a:bodyPr wrap="none">
            <a:spAutoFit/>
          </a:bodyPr>
          <a:lstStyle/>
          <a:p>
            <a:r>
              <a:rPr lang="it-IT"/>
              <a:t>A</a:t>
            </a:r>
          </a:p>
        </p:txBody>
      </p:sp>
      <p:sp>
        <p:nvSpPr>
          <p:cNvPr id="1033" name="Text Box 8"/>
          <p:cNvSpPr txBox="1">
            <a:spLocks noChangeArrowheads="1"/>
          </p:cNvSpPr>
          <p:nvPr/>
        </p:nvSpPr>
        <p:spPr bwMode="auto">
          <a:xfrm>
            <a:off x="7156450" y="2513013"/>
            <a:ext cx="309700" cy="369332"/>
          </a:xfrm>
          <a:prstGeom prst="rect">
            <a:avLst/>
          </a:prstGeom>
          <a:noFill/>
          <a:ln w="9525">
            <a:noFill/>
            <a:miter lim="800000"/>
            <a:headEnd/>
            <a:tailEnd/>
          </a:ln>
        </p:spPr>
        <p:txBody>
          <a:bodyPr wrap="none">
            <a:spAutoFit/>
          </a:bodyPr>
          <a:lstStyle/>
          <a:p>
            <a:r>
              <a:rPr lang="it-IT"/>
              <a:t>B</a:t>
            </a:r>
          </a:p>
        </p:txBody>
      </p:sp>
      <p:sp>
        <p:nvSpPr>
          <p:cNvPr id="10" name="Rettangolo 9"/>
          <p:cNvSpPr/>
          <p:nvPr/>
        </p:nvSpPr>
        <p:spPr>
          <a:xfrm>
            <a:off x="1828800" y="5934671"/>
            <a:ext cx="7391400" cy="646331"/>
          </a:xfrm>
          <a:prstGeom prst="rect">
            <a:avLst/>
          </a:prstGeom>
        </p:spPr>
        <p:txBody>
          <a:bodyPr wrap="square">
            <a:spAutoFit/>
          </a:bodyPr>
          <a:lstStyle/>
          <a:p>
            <a:r>
              <a:rPr lang="en-US" dirty="0" err="1"/>
              <a:t>Corrado</a:t>
            </a:r>
            <a:r>
              <a:rPr lang="en-US" dirty="0"/>
              <a:t> </a:t>
            </a:r>
            <a:r>
              <a:rPr lang="en-US" dirty="0" err="1"/>
              <a:t>Gini</a:t>
            </a:r>
            <a:r>
              <a:rPr lang="en-US" dirty="0"/>
              <a:t>, lo propose </a:t>
            </a:r>
            <a:r>
              <a:rPr lang="en-US" dirty="0" err="1"/>
              <a:t>all’inizio</a:t>
            </a:r>
            <a:r>
              <a:rPr lang="en-US" dirty="0"/>
              <a:t> del 1900, </a:t>
            </a:r>
            <a:r>
              <a:rPr lang="en-US" i="1" dirty="0"/>
              <a:t>Sulla </a:t>
            </a:r>
            <a:r>
              <a:rPr lang="en-US" i="1" dirty="0" err="1"/>
              <a:t>misura</a:t>
            </a:r>
            <a:r>
              <a:rPr lang="en-US" i="1" dirty="0"/>
              <a:t> </a:t>
            </a:r>
            <a:r>
              <a:rPr lang="en-US" i="1" dirty="0" err="1"/>
              <a:t>della</a:t>
            </a:r>
            <a:r>
              <a:rPr lang="en-US" i="1" dirty="0"/>
              <a:t> </a:t>
            </a:r>
            <a:r>
              <a:rPr lang="en-US" i="1" dirty="0" err="1"/>
              <a:t>concentrazione</a:t>
            </a:r>
            <a:r>
              <a:rPr lang="en-US" i="1" dirty="0"/>
              <a:t> e </a:t>
            </a:r>
            <a:r>
              <a:rPr lang="en-US" i="1" dirty="0" err="1"/>
              <a:t>della</a:t>
            </a:r>
            <a:r>
              <a:rPr lang="en-US" i="1" dirty="0"/>
              <a:t> </a:t>
            </a:r>
            <a:r>
              <a:rPr lang="en-US" i="1" dirty="0" err="1"/>
              <a:t>variabilità</a:t>
            </a:r>
            <a:r>
              <a:rPr lang="en-US" i="1" dirty="0"/>
              <a:t> </a:t>
            </a:r>
            <a:r>
              <a:rPr lang="en-US" i="1" dirty="0" err="1"/>
              <a:t>dei</a:t>
            </a:r>
            <a:r>
              <a:rPr lang="en-US" i="1" dirty="0"/>
              <a:t> </a:t>
            </a:r>
            <a:r>
              <a:rPr lang="en-US" i="1" dirty="0" err="1"/>
              <a:t>caratteri</a:t>
            </a:r>
            <a:r>
              <a:rPr lang="en-US" dirty="0"/>
              <a:t> (1914)</a:t>
            </a:r>
            <a:endParaRPr lang="it-IT" dirty="0"/>
          </a:p>
        </p:txBody>
      </p:sp>
      <p:sp>
        <p:nvSpPr>
          <p:cNvPr id="2" name="CasellaDiTesto 1"/>
          <p:cNvSpPr txBox="1"/>
          <p:nvPr/>
        </p:nvSpPr>
        <p:spPr>
          <a:xfrm>
            <a:off x="4711792" y="4320143"/>
            <a:ext cx="824906" cy="369332"/>
          </a:xfrm>
          <a:prstGeom prst="rect">
            <a:avLst/>
          </a:prstGeom>
          <a:noFill/>
        </p:spPr>
        <p:txBody>
          <a:bodyPr wrap="none" rtlCol="0">
            <a:spAutoFit/>
          </a:bodyPr>
          <a:lstStyle/>
          <a:p>
            <a:r>
              <a:rPr lang="it-IT" b="1" dirty="0">
                <a:solidFill>
                  <a:srgbClr val="FF0000"/>
                </a:solidFill>
              </a:rPr>
              <a:t>Area A</a:t>
            </a:r>
          </a:p>
        </p:txBody>
      </p:sp>
      <p:sp>
        <p:nvSpPr>
          <p:cNvPr id="12" name="CasellaDiTesto 11"/>
          <p:cNvSpPr txBox="1"/>
          <p:nvPr/>
        </p:nvSpPr>
        <p:spPr>
          <a:xfrm>
            <a:off x="6016829" y="4318787"/>
            <a:ext cx="815288" cy="369332"/>
          </a:xfrm>
          <a:prstGeom prst="rect">
            <a:avLst/>
          </a:prstGeom>
          <a:noFill/>
        </p:spPr>
        <p:txBody>
          <a:bodyPr wrap="none" rtlCol="0">
            <a:spAutoFit/>
          </a:bodyPr>
          <a:lstStyle/>
          <a:p>
            <a:r>
              <a:rPr lang="it-IT" b="1" dirty="0"/>
              <a:t>Area B</a:t>
            </a:r>
          </a:p>
        </p:txBody>
      </p:sp>
      <p:sp>
        <p:nvSpPr>
          <p:cNvPr id="3" name="CasellaDiTesto 2"/>
          <p:cNvSpPr txBox="1"/>
          <p:nvPr/>
        </p:nvSpPr>
        <p:spPr>
          <a:xfrm>
            <a:off x="4419601" y="1705531"/>
            <a:ext cx="1244251" cy="369332"/>
          </a:xfrm>
          <a:prstGeom prst="rect">
            <a:avLst/>
          </a:prstGeom>
          <a:noFill/>
        </p:spPr>
        <p:txBody>
          <a:bodyPr wrap="none" rtlCol="0">
            <a:spAutoFit/>
          </a:bodyPr>
          <a:lstStyle/>
          <a:p>
            <a:r>
              <a:rPr lang="it-IT" dirty="0"/>
              <a:t>FIGURA 2.2</a:t>
            </a:r>
            <a:endParaRPr lang="en-US" dirty="0"/>
          </a:p>
        </p:txBody>
      </p:sp>
      <p:sp>
        <p:nvSpPr>
          <p:cNvPr id="4" name="CasellaDiTesto 3">
            <a:extLst>
              <a:ext uri="{FF2B5EF4-FFF2-40B4-BE49-F238E27FC236}">
                <a16:creationId xmlns:a16="http://schemas.microsoft.com/office/drawing/2014/main" id="{B4F0FC52-A32F-4A3D-B533-3C6DC8FE22B5}"/>
              </a:ext>
            </a:extLst>
          </p:cNvPr>
          <p:cNvSpPr txBox="1"/>
          <p:nvPr/>
        </p:nvSpPr>
        <p:spPr>
          <a:xfrm rot="19366994">
            <a:off x="4016609" y="3539596"/>
            <a:ext cx="2917952" cy="369332"/>
          </a:xfrm>
          <a:prstGeom prst="rect">
            <a:avLst/>
          </a:prstGeom>
          <a:noFill/>
        </p:spPr>
        <p:txBody>
          <a:bodyPr wrap="square" rtlCol="0">
            <a:spAutoFit/>
          </a:bodyPr>
          <a:lstStyle/>
          <a:p>
            <a:r>
              <a:rPr lang="it-IT" dirty="0">
                <a:solidFill>
                  <a:srgbClr val="0070C0"/>
                </a:solidFill>
              </a:rPr>
              <a:t>Retta di </a:t>
            </a:r>
            <a:r>
              <a:rPr lang="it-IT" dirty="0" err="1">
                <a:solidFill>
                  <a:srgbClr val="0070C0"/>
                </a:solidFill>
              </a:rPr>
              <a:t>Equidistribuzione</a:t>
            </a:r>
            <a:endParaRPr lang="it-IT" dirty="0">
              <a:solidFill>
                <a:srgbClr val="0070C0"/>
              </a:solidFill>
            </a:endParaRPr>
          </a:p>
        </p:txBody>
      </p:sp>
    </p:spTree>
    <p:extLst>
      <p:ext uri="{BB962C8B-B14F-4D97-AF65-F5344CB8AC3E}">
        <p14:creationId xmlns:p14="http://schemas.microsoft.com/office/powerpoint/2010/main" val="2249311434"/>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it-IT"/>
              <a:t>La curva di concentrazione (segue)</a:t>
            </a:r>
          </a:p>
        </p:txBody>
      </p:sp>
      <p:sp>
        <p:nvSpPr>
          <p:cNvPr id="47107" name="Rectangle 3"/>
          <p:cNvSpPr>
            <a:spLocks noGrp="1" noChangeArrowheads="1"/>
          </p:cNvSpPr>
          <p:nvPr>
            <p:ph idx="1"/>
          </p:nvPr>
        </p:nvSpPr>
        <p:spPr/>
        <p:txBody>
          <a:bodyPr/>
          <a:lstStyle/>
          <a:p>
            <a:r>
              <a:rPr lang="it-IT" dirty="0"/>
              <a:t>  Si chiama </a:t>
            </a:r>
            <a:r>
              <a:rPr lang="it-IT" dirty="0">
                <a:solidFill>
                  <a:srgbClr val="FF0000"/>
                </a:solidFill>
              </a:rPr>
              <a:t>area di concentrazione </a:t>
            </a:r>
            <a:r>
              <a:rPr lang="it-IT" dirty="0"/>
              <a:t>l’area compresa tra la curva di concentrazione e l’ipotenusa OB (retta di </a:t>
            </a:r>
            <a:r>
              <a:rPr lang="it-IT" dirty="0" err="1"/>
              <a:t>equidistribuzione</a:t>
            </a:r>
            <a:r>
              <a:rPr lang="it-IT" dirty="0"/>
              <a:t> a 45°) che corrisponde al caso di </a:t>
            </a:r>
            <a:r>
              <a:rPr lang="it-IT" dirty="0" err="1"/>
              <a:t>equidistribuzione</a:t>
            </a:r>
            <a:r>
              <a:rPr lang="it-IT" dirty="0"/>
              <a:t> dei redditi (q).</a:t>
            </a:r>
          </a:p>
          <a:p>
            <a:r>
              <a:rPr lang="it-IT" dirty="0"/>
              <a:t>   L’area di concentrazione può risultare al massimo pari all’area del triangolo OAB, nel caso di massima concentrazione. </a:t>
            </a:r>
          </a:p>
        </p:txBody>
      </p:sp>
      <p:sp>
        <p:nvSpPr>
          <p:cNvPr id="47108" name="Segnaposto numero diapositiva 5"/>
          <p:cNvSpPr>
            <a:spLocks noGrp="1"/>
          </p:cNvSpPr>
          <p:nvPr>
            <p:ph type="sldNum" sz="quarter" idx="12"/>
          </p:nvPr>
        </p:nvSpPr>
        <p:spPr/>
        <p:txBody>
          <a:bodyPr/>
          <a:lstStyle/>
          <a:p>
            <a:fld id="{7D7B7125-42AF-4EA0-BDD4-E09BAC754CD1}" type="slidenum">
              <a:rPr lang="it-IT" smtClean="0"/>
              <a:pPr/>
              <a:t>24</a:t>
            </a:fld>
            <a:endParaRPr lang="it-IT"/>
          </a:p>
        </p:txBody>
      </p:sp>
    </p:spTree>
    <p:extLst>
      <p:ext uri="{BB962C8B-B14F-4D97-AF65-F5344CB8AC3E}">
        <p14:creationId xmlns:p14="http://schemas.microsoft.com/office/powerpoint/2010/main" val="74279128"/>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it-IT"/>
              <a:t>LO STUDIO DELLA CONCENTRAZIONE: relazione tra variabilità e concentrazione</a:t>
            </a:r>
          </a:p>
        </p:txBody>
      </p:sp>
      <p:sp>
        <p:nvSpPr>
          <p:cNvPr id="40963" name="Rectangle 3"/>
          <p:cNvSpPr>
            <a:spLocks noGrp="1" noChangeArrowheads="1"/>
          </p:cNvSpPr>
          <p:nvPr>
            <p:ph idx="1"/>
          </p:nvPr>
        </p:nvSpPr>
        <p:spPr/>
        <p:txBody>
          <a:bodyPr/>
          <a:lstStyle/>
          <a:p>
            <a:r>
              <a:rPr lang="it-IT"/>
              <a:t>Tra la variabilità e la concentrazione esistono le seguenti relazioni:</a:t>
            </a:r>
          </a:p>
          <a:p>
            <a:r>
              <a:rPr lang="it-IT"/>
              <a:t>il caso di variabilità nulla corrisponde al caso di concentrazione nulla (ad esempio, tutti gli individui considerati hanno un reddito uguale);</a:t>
            </a:r>
          </a:p>
          <a:p>
            <a:r>
              <a:rPr lang="it-IT"/>
              <a:t>la situazione limite di massima concentrazione, cioè (n-1) persone con reddito nullo ed una con il totale del reddito, identifica anche la situazione di massima variabilità possibile per un fenomeno trasferibile, poiché, fermo restando il valore del totale della variabile, le unità statistiche assumono solo i valori estremi, cioè i valori più distanti.</a:t>
            </a:r>
            <a:endParaRPr lang="it-IT" dirty="0"/>
          </a:p>
        </p:txBody>
      </p:sp>
      <p:sp>
        <p:nvSpPr>
          <p:cNvPr id="40964" name="Segnaposto numero diapositiva 5"/>
          <p:cNvSpPr>
            <a:spLocks noGrp="1"/>
          </p:cNvSpPr>
          <p:nvPr>
            <p:ph type="sldNum" sz="quarter" idx="12"/>
          </p:nvPr>
        </p:nvSpPr>
        <p:spPr/>
        <p:txBody>
          <a:bodyPr/>
          <a:lstStyle/>
          <a:p>
            <a:fld id="{E12A3DD6-C7F0-464D-AA82-946C089FD441}" type="slidenum">
              <a:rPr lang="it-IT" smtClean="0"/>
              <a:pPr/>
              <a:t>25</a:t>
            </a:fld>
            <a:endParaRPr lang="it-IT"/>
          </a:p>
        </p:txBody>
      </p:sp>
    </p:spTree>
    <p:extLst>
      <p:ext uri="{BB962C8B-B14F-4D97-AF65-F5344CB8AC3E}">
        <p14:creationId xmlns:p14="http://schemas.microsoft.com/office/powerpoint/2010/main" val="146913052"/>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it-IT"/>
              <a:t>Situazione di concentrazione nulla </a:t>
            </a:r>
          </a:p>
        </p:txBody>
      </p:sp>
      <p:sp>
        <p:nvSpPr>
          <p:cNvPr id="41987" name="Rectangle 3"/>
          <p:cNvSpPr>
            <a:spLocks noGrp="1" noChangeArrowheads="1"/>
          </p:cNvSpPr>
          <p:nvPr>
            <p:ph idx="1"/>
          </p:nvPr>
        </p:nvSpPr>
        <p:spPr/>
        <p:txBody>
          <a:bodyPr>
            <a:normAutofit lnSpcReduction="10000"/>
          </a:bodyPr>
          <a:lstStyle/>
          <a:p>
            <a:endParaRPr lang="it-IT" dirty="0"/>
          </a:p>
          <a:p>
            <a:r>
              <a:rPr lang="it-IT" dirty="0"/>
              <a:t>La concentrazione è NULLA se tutte le unità possiedono lo stesso ammontare. Non ha in sé alcuna caratteristica ideale:</a:t>
            </a:r>
          </a:p>
          <a:p>
            <a:r>
              <a:rPr lang="it-IT" dirty="0"/>
              <a:t>L’ </a:t>
            </a:r>
            <a:r>
              <a:rPr lang="it-IT" dirty="0" err="1"/>
              <a:t>equidistribuzione</a:t>
            </a:r>
            <a:r>
              <a:rPr lang="it-IT" dirty="0"/>
              <a:t> dei redditi negli  n individui (cioè la concentrazione nulla) si manifesterebbe se ciascuno avesse un reddito pari a M (media aritmetica). </a:t>
            </a:r>
          </a:p>
          <a:p>
            <a:r>
              <a:rPr lang="it-IT" dirty="0"/>
              <a:t>              X</a:t>
            </a:r>
            <a:r>
              <a:rPr lang="it-IT" baseline="-25000" dirty="0"/>
              <a:t>1</a:t>
            </a:r>
            <a:r>
              <a:rPr lang="it-IT" dirty="0"/>
              <a:t> = X</a:t>
            </a:r>
            <a:r>
              <a:rPr lang="it-IT" baseline="-25000" dirty="0"/>
              <a:t>2</a:t>
            </a:r>
            <a:r>
              <a:rPr lang="it-IT" dirty="0"/>
              <a:t> =.. X </a:t>
            </a:r>
            <a:r>
              <a:rPr lang="it-IT" baseline="-25000" dirty="0"/>
              <a:t>(n-1) </a:t>
            </a:r>
            <a:r>
              <a:rPr lang="it-IT" dirty="0"/>
              <a:t>= X </a:t>
            </a:r>
            <a:r>
              <a:rPr lang="it-IT" baseline="-25000" dirty="0"/>
              <a:t>n</a:t>
            </a:r>
            <a:r>
              <a:rPr lang="it-IT" dirty="0"/>
              <a:t> = media aritmetica della variabile (M)</a:t>
            </a:r>
          </a:p>
          <a:p>
            <a:endParaRPr lang="it-IT" dirty="0"/>
          </a:p>
          <a:p>
            <a:r>
              <a:rPr lang="it-IT" dirty="0"/>
              <a:t>Questo significa che il primo 15% di unità possiede il 15% di variabile, il primo 45% possiede il 45% e così via.</a:t>
            </a:r>
          </a:p>
        </p:txBody>
      </p:sp>
      <p:sp>
        <p:nvSpPr>
          <p:cNvPr id="41988" name="Segnaposto numero diapositiva 5"/>
          <p:cNvSpPr>
            <a:spLocks noGrp="1"/>
          </p:cNvSpPr>
          <p:nvPr>
            <p:ph type="sldNum" sz="quarter" idx="12"/>
          </p:nvPr>
        </p:nvSpPr>
        <p:spPr/>
        <p:txBody>
          <a:bodyPr/>
          <a:lstStyle/>
          <a:p>
            <a:fld id="{2E6ED466-068F-42CE-ADC9-2903C315B177}" type="slidenum">
              <a:rPr lang="it-IT" smtClean="0"/>
              <a:pPr/>
              <a:t>26</a:t>
            </a:fld>
            <a:endParaRPr lang="it-IT"/>
          </a:p>
        </p:txBody>
      </p:sp>
    </p:spTree>
    <p:extLst>
      <p:ext uri="{BB962C8B-B14F-4D97-AF65-F5344CB8AC3E}">
        <p14:creationId xmlns:p14="http://schemas.microsoft.com/office/powerpoint/2010/main" val="3982893776"/>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Segnaposto numero diapositiva 3"/>
          <p:cNvSpPr>
            <a:spLocks noGrp="1"/>
          </p:cNvSpPr>
          <p:nvPr>
            <p:ph type="sldNum" sz="quarter" idx="11"/>
          </p:nvPr>
        </p:nvSpPr>
        <p:spPr/>
        <p:txBody>
          <a:bodyPr/>
          <a:lstStyle/>
          <a:p>
            <a:fld id="{0B8F91A3-7526-4D5C-BC9D-FF84986A712F}" type="slidenum">
              <a:rPr lang="it-IT" smtClean="0"/>
              <a:pPr/>
              <a:t>27</a:t>
            </a:fld>
            <a:endParaRPr lang="it-IT"/>
          </a:p>
        </p:txBody>
      </p:sp>
      <p:sp>
        <p:nvSpPr>
          <p:cNvPr id="45059" name="Rectangle 8"/>
          <p:cNvSpPr>
            <a:spLocks noGrp="1" noChangeArrowheads="1"/>
          </p:cNvSpPr>
          <p:nvPr>
            <p:ph type="title" idx="4294967295"/>
          </p:nvPr>
        </p:nvSpPr>
        <p:spPr>
          <a:xfrm>
            <a:off x="941832" y="152400"/>
            <a:ext cx="10415016" cy="1143000"/>
          </a:xfrm>
        </p:spPr>
        <p:txBody>
          <a:bodyPr/>
          <a:lstStyle/>
          <a:p>
            <a:pPr eaLnBrk="1" hangingPunct="1"/>
            <a:r>
              <a:rPr lang="it-IT" sz="4000" b="1" dirty="0"/>
              <a:t>Concentrazione massima</a:t>
            </a:r>
          </a:p>
        </p:txBody>
      </p:sp>
      <p:sp>
        <p:nvSpPr>
          <p:cNvPr id="45060" name="Rectangle 3"/>
          <p:cNvSpPr>
            <a:spLocks noGrp="1" noChangeArrowheads="1"/>
          </p:cNvSpPr>
          <p:nvPr>
            <p:ph type="body" sz="half" idx="4294967295"/>
          </p:nvPr>
        </p:nvSpPr>
        <p:spPr>
          <a:xfrm>
            <a:off x="868680" y="1447800"/>
            <a:ext cx="10424160" cy="4895850"/>
          </a:xfrm>
        </p:spPr>
        <p:txBody>
          <a:bodyPr>
            <a:noAutofit/>
          </a:bodyPr>
          <a:lstStyle/>
          <a:p>
            <a:pPr marL="590550" indent="-590550">
              <a:lnSpc>
                <a:spcPct val="80000"/>
              </a:lnSpc>
            </a:pPr>
            <a:r>
              <a:rPr lang="it-IT" sz="2400" dirty="0"/>
              <a:t>Il caso estremo opposto di massima concentrazione è definito dalla seguente distribuzione teorica, nella quale (n-1) unità hanno un ammontare nullo del fenomeno e l’ultima unità ha un valore uguale all’ammontare complessivo del fenomeno. Cioè una sola unità possiede (oppure è ad essa attribuibile) tutta la variabile</a:t>
            </a:r>
          </a:p>
          <a:p>
            <a:pPr marL="590550" indent="-590550">
              <a:lnSpc>
                <a:spcPct val="80000"/>
              </a:lnSpc>
            </a:pPr>
            <a:endParaRPr lang="it-IT" sz="2400" dirty="0"/>
          </a:p>
          <a:p>
            <a:pPr marL="590550" indent="-590550">
              <a:lnSpc>
                <a:spcPct val="80000"/>
              </a:lnSpc>
            </a:pPr>
            <a:endParaRPr lang="it-IT" sz="2400" dirty="0"/>
          </a:p>
          <a:p>
            <a:pPr marL="590550" indent="-590550">
              <a:lnSpc>
                <a:spcPct val="80000"/>
              </a:lnSpc>
            </a:pPr>
            <a:endParaRPr lang="it-IT" sz="2400" dirty="0"/>
          </a:p>
          <a:p>
            <a:pPr marL="590550" indent="-590550">
              <a:lnSpc>
                <a:spcPct val="80000"/>
              </a:lnSpc>
            </a:pPr>
            <a:r>
              <a:rPr lang="it-IT" sz="2400" dirty="0"/>
              <a:t>Anche questo è un caso limite a cui non si riconosce nessuna valenza particolare.</a:t>
            </a:r>
          </a:p>
          <a:p>
            <a:pPr marL="590550" indent="-590550">
              <a:lnSpc>
                <a:spcPct val="80000"/>
              </a:lnSpc>
            </a:pPr>
            <a:r>
              <a:rPr lang="it-IT" sz="2400" dirty="0"/>
              <a:t>Come esempi di questa situazione abbiamo: il monopolio di certe produzioni strategiche, il latifondo come forma di possesso dei terreni</a:t>
            </a:r>
          </a:p>
          <a:p>
            <a:pPr marL="590550" indent="-590550">
              <a:lnSpc>
                <a:spcPct val="80000"/>
              </a:lnSpc>
            </a:pPr>
            <a:r>
              <a:rPr lang="it-IT" sz="2400" dirty="0"/>
              <a:t>In questo caso le quote relative di variabile sono tutte nulle tranne la </a:t>
            </a:r>
            <a:r>
              <a:rPr lang="it-IT" sz="2400" i="1" dirty="0"/>
              <a:t>n</a:t>
            </a:r>
            <a:r>
              <a:rPr lang="it-IT" sz="2400" dirty="0"/>
              <a:t>-esima e quelle cumulate sono pure nulle tranne la </a:t>
            </a:r>
            <a:r>
              <a:rPr lang="it-IT" sz="2400" i="1" dirty="0"/>
              <a:t>n</a:t>
            </a:r>
            <a:r>
              <a:rPr lang="it-IT" sz="2400" dirty="0"/>
              <a:t>-esima che è pari ad uno </a:t>
            </a:r>
          </a:p>
          <a:p>
            <a:pPr marL="590550" indent="-590550">
              <a:lnSpc>
                <a:spcPct val="80000"/>
              </a:lnSpc>
              <a:buNone/>
            </a:pPr>
            <a:endParaRPr lang="it-IT" sz="2400" dirty="0"/>
          </a:p>
          <a:p>
            <a:pPr marL="590550" indent="-590550">
              <a:lnSpc>
                <a:spcPct val="80000"/>
              </a:lnSpc>
              <a:buNone/>
            </a:pPr>
            <a:endParaRPr lang="it-IT" sz="2400" dirty="0"/>
          </a:p>
          <a:p>
            <a:pPr marL="590550" indent="-590550">
              <a:lnSpc>
                <a:spcPct val="80000"/>
              </a:lnSpc>
              <a:buNone/>
            </a:pPr>
            <a:endParaRPr lang="it-IT" sz="2400" i="1" dirty="0"/>
          </a:p>
          <a:p>
            <a:pPr marL="590550" indent="-590550">
              <a:lnSpc>
                <a:spcPct val="80000"/>
              </a:lnSpc>
              <a:buNone/>
            </a:pPr>
            <a:endParaRPr lang="it-IT" sz="2400" i="1" dirty="0"/>
          </a:p>
          <a:p>
            <a:pPr marL="590550" indent="-590550">
              <a:lnSpc>
                <a:spcPct val="80000"/>
              </a:lnSpc>
              <a:buNone/>
            </a:pPr>
            <a:endParaRPr lang="it-IT" sz="2400" i="1" dirty="0"/>
          </a:p>
          <a:p>
            <a:pPr marL="590550" indent="-590550">
              <a:lnSpc>
                <a:spcPct val="80000"/>
              </a:lnSpc>
              <a:buNone/>
            </a:pPr>
            <a:endParaRPr lang="it-IT" sz="2400" i="1" dirty="0"/>
          </a:p>
          <a:p>
            <a:pPr marL="590550" indent="-590550">
              <a:lnSpc>
                <a:spcPct val="80000"/>
              </a:lnSpc>
              <a:buNone/>
            </a:pPr>
            <a:endParaRPr lang="it-IT" sz="2400" i="1" dirty="0"/>
          </a:p>
          <a:p>
            <a:pPr marL="590550" indent="-590550">
              <a:lnSpc>
                <a:spcPct val="80000"/>
              </a:lnSpc>
              <a:buNone/>
            </a:pPr>
            <a:endParaRPr lang="it-IT" sz="2400" i="1" dirty="0"/>
          </a:p>
          <a:p>
            <a:pPr marL="590550" indent="-590550">
              <a:lnSpc>
                <a:spcPct val="80000"/>
              </a:lnSpc>
              <a:buNone/>
            </a:pPr>
            <a:endParaRPr lang="it-IT" sz="2400" i="1" dirty="0"/>
          </a:p>
        </p:txBody>
      </p:sp>
      <p:pic>
        <p:nvPicPr>
          <p:cNvPr id="6" name="Picture 11"/>
          <p:cNvPicPr>
            <a:picLocks noChangeAspect="1" noChangeArrowheads="1"/>
          </p:cNvPicPr>
          <p:nvPr/>
        </p:nvPicPr>
        <p:blipFill>
          <a:blip r:embed="rId2" cstate="print"/>
          <a:srcRect/>
          <a:stretch>
            <a:fillRect/>
          </a:stretch>
        </p:blipFill>
        <p:spPr bwMode="auto">
          <a:xfrm>
            <a:off x="3935413" y="2636838"/>
            <a:ext cx="4343400" cy="1655762"/>
          </a:xfrm>
          <a:prstGeom prst="rect">
            <a:avLst/>
          </a:prstGeom>
          <a:noFill/>
          <a:ln w="9525">
            <a:noFill/>
            <a:miter lim="800000"/>
            <a:headEnd/>
            <a:tailEnd/>
          </a:ln>
        </p:spPr>
      </p:pic>
    </p:spTree>
    <p:extLst>
      <p:ext uri="{BB962C8B-B14F-4D97-AF65-F5344CB8AC3E}">
        <p14:creationId xmlns:p14="http://schemas.microsoft.com/office/powerpoint/2010/main" val="16097162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45059"/>
                                        </p:tgtEl>
                                        <p:attrNameLst>
                                          <p:attrName>style.visibility</p:attrName>
                                        </p:attrNameLst>
                                      </p:cBhvr>
                                      <p:to>
                                        <p:strVal val="visible"/>
                                      </p:to>
                                    </p:set>
                                    <p:animEffect transition="in" filter="fade">
                                      <p:cBhvr>
                                        <p:cTn id="7" dur="1000"/>
                                        <p:tgtEl>
                                          <p:spTgt spid="45059"/>
                                        </p:tgtEl>
                                      </p:cBhvr>
                                    </p:animEffect>
                                    <p:anim calcmode="lin" valueType="num">
                                      <p:cBhvr>
                                        <p:cTn id="8" dur="1000" fill="hold"/>
                                        <p:tgtEl>
                                          <p:spTgt spid="45059"/>
                                        </p:tgtEl>
                                        <p:attrNameLst>
                                          <p:attrName>ppt_x</p:attrName>
                                        </p:attrNameLst>
                                      </p:cBhvr>
                                      <p:tavLst>
                                        <p:tav tm="0">
                                          <p:val>
                                            <p:strVal val="#ppt_x"/>
                                          </p:val>
                                        </p:tav>
                                        <p:tav tm="100000">
                                          <p:val>
                                            <p:strVal val="#ppt_x"/>
                                          </p:val>
                                        </p:tav>
                                      </p:tavLst>
                                    </p:anim>
                                    <p:anim calcmode="lin" valueType="num">
                                      <p:cBhvr>
                                        <p:cTn id="9" dur="898" decel="100000" fill="hold"/>
                                        <p:tgtEl>
                                          <p:spTgt spid="45059"/>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45059"/>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45060">
                                            <p:txEl>
                                              <p:pRg st="0" end="0"/>
                                            </p:txEl>
                                          </p:spTgt>
                                        </p:tgtEl>
                                        <p:attrNameLst>
                                          <p:attrName>style.visibility</p:attrName>
                                        </p:attrNameLst>
                                      </p:cBhvr>
                                      <p:to>
                                        <p:strVal val="visible"/>
                                      </p:to>
                                    </p:set>
                                    <p:animEffect transition="in" filter="fade">
                                      <p:cBhvr>
                                        <p:cTn id="15" dur="1000"/>
                                        <p:tgtEl>
                                          <p:spTgt spid="45060">
                                            <p:txEl>
                                              <p:pRg st="0" end="0"/>
                                            </p:txEl>
                                          </p:spTgt>
                                        </p:tgtEl>
                                      </p:cBhvr>
                                    </p:animEffect>
                                    <p:anim calcmode="lin" valueType="num">
                                      <p:cBhvr>
                                        <p:cTn id="16" dur="1000" fill="hold"/>
                                        <p:tgtEl>
                                          <p:spTgt spid="45060">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45060">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45060">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45060">
                                            <p:txEl>
                                              <p:pRg st="4" end="4"/>
                                            </p:txEl>
                                          </p:spTgt>
                                        </p:tgtEl>
                                        <p:attrNameLst>
                                          <p:attrName>style.visibility</p:attrName>
                                        </p:attrNameLst>
                                      </p:cBhvr>
                                      <p:to>
                                        <p:strVal val="visible"/>
                                      </p:to>
                                    </p:set>
                                    <p:animEffect transition="in" filter="fade">
                                      <p:cBhvr>
                                        <p:cTn id="23" dur="1000"/>
                                        <p:tgtEl>
                                          <p:spTgt spid="45060">
                                            <p:txEl>
                                              <p:pRg st="4" end="4"/>
                                            </p:txEl>
                                          </p:spTgt>
                                        </p:tgtEl>
                                      </p:cBhvr>
                                    </p:animEffect>
                                    <p:anim calcmode="lin" valueType="num">
                                      <p:cBhvr>
                                        <p:cTn id="24" dur="1000" fill="hold"/>
                                        <p:tgtEl>
                                          <p:spTgt spid="45060">
                                            <p:txEl>
                                              <p:pRg st="4" end="4"/>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45060">
                                            <p:txEl>
                                              <p:pRg st="4" end="4"/>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45060">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45060">
                                            <p:txEl>
                                              <p:pRg st="5" end="5"/>
                                            </p:txEl>
                                          </p:spTgt>
                                        </p:tgtEl>
                                        <p:attrNameLst>
                                          <p:attrName>style.visibility</p:attrName>
                                        </p:attrNameLst>
                                      </p:cBhvr>
                                      <p:to>
                                        <p:strVal val="visible"/>
                                      </p:to>
                                    </p:set>
                                    <p:animEffect transition="in" filter="fade">
                                      <p:cBhvr>
                                        <p:cTn id="31" dur="1000"/>
                                        <p:tgtEl>
                                          <p:spTgt spid="45060">
                                            <p:txEl>
                                              <p:pRg st="5" end="5"/>
                                            </p:txEl>
                                          </p:spTgt>
                                        </p:tgtEl>
                                      </p:cBhvr>
                                    </p:animEffect>
                                    <p:anim calcmode="lin" valueType="num">
                                      <p:cBhvr>
                                        <p:cTn id="32" dur="1000" fill="hold"/>
                                        <p:tgtEl>
                                          <p:spTgt spid="45060">
                                            <p:txEl>
                                              <p:pRg st="5" end="5"/>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45060">
                                            <p:txEl>
                                              <p:pRg st="5" end="5"/>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45060">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45060">
                                            <p:txEl>
                                              <p:pRg st="6" end="6"/>
                                            </p:txEl>
                                          </p:spTgt>
                                        </p:tgtEl>
                                        <p:attrNameLst>
                                          <p:attrName>style.visibility</p:attrName>
                                        </p:attrNameLst>
                                      </p:cBhvr>
                                      <p:to>
                                        <p:strVal val="visible"/>
                                      </p:to>
                                    </p:set>
                                    <p:animEffect transition="in" filter="fade">
                                      <p:cBhvr>
                                        <p:cTn id="39" dur="1000"/>
                                        <p:tgtEl>
                                          <p:spTgt spid="45060">
                                            <p:txEl>
                                              <p:pRg st="6" end="6"/>
                                            </p:txEl>
                                          </p:spTgt>
                                        </p:tgtEl>
                                      </p:cBhvr>
                                    </p:animEffect>
                                    <p:anim calcmode="lin" valueType="num">
                                      <p:cBhvr>
                                        <p:cTn id="40" dur="1000" fill="hold"/>
                                        <p:tgtEl>
                                          <p:spTgt spid="45060">
                                            <p:txEl>
                                              <p:pRg st="6" end="6"/>
                                            </p:txEl>
                                          </p:spTgt>
                                        </p:tgtEl>
                                        <p:attrNameLst>
                                          <p:attrName>ppt_x</p:attrName>
                                        </p:attrNameLst>
                                      </p:cBhvr>
                                      <p:tavLst>
                                        <p:tav tm="0">
                                          <p:val>
                                            <p:strVal val="#ppt_x"/>
                                          </p:val>
                                        </p:tav>
                                        <p:tav tm="100000">
                                          <p:val>
                                            <p:strVal val="#ppt_x"/>
                                          </p:val>
                                        </p:tav>
                                      </p:tavLst>
                                    </p:anim>
                                    <p:anim calcmode="lin" valueType="num">
                                      <p:cBhvr>
                                        <p:cTn id="41" dur="898" decel="100000" fill="hold"/>
                                        <p:tgtEl>
                                          <p:spTgt spid="45060">
                                            <p:txEl>
                                              <p:pRg st="6" end="6"/>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898"/>
                                          </p:stCondLst>
                                        </p:cTn>
                                        <p:tgtEl>
                                          <p:spTgt spid="45060">
                                            <p:txEl>
                                              <p:pRg st="6" end="6"/>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p:bldP spid="45060" grpId="0" build="p" bldLvl="2"/>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it-IT"/>
              <a:t>Caratteristica della spezzata di Lorenz</a:t>
            </a:r>
          </a:p>
        </p:txBody>
      </p:sp>
      <p:sp>
        <p:nvSpPr>
          <p:cNvPr id="48131" name="Rectangle 3"/>
          <p:cNvSpPr>
            <a:spLocks noGrp="1" noChangeArrowheads="1"/>
          </p:cNvSpPr>
          <p:nvPr>
            <p:ph idx="1"/>
          </p:nvPr>
        </p:nvSpPr>
        <p:spPr/>
        <p:txBody>
          <a:bodyPr/>
          <a:lstStyle/>
          <a:p>
            <a:pPr eaLnBrk="1" hangingPunct="1"/>
            <a:r>
              <a:rPr lang="it-IT"/>
              <a:t>La spezzata di Lorenz è il grafico di una funzione non decrescente e convessa.</a:t>
            </a:r>
          </a:p>
          <a:p>
            <a:pPr eaLnBrk="1" hangingPunct="1"/>
            <a:r>
              <a:rPr lang="it-IT"/>
              <a:t>L’inclinazione dei segmenti è positiva.</a:t>
            </a:r>
          </a:p>
          <a:p>
            <a:pPr eaLnBrk="1" hangingPunct="1"/>
            <a:r>
              <a:rPr lang="it-IT"/>
              <a:t>L’inclinazione dei segmenti è crescente. Infatti le modalità x</a:t>
            </a:r>
            <a:r>
              <a:rPr lang="it-IT" baseline="-25000"/>
              <a:t>i</a:t>
            </a:r>
            <a:r>
              <a:rPr lang="it-IT"/>
              <a:t> sono ordinate in senso crescente </a:t>
            </a:r>
          </a:p>
        </p:txBody>
      </p:sp>
      <p:sp>
        <p:nvSpPr>
          <p:cNvPr id="48132" name="Segnaposto numero diapositiva 5"/>
          <p:cNvSpPr>
            <a:spLocks noGrp="1"/>
          </p:cNvSpPr>
          <p:nvPr>
            <p:ph type="sldNum" sz="quarter" idx="4294967295"/>
          </p:nvPr>
        </p:nvSpPr>
        <p:spPr>
          <a:xfrm>
            <a:off x="8077200" y="6248400"/>
            <a:ext cx="2133600" cy="457200"/>
          </a:xfrm>
          <a:prstGeom prst="rect">
            <a:avLst/>
          </a:prstGeom>
          <a:noFill/>
        </p:spPr>
        <p:txBody>
          <a:bodyPr/>
          <a:lstStyle/>
          <a:p>
            <a:fld id="{84ECA7CD-3662-4FF6-863A-64553B41E1CF}" type="slidenum">
              <a:rPr lang="it-IT" smtClean="0"/>
              <a:pPr/>
              <a:t>28</a:t>
            </a:fld>
            <a:endParaRPr lang="it-IT"/>
          </a:p>
        </p:txBody>
      </p:sp>
    </p:spTree>
    <p:extLst>
      <p:ext uri="{BB962C8B-B14F-4D97-AF65-F5344CB8AC3E}">
        <p14:creationId xmlns:p14="http://schemas.microsoft.com/office/powerpoint/2010/main" val="514913340"/>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it-IT" sz="2400" b="1"/>
              <a:t>Requisiti degli indici di  concentrazione*</a:t>
            </a:r>
            <a:br>
              <a:rPr lang="it-IT" sz="2900"/>
            </a:br>
            <a:endParaRPr lang="it-IT" sz="2900"/>
          </a:p>
        </p:txBody>
      </p:sp>
      <p:sp>
        <p:nvSpPr>
          <p:cNvPr id="49155" name="Rectangle 3"/>
          <p:cNvSpPr>
            <a:spLocks noGrp="1" noChangeArrowheads="1"/>
          </p:cNvSpPr>
          <p:nvPr>
            <p:ph idx="1"/>
          </p:nvPr>
        </p:nvSpPr>
        <p:spPr/>
        <p:txBody>
          <a:bodyPr/>
          <a:lstStyle/>
          <a:p>
            <a:pPr eaLnBrk="1" hangingPunct="1"/>
            <a:r>
              <a:rPr lang="it-IT"/>
              <a:t>L'ideale sarebbe un indice, che diremo, C(X) che aumenti per situazioni di ineguaglianza crescente.</a:t>
            </a:r>
          </a:p>
          <a:p>
            <a:pPr eaLnBrk="1" hangingPunct="1"/>
            <a:r>
              <a:rPr lang="it-IT"/>
              <a:t>Inoltre, deve assumere un valore diverso per ogni diversa distribuzione della variabile.</a:t>
            </a:r>
          </a:p>
          <a:p>
            <a:pPr eaLnBrk="1" hangingPunct="1"/>
            <a:r>
              <a:rPr lang="it-IT"/>
              <a:t>Questo è impossibile perché gli indici hanno natura sintetica e le inevitabili compensazioni impediscono la corretta diversificazione.</a:t>
            </a:r>
          </a:p>
        </p:txBody>
      </p:sp>
      <p:sp>
        <p:nvSpPr>
          <p:cNvPr id="49156" name="Segnaposto numero diapositiva 5"/>
          <p:cNvSpPr>
            <a:spLocks noGrp="1"/>
          </p:cNvSpPr>
          <p:nvPr>
            <p:ph type="sldNum" sz="quarter" idx="4294967295"/>
          </p:nvPr>
        </p:nvSpPr>
        <p:spPr>
          <a:xfrm>
            <a:off x="8077200" y="6248400"/>
            <a:ext cx="2133600" cy="457200"/>
          </a:xfrm>
          <a:prstGeom prst="rect">
            <a:avLst/>
          </a:prstGeom>
          <a:noFill/>
        </p:spPr>
        <p:txBody>
          <a:bodyPr/>
          <a:lstStyle/>
          <a:p>
            <a:fld id="{6F27345E-5994-4FFB-AEBA-D917F02F52E6}" type="slidenum">
              <a:rPr lang="it-IT" smtClean="0"/>
              <a:pPr/>
              <a:t>29</a:t>
            </a:fld>
            <a:endParaRPr lang="it-IT"/>
          </a:p>
        </p:txBody>
      </p:sp>
    </p:spTree>
    <p:extLst>
      <p:ext uri="{BB962C8B-B14F-4D97-AF65-F5344CB8AC3E}">
        <p14:creationId xmlns:p14="http://schemas.microsoft.com/office/powerpoint/2010/main" val="1894536977"/>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p:cNvSpPr>
          <p:nvPr>
            <p:ph type="title"/>
          </p:nvPr>
        </p:nvSpPr>
        <p:spPr/>
        <p:txBody>
          <a:bodyPr>
            <a:normAutofit/>
          </a:bodyPr>
          <a:lstStyle/>
          <a:p>
            <a:pPr eaLnBrk="1" hangingPunct="1"/>
            <a:r>
              <a:rPr lang="it-IT" sz="4000" dirty="0"/>
              <a:t>Il concetto di reddito equivalente (es. </a:t>
            </a:r>
            <a:r>
              <a:rPr lang="it-IT" sz="4000" dirty="0">
                <a:hlinkClick r:id="rId2"/>
              </a:rPr>
              <a:t>EU-</a:t>
            </a:r>
            <a:r>
              <a:rPr lang="it-IT" sz="4000" dirty="0" err="1">
                <a:hlinkClick r:id="rId2"/>
              </a:rPr>
              <a:t>Silc</a:t>
            </a:r>
            <a:r>
              <a:rPr lang="it-IT" sz="4000" dirty="0"/>
              <a:t>/OECD)</a:t>
            </a:r>
          </a:p>
        </p:txBody>
      </p:sp>
      <p:sp>
        <p:nvSpPr>
          <p:cNvPr id="26627" name="Rectangle 3"/>
          <p:cNvSpPr>
            <a:spLocks noGrp="1"/>
          </p:cNvSpPr>
          <p:nvPr>
            <p:ph type="body" sz="half" idx="2"/>
          </p:nvPr>
        </p:nvSpPr>
        <p:spPr>
          <a:xfrm>
            <a:off x="1033272" y="1700213"/>
            <a:ext cx="10320528" cy="4525962"/>
          </a:xfrm>
        </p:spPr>
        <p:txBody>
          <a:bodyPr>
            <a:noAutofit/>
          </a:bodyPr>
          <a:lstStyle/>
          <a:p>
            <a:pPr eaLnBrk="1" hangingPunct="1">
              <a:lnSpc>
                <a:spcPct val="80000"/>
              </a:lnSpc>
            </a:pPr>
            <a:r>
              <a:rPr lang="it-IT" sz="2400" dirty="0"/>
              <a:t>Coefficienti per il calcolo dell’equivalenza del benessere tra famiglie:</a:t>
            </a:r>
          </a:p>
          <a:p>
            <a:pPr lvl="1" eaLnBrk="1" hangingPunct="1">
              <a:lnSpc>
                <a:spcPct val="80000"/>
              </a:lnSpc>
            </a:pPr>
            <a:r>
              <a:rPr lang="it-IT" dirty="0"/>
              <a:t>pari a 1 per il capofamiglia, </a:t>
            </a:r>
          </a:p>
          <a:p>
            <a:pPr lvl="1" eaLnBrk="1" hangingPunct="1">
              <a:lnSpc>
                <a:spcPct val="80000"/>
              </a:lnSpc>
            </a:pPr>
            <a:r>
              <a:rPr lang="it-IT" dirty="0"/>
              <a:t>0,5 per i componenti con 14 anni e più e </a:t>
            </a:r>
          </a:p>
          <a:p>
            <a:pPr lvl="1" eaLnBrk="1" hangingPunct="1">
              <a:lnSpc>
                <a:spcPct val="80000"/>
              </a:lnSpc>
            </a:pPr>
            <a:r>
              <a:rPr lang="it-IT" dirty="0"/>
              <a:t>0,3 per i soggetti con meno di 14 anni. </a:t>
            </a:r>
          </a:p>
          <a:p>
            <a:pPr eaLnBrk="1" hangingPunct="1">
              <a:lnSpc>
                <a:spcPct val="80000"/>
              </a:lnSpc>
            </a:pPr>
            <a:r>
              <a:rPr lang="it-IT" sz="2400" dirty="0"/>
              <a:t>Per ciascuna famiglia viene calcolato il numero di “</a:t>
            </a:r>
            <a:r>
              <a:rPr lang="it-IT" sz="2400" b="1" dirty="0"/>
              <a:t>adulti equivalenti</a:t>
            </a:r>
            <a:r>
              <a:rPr lang="it-IT" sz="2400" dirty="0"/>
              <a:t>” sommando i coefficienti relativi a ciascun componente. </a:t>
            </a:r>
          </a:p>
          <a:p>
            <a:pPr eaLnBrk="1" hangingPunct="1">
              <a:lnSpc>
                <a:spcPct val="80000"/>
              </a:lnSpc>
            </a:pPr>
            <a:r>
              <a:rPr lang="it-IT" sz="2400" u="sng" dirty="0"/>
              <a:t>Il reddito familiare viene poi diviso per tale coefficiente e attribuito a ciascun individuo</a:t>
            </a:r>
            <a:r>
              <a:rPr lang="it-IT" sz="2400" dirty="0"/>
              <a:t>. </a:t>
            </a:r>
          </a:p>
          <a:p>
            <a:pPr eaLnBrk="1" hangingPunct="1">
              <a:lnSpc>
                <a:spcPct val="80000"/>
              </a:lnSpc>
            </a:pPr>
            <a:r>
              <a:rPr lang="it-IT" sz="2400" dirty="0"/>
              <a:t>L’unità di conto </a:t>
            </a:r>
            <a:r>
              <a:rPr lang="it-IT" sz="2400" dirty="0">
                <a:solidFill>
                  <a:srgbClr val="FF0000"/>
                </a:solidFill>
              </a:rPr>
              <a:t>PPS</a:t>
            </a:r>
            <a:r>
              <a:rPr lang="it-IT" sz="2400" dirty="0"/>
              <a:t> espressa in Euro (letteralmente Potere d’acquisto Standard) utilizzata nei confronti internazionali per eliminare la differenze nei livelli di prezzo e nei tassi di cambio e permettere i confronti tra le diverse regioni europee, basandosi su volumi o unità di beni piuttosto che sui valori. L’unità di conto è stata creata da Eurostat in modo artificiale per calcolare la parità del potere d’acquisto delle spese reali finali dei 28 Paesi dell’UE (ora 27).</a:t>
            </a:r>
          </a:p>
        </p:txBody>
      </p:sp>
      <p:sp>
        <p:nvSpPr>
          <p:cNvPr id="4" name="Segnaposto numero diapositiva 3"/>
          <p:cNvSpPr>
            <a:spLocks noGrp="1"/>
          </p:cNvSpPr>
          <p:nvPr>
            <p:ph type="sldNum" sz="quarter" idx="12"/>
          </p:nvPr>
        </p:nvSpPr>
        <p:spPr/>
        <p:txBody>
          <a:bodyPr/>
          <a:lstStyle/>
          <a:p>
            <a:pPr>
              <a:defRPr/>
            </a:pPr>
            <a:fld id="{BA9CAB3F-FF4D-4DDA-A329-AE2296631C58}" type="slidenum">
              <a:rPr lang="it-IT" smtClean="0"/>
              <a:pPr>
                <a:defRPr/>
              </a:pPr>
              <a:t>3</a:t>
            </a:fld>
            <a:endParaRPr lang="it-IT"/>
          </a:p>
        </p:txBody>
      </p:sp>
    </p:spTree>
    <p:extLst>
      <p:ext uri="{BB962C8B-B14F-4D97-AF65-F5344CB8AC3E}">
        <p14:creationId xmlns:p14="http://schemas.microsoft.com/office/powerpoint/2010/main" val="2805368552"/>
      </p:ext>
    </p:extLst>
  </p:cSld>
  <p:clrMapOvr>
    <a:masterClrMapping/>
  </p:clrMapOvr>
  <p:transition>
    <p:wipe dir="d"/>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it-IT" dirty="0"/>
              <a:t>SENSIBILITA’ AI TRASFERIMENTI (a parità di media)*</a:t>
            </a:r>
          </a:p>
        </p:txBody>
      </p:sp>
      <p:sp>
        <p:nvSpPr>
          <p:cNvPr id="50179" name="Rectangle 3"/>
          <p:cNvSpPr>
            <a:spLocks noGrp="1" noChangeArrowheads="1"/>
          </p:cNvSpPr>
          <p:nvPr>
            <p:ph idx="1"/>
          </p:nvPr>
        </p:nvSpPr>
        <p:spPr>
          <a:xfrm>
            <a:off x="838200" y="1690688"/>
            <a:ext cx="10515600" cy="4486275"/>
          </a:xfrm>
        </p:spPr>
        <p:txBody>
          <a:bodyPr>
            <a:noAutofit/>
          </a:bodyPr>
          <a:lstStyle/>
          <a:p>
            <a:r>
              <a:rPr lang="it-IT" sz="2400" dirty="0"/>
              <a:t>E' la proprietà più importante e qualificante nello studio della concentrazione. L’indice di concentrazione è indicato da C. Nell’esempio abbiamo la distribuzione x e quella y con le seguenti caratteristiche:</a:t>
            </a:r>
          </a:p>
          <a:p>
            <a:r>
              <a:rPr lang="it-IT" sz="2400" dirty="0"/>
              <a:t>Redistribuiamo in y una quantità h dall’individuo </a:t>
            </a:r>
            <a:r>
              <a:rPr lang="it-IT" sz="2400" dirty="0">
                <a:solidFill>
                  <a:srgbClr val="FF0000"/>
                </a:solidFill>
              </a:rPr>
              <a:t>r</a:t>
            </a:r>
            <a:r>
              <a:rPr lang="it-IT" sz="2400" dirty="0"/>
              <a:t> a quello </a:t>
            </a:r>
            <a:r>
              <a:rPr lang="it-IT" sz="2400" dirty="0">
                <a:solidFill>
                  <a:srgbClr val="FF0000"/>
                </a:solidFill>
              </a:rPr>
              <a:t>s</a:t>
            </a:r>
            <a:r>
              <a:rPr lang="it-IT" sz="2400" dirty="0"/>
              <a:t>:</a:t>
            </a:r>
          </a:p>
          <a:p>
            <a:endParaRPr lang="it-IT" sz="2400" dirty="0"/>
          </a:p>
          <a:p>
            <a:endParaRPr lang="it-IT" sz="2400" dirty="0"/>
          </a:p>
          <a:p>
            <a:r>
              <a:rPr lang="it-IT" sz="2400" dirty="0"/>
              <a:t>C(y) &lt; C(x)</a:t>
            </a:r>
          </a:p>
          <a:p>
            <a:r>
              <a:rPr lang="it-IT" sz="2400" dirty="0"/>
              <a:t>La media rimane invariata</a:t>
            </a:r>
          </a:p>
          <a:p>
            <a:r>
              <a:rPr lang="it-IT" sz="2400" dirty="0"/>
              <a:t>Principio di </a:t>
            </a:r>
            <a:r>
              <a:rPr lang="it-IT" sz="2400" dirty="0" err="1"/>
              <a:t>Pigou</a:t>
            </a:r>
            <a:r>
              <a:rPr lang="it-IT" sz="2400" dirty="0"/>
              <a:t>-Dalton:</a:t>
            </a:r>
          </a:p>
          <a:p>
            <a:r>
              <a:rPr lang="it-IT" sz="2400" dirty="0">
                <a:solidFill>
                  <a:srgbClr val="FF0000"/>
                </a:solidFill>
              </a:rPr>
              <a:t>Un trasferimento neutrale (</a:t>
            </a:r>
            <a:r>
              <a:rPr lang="it-IT" sz="2400" dirty="0" err="1">
                <a:solidFill>
                  <a:srgbClr val="FF0000"/>
                </a:solidFill>
              </a:rPr>
              <a:t>order</a:t>
            </a:r>
            <a:r>
              <a:rPr lang="it-IT" sz="2400" dirty="0">
                <a:solidFill>
                  <a:srgbClr val="FF0000"/>
                </a:solidFill>
              </a:rPr>
              <a:t> </a:t>
            </a:r>
            <a:r>
              <a:rPr lang="it-IT" sz="2400" dirty="0" err="1">
                <a:solidFill>
                  <a:srgbClr val="FF0000"/>
                </a:solidFill>
              </a:rPr>
              <a:t>preserving</a:t>
            </a:r>
            <a:r>
              <a:rPr lang="it-IT" sz="2400" dirty="0">
                <a:solidFill>
                  <a:srgbClr val="FF0000"/>
                </a:solidFill>
              </a:rPr>
              <a:t>) rispetto alla graduatoria da una unità più "ricca" ad una unità più "povera" deve ridurre l'indice di concentrazione</a:t>
            </a:r>
          </a:p>
        </p:txBody>
      </p:sp>
      <p:sp>
        <p:nvSpPr>
          <p:cNvPr id="50180" name="Segnaposto numero diapositiva 5"/>
          <p:cNvSpPr>
            <a:spLocks noGrp="1"/>
          </p:cNvSpPr>
          <p:nvPr>
            <p:ph type="sldNum" sz="quarter" idx="12"/>
          </p:nvPr>
        </p:nvSpPr>
        <p:spPr/>
        <p:txBody>
          <a:bodyPr/>
          <a:lstStyle/>
          <a:p>
            <a:fld id="{04663F1F-9D43-469C-8DEE-F3D970D36F1C}" type="slidenum">
              <a:rPr lang="it-IT" smtClean="0"/>
              <a:pPr/>
              <a:t>30</a:t>
            </a:fld>
            <a:endParaRPr lang="it-IT"/>
          </a:p>
        </p:txBody>
      </p:sp>
      <p:pic>
        <p:nvPicPr>
          <p:cNvPr id="6" name="Picture 4"/>
          <p:cNvPicPr>
            <a:picLocks noChangeAspect="1" noChangeArrowheads="1"/>
          </p:cNvPicPr>
          <p:nvPr/>
        </p:nvPicPr>
        <p:blipFill>
          <a:blip r:embed="rId2" cstate="print"/>
          <a:srcRect/>
          <a:stretch>
            <a:fillRect/>
          </a:stretch>
        </p:blipFill>
        <p:spPr bwMode="auto">
          <a:xfrm>
            <a:off x="5799456" y="3361755"/>
            <a:ext cx="5040313" cy="1863725"/>
          </a:xfrm>
          <a:prstGeom prst="rect">
            <a:avLst/>
          </a:prstGeom>
          <a:noFill/>
          <a:ln w="9525">
            <a:noFill/>
            <a:miter lim="800000"/>
            <a:headEnd/>
            <a:tailEnd/>
          </a:ln>
        </p:spPr>
      </p:pic>
    </p:spTree>
    <p:extLst>
      <p:ext uri="{BB962C8B-B14F-4D97-AF65-F5344CB8AC3E}">
        <p14:creationId xmlns:p14="http://schemas.microsoft.com/office/powerpoint/2010/main" val="1990975552"/>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it-IT"/>
              <a:t>SENSIBILITA’ AI TRASFERIMENTI*</a:t>
            </a:r>
          </a:p>
        </p:txBody>
      </p:sp>
      <p:sp>
        <p:nvSpPr>
          <p:cNvPr id="51203" name="Rectangle 3"/>
          <p:cNvSpPr>
            <a:spLocks noGrp="1" noChangeArrowheads="1"/>
          </p:cNvSpPr>
          <p:nvPr>
            <p:ph idx="1"/>
          </p:nvPr>
        </p:nvSpPr>
        <p:spPr/>
        <p:txBody>
          <a:bodyPr/>
          <a:lstStyle/>
          <a:p>
            <a:r>
              <a:rPr lang="it-IT" dirty="0"/>
              <a:t>Supponiamo che alla variabile possa applicarsi il principio della utilità marginale decrescente che avete appreso nel corso di microeconomia.</a:t>
            </a:r>
          </a:p>
          <a:p>
            <a:r>
              <a:rPr lang="it-IT" dirty="0"/>
              <a:t>Un trasferimento da una unità “ricca” ad una “povera” dovrebbe diminuire la concentrazione più di quanto non faccia un trasferimento tra due unità “ricche” di cui una leggermente meno ricca (principio di </a:t>
            </a:r>
            <a:r>
              <a:rPr lang="it-IT" dirty="0" err="1"/>
              <a:t>Kolm</a:t>
            </a:r>
            <a:r>
              <a:rPr lang="it-IT" dirty="0"/>
              <a:t>).</a:t>
            </a:r>
          </a:p>
          <a:p>
            <a:r>
              <a:rPr lang="it-IT" dirty="0">
                <a:solidFill>
                  <a:srgbClr val="FF0000"/>
                </a:solidFill>
              </a:rPr>
              <a:t>L’effetto è massimo per un trasferimento tra la prima e l’ultima in graduatoria</a:t>
            </a:r>
            <a:r>
              <a:rPr lang="it-IT" dirty="0"/>
              <a:t>.</a:t>
            </a:r>
          </a:p>
        </p:txBody>
      </p:sp>
      <p:sp>
        <p:nvSpPr>
          <p:cNvPr id="51204" name="Segnaposto numero diapositiva 5"/>
          <p:cNvSpPr>
            <a:spLocks noGrp="1"/>
          </p:cNvSpPr>
          <p:nvPr>
            <p:ph type="sldNum" sz="quarter" idx="12"/>
          </p:nvPr>
        </p:nvSpPr>
        <p:spPr/>
        <p:txBody>
          <a:bodyPr/>
          <a:lstStyle/>
          <a:p>
            <a:fld id="{3636683E-00FD-476E-9D66-C9C713281614}" type="slidenum">
              <a:rPr lang="it-IT" smtClean="0"/>
              <a:pPr/>
              <a:t>31</a:t>
            </a:fld>
            <a:endParaRPr lang="it-IT"/>
          </a:p>
        </p:txBody>
      </p:sp>
    </p:spTree>
    <p:extLst>
      <p:ext uri="{BB962C8B-B14F-4D97-AF65-F5344CB8AC3E}">
        <p14:creationId xmlns:p14="http://schemas.microsoft.com/office/powerpoint/2010/main" val="1829741660"/>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marL="628650" indent="-628650"/>
            <a:r>
              <a:rPr lang="it-IT"/>
              <a:t>IL RAPPORTO DI CONCENTRAZIONE</a:t>
            </a:r>
          </a:p>
        </p:txBody>
      </p:sp>
      <p:sp>
        <p:nvSpPr>
          <p:cNvPr id="52227" name="Rectangle 3"/>
          <p:cNvSpPr>
            <a:spLocks noGrp="1" noChangeArrowheads="1"/>
          </p:cNvSpPr>
          <p:nvPr>
            <p:ph idx="1"/>
          </p:nvPr>
        </p:nvSpPr>
        <p:spPr/>
        <p:txBody>
          <a:bodyPr/>
          <a:lstStyle/>
          <a:p>
            <a:pPr eaLnBrk="1" hangingPunct="1">
              <a:buFont typeface="Wingdings" pitchFamily="2" charset="2"/>
              <a:buNone/>
            </a:pPr>
            <a:r>
              <a:rPr lang="it-IT" sz="2700"/>
              <a:t>   La curva di concentrazione oltre che fornire una rappresentazione della concentrazione di un fenomeno facilmente interpretabile, consente di ottenere anche una misura quantitativa della concentrazione che  assume valori nell’intervallo da 0 (nel caso di concentrazione nulla) ad 1 (nel caso di concentrazione massima).</a:t>
            </a:r>
          </a:p>
        </p:txBody>
      </p:sp>
      <p:sp>
        <p:nvSpPr>
          <p:cNvPr id="52228" name="Segnaposto numero diapositiva 5"/>
          <p:cNvSpPr>
            <a:spLocks noGrp="1"/>
          </p:cNvSpPr>
          <p:nvPr>
            <p:ph type="sldNum" sz="quarter" idx="4294967295"/>
          </p:nvPr>
        </p:nvSpPr>
        <p:spPr>
          <a:xfrm>
            <a:off x="8077200" y="6248400"/>
            <a:ext cx="2133600" cy="457200"/>
          </a:xfrm>
          <a:prstGeom prst="rect">
            <a:avLst/>
          </a:prstGeom>
          <a:noFill/>
        </p:spPr>
        <p:txBody>
          <a:bodyPr/>
          <a:lstStyle/>
          <a:p>
            <a:fld id="{DAA40402-F5E5-4ACF-850B-F1C14C694A79}" type="slidenum">
              <a:rPr lang="it-IT" smtClean="0"/>
              <a:pPr/>
              <a:t>32</a:t>
            </a:fld>
            <a:endParaRPr lang="it-IT"/>
          </a:p>
        </p:txBody>
      </p:sp>
    </p:spTree>
    <p:extLst>
      <p:ext uri="{BB962C8B-B14F-4D97-AF65-F5344CB8AC3E}">
        <p14:creationId xmlns:p14="http://schemas.microsoft.com/office/powerpoint/2010/main" val="2278354699"/>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it-IT"/>
              <a:t>Definizione di Rapporto di concentrazione</a:t>
            </a:r>
          </a:p>
        </p:txBody>
      </p:sp>
      <p:sp>
        <p:nvSpPr>
          <p:cNvPr id="53251" name="Rectangle 3"/>
          <p:cNvSpPr>
            <a:spLocks noGrp="1" noChangeArrowheads="1"/>
          </p:cNvSpPr>
          <p:nvPr>
            <p:ph idx="1"/>
          </p:nvPr>
        </p:nvSpPr>
        <p:spPr/>
        <p:txBody>
          <a:bodyPr/>
          <a:lstStyle/>
          <a:p>
            <a:pPr eaLnBrk="1" hangingPunct="1">
              <a:lnSpc>
                <a:spcPct val="90000"/>
              </a:lnSpc>
              <a:buFont typeface="Wingdings" pitchFamily="2" charset="2"/>
              <a:buNone/>
            </a:pPr>
            <a:r>
              <a:rPr lang="it-IT" sz="2400" i="1" dirty="0"/>
              <a:t>   </a:t>
            </a:r>
            <a:r>
              <a:rPr lang="it-IT" sz="2400" dirty="0"/>
              <a:t>Si dice rapporto</a:t>
            </a:r>
            <a:r>
              <a:rPr lang="it-IT" sz="2400" i="1" dirty="0"/>
              <a:t> di concentrazione o indice di </a:t>
            </a:r>
            <a:r>
              <a:rPr lang="it-IT" sz="2400" i="1" dirty="0" err="1"/>
              <a:t>Gini</a:t>
            </a:r>
            <a:r>
              <a:rPr lang="it-IT" sz="2400" i="1" baseline="30000" dirty="0"/>
              <a:t>(*)</a:t>
            </a:r>
            <a:r>
              <a:rPr lang="it-IT" sz="2400" i="1" dirty="0"/>
              <a:t> (</a:t>
            </a:r>
            <a:r>
              <a:rPr lang="it-IT" sz="2400" i="1" dirty="0" err="1">
                <a:solidFill>
                  <a:schemeClr val="hlink"/>
                </a:solidFill>
              </a:rPr>
              <a:t>Gini</a:t>
            </a:r>
            <a:r>
              <a:rPr lang="it-IT" sz="2400" i="1" dirty="0">
                <a:solidFill>
                  <a:schemeClr val="hlink"/>
                </a:solidFill>
              </a:rPr>
              <a:t> Index</a:t>
            </a:r>
            <a:r>
              <a:rPr lang="it-IT" sz="2400" i="1" dirty="0"/>
              <a:t>) </a:t>
            </a:r>
            <a:r>
              <a:rPr lang="it-IT" sz="2400" dirty="0"/>
              <a:t>, e si indica con </a:t>
            </a:r>
            <a:r>
              <a:rPr lang="it-IT" sz="2400" i="1" dirty="0"/>
              <a:t>R (</a:t>
            </a:r>
            <a:r>
              <a:rPr lang="it-IT" sz="2400" i="1" dirty="0">
                <a:solidFill>
                  <a:schemeClr val="hlink"/>
                </a:solidFill>
              </a:rPr>
              <a:t>G nei lavori in inglese</a:t>
            </a:r>
            <a:r>
              <a:rPr lang="it-IT" sz="2400" i="1" dirty="0"/>
              <a:t>)</a:t>
            </a:r>
            <a:r>
              <a:rPr lang="it-IT" sz="2400" dirty="0"/>
              <a:t>, </a:t>
            </a:r>
            <a:r>
              <a:rPr lang="it-IT" sz="2400" b="1" dirty="0"/>
              <a:t>il quoziente tra l’area di concentrazione e l’area di massima concentrazione</a:t>
            </a:r>
            <a:r>
              <a:rPr lang="it-IT" sz="2400" dirty="0"/>
              <a:t>. </a:t>
            </a:r>
          </a:p>
          <a:p>
            <a:pPr eaLnBrk="1" hangingPunct="1">
              <a:lnSpc>
                <a:spcPct val="90000"/>
              </a:lnSpc>
              <a:buFont typeface="Wingdings" pitchFamily="2" charset="2"/>
              <a:buNone/>
            </a:pPr>
            <a:r>
              <a:rPr lang="it-IT" sz="2400" dirty="0"/>
              <a:t>   Il rapporto di concentrazione assume valori compresi nell’intervallo [0, 1] e precisamente:</a:t>
            </a:r>
            <a:endParaRPr lang="it-IT" sz="2400" i="1" dirty="0"/>
          </a:p>
          <a:p>
            <a:pPr eaLnBrk="1" hangingPunct="1">
              <a:lnSpc>
                <a:spcPct val="90000"/>
              </a:lnSpc>
            </a:pPr>
            <a:r>
              <a:rPr lang="it-IT" sz="2400" i="1" dirty="0"/>
              <a:t>R</a:t>
            </a:r>
            <a:r>
              <a:rPr lang="it-IT" sz="2400" dirty="0"/>
              <a:t> = 0 se la concentrazione è nulla (</a:t>
            </a:r>
            <a:r>
              <a:rPr lang="it-IT" sz="2400" dirty="0" err="1"/>
              <a:t>equidistribuzione</a:t>
            </a:r>
            <a:r>
              <a:rPr lang="it-IT" sz="2400" dirty="0"/>
              <a:t>);</a:t>
            </a:r>
            <a:endParaRPr lang="it-IT" sz="2400" i="1" dirty="0"/>
          </a:p>
          <a:p>
            <a:pPr eaLnBrk="1" hangingPunct="1">
              <a:lnSpc>
                <a:spcPct val="90000"/>
              </a:lnSpc>
            </a:pPr>
            <a:r>
              <a:rPr lang="it-IT" sz="2400" i="1" dirty="0"/>
              <a:t>R</a:t>
            </a:r>
            <a:r>
              <a:rPr lang="it-IT" sz="2400" dirty="0"/>
              <a:t> = 1  se la concentrazione è massima.</a:t>
            </a:r>
          </a:p>
        </p:txBody>
      </p:sp>
      <p:sp>
        <p:nvSpPr>
          <p:cNvPr id="53252" name="Segnaposto numero diapositiva 5"/>
          <p:cNvSpPr>
            <a:spLocks noGrp="1"/>
          </p:cNvSpPr>
          <p:nvPr>
            <p:ph type="sldNum" sz="quarter" idx="4294967295"/>
          </p:nvPr>
        </p:nvSpPr>
        <p:spPr>
          <a:xfrm>
            <a:off x="8077200" y="6248400"/>
            <a:ext cx="2133600" cy="457200"/>
          </a:xfrm>
          <a:prstGeom prst="rect">
            <a:avLst/>
          </a:prstGeom>
          <a:noFill/>
        </p:spPr>
        <p:txBody>
          <a:bodyPr/>
          <a:lstStyle/>
          <a:p>
            <a:fld id="{DB1979B6-ED93-4CF0-AF59-273EFBE2349A}" type="slidenum">
              <a:rPr lang="it-IT" smtClean="0"/>
              <a:pPr/>
              <a:t>33</a:t>
            </a:fld>
            <a:endParaRPr lang="it-IT"/>
          </a:p>
        </p:txBody>
      </p:sp>
      <p:sp>
        <p:nvSpPr>
          <p:cNvPr id="2" name="CasellaDiTesto 1"/>
          <p:cNvSpPr txBox="1"/>
          <p:nvPr/>
        </p:nvSpPr>
        <p:spPr>
          <a:xfrm>
            <a:off x="2133600" y="5791201"/>
            <a:ext cx="7620000" cy="646331"/>
          </a:xfrm>
          <a:prstGeom prst="rect">
            <a:avLst/>
          </a:prstGeom>
          <a:noFill/>
        </p:spPr>
        <p:txBody>
          <a:bodyPr wrap="square" rtlCol="0">
            <a:spAutoFit/>
          </a:bodyPr>
          <a:lstStyle/>
          <a:p>
            <a:r>
              <a:rPr lang="it-IT" dirty="0"/>
              <a:t>(*) Corrado </a:t>
            </a:r>
            <a:r>
              <a:rPr lang="it-IT" dirty="0" err="1"/>
              <a:t>Gini</a:t>
            </a:r>
            <a:r>
              <a:rPr lang="it-IT" dirty="0"/>
              <a:t> è nato a Motta di Livenza (VE) nel 1884 e muore nel</a:t>
            </a:r>
          </a:p>
          <a:p>
            <a:r>
              <a:rPr lang="it-IT" dirty="0"/>
              <a:t>1965 a Roma.</a:t>
            </a:r>
          </a:p>
        </p:txBody>
      </p:sp>
    </p:spTree>
    <p:extLst>
      <p:ext uri="{BB962C8B-B14F-4D97-AF65-F5344CB8AC3E}">
        <p14:creationId xmlns:p14="http://schemas.microsoft.com/office/powerpoint/2010/main" val="652371113"/>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2"/>
          <p:cNvSpPr>
            <a:spLocks noGrp="1" noChangeArrowheads="1"/>
          </p:cNvSpPr>
          <p:nvPr>
            <p:ph type="title"/>
          </p:nvPr>
        </p:nvSpPr>
        <p:spPr/>
        <p:txBody>
          <a:bodyPr/>
          <a:lstStyle/>
          <a:p>
            <a:r>
              <a:rPr lang="en-GB"/>
              <a:t>Indice di Gini - 2</a:t>
            </a:r>
          </a:p>
        </p:txBody>
      </p:sp>
      <p:sp>
        <p:nvSpPr>
          <p:cNvPr id="329731" name="Rectangle 3"/>
          <p:cNvSpPr>
            <a:spLocks noGrp="1" noChangeArrowheads="1"/>
          </p:cNvSpPr>
          <p:nvPr>
            <p:ph type="body" idx="1"/>
          </p:nvPr>
        </p:nvSpPr>
        <p:spPr/>
        <p:txBody>
          <a:bodyPr>
            <a:normAutofit fontScale="92500" lnSpcReduction="20000"/>
          </a:bodyPr>
          <a:lstStyle/>
          <a:p>
            <a:r>
              <a:rPr lang="it-IT" dirty="0"/>
              <a:t>L’indice di Gini è calcolato come il rapporto tra l’area compresa tra la diagonale (la linea di </a:t>
            </a:r>
            <a:r>
              <a:rPr lang="it-IT" dirty="0" err="1"/>
              <a:t>equidistribuzione</a:t>
            </a:r>
            <a:r>
              <a:rPr lang="it-IT" dirty="0"/>
              <a:t>, retta a 45°) e la curva di Lorenz, e l’area del triangolo sottesa alla diagonale. Utilizzando la simbologia riportata nella Figura 2.2 (</a:t>
            </a:r>
            <a:r>
              <a:rPr lang="it-IT" dirty="0">
                <a:hlinkClick r:id="rId3" action="ppaction://hlinksldjump"/>
              </a:rPr>
              <a:t>slide </a:t>
            </a:r>
            <a:r>
              <a:rPr lang="it-IT" dirty="0"/>
              <a:t>23):</a:t>
            </a:r>
          </a:p>
          <a:p>
            <a:r>
              <a:rPr lang="it-IT" dirty="0"/>
              <a:t>														 (2.21)</a:t>
            </a:r>
          </a:p>
          <a:p>
            <a:endParaRPr lang="it-IT" dirty="0"/>
          </a:p>
          <a:p>
            <a:r>
              <a:rPr lang="it-IT" dirty="0"/>
              <a:t>Poiché l’area (A+B) e pari a ½, allora possiamo riscrivere: </a:t>
            </a:r>
          </a:p>
          <a:p>
            <a:r>
              <a:rPr lang="it-IT" dirty="0"/>
              <a:t>G=2A=2(1/2-B)=1-2B. Se il reddito fosse distribuito in modo perfettamente omogeneo tra i possessori di reddito, la curva di Lorenz corrisponderebbe alla bisettrice, A=0 e G=0. Se invece tutto il reddito appartenesse ad un solo individuo, l’area B sarebbe uguale a 0 e l’area A sarebbe uguale a ½, da cui G=1.</a:t>
            </a:r>
          </a:p>
        </p:txBody>
      </p:sp>
      <p:sp>
        <p:nvSpPr>
          <p:cNvPr id="6" name="Segnaposto numero diapositiva 5"/>
          <p:cNvSpPr>
            <a:spLocks noGrp="1"/>
          </p:cNvSpPr>
          <p:nvPr>
            <p:ph type="sldNum" sz="quarter" idx="12"/>
          </p:nvPr>
        </p:nvSpPr>
        <p:spPr/>
        <p:txBody>
          <a:bodyPr/>
          <a:lstStyle/>
          <a:p>
            <a:fld id="{04DC1E01-E304-41B3-A83D-6CCBE6E6DF07}" type="slidenum">
              <a:rPr lang="it-IT" smtClean="0"/>
              <a:pPr/>
              <a:t>34</a:t>
            </a:fld>
            <a:endParaRPr lang="it-IT"/>
          </a:p>
        </p:txBody>
      </p:sp>
      <p:sp>
        <p:nvSpPr>
          <p:cNvPr id="329733" name="Rectangle 5"/>
          <p:cNvSpPr>
            <a:spLocks noChangeArrowheads="1"/>
          </p:cNvSpPr>
          <p:nvPr/>
        </p:nvSpPr>
        <p:spPr bwMode="auto">
          <a:xfrm>
            <a:off x="1524001" y="3049072"/>
            <a:ext cx="184731" cy="369332"/>
          </a:xfrm>
          <a:prstGeom prst="rect">
            <a:avLst/>
          </a:prstGeom>
          <a:noFill/>
          <a:ln w="9525">
            <a:noFill/>
            <a:miter lim="800000"/>
            <a:headEnd/>
            <a:tailEnd/>
          </a:ln>
          <a:effectLst/>
        </p:spPr>
        <p:txBody>
          <a:bodyPr wrap="none" anchor="ctr">
            <a:spAutoFit/>
          </a:bodyPr>
          <a:lstStyle/>
          <a:p>
            <a:endParaRPr lang="it-IT"/>
          </a:p>
        </p:txBody>
      </p:sp>
      <p:graphicFrame>
        <p:nvGraphicFramePr>
          <p:cNvPr id="329732" name="Object 4"/>
          <p:cNvGraphicFramePr>
            <a:graphicFrameLocks noChangeAspect="1"/>
          </p:cNvGraphicFramePr>
          <p:nvPr>
            <p:extLst/>
          </p:nvPr>
        </p:nvGraphicFramePr>
        <p:xfrm>
          <a:off x="5303837" y="3177422"/>
          <a:ext cx="1584325" cy="889000"/>
        </p:xfrm>
        <a:graphic>
          <a:graphicData uri="http://schemas.openxmlformats.org/presentationml/2006/ole">
            <mc:AlternateContent xmlns:mc="http://schemas.openxmlformats.org/markup-compatibility/2006">
              <mc:Choice xmlns:v="urn:schemas-microsoft-com:vml" Requires="v">
                <p:oleObj spid="_x0000_s2059" name="Equation" r:id="rId4" imgW="698197" imgH="393529" progId="Equation.3">
                  <p:embed/>
                </p:oleObj>
              </mc:Choice>
              <mc:Fallback>
                <p:oleObj name="Equation" r:id="rId4" imgW="698197" imgH="393529" progId="Equation.3">
                  <p:embed/>
                  <p:pic>
                    <p:nvPicPr>
                      <p:cNvPr id="329732"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03837" y="3177422"/>
                        <a:ext cx="1584325" cy="889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5939545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normAutofit/>
          </a:bodyPr>
          <a:lstStyle/>
          <a:p>
            <a:pPr eaLnBrk="1" hangingPunct="1"/>
            <a:r>
              <a:rPr lang="it-IT" sz="2800" b="1"/>
              <a:t>CALCOLO DEL VALORE NUMERICO DEL RAPPORTO DI CONCENTRAZIONE</a:t>
            </a:r>
            <a:r>
              <a:rPr lang="it-IT"/>
              <a:t> </a:t>
            </a:r>
          </a:p>
        </p:txBody>
      </p:sp>
      <p:sp>
        <p:nvSpPr>
          <p:cNvPr id="54275" name="Rectangle 3"/>
          <p:cNvSpPr>
            <a:spLocks noGrp="1" noChangeArrowheads="1"/>
          </p:cNvSpPr>
          <p:nvPr>
            <p:ph idx="1"/>
          </p:nvPr>
        </p:nvSpPr>
        <p:spPr/>
        <p:txBody>
          <a:bodyPr/>
          <a:lstStyle/>
          <a:p>
            <a:pPr eaLnBrk="1" hangingPunct="1">
              <a:buFont typeface="Wingdings" pitchFamily="2" charset="2"/>
              <a:buNone/>
            </a:pPr>
            <a:r>
              <a:rPr lang="it-IT" sz="2700" dirty="0"/>
              <a:t>In base alle considerazioni precedenti, si può definire “area di concentrazione effettiva” la parte del triangolo OAB compresa tra il segmento di </a:t>
            </a:r>
            <a:r>
              <a:rPr lang="it-IT" sz="2700" dirty="0" err="1"/>
              <a:t>equidistribuzione</a:t>
            </a:r>
            <a:r>
              <a:rPr lang="it-IT" sz="2700" dirty="0"/>
              <a:t> (C) e la spezzata di concentrazione.</a:t>
            </a:r>
          </a:p>
          <a:p>
            <a:pPr eaLnBrk="1" hangingPunct="1">
              <a:buFont typeface="Wingdings" pitchFamily="2" charset="2"/>
              <a:buNone/>
            </a:pPr>
            <a:r>
              <a:rPr lang="it-IT" sz="2700" dirty="0"/>
              <a:t> Come s’è detto nella definizione, il rapporto di concentrazione è il quoziente tra l’area di concentrazione effettiva e l’area di massima concentrazione (area del triangolo OAB).</a:t>
            </a:r>
          </a:p>
          <a:p>
            <a:pPr eaLnBrk="1" hangingPunct="1">
              <a:buFont typeface="Wingdings" pitchFamily="2" charset="2"/>
              <a:buNone/>
            </a:pPr>
            <a:r>
              <a:rPr lang="it-IT" sz="2700" dirty="0"/>
              <a:t>Gli esempi visti in aula li trovate nei </a:t>
            </a:r>
            <a:r>
              <a:rPr lang="it-IT" sz="2700" dirty="0" err="1"/>
              <a:t>files</a:t>
            </a:r>
            <a:r>
              <a:rPr lang="it-IT" sz="2700" dirty="0"/>
              <a:t> Excel di </a:t>
            </a:r>
            <a:r>
              <a:rPr lang="it-IT" sz="2700" dirty="0" err="1"/>
              <a:t>moodle</a:t>
            </a:r>
            <a:endParaRPr lang="it-IT" sz="2700" dirty="0"/>
          </a:p>
          <a:p>
            <a:pPr>
              <a:buNone/>
            </a:pPr>
            <a:r>
              <a:rPr lang="it-IT" sz="2700" dirty="0"/>
              <a:t>L’uso dell’indicatore: </a:t>
            </a:r>
            <a:r>
              <a:rPr lang="it-IT" sz="2700" dirty="0">
                <a:hlinkClick r:id="rId2"/>
              </a:rPr>
              <a:t>https://osservatoriocpi.unicatt.it/ocpi-pubblicazioni-come-e-cambiata-la-distribuzione-del-reddito-in-italia-dagli-anni-ottanta</a:t>
            </a:r>
            <a:r>
              <a:rPr lang="it-IT" sz="2700" dirty="0"/>
              <a:t> </a:t>
            </a:r>
          </a:p>
          <a:p>
            <a:pPr>
              <a:buNone/>
            </a:pPr>
            <a:r>
              <a:rPr lang="it-IT" sz="2700" dirty="0">
                <a:hlinkClick r:id="rId3"/>
              </a:rPr>
              <a:t>https://www.bancaditalia.it/pubblicazioni/qef/2013-0208/QEF_208.pdf</a:t>
            </a:r>
            <a:r>
              <a:rPr lang="it-IT" sz="2700" dirty="0"/>
              <a:t> </a:t>
            </a:r>
          </a:p>
        </p:txBody>
      </p:sp>
      <p:sp>
        <p:nvSpPr>
          <p:cNvPr id="54276" name="Segnaposto numero diapositiva 5"/>
          <p:cNvSpPr>
            <a:spLocks noGrp="1"/>
          </p:cNvSpPr>
          <p:nvPr>
            <p:ph type="sldNum" sz="quarter" idx="4294967295"/>
          </p:nvPr>
        </p:nvSpPr>
        <p:spPr>
          <a:xfrm>
            <a:off x="8077200" y="6248400"/>
            <a:ext cx="2133600" cy="457200"/>
          </a:xfrm>
          <a:prstGeom prst="rect">
            <a:avLst/>
          </a:prstGeom>
          <a:noFill/>
        </p:spPr>
        <p:txBody>
          <a:bodyPr/>
          <a:lstStyle/>
          <a:p>
            <a:fld id="{CF1A7879-9620-45D0-9ADC-E702755C1F0A}" type="slidenum">
              <a:rPr lang="it-IT" smtClean="0"/>
              <a:pPr/>
              <a:t>35</a:t>
            </a:fld>
            <a:endParaRPr lang="it-IT"/>
          </a:p>
        </p:txBody>
      </p:sp>
    </p:spTree>
    <p:extLst>
      <p:ext uri="{BB962C8B-B14F-4D97-AF65-F5344CB8AC3E}">
        <p14:creationId xmlns:p14="http://schemas.microsoft.com/office/powerpoint/2010/main" val="3283174799"/>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olo 3"/>
          <p:cNvSpPr>
            <a:spLocks noGrp="1"/>
          </p:cNvSpPr>
          <p:nvPr>
            <p:ph type="title"/>
          </p:nvPr>
        </p:nvSpPr>
        <p:spPr>
          <a:xfrm>
            <a:off x="2133600" y="762000"/>
            <a:ext cx="7467600" cy="1143000"/>
          </a:xfrm>
        </p:spPr>
        <p:txBody>
          <a:bodyPr>
            <a:normAutofit/>
          </a:bodyPr>
          <a:lstStyle/>
          <a:p>
            <a:pPr eaLnBrk="1" hangingPunct="1"/>
            <a:r>
              <a:rPr lang="it-IT" sz="3600" dirty="0"/>
              <a:t>La distribuzione delle disuguaglianze nel mondo, 2009 e </a:t>
            </a:r>
            <a:r>
              <a:rPr lang="it-IT" sz="3600" dirty="0">
                <a:hlinkClick r:id="rId2"/>
              </a:rPr>
              <a:t>2016-2019</a:t>
            </a:r>
            <a:endParaRPr lang="it-IT" sz="3600" dirty="0"/>
          </a:p>
        </p:txBody>
      </p:sp>
      <p:sp>
        <p:nvSpPr>
          <p:cNvPr id="4" name="Segnaposto numero diapositiva 3"/>
          <p:cNvSpPr>
            <a:spLocks noGrp="1"/>
          </p:cNvSpPr>
          <p:nvPr>
            <p:ph type="sldNum" sz="quarter" idx="11"/>
          </p:nvPr>
        </p:nvSpPr>
        <p:spPr/>
        <p:txBody>
          <a:bodyPr/>
          <a:lstStyle/>
          <a:p>
            <a:fld id="{40CCFDFA-F06F-4F89-A68E-87D1773395A8}" type="slidenum">
              <a:rPr lang="it-IT" smtClean="0"/>
              <a:pPr/>
              <a:t>36</a:t>
            </a:fld>
            <a:endParaRPr lang="it-IT"/>
          </a:p>
        </p:txBody>
      </p:sp>
      <p:pic>
        <p:nvPicPr>
          <p:cNvPr id="5" name="Picture 2" descr="http://upload.wikimedia.org/wikipedia/commons/c/c5/GINIretouchedcolors.png"/>
          <p:cNvPicPr>
            <a:picLocks noChangeAspect="1" noChangeArrowheads="1"/>
          </p:cNvPicPr>
          <p:nvPr/>
        </p:nvPicPr>
        <p:blipFill>
          <a:blip r:embed="rId3" cstate="print"/>
          <a:srcRect/>
          <a:stretch>
            <a:fillRect/>
          </a:stretch>
        </p:blipFill>
        <p:spPr bwMode="auto">
          <a:xfrm>
            <a:off x="1621728" y="2290128"/>
            <a:ext cx="9101137" cy="3992563"/>
          </a:xfrm>
          <a:prstGeom prst="rect">
            <a:avLst/>
          </a:prstGeom>
          <a:noFill/>
          <a:ln w="9525">
            <a:noFill/>
            <a:miter lim="800000"/>
            <a:headEnd/>
            <a:tailEnd/>
          </a:ln>
        </p:spPr>
      </p:pic>
      <p:sp>
        <p:nvSpPr>
          <p:cNvPr id="3" name="CasellaDiTesto 2"/>
          <p:cNvSpPr txBox="1"/>
          <p:nvPr/>
        </p:nvSpPr>
        <p:spPr>
          <a:xfrm>
            <a:off x="1152144" y="6356350"/>
            <a:ext cx="1920240" cy="369332"/>
          </a:xfrm>
          <a:prstGeom prst="rect">
            <a:avLst/>
          </a:prstGeom>
          <a:noFill/>
        </p:spPr>
        <p:txBody>
          <a:bodyPr wrap="square" rtlCol="0">
            <a:spAutoFit/>
          </a:bodyPr>
          <a:lstStyle/>
          <a:p>
            <a:r>
              <a:rPr lang="it-IT" dirty="0"/>
              <a:t>E tra i Paesi </a:t>
            </a:r>
            <a:r>
              <a:rPr lang="it-IT" dirty="0">
                <a:hlinkClick r:id="rId4"/>
              </a:rPr>
              <a:t>OCSE</a:t>
            </a:r>
            <a:endParaRPr lang="en-US" dirty="0"/>
          </a:p>
        </p:txBody>
      </p:sp>
    </p:spTree>
    <p:extLst>
      <p:ext uri="{BB962C8B-B14F-4D97-AF65-F5344CB8AC3E}">
        <p14:creationId xmlns:p14="http://schemas.microsoft.com/office/powerpoint/2010/main" val="319074895"/>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dirty="0"/>
              <a:t>Le politiche per la redistribuzione dei redditi: gli strumenti</a:t>
            </a:r>
          </a:p>
        </p:txBody>
      </p:sp>
      <p:sp>
        <p:nvSpPr>
          <p:cNvPr id="5" name="Segnaposto contenuto 4"/>
          <p:cNvSpPr>
            <a:spLocks noGrp="1"/>
          </p:cNvSpPr>
          <p:nvPr>
            <p:ph sz="quarter" idx="1"/>
          </p:nvPr>
        </p:nvSpPr>
        <p:spPr/>
        <p:txBody>
          <a:bodyPr>
            <a:normAutofit/>
          </a:bodyPr>
          <a:lstStyle/>
          <a:p>
            <a:r>
              <a:rPr lang="it-IT" dirty="0"/>
              <a:t>Individuati gli indicatori occorre predisporre gli strumenti che possono essere attivati al fine della redistribuzione che sono:</a:t>
            </a:r>
          </a:p>
          <a:p>
            <a:pPr lvl="1"/>
            <a:r>
              <a:rPr lang="it-IT" dirty="0"/>
              <a:t>Politiche fiscali con aliquote d’imposta altamente progressive</a:t>
            </a:r>
          </a:p>
          <a:p>
            <a:pPr lvl="1"/>
            <a:r>
              <a:rPr lang="it-IT" dirty="0"/>
              <a:t>Trasferimenti mirati a famiglie/individui (es. Reddito di cittadinanza, assegni familiari, pensioni di invalidità e anzianità, trasferimenti una tantum…)</a:t>
            </a:r>
          </a:p>
          <a:p>
            <a:pPr lvl="1"/>
            <a:r>
              <a:rPr lang="it-IT" dirty="0"/>
              <a:t>Fornitura di beni e servizi pubblici a prezzo controllato</a:t>
            </a:r>
          </a:p>
          <a:p>
            <a:pPr lvl="1"/>
            <a:r>
              <a:rPr lang="it-IT" dirty="0"/>
              <a:t>Tariffe agevolate per la fornitura di servizi o beni pubblici sulla base delle misure sopra individuate (es. ISEE, ISEEU)</a:t>
            </a:r>
          </a:p>
          <a:p>
            <a:pPr lvl="1"/>
            <a:r>
              <a:rPr lang="it-IT" dirty="0"/>
              <a:t>… e naturalmente verificarne l’efficacia con metodi sperimentali, ad esempio.</a:t>
            </a:r>
          </a:p>
          <a:p>
            <a:pPr lvl="1"/>
            <a:endParaRPr lang="it-IT" dirty="0"/>
          </a:p>
          <a:p>
            <a:pPr lvl="1"/>
            <a:r>
              <a:rPr lang="it-IT" dirty="0">
                <a:highlight>
                  <a:srgbClr val="FFFF00"/>
                </a:highlight>
              </a:rPr>
              <a:t>Il caso della riforma delle aliquote fiscali 2022: articolo Lavoce.info</a:t>
            </a:r>
          </a:p>
        </p:txBody>
      </p:sp>
      <p:sp>
        <p:nvSpPr>
          <p:cNvPr id="3" name="Segnaposto numero diapositiva 2"/>
          <p:cNvSpPr>
            <a:spLocks noGrp="1"/>
          </p:cNvSpPr>
          <p:nvPr>
            <p:ph type="sldNum" sz="quarter" idx="4294967295"/>
          </p:nvPr>
        </p:nvSpPr>
        <p:spPr/>
        <p:txBody>
          <a:bodyPr/>
          <a:lstStyle/>
          <a:p>
            <a:fld id="{40CCFDFA-F06F-4F89-A68E-87D1773395A8}" type="slidenum">
              <a:rPr lang="it-IT" smtClean="0"/>
              <a:pPr/>
              <a:t>37</a:t>
            </a:fld>
            <a:endParaRPr lang="it-IT"/>
          </a:p>
        </p:txBody>
      </p:sp>
    </p:spTree>
    <p:extLst>
      <p:ext uri="{BB962C8B-B14F-4D97-AF65-F5344CB8AC3E}">
        <p14:creationId xmlns:p14="http://schemas.microsoft.com/office/powerpoint/2010/main" val="2765171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p:cNvSpPr>
          <p:nvPr>
            <p:ph type="title"/>
          </p:nvPr>
        </p:nvSpPr>
        <p:spPr/>
        <p:txBody>
          <a:bodyPr>
            <a:normAutofit/>
          </a:bodyPr>
          <a:lstStyle/>
          <a:p>
            <a:pPr eaLnBrk="1" hangingPunct="1"/>
            <a:r>
              <a:rPr lang="it-IT" sz="4000"/>
              <a:t>La politica redistributiva europea: EuSilc </a:t>
            </a:r>
          </a:p>
        </p:txBody>
      </p:sp>
      <p:sp>
        <p:nvSpPr>
          <p:cNvPr id="27651" name="Rectangle 3"/>
          <p:cNvSpPr>
            <a:spLocks noGrp="1"/>
          </p:cNvSpPr>
          <p:nvPr>
            <p:ph type="body" sz="half" idx="2"/>
          </p:nvPr>
        </p:nvSpPr>
        <p:spPr>
          <a:xfrm>
            <a:off x="768096" y="1600201"/>
            <a:ext cx="10323576" cy="4525963"/>
          </a:xfrm>
        </p:spPr>
        <p:txBody>
          <a:bodyPr>
            <a:normAutofit/>
          </a:bodyPr>
          <a:lstStyle/>
          <a:p>
            <a:pPr eaLnBrk="1" hangingPunct="1"/>
            <a:r>
              <a:rPr lang="it-IT" sz="2400" dirty="0"/>
              <a:t>Il Consiglio europeo di Lisbona nel marzo 2000 ha stabilito ambiziosi obiettivi di </a:t>
            </a:r>
            <a:r>
              <a:rPr lang="it-IT" sz="2400" b="1" dirty="0"/>
              <a:t>politica sociale </a:t>
            </a:r>
            <a:r>
              <a:rPr lang="it-IT" sz="2400" dirty="0"/>
              <a:t>per l’Unione e per i paesi membri con il </a:t>
            </a:r>
            <a:r>
              <a:rPr lang="it-IT" sz="2400" b="1" dirty="0"/>
              <a:t>Metodo aperto di coordinamento</a:t>
            </a:r>
            <a:r>
              <a:rPr lang="it-IT" sz="2400" dirty="0"/>
              <a:t> :</a:t>
            </a:r>
          </a:p>
          <a:p>
            <a:pPr lvl="1"/>
            <a:r>
              <a:rPr lang="it-IT" dirty="0"/>
              <a:t>(i) </a:t>
            </a:r>
            <a:r>
              <a:rPr lang="it-IT" dirty="0">
                <a:solidFill>
                  <a:srgbClr val="FF0000"/>
                </a:solidFill>
              </a:rPr>
              <a:t>sradicare la povertà e l’esclusione sociale (</a:t>
            </a:r>
            <a:r>
              <a:rPr lang="it-IT" dirty="0"/>
              <a:t>con la programmazione 2014-20:</a:t>
            </a:r>
            <a:r>
              <a:rPr lang="it-IT" dirty="0">
                <a:solidFill>
                  <a:srgbClr val="FF0000"/>
                </a:solidFill>
              </a:rPr>
              <a:t> </a:t>
            </a:r>
            <a:r>
              <a:rPr lang="it-IT" altLang="it-IT" dirty="0">
                <a:solidFill>
                  <a:srgbClr val="002060"/>
                </a:solidFill>
                <a:latin typeface="Calibri" panose="020F0502020204030204" pitchFamily="34" charset="0"/>
              </a:rPr>
              <a:t>Ridurre il numero di europei che vivono sotto la soglia di </a:t>
            </a:r>
            <a:r>
              <a:rPr lang="it-IT" altLang="it-IT" dirty="0">
                <a:solidFill>
                  <a:srgbClr val="FF0000"/>
                </a:solidFill>
                <a:latin typeface="Calibri" panose="020F0502020204030204" pitchFamily="34" charset="0"/>
              </a:rPr>
              <a:t>povertà</a:t>
            </a:r>
            <a:r>
              <a:rPr lang="it-IT" altLang="it-IT" dirty="0">
                <a:solidFill>
                  <a:srgbClr val="002060"/>
                </a:solidFill>
                <a:latin typeface="Calibri" panose="020F0502020204030204" pitchFamily="34" charset="0"/>
              </a:rPr>
              <a:t> del </a:t>
            </a:r>
            <a:r>
              <a:rPr lang="it-IT" altLang="it-IT" b="1" dirty="0">
                <a:solidFill>
                  <a:srgbClr val="002060"/>
                </a:solidFill>
                <a:latin typeface="Calibri" panose="020F0502020204030204" pitchFamily="34" charset="0"/>
              </a:rPr>
              <a:t>25%</a:t>
            </a:r>
            <a:r>
              <a:rPr lang="it-IT" altLang="it-IT" dirty="0">
                <a:solidFill>
                  <a:schemeClr val="accent2"/>
                </a:solidFill>
              </a:rPr>
              <a:t>)</a:t>
            </a:r>
            <a:r>
              <a:rPr lang="it-IT" dirty="0"/>
              <a:t>; </a:t>
            </a:r>
          </a:p>
          <a:p>
            <a:pPr lvl="1" eaLnBrk="1" hangingPunct="1"/>
            <a:r>
              <a:rPr lang="it-IT" dirty="0"/>
              <a:t>(</a:t>
            </a:r>
            <a:r>
              <a:rPr lang="it-IT" dirty="0" err="1"/>
              <a:t>ii</a:t>
            </a:r>
            <a:r>
              <a:rPr lang="it-IT" dirty="0"/>
              <a:t>) assicurare pensioni adeguate e </a:t>
            </a:r>
            <a:r>
              <a:rPr lang="it-IT" dirty="0">
                <a:solidFill>
                  <a:srgbClr val="FF0000"/>
                </a:solidFill>
              </a:rPr>
              <a:t>finanziariamente sostenibili</a:t>
            </a:r>
            <a:r>
              <a:rPr lang="it-IT" dirty="0"/>
              <a:t>;</a:t>
            </a:r>
          </a:p>
          <a:p>
            <a:pPr lvl="1" eaLnBrk="1" hangingPunct="1"/>
            <a:r>
              <a:rPr lang="it-IT" dirty="0"/>
              <a:t>(</a:t>
            </a:r>
            <a:r>
              <a:rPr lang="it-IT" dirty="0" err="1"/>
              <a:t>iii</a:t>
            </a:r>
            <a:r>
              <a:rPr lang="it-IT" dirty="0"/>
              <a:t>) fornire assistenza sanitaria di alta qualità accessibile e </a:t>
            </a:r>
            <a:r>
              <a:rPr lang="it-IT" dirty="0">
                <a:solidFill>
                  <a:srgbClr val="FF0000"/>
                </a:solidFill>
              </a:rPr>
              <a:t>sostenibile</a:t>
            </a:r>
            <a:r>
              <a:rPr lang="it-IT" dirty="0"/>
              <a:t>.</a:t>
            </a:r>
          </a:p>
          <a:p>
            <a:pPr eaLnBrk="1" hangingPunct="1"/>
            <a:r>
              <a:rPr lang="en-US" sz="2400" dirty="0"/>
              <a:t>European Union Statistics on Income and Living Conditions (</a:t>
            </a:r>
            <a:r>
              <a:rPr lang="en-US" sz="2400" b="1" dirty="0" err="1">
                <a:hlinkClick r:id="rId2"/>
              </a:rPr>
              <a:t>Eu-Silc</a:t>
            </a:r>
            <a:r>
              <a:rPr lang="en-US" sz="2400" dirty="0"/>
              <a:t>)</a:t>
            </a:r>
            <a:endParaRPr lang="it-IT" sz="2400" dirty="0"/>
          </a:p>
        </p:txBody>
      </p:sp>
      <p:sp>
        <p:nvSpPr>
          <p:cNvPr id="4" name="Segnaposto numero diapositiva 3"/>
          <p:cNvSpPr>
            <a:spLocks noGrp="1"/>
          </p:cNvSpPr>
          <p:nvPr>
            <p:ph type="sldNum" sz="quarter" idx="12"/>
          </p:nvPr>
        </p:nvSpPr>
        <p:spPr/>
        <p:txBody>
          <a:bodyPr/>
          <a:lstStyle/>
          <a:p>
            <a:pPr>
              <a:defRPr/>
            </a:pPr>
            <a:fld id="{BA9CAB3F-FF4D-4DDA-A329-AE2296631C58}" type="slidenum">
              <a:rPr lang="it-IT" smtClean="0"/>
              <a:pPr>
                <a:defRPr/>
              </a:pPr>
              <a:t>4</a:t>
            </a:fld>
            <a:endParaRPr lang="it-IT"/>
          </a:p>
        </p:txBody>
      </p:sp>
    </p:spTree>
    <p:extLst>
      <p:ext uri="{BB962C8B-B14F-4D97-AF65-F5344CB8AC3E}">
        <p14:creationId xmlns:p14="http://schemas.microsoft.com/office/powerpoint/2010/main" val="2811497423"/>
      </p:ext>
    </p:extLst>
  </p:cSld>
  <p:clrMapOvr>
    <a:masterClrMapping/>
  </p:clrMapOvr>
  <p:transition>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p:txBody>
          <a:bodyPr/>
          <a:lstStyle/>
          <a:p>
            <a:r>
              <a:rPr lang="it-IT" dirty="0"/>
              <a:t>Le misure e gli indicatori nella distribuzione</a:t>
            </a:r>
            <a:endParaRPr lang="en-US" dirty="0"/>
          </a:p>
        </p:txBody>
      </p:sp>
      <p:sp>
        <p:nvSpPr>
          <p:cNvPr id="7" name="Segnaposto testo 6"/>
          <p:cNvSpPr>
            <a:spLocks noGrp="1"/>
          </p:cNvSpPr>
          <p:nvPr>
            <p:ph type="body" idx="1"/>
          </p:nvPr>
        </p:nvSpPr>
        <p:spPr/>
        <p:txBody>
          <a:bodyPr/>
          <a:lstStyle/>
          <a:p>
            <a:r>
              <a:rPr lang="it-IT" dirty="0"/>
              <a:t>Rischio povertà, Curva di Lorenz e Indice di </a:t>
            </a:r>
            <a:r>
              <a:rPr lang="it-IT" dirty="0" err="1"/>
              <a:t>Gini</a:t>
            </a:r>
            <a:endParaRPr lang="en-US" dirty="0"/>
          </a:p>
        </p:txBody>
      </p:sp>
      <p:sp>
        <p:nvSpPr>
          <p:cNvPr id="5" name="Segnaposto numero diapositiva 4"/>
          <p:cNvSpPr>
            <a:spLocks noGrp="1"/>
          </p:cNvSpPr>
          <p:nvPr>
            <p:ph type="sldNum" sz="quarter" idx="12"/>
          </p:nvPr>
        </p:nvSpPr>
        <p:spPr/>
        <p:txBody>
          <a:bodyPr/>
          <a:lstStyle/>
          <a:p>
            <a:pPr>
              <a:defRPr/>
            </a:pPr>
            <a:fld id="{BA9CAB3F-FF4D-4DDA-A329-AE2296631C58}" type="slidenum">
              <a:rPr lang="it-IT" smtClean="0"/>
              <a:pPr>
                <a:defRPr/>
              </a:pPr>
              <a:t>5</a:t>
            </a:fld>
            <a:endParaRPr lang="it-IT"/>
          </a:p>
        </p:txBody>
      </p:sp>
    </p:spTree>
    <p:extLst>
      <p:ext uri="{BB962C8B-B14F-4D97-AF65-F5344CB8AC3E}">
        <p14:creationId xmlns:p14="http://schemas.microsoft.com/office/powerpoint/2010/main" val="452984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p:cNvSpPr>
          <p:nvPr>
            <p:ph type="title"/>
          </p:nvPr>
        </p:nvSpPr>
        <p:spPr/>
        <p:txBody>
          <a:bodyPr/>
          <a:lstStyle/>
          <a:p>
            <a:pPr eaLnBrk="1" hangingPunct="1"/>
            <a:r>
              <a:rPr lang="it-IT"/>
              <a:t>Rischio povertà: valore di riferimento</a:t>
            </a:r>
          </a:p>
        </p:txBody>
      </p:sp>
      <p:sp>
        <p:nvSpPr>
          <p:cNvPr id="28675" name="Rectangle 3"/>
          <p:cNvSpPr>
            <a:spLocks noGrp="1"/>
          </p:cNvSpPr>
          <p:nvPr>
            <p:ph type="body" sz="half" idx="2"/>
          </p:nvPr>
        </p:nvSpPr>
        <p:spPr>
          <a:xfrm>
            <a:off x="1133856" y="1600201"/>
            <a:ext cx="9537192" cy="4525963"/>
          </a:xfrm>
        </p:spPr>
        <p:txBody>
          <a:bodyPr/>
          <a:lstStyle/>
          <a:p>
            <a:pPr eaLnBrk="1" hangingPunct="1"/>
            <a:r>
              <a:rPr lang="it-IT" dirty="0"/>
              <a:t>Il “rischio di povertà” </a:t>
            </a:r>
            <a:r>
              <a:rPr lang="it-IT" dirty="0">
                <a:solidFill>
                  <a:srgbClr val="FF0000"/>
                </a:solidFill>
              </a:rPr>
              <a:t>relativa</a:t>
            </a:r>
            <a:r>
              <a:rPr lang="it-IT" dirty="0"/>
              <a:t> è calcolato come quota di popolazione che vive in famiglie il cui reddito è inferiore al </a:t>
            </a:r>
            <a:r>
              <a:rPr lang="it-IT" b="1" dirty="0"/>
              <a:t>60 per cento del reddito mediano nazionale</a:t>
            </a:r>
            <a:r>
              <a:rPr lang="it-IT" dirty="0"/>
              <a:t>.</a:t>
            </a:r>
          </a:p>
          <a:p>
            <a:pPr eaLnBrk="1" hangingPunct="1"/>
            <a:r>
              <a:rPr lang="it-IT" dirty="0"/>
              <a:t>A questo scopo occorre analizzare come si distribuisca il reddito nella popolazione</a:t>
            </a:r>
          </a:p>
          <a:p>
            <a:pPr eaLnBrk="1" hangingPunct="1"/>
            <a:r>
              <a:rPr lang="it-IT" dirty="0"/>
              <a:t>Una rappresentazione macro di questi problemi distributivi si ottiene dall’analisi dei dati </a:t>
            </a:r>
            <a:r>
              <a:rPr lang="it-IT" dirty="0" err="1"/>
              <a:t>EuSilc</a:t>
            </a:r>
            <a:endParaRPr lang="it-IT" dirty="0"/>
          </a:p>
          <a:p>
            <a:r>
              <a:rPr lang="it-IT" dirty="0"/>
              <a:t>I dati: </a:t>
            </a:r>
            <a:r>
              <a:rPr lang="it-IT" dirty="0">
                <a:hlinkClick r:id="rId2"/>
              </a:rPr>
              <a:t>https://ec.europa.eu/eurostat/web/income-and-living-conditions/data/database</a:t>
            </a:r>
            <a:r>
              <a:rPr lang="it-IT" dirty="0"/>
              <a:t> </a:t>
            </a:r>
          </a:p>
          <a:p>
            <a:pPr eaLnBrk="1" hangingPunct="1"/>
            <a:endParaRPr lang="it-IT" dirty="0"/>
          </a:p>
        </p:txBody>
      </p:sp>
      <p:sp>
        <p:nvSpPr>
          <p:cNvPr id="4" name="Segnaposto numero diapositiva 3"/>
          <p:cNvSpPr>
            <a:spLocks noGrp="1"/>
          </p:cNvSpPr>
          <p:nvPr>
            <p:ph type="sldNum" sz="quarter" idx="12"/>
          </p:nvPr>
        </p:nvSpPr>
        <p:spPr/>
        <p:txBody>
          <a:bodyPr/>
          <a:lstStyle/>
          <a:p>
            <a:pPr>
              <a:defRPr/>
            </a:pPr>
            <a:fld id="{BA9CAB3F-FF4D-4DDA-A329-AE2296631C58}" type="slidenum">
              <a:rPr lang="it-IT" smtClean="0"/>
              <a:pPr>
                <a:defRPr/>
              </a:pPr>
              <a:t>6</a:t>
            </a:fld>
            <a:endParaRPr lang="it-IT"/>
          </a:p>
        </p:txBody>
      </p:sp>
    </p:spTree>
    <p:extLst>
      <p:ext uri="{BB962C8B-B14F-4D97-AF65-F5344CB8AC3E}">
        <p14:creationId xmlns:p14="http://schemas.microsoft.com/office/powerpoint/2010/main" val="3918747450"/>
      </p:ext>
    </p:extLst>
  </p:cSld>
  <p:clrMapOvr>
    <a:masterClrMapping/>
  </p:clrMapOvr>
  <p:transition>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olo 1"/>
          <p:cNvSpPr>
            <a:spLocks noGrp="1"/>
          </p:cNvSpPr>
          <p:nvPr>
            <p:ph type="title"/>
          </p:nvPr>
        </p:nvSpPr>
        <p:spPr/>
        <p:txBody>
          <a:bodyPr/>
          <a:lstStyle/>
          <a:p>
            <a:r>
              <a:rPr lang="it-IT" altLang="it-IT" dirty="0"/>
              <a:t>Rischio povertà in Italia, 2007 (prima della Crisi): problemi strutturali</a:t>
            </a:r>
            <a:endParaRPr lang="en-US" altLang="it-IT" dirty="0"/>
          </a:p>
        </p:txBody>
      </p:sp>
      <p:sp>
        <p:nvSpPr>
          <p:cNvPr id="33795" name="Segnaposto numero diapositiva 3"/>
          <p:cNvSpPr>
            <a:spLocks noGrp="1"/>
          </p:cNvSpPr>
          <p:nvPr>
            <p:ph type="sldNum" sz="quarter" idx="4294967295"/>
          </p:nvPr>
        </p:nvSpPr>
        <p:spPr>
          <a:xfrm>
            <a:off x="8077200" y="6245225"/>
            <a:ext cx="2133600" cy="476250"/>
          </a:xfrm>
          <a:prstGeom prst="rect">
            <a:avLst/>
          </a:prstGeom>
          <a:noFill/>
        </p:spPr>
        <p:txBody>
          <a:bodyPr/>
          <a:lstStyle/>
          <a:p>
            <a:fld id="{67402100-532E-4E74-8827-F662D221DDC6}" type="slidenum">
              <a:rPr lang="it-IT" altLang="it-IT" smtClean="0"/>
              <a:pPr/>
              <a:t>7</a:t>
            </a:fld>
            <a:endParaRPr lang="it-IT" altLang="it-IT"/>
          </a:p>
        </p:txBody>
      </p:sp>
      <p:pic>
        <p:nvPicPr>
          <p:cNvPr id="33796" name="Picture 2"/>
          <p:cNvPicPr>
            <a:picLocks noChangeAspect="1" noChangeArrowheads="1"/>
          </p:cNvPicPr>
          <p:nvPr/>
        </p:nvPicPr>
        <p:blipFill>
          <a:blip r:embed="rId3" cstate="print"/>
          <a:srcRect/>
          <a:stretch>
            <a:fillRect/>
          </a:stretch>
        </p:blipFill>
        <p:spPr bwMode="auto">
          <a:xfrm>
            <a:off x="1800226" y="1557338"/>
            <a:ext cx="8867775" cy="4857750"/>
          </a:xfrm>
          <a:prstGeom prst="rect">
            <a:avLst/>
          </a:prstGeom>
          <a:noFill/>
          <a:ln w="9525">
            <a:noFill/>
            <a:miter lim="800000"/>
            <a:headEnd/>
            <a:tailEnd/>
          </a:ln>
        </p:spPr>
      </p:pic>
      <p:sp>
        <p:nvSpPr>
          <p:cNvPr id="33797" name="CasellaDiTesto 4"/>
          <p:cNvSpPr txBox="1">
            <a:spLocks noChangeArrowheads="1"/>
          </p:cNvSpPr>
          <p:nvPr/>
        </p:nvSpPr>
        <p:spPr bwMode="auto">
          <a:xfrm>
            <a:off x="8688389" y="4437064"/>
            <a:ext cx="503237" cy="261937"/>
          </a:xfrm>
          <a:prstGeom prst="rect">
            <a:avLst/>
          </a:prstGeom>
          <a:noFill/>
          <a:ln w="9525">
            <a:noFill/>
            <a:miter lim="800000"/>
            <a:headEnd/>
            <a:tailEnd/>
          </a:ln>
        </p:spPr>
        <p:txBody>
          <a:bodyPr>
            <a:spAutoFit/>
          </a:bodyPr>
          <a:lstStyle/>
          <a:p>
            <a:r>
              <a:rPr lang="it-IT" sz="1100" b="1"/>
              <a:t>7%</a:t>
            </a:r>
          </a:p>
        </p:txBody>
      </p:sp>
      <p:sp>
        <p:nvSpPr>
          <p:cNvPr id="33798" name="CasellaDiTesto 5"/>
          <p:cNvSpPr txBox="1">
            <a:spLocks noChangeArrowheads="1"/>
          </p:cNvSpPr>
          <p:nvPr/>
        </p:nvSpPr>
        <p:spPr bwMode="auto">
          <a:xfrm>
            <a:off x="8759826" y="2349500"/>
            <a:ext cx="720725" cy="260350"/>
          </a:xfrm>
          <a:prstGeom prst="rect">
            <a:avLst/>
          </a:prstGeom>
          <a:noFill/>
          <a:ln w="9525">
            <a:noFill/>
            <a:miter lim="800000"/>
            <a:headEnd/>
            <a:tailEnd/>
          </a:ln>
        </p:spPr>
        <p:txBody>
          <a:bodyPr>
            <a:spAutoFit/>
          </a:bodyPr>
          <a:lstStyle/>
          <a:p>
            <a:r>
              <a:rPr lang="it-IT" sz="1100" b="1"/>
              <a:t>19,8%</a:t>
            </a:r>
          </a:p>
        </p:txBody>
      </p:sp>
      <p:sp>
        <p:nvSpPr>
          <p:cNvPr id="2" name="Freccia in su 1"/>
          <p:cNvSpPr/>
          <p:nvPr/>
        </p:nvSpPr>
        <p:spPr>
          <a:xfrm>
            <a:off x="8382000" y="6324600"/>
            <a:ext cx="152400" cy="3048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Freccia in su 7"/>
          <p:cNvSpPr/>
          <p:nvPr/>
        </p:nvSpPr>
        <p:spPr>
          <a:xfrm>
            <a:off x="9120187" y="6309360"/>
            <a:ext cx="152400" cy="3048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07371344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olo 4"/>
          <p:cNvSpPr>
            <a:spLocks noGrp="1"/>
          </p:cNvSpPr>
          <p:nvPr>
            <p:ph type="title"/>
          </p:nvPr>
        </p:nvSpPr>
        <p:spPr/>
        <p:txBody>
          <a:bodyPr/>
          <a:lstStyle/>
          <a:p>
            <a:r>
              <a:rPr lang="it-IT"/>
              <a:t>Con la crisi peggiora (2013)</a:t>
            </a:r>
          </a:p>
        </p:txBody>
      </p:sp>
      <p:sp>
        <p:nvSpPr>
          <p:cNvPr id="34819" name="Segnaposto numero diapositiva 3"/>
          <p:cNvSpPr>
            <a:spLocks noGrp="1"/>
          </p:cNvSpPr>
          <p:nvPr>
            <p:ph type="sldNum" sz="quarter" idx="12"/>
          </p:nvPr>
        </p:nvSpPr>
        <p:spPr>
          <a:noFill/>
        </p:spPr>
        <p:txBody>
          <a:bodyPr/>
          <a:lstStyle/>
          <a:p>
            <a:fld id="{F32EECD6-BD64-4638-84AD-25932DDAF05E}" type="slidenum">
              <a:rPr lang="it-IT" altLang="it-IT" smtClean="0"/>
              <a:pPr/>
              <a:t>8</a:t>
            </a:fld>
            <a:endParaRPr lang="it-IT" altLang="it-IT"/>
          </a:p>
        </p:txBody>
      </p:sp>
      <p:pic>
        <p:nvPicPr>
          <p:cNvPr id="34820" name="Picture 5"/>
          <p:cNvPicPr>
            <a:picLocks noChangeAspect="1" noChangeArrowheads="1"/>
          </p:cNvPicPr>
          <p:nvPr/>
        </p:nvPicPr>
        <p:blipFill>
          <a:blip r:embed="rId2" cstate="print"/>
          <a:srcRect/>
          <a:stretch>
            <a:fillRect/>
          </a:stretch>
        </p:blipFill>
        <p:spPr bwMode="auto">
          <a:xfrm>
            <a:off x="1524000" y="1516064"/>
            <a:ext cx="9228138" cy="5341937"/>
          </a:xfrm>
          <a:prstGeom prst="rect">
            <a:avLst/>
          </a:prstGeom>
          <a:noFill/>
          <a:ln w="9525">
            <a:noFill/>
            <a:miter lim="800000"/>
            <a:headEnd/>
            <a:tailEnd/>
          </a:ln>
        </p:spPr>
      </p:pic>
      <p:sp>
        <p:nvSpPr>
          <p:cNvPr id="34821" name="CasellaDiTesto 6"/>
          <p:cNvSpPr txBox="1">
            <a:spLocks noChangeArrowheads="1"/>
          </p:cNvSpPr>
          <p:nvPr/>
        </p:nvSpPr>
        <p:spPr bwMode="auto">
          <a:xfrm>
            <a:off x="8328026" y="2349500"/>
            <a:ext cx="720725" cy="260350"/>
          </a:xfrm>
          <a:prstGeom prst="rect">
            <a:avLst/>
          </a:prstGeom>
          <a:noFill/>
          <a:ln w="9525">
            <a:noFill/>
            <a:miter lim="800000"/>
            <a:headEnd/>
            <a:tailEnd/>
          </a:ln>
        </p:spPr>
        <p:txBody>
          <a:bodyPr>
            <a:spAutoFit/>
          </a:bodyPr>
          <a:lstStyle/>
          <a:p>
            <a:r>
              <a:rPr lang="it-IT" sz="1100" b="1"/>
              <a:t>19,1%</a:t>
            </a:r>
          </a:p>
        </p:txBody>
      </p:sp>
      <p:sp>
        <p:nvSpPr>
          <p:cNvPr id="34822" name="CasellaDiTesto 7"/>
          <p:cNvSpPr txBox="1">
            <a:spLocks noChangeArrowheads="1"/>
          </p:cNvSpPr>
          <p:nvPr/>
        </p:nvSpPr>
        <p:spPr bwMode="auto">
          <a:xfrm>
            <a:off x="8399464" y="3429000"/>
            <a:ext cx="720725" cy="261938"/>
          </a:xfrm>
          <a:prstGeom prst="rect">
            <a:avLst/>
          </a:prstGeom>
          <a:noFill/>
          <a:ln w="9525">
            <a:noFill/>
            <a:miter lim="800000"/>
            <a:headEnd/>
            <a:tailEnd/>
          </a:ln>
        </p:spPr>
        <p:txBody>
          <a:bodyPr>
            <a:spAutoFit/>
          </a:bodyPr>
          <a:lstStyle/>
          <a:p>
            <a:r>
              <a:rPr lang="it-IT" sz="1100" b="1"/>
              <a:t>8,3%</a:t>
            </a:r>
          </a:p>
        </p:txBody>
      </p:sp>
      <p:sp>
        <p:nvSpPr>
          <p:cNvPr id="7" name="Freccia in su 6"/>
          <p:cNvSpPr/>
          <p:nvPr/>
        </p:nvSpPr>
        <p:spPr>
          <a:xfrm>
            <a:off x="5257800" y="5867400"/>
            <a:ext cx="152400" cy="3048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Freccia in su 7"/>
          <p:cNvSpPr/>
          <p:nvPr/>
        </p:nvSpPr>
        <p:spPr>
          <a:xfrm>
            <a:off x="7696200" y="5715000"/>
            <a:ext cx="152400" cy="3048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409723297"/>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E i dati più recenti non cambiano di molto…</a:t>
            </a:r>
            <a:endParaRPr lang="en-US" dirty="0"/>
          </a:p>
        </p:txBody>
      </p:sp>
      <p:pic>
        <p:nvPicPr>
          <p:cNvPr id="3" name="Immagine 2"/>
          <p:cNvPicPr>
            <a:picLocks noChangeAspect="1"/>
          </p:cNvPicPr>
          <p:nvPr/>
        </p:nvPicPr>
        <p:blipFill>
          <a:blip r:embed="rId2"/>
          <a:stretch>
            <a:fillRect/>
          </a:stretch>
        </p:blipFill>
        <p:spPr>
          <a:xfrm>
            <a:off x="1681115" y="1690687"/>
            <a:ext cx="8605885" cy="5002343"/>
          </a:xfrm>
          <a:prstGeom prst="rect">
            <a:avLst/>
          </a:prstGeom>
        </p:spPr>
      </p:pic>
      <p:sp>
        <p:nvSpPr>
          <p:cNvPr id="4" name="Rettangolo 3"/>
          <p:cNvSpPr/>
          <p:nvPr/>
        </p:nvSpPr>
        <p:spPr>
          <a:xfrm>
            <a:off x="3886200" y="2615184"/>
            <a:ext cx="228600" cy="324612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asellaDiTesto 4"/>
          <p:cNvSpPr txBox="1"/>
          <p:nvPr/>
        </p:nvSpPr>
        <p:spPr>
          <a:xfrm>
            <a:off x="3323844" y="2057364"/>
            <a:ext cx="1751076" cy="584775"/>
          </a:xfrm>
          <a:prstGeom prst="rect">
            <a:avLst/>
          </a:prstGeom>
          <a:noFill/>
        </p:spPr>
        <p:txBody>
          <a:bodyPr wrap="square" rtlCol="0">
            <a:spAutoFit/>
          </a:bodyPr>
          <a:lstStyle/>
          <a:p>
            <a:r>
              <a:rPr lang="it-IT" sz="1600" dirty="0">
                <a:solidFill>
                  <a:srgbClr val="FF0000"/>
                </a:solidFill>
              </a:rPr>
              <a:t>2019: 20,1%=12milioni</a:t>
            </a:r>
            <a:endParaRPr lang="en-US" sz="1600" dirty="0">
              <a:solidFill>
                <a:srgbClr val="FF0000"/>
              </a:solidFill>
            </a:endParaRPr>
          </a:p>
        </p:txBody>
      </p:sp>
      <p:cxnSp>
        <p:nvCxnSpPr>
          <p:cNvPr id="7" name="Connettore diritto 6"/>
          <p:cNvCxnSpPr/>
          <p:nvPr/>
        </p:nvCxnSpPr>
        <p:spPr>
          <a:xfrm flipV="1">
            <a:off x="4000500" y="3547396"/>
            <a:ext cx="6469380" cy="18288"/>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9" name="CasellaDiTesto 8"/>
          <p:cNvSpPr txBox="1"/>
          <p:nvPr/>
        </p:nvSpPr>
        <p:spPr>
          <a:xfrm>
            <a:off x="10469880" y="3319492"/>
            <a:ext cx="1109472" cy="584775"/>
          </a:xfrm>
          <a:prstGeom prst="rect">
            <a:avLst/>
          </a:prstGeom>
          <a:noFill/>
        </p:spPr>
        <p:txBody>
          <a:bodyPr wrap="square" rtlCol="0">
            <a:spAutoFit/>
          </a:bodyPr>
          <a:lstStyle/>
          <a:p>
            <a:r>
              <a:rPr lang="it-IT" sz="1600" dirty="0">
                <a:solidFill>
                  <a:srgbClr val="FF0000"/>
                </a:solidFill>
              </a:rPr>
              <a:t>Soglia: 10,200 PPS</a:t>
            </a:r>
            <a:endParaRPr lang="en-US" sz="1600" dirty="0">
              <a:solidFill>
                <a:srgbClr val="FF0000"/>
              </a:solidFill>
            </a:endParaRPr>
          </a:p>
        </p:txBody>
      </p:sp>
      <p:sp>
        <p:nvSpPr>
          <p:cNvPr id="11" name="Callout con freccia a destra 10"/>
          <p:cNvSpPr/>
          <p:nvPr/>
        </p:nvSpPr>
        <p:spPr>
          <a:xfrm>
            <a:off x="744545" y="5404104"/>
            <a:ext cx="1507379" cy="914400"/>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400" dirty="0"/>
              <a:t>2019: 91,3 milioni di persone=-14,5%</a:t>
            </a:r>
            <a:endParaRPr lang="en-US" sz="1400" dirty="0"/>
          </a:p>
        </p:txBody>
      </p:sp>
      <p:sp>
        <p:nvSpPr>
          <p:cNvPr id="8" name="Segnaposto numero diapositiva 7"/>
          <p:cNvSpPr>
            <a:spLocks noGrp="1"/>
          </p:cNvSpPr>
          <p:nvPr>
            <p:ph type="sldNum" sz="quarter" idx="12"/>
          </p:nvPr>
        </p:nvSpPr>
        <p:spPr/>
        <p:txBody>
          <a:bodyPr/>
          <a:lstStyle/>
          <a:p>
            <a:fld id="{F7216446-8A82-42AB-88DB-297A75627E0A}" type="slidenum">
              <a:rPr lang="en-US" smtClean="0"/>
              <a:t>9</a:t>
            </a:fld>
            <a:endParaRPr lang="en-US"/>
          </a:p>
        </p:txBody>
      </p:sp>
      <p:sp>
        <p:nvSpPr>
          <p:cNvPr id="6" name="Rettangolo 5"/>
          <p:cNvSpPr/>
          <p:nvPr/>
        </p:nvSpPr>
        <p:spPr>
          <a:xfrm>
            <a:off x="2464308" y="61883"/>
            <a:ext cx="6096000" cy="646331"/>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r>
              <a:rPr lang="it-IT" altLang="it-IT" dirty="0">
                <a:solidFill>
                  <a:srgbClr val="002060"/>
                </a:solidFill>
                <a:latin typeface="Calibri" panose="020F0502020204030204" pitchFamily="34" charset="0"/>
              </a:rPr>
              <a:t>Obiettivo: Ridurre il numero di europei che vivono sotto la soglia di </a:t>
            </a:r>
            <a:r>
              <a:rPr lang="it-IT" altLang="it-IT" dirty="0">
                <a:solidFill>
                  <a:srgbClr val="FF0000"/>
                </a:solidFill>
                <a:latin typeface="Calibri" panose="020F0502020204030204" pitchFamily="34" charset="0"/>
              </a:rPr>
              <a:t>povertà</a:t>
            </a:r>
            <a:r>
              <a:rPr lang="it-IT" altLang="it-IT" dirty="0">
                <a:solidFill>
                  <a:srgbClr val="002060"/>
                </a:solidFill>
                <a:latin typeface="Calibri" panose="020F0502020204030204" pitchFamily="34" charset="0"/>
              </a:rPr>
              <a:t> del </a:t>
            </a:r>
            <a:r>
              <a:rPr lang="it-IT" altLang="it-IT" b="1" dirty="0">
                <a:solidFill>
                  <a:srgbClr val="002060"/>
                </a:solidFill>
                <a:latin typeface="Calibri" panose="020F0502020204030204" pitchFamily="34" charset="0"/>
              </a:rPr>
              <a:t>25%: 2014 (106.792 EU-27)</a:t>
            </a:r>
            <a:endParaRPr lang="en-US" dirty="0"/>
          </a:p>
        </p:txBody>
      </p:sp>
    </p:spTree>
    <p:extLst>
      <p:ext uri="{BB962C8B-B14F-4D97-AF65-F5344CB8AC3E}">
        <p14:creationId xmlns:p14="http://schemas.microsoft.com/office/powerpoint/2010/main" val="2488237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par>
                                <p:cTn id="16" presetID="42" presetClass="entr" presetSubtype="0" fill="hold" grpId="0" nodeType="with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1000"/>
                                        <p:tgtEl>
                                          <p:spTgt spid="4"/>
                                        </p:tgtEl>
                                      </p:cBhvr>
                                    </p:animEffect>
                                    <p:anim calcmode="lin" valueType="num">
                                      <p:cBhvr>
                                        <p:cTn id="19" dur="1000" fill="hold"/>
                                        <p:tgtEl>
                                          <p:spTgt spid="4"/>
                                        </p:tgtEl>
                                        <p:attrNameLst>
                                          <p:attrName>ppt_x</p:attrName>
                                        </p:attrNameLst>
                                      </p:cBhvr>
                                      <p:tavLst>
                                        <p:tav tm="0">
                                          <p:val>
                                            <p:strVal val="#ppt_x"/>
                                          </p:val>
                                        </p:tav>
                                        <p:tav tm="100000">
                                          <p:val>
                                            <p:strVal val="#ppt_x"/>
                                          </p:val>
                                        </p:tav>
                                      </p:tavLst>
                                    </p:anim>
                                    <p:anim calcmode="lin" valueType="num">
                                      <p:cBhvr>
                                        <p:cTn id="2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1000"/>
                                        <p:tgtEl>
                                          <p:spTgt spid="7"/>
                                        </p:tgtEl>
                                      </p:cBhvr>
                                    </p:animEffect>
                                    <p:anim calcmode="lin" valueType="num">
                                      <p:cBhvr>
                                        <p:cTn id="26" dur="1000" fill="hold"/>
                                        <p:tgtEl>
                                          <p:spTgt spid="7"/>
                                        </p:tgtEl>
                                        <p:attrNameLst>
                                          <p:attrName>ppt_x</p:attrName>
                                        </p:attrNameLst>
                                      </p:cBhvr>
                                      <p:tavLst>
                                        <p:tav tm="0">
                                          <p:val>
                                            <p:strVal val="#ppt_x"/>
                                          </p:val>
                                        </p:tav>
                                        <p:tav tm="100000">
                                          <p:val>
                                            <p:strVal val="#ppt_x"/>
                                          </p:val>
                                        </p:tav>
                                      </p:tavLst>
                                    </p:anim>
                                    <p:anim calcmode="lin" valueType="num">
                                      <p:cBhvr>
                                        <p:cTn id="27" dur="1000" fill="hold"/>
                                        <p:tgtEl>
                                          <p:spTgt spid="7"/>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fade">
                                      <p:cBhvr>
                                        <p:cTn id="30" dur="1000"/>
                                        <p:tgtEl>
                                          <p:spTgt spid="9"/>
                                        </p:tgtEl>
                                      </p:cBhvr>
                                    </p:animEffect>
                                    <p:anim calcmode="lin" valueType="num">
                                      <p:cBhvr>
                                        <p:cTn id="31" dur="1000" fill="hold"/>
                                        <p:tgtEl>
                                          <p:spTgt spid="9"/>
                                        </p:tgtEl>
                                        <p:attrNameLst>
                                          <p:attrName>ppt_x</p:attrName>
                                        </p:attrNameLst>
                                      </p:cBhvr>
                                      <p:tavLst>
                                        <p:tav tm="0">
                                          <p:val>
                                            <p:strVal val="#ppt_x"/>
                                          </p:val>
                                        </p:tav>
                                        <p:tav tm="100000">
                                          <p:val>
                                            <p:strVal val="#ppt_x"/>
                                          </p:val>
                                        </p:tav>
                                      </p:tavLst>
                                    </p:anim>
                                    <p:anim calcmode="lin" valueType="num">
                                      <p:cBhvr>
                                        <p:cTn id="32"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9" grpId="0"/>
      <p:bldP spid="11" grpId="0" animBg="1"/>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4665</TotalTime>
  <Words>3035</Words>
  <Application>Microsoft Office PowerPoint</Application>
  <PresentationFormat>Widescreen</PresentationFormat>
  <Paragraphs>382</Paragraphs>
  <Slides>37</Slides>
  <Notes>3</Notes>
  <HiddenSlides>0</HiddenSlides>
  <MMClips>0</MMClips>
  <ScaleCrop>false</ScaleCrop>
  <HeadingPairs>
    <vt:vector size="8" baseType="variant">
      <vt:variant>
        <vt:lpstr>Caratteri utilizzati</vt:lpstr>
      </vt:variant>
      <vt:variant>
        <vt:i4>5</vt:i4>
      </vt:variant>
      <vt:variant>
        <vt:lpstr>Tema</vt:lpstr>
      </vt:variant>
      <vt:variant>
        <vt:i4>1</vt:i4>
      </vt:variant>
      <vt:variant>
        <vt:lpstr>Server OLE incorporati</vt:lpstr>
      </vt:variant>
      <vt:variant>
        <vt:i4>2</vt:i4>
      </vt:variant>
      <vt:variant>
        <vt:lpstr>Titoli diapositive</vt:lpstr>
      </vt:variant>
      <vt:variant>
        <vt:i4>37</vt:i4>
      </vt:variant>
    </vt:vector>
  </HeadingPairs>
  <TitlesOfParts>
    <vt:vector size="45" baseType="lpstr">
      <vt:lpstr>Arial</vt:lpstr>
      <vt:lpstr>Calibri</vt:lpstr>
      <vt:lpstr>Calibri Light</vt:lpstr>
      <vt:lpstr>Times New Roman</vt:lpstr>
      <vt:lpstr>Wingdings</vt:lpstr>
      <vt:lpstr>Tema di Office</vt:lpstr>
      <vt:lpstr>Grafico</vt:lpstr>
      <vt:lpstr>Equation</vt:lpstr>
      <vt:lpstr>Gli indicatori per la valutazione delle politiche re-distributive</vt:lpstr>
      <vt:lpstr>Disuguaglianza e misure: obiettivo equità</vt:lpstr>
      <vt:lpstr>Il concetto di reddito equivalente (es. EU-Silc/OECD)</vt:lpstr>
      <vt:lpstr>La politica redistributiva europea: EuSilc </vt:lpstr>
      <vt:lpstr>Le misure e gli indicatori nella distribuzione</vt:lpstr>
      <vt:lpstr>Rischio povertà: valore di riferimento</vt:lpstr>
      <vt:lpstr>Rischio povertà in Italia, 2007 (prima della Crisi): problemi strutturali</vt:lpstr>
      <vt:lpstr>Con la crisi peggiora (2013)</vt:lpstr>
      <vt:lpstr>E i dati più recenti non cambiano di molto…</vt:lpstr>
      <vt:lpstr>Gli archivi statistici IT-Silc e gli indicatori per gli interventi di PE</vt:lpstr>
      <vt:lpstr>Rappresentazione grafica di una distribuzione: Frequenza assoluta popolazione per età</vt:lpstr>
      <vt:lpstr>Rappresentazione grafica di una distribuzione: Frequenza relativa (quota su totale)</vt:lpstr>
      <vt:lpstr>Rappresentazione grafica di una distribuzione: Somma delle quote sul totale</vt:lpstr>
      <vt:lpstr>DISTRIBUZIONE DI VARIABILI CONTINUE: reddito </vt:lpstr>
      <vt:lpstr>Funzione di densità di frequenza del reddito</vt:lpstr>
      <vt:lpstr>La curva di Lorenz</vt:lpstr>
      <vt:lpstr>Figure 2 – La  procedure  step-by-step per costruire  la curva di Lorenz  </vt:lpstr>
      <vt:lpstr>Presentazione standard di PowerPoint</vt:lpstr>
      <vt:lpstr>LO STUDIO DELLA CONCENTRAZIONE: Simbologia</vt:lpstr>
      <vt:lpstr>Presentazione standard di PowerPoint</vt:lpstr>
      <vt:lpstr>LO STUDIO DELLA CONCENTRAZIONE: Relazione tra le fi e le qi</vt:lpstr>
      <vt:lpstr>IL DIAGRAMMA DI LORENZ (vedi fig. slide 23)</vt:lpstr>
      <vt:lpstr>La curva di concentrazione e il Rapporto di concentrazione (Indice Gini)</vt:lpstr>
      <vt:lpstr>La curva di concentrazione (segue)</vt:lpstr>
      <vt:lpstr>LO STUDIO DELLA CONCENTRAZIONE: relazione tra variabilità e concentrazione</vt:lpstr>
      <vt:lpstr>Situazione di concentrazione nulla </vt:lpstr>
      <vt:lpstr>Concentrazione massima</vt:lpstr>
      <vt:lpstr>Caratteristica della spezzata di Lorenz</vt:lpstr>
      <vt:lpstr>Requisiti degli indici di  concentrazione* </vt:lpstr>
      <vt:lpstr>SENSIBILITA’ AI TRASFERIMENTI (a parità di media)*</vt:lpstr>
      <vt:lpstr>SENSIBILITA’ AI TRASFERIMENTI*</vt:lpstr>
      <vt:lpstr>IL RAPPORTO DI CONCENTRAZIONE</vt:lpstr>
      <vt:lpstr>Definizione di Rapporto di concentrazione</vt:lpstr>
      <vt:lpstr>Indice di Gini - 2</vt:lpstr>
      <vt:lpstr>CALCOLO DEL VALORE NUMERICO DEL RAPPORTO DI CONCENTRAZIONE </vt:lpstr>
      <vt:lpstr>La distribuzione delle disuguaglianze nel mondo, 2009 e 2016-2019</vt:lpstr>
      <vt:lpstr>Le politiche per la redistribuzione dei redditi: gli strumenti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Gli indicatori per la valutazione delle politiche re-distributive</dc:title>
  <dc:creator>CHIES LAURA</dc:creator>
  <cp:lastModifiedBy>CHIES LAURA</cp:lastModifiedBy>
  <cp:revision>14</cp:revision>
  <dcterms:created xsi:type="dcterms:W3CDTF">2022-03-15T11:25:08Z</dcterms:created>
  <dcterms:modified xsi:type="dcterms:W3CDTF">2022-03-21T06:27:45Z</dcterms:modified>
</cp:coreProperties>
</file>