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8"/>
  </p:notesMasterIdLst>
  <p:sldIdLst>
    <p:sldId id="257" r:id="rId2"/>
    <p:sldId id="262" r:id="rId3"/>
    <p:sldId id="883" r:id="rId4"/>
    <p:sldId id="893" r:id="rId5"/>
    <p:sldId id="884" r:id="rId6"/>
    <p:sldId id="885" r:id="rId7"/>
    <p:sldId id="886" r:id="rId8"/>
    <p:sldId id="909" r:id="rId9"/>
    <p:sldId id="753" r:id="rId10"/>
    <p:sldId id="730" r:id="rId11"/>
    <p:sldId id="887" r:id="rId12"/>
    <p:sldId id="888" r:id="rId13"/>
    <p:sldId id="889" r:id="rId14"/>
    <p:sldId id="914" r:id="rId15"/>
    <p:sldId id="890" r:id="rId16"/>
    <p:sldId id="904" r:id="rId17"/>
    <p:sldId id="906" r:id="rId18"/>
    <p:sldId id="891" r:id="rId19"/>
    <p:sldId id="907" r:id="rId20"/>
    <p:sldId id="905" r:id="rId21"/>
    <p:sldId id="892" r:id="rId22"/>
    <p:sldId id="908" r:id="rId23"/>
    <p:sldId id="910" r:id="rId24"/>
    <p:sldId id="902" r:id="rId25"/>
    <p:sldId id="898" r:id="rId26"/>
    <p:sldId id="899" r:id="rId27"/>
    <p:sldId id="900" r:id="rId28"/>
    <p:sldId id="901" r:id="rId29"/>
    <p:sldId id="894" r:id="rId30"/>
    <p:sldId id="896" r:id="rId31"/>
    <p:sldId id="912" r:id="rId32"/>
    <p:sldId id="911" r:id="rId33"/>
    <p:sldId id="913" r:id="rId34"/>
    <p:sldId id="895" r:id="rId35"/>
    <p:sldId id="903" r:id="rId36"/>
    <p:sldId id="613" r:id="rId37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6" autoAdjust="0"/>
    <p:restoredTop sz="94660"/>
  </p:normalViewPr>
  <p:slideViewPr>
    <p:cSldViewPr snapToGrid="0">
      <p:cViewPr>
        <p:scale>
          <a:sx n="110" d="100"/>
          <a:sy n="110" d="100"/>
        </p:scale>
        <p:origin x="13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89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58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nsina.rtp.pt/artigo/qua-que-e-qui-a-pronuncia-esta-aqui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176786"/>
            <a:ext cx="10058400" cy="206021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835FB4B-C01F-418C-8D9F-111F40D4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2" t="25755" r="30538" b="11160"/>
          <a:stretch/>
        </p:blipFill>
        <p:spPr>
          <a:xfrm>
            <a:off x="4367450" y="1891627"/>
            <a:ext cx="7498080" cy="41185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9AC8568-FFC2-43C2-AE6B-A61E4302B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6" t="40840" r="61693" b="36609"/>
          <a:stretch/>
        </p:blipFill>
        <p:spPr>
          <a:xfrm>
            <a:off x="984430" y="1878877"/>
            <a:ext cx="2880088" cy="2152836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F663C8CE-D72C-4505-A24A-2D35BED0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Locuções prepositivas de lugar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9A5A7A-C70D-4856-94DB-B50F42D73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14" t="31376" r="54194" b="40098"/>
          <a:stretch/>
        </p:blipFill>
        <p:spPr>
          <a:xfrm>
            <a:off x="410876" y="4142936"/>
            <a:ext cx="3742006" cy="19554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550F228-8DFA-4D60-A5D1-8CFBF7F755C2}"/>
              </a:ext>
            </a:extLst>
          </p:cNvPr>
          <p:cNvSpPr txBox="1"/>
          <p:nvPr/>
        </p:nvSpPr>
        <p:spPr>
          <a:xfrm>
            <a:off x="8975188" y="411816"/>
            <a:ext cx="261659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/>
              <a:t>Já tivemos a oportunidade de ver as locuções prepositivas de lugar na aula 41 e 42</a:t>
            </a:r>
            <a:endParaRPr lang="it-IT" b="1" dirty="0"/>
          </a:p>
        </p:txBody>
      </p:sp>
      <p:sp>
        <p:nvSpPr>
          <p:cNvPr id="3" name="Seta: Curvada Para a Esquerda 2">
            <a:extLst>
              <a:ext uri="{FF2B5EF4-FFF2-40B4-BE49-F238E27FC236}">
                <a16:creationId xmlns:a16="http://schemas.microsoft.com/office/drawing/2014/main" id="{F0A3A651-D185-4660-9A50-570A3216ABA4}"/>
              </a:ext>
            </a:extLst>
          </p:cNvPr>
          <p:cNvSpPr/>
          <p:nvPr/>
        </p:nvSpPr>
        <p:spPr>
          <a:xfrm>
            <a:off x="11155680" y="1737360"/>
            <a:ext cx="502932" cy="8370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54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1D4B2-B6F9-4B3C-90A1-5D9938C3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 e locuções prepositivas de lugar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758252-EF7A-4085-AEA8-E55BFD8CE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870"/>
          <a:stretch/>
        </p:blipFill>
        <p:spPr>
          <a:xfrm>
            <a:off x="1941381" y="2858778"/>
            <a:ext cx="3844698" cy="19977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42D2BCA-F5B0-4156-8989-220E84928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59" b="3092"/>
          <a:stretch/>
        </p:blipFill>
        <p:spPr>
          <a:xfrm>
            <a:off x="6830712" y="1918252"/>
            <a:ext cx="3844698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24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1D4B2-B6F9-4B3C-90A1-5D9938C3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 e locuções prepositivas de lugar</a:t>
            </a:r>
            <a:endParaRPr lang="it-I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496B557-8466-4076-9D71-BBE90DDC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270" y="2067338"/>
            <a:ext cx="3874923" cy="37470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36B120-0FF1-4E31-BC58-05437068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08" y="1868557"/>
            <a:ext cx="3684179" cy="43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5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A2180-D907-45CA-AF9C-708BE440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 e locuções prepositivas de lugar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9A9775-FE60-4921-B9C9-1B4BAC375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580"/>
          <a:stretch/>
        </p:blipFill>
        <p:spPr>
          <a:xfrm>
            <a:off x="1474162" y="2253660"/>
            <a:ext cx="4141004" cy="34432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61287EC-B222-4BA8-B802-822CA1F8F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525" y="2253660"/>
            <a:ext cx="4229382" cy="37141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FE713C1-7AC1-4CA4-AEA3-03588DD217FE}"/>
              </a:ext>
            </a:extLst>
          </p:cNvPr>
          <p:cNvSpPr/>
          <p:nvPr/>
        </p:nvSpPr>
        <p:spPr>
          <a:xfrm>
            <a:off x="6576836" y="4335958"/>
            <a:ext cx="4141002" cy="16318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1B0AE92F-178C-401F-BFFA-3EC6C56FD2C7}"/>
              </a:ext>
            </a:extLst>
          </p:cNvPr>
          <p:cNvCxnSpPr>
            <a:cxnSpLocks/>
          </p:cNvCxnSpPr>
          <p:nvPr/>
        </p:nvCxnSpPr>
        <p:spPr>
          <a:xfrm flipH="1">
            <a:off x="5284126" y="5416062"/>
            <a:ext cx="1292710" cy="551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5F9ED1-70C1-4EBF-BA78-BEB1EDCF59A6}"/>
              </a:ext>
            </a:extLst>
          </p:cNvPr>
          <p:cNvSpPr txBox="1"/>
          <p:nvPr/>
        </p:nvSpPr>
        <p:spPr>
          <a:xfrm>
            <a:off x="2616212" y="5889211"/>
            <a:ext cx="25700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/>
              <a:t>“isso fica ao pé de casa!”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5142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C447A-F688-4F00-AEEA-4524D193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CFFE48-10F3-43BB-BD62-599792C9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26" y="1830145"/>
            <a:ext cx="9155736" cy="43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9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E45BC-83F0-4641-8D92-555078A4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Preposições de movimento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EF7A70-5920-4B82-8224-A7BA0D28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21" y="1818094"/>
            <a:ext cx="7623313" cy="42205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F8743A-F5E9-440B-9E56-5EC566DC7BE5}"/>
              </a:ext>
            </a:extLst>
          </p:cNvPr>
          <p:cNvSpPr txBox="1"/>
          <p:nvPr/>
        </p:nvSpPr>
        <p:spPr>
          <a:xfrm>
            <a:off x="8273309" y="2010093"/>
            <a:ext cx="3672674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- 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finalidade, objetivo e ponto de chegada: Estou no Brasil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estudar português.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dirty="0"/>
              <a:t>Para è l’unica preposizione che si può usare con i verbi </a:t>
            </a:r>
            <a:r>
              <a:rPr lang="it-IT" dirty="0" err="1"/>
              <a:t>caminhar</a:t>
            </a:r>
            <a:r>
              <a:rPr lang="it-IT" dirty="0"/>
              <a:t>, continuar, </a:t>
            </a:r>
            <a:r>
              <a:rPr lang="it-IT" dirty="0" err="1"/>
              <a:t>fugir</a:t>
            </a:r>
            <a:r>
              <a:rPr lang="it-IT" dirty="0"/>
              <a:t>, partir, </a:t>
            </a:r>
            <a:r>
              <a:rPr lang="it-IT" dirty="0" err="1"/>
              <a:t>prosseguir</a:t>
            </a:r>
            <a:r>
              <a:rPr lang="it-IT" dirty="0"/>
              <a:t> e seguir.</a:t>
            </a:r>
          </a:p>
          <a:p>
            <a:endParaRPr lang="it-IT" u="sng" dirty="0"/>
          </a:p>
          <a:p>
            <a:r>
              <a:rPr lang="it-IT" u="sng" dirty="0"/>
              <a:t>Quando è seguita dall’articolo la preposizione para non si contrae mai</a:t>
            </a:r>
            <a:r>
              <a:rPr lang="it-IT" dirty="0"/>
              <a:t>.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À -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direção, movimento. Vou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à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praia. </a:t>
            </a:r>
          </a:p>
        </p:txBody>
      </p:sp>
    </p:spTree>
    <p:extLst>
      <p:ext uri="{BB962C8B-B14F-4D97-AF65-F5344CB8AC3E}">
        <p14:creationId xmlns:p14="http://schemas.microsoft.com/office/powerpoint/2010/main" val="1628551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77D9A-9D32-484C-80A9-5C4E5E38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Preposição a e para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3C1FE4-268C-4225-9C1F-62828808C0B5}"/>
              </a:ext>
            </a:extLst>
          </p:cNvPr>
          <p:cNvSpPr txBox="1"/>
          <p:nvPr/>
        </p:nvSpPr>
        <p:spPr>
          <a:xfrm>
            <a:off x="1165860" y="1814072"/>
            <a:ext cx="10058400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LiberationSerif"/>
              </a:rPr>
              <a:t>Per indicare il luogo verso il quale ci si dirige (moto a luogo) si usa la preposizione </a:t>
            </a:r>
            <a:r>
              <a:rPr lang="it-IT" sz="1800" b="1" i="1" u="none" strike="noStrike" baseline="0" dirty="0">
                <a:latin typeface="LiberationSerif-BoldItalic"/>
              </a:rPr>
              <a:t>a</a:t>
            </a:r>
            <a:r>
              <a:rPr lang="it-IT" sz="1800" b="0" i="0" u="none" strike="noStrike" baseline="0" dirty="0">
                <a:latin typeface="LiberationSerif"/>
              </a:rPr>
              <a:t>, se si intende una permanenza breve, oppure </a:t>
            </a:r>
            <a:r>
              <a:rPr lang="it-IT" sz="1800" b="1" i="1" u="none" strike="noStrike" baseline="0" dirty="0">
                <a:latin typeface="LiberationSerif-BoldItalic"/>
              </a:rPr>
              <a:t>para </a:t>
            </a:r>
            <a:r>
              <a:rPr lang="it-IT" sz="1800" b="0" i="0" u="none" strike="noStrike" baseline="0" dirty="0">
                <a:latin typeface="LiberationSerif"/>
              </a:rPr>
              <a:t>se la permanenza prevista è lunga.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1800" b="0" i="1" u="none" strike="noStrike" baseline="0" dirty="0">
              <a:latin typeface="LiberationSerif-Italic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1" u="none" strike="noStrike" baseline="0" dirty="0">
                <a:latin typeface="LiberationSerif-Italic"/>
              </a:rPr>
              <a:t>Tenho de ir </a:t>
            </a:r>
            <a:r>
              <a:rPr lang="pt-BR" sz="1800" b="1" i="1" u="none" strike="noStrike" baseline="0" dirty="0">
                <a:latin typeface="LiberationSerif-BoldItalic"/>
              </a:rPr>
              <a:t>à </a:t>
            </a:r>
            <a:r>
              <a:rPr lang="pt-BR" sz="1800" b="0" i="1" u="none" strike="noStrike" baseline="0" dirty="0">
                <a:latin typeface="LiberationSerif-Italic"/>
              </a:rPr>
              <a:t>farmácia. (</a:t>
            </a:r>
            <a:r>
              <a:rPr lang="pt-BR" sz="1800" b="0" i="0" u="none" strike="noStrike" baseline="0" dirty="0">
                <a:latin typeface="LiberationSerif"/>
              </a:rPr>
              <a:t>Devo andare in farmacia)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1" u="none" strike="noStrike" baseline="0" dirty="0">
                <a:latin typeface="LiberationSerif-Italic"/>
              </a:rPr>
              <a:t>O Roberto não tem tempo de ir </a:t>
            </a:r>
            <a:r>
              <a:rPr lang="pt-BR" sz="1800" b="1" i="1" u="none" strike="noStrike" baseline="0" dirty="0">
                <a:latin typeface="LiberationSerif-BoldItalic"/>
              </a:rPr>
              <a:t>a </a:t>
            </a:r>
            <a:r>
              <a:rPr lang="pt-BR" sz="1800" b="0" i="1" u="none" strike="noStrike" baseline="0" dirty="0">
                <a:latin typeface="LiberationSerif-Italic"/>
              </a:rPr>
              <a:t>casa almoçar.</a:t>
            </a:r>
            <a:r>
              <a:rPr lang="it-IT" dirty="0">
                <a:latin typeface="LiberationSerif"/>
              </a:rPr>
              <a:t> (</a:t>
            </a:r>
            <a:r>
              <a:rPr lang="it-IT" sz="1800" b="0" i="0" u="none" strike="noStrike" baseline="0" dirty="0">
                <a:latin typeface="LiberationSerif"/>
              </a:rPr>
              <a:t>Roberto non fa in tempo ad andare a casa per pranzo)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1" u="none" strike="noStrike" baseline="0" dirty="0">
                <a:latin typeface="LiberationSerif-Italic"/>
              </a:rPr>
              <a:t>A Isabel vai trabalhar </a:t>
            </a:r>
            <a:r>
              <a:rPr lang="pt-BR" sz="1800" b="1" i="1" u="none" strike="noStrike" baseline="0" dirty="0">
                <a:latin typeface="LiberationSerif-BoldItalic"/>
              </a:rPr>
              <a:t>para </a:t>
            </a:r>
            <a:r>
              <a:rPr lang="pt-BR" sz="1800" b="0" i="1" u="none" strike="noStrike" baseline="0" dirty="0">
                <a:latin typeface="LiberationSerif-Italic"/>
              </a:rPr>
              <a:t>Braga durante seis meses e depois volta </a:t>
            </a:r>
            <a:r>
              <a:rPr lang="it-IT" sz="1800" b="1" i="1" u="none" strike="noStrike" baseline="0" dirty="0">
                <a:latin typeface="LiberationSerif-BoldItalic"/>
              </a:rPr>
              <a:t>para </a:t>
            </a:r>
            <a:r>
              <a:rPr lang="it-IT" sz="1800" b="0" i="1" u="none" strike="noStrike" baseline="0" dirty="0" err="1">
                <a:latin typeface="LiberationSerif-Italic"/>
              </a:rPr>
              <a:t>Lisboa</a:t>
            </a:r>
            <a:r>
              <a:rPr lang="it-IT" sz="1800" b="0" i="1" u="none" strike="noStrike" baseline="0" dirty="0">
                <a:latin typeface="LiberationSerif-Italic"/>
              </a:rPr>
              <a:t>. (</a:t>
            </a:r>
            <a:r>
              <a:rPr lang="it-IT" sz="1800" b="0" i="0" u="none" strike="noStrike" baseline="0" dirty="0">
                <a:latin typeface="LiberationSerif"/>
              </a:rPr>
              <a:t>Isabel andrà a lavorare a Braga per sei mesi e poi tornerà a Lisbona).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>
              <a:latin typeface="LiberationSerif"/>
            </a:endParaRPr>
          </a:p>
          <a:p>
            <a:pPr algn="l"/>
            <a:r>
              <a:rPr lang="it-IT" sz="1800" b="0" i="0" u="none" strike="noStrike" baseline="0" dirty="0">
                <a:latin typeface="LiberationSerif"/>
              </a:rPr>
              <a:t>La scelta della preposizione può quindi segnare una differenza di significato importante.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800" b="0" i="0" u="none" strike="noStrike" baseline="0" dirty="0">
              <a:latin typeface="LiberationSerif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1" u="none" strike="noStrike" baseline="0" dirty="0">
                <a:latin typeface="LiberationSerif-Italic"/>
              </a:rPr>
              <a:t>A Ana vai </a:t>
            </a:r>
            <a:r>
              <a:rPr lang="pt-BR" sz="1800" b="1" i="1" u="none" strike="noStrike" baseline="0" dirty="0">
                <a:latin typeface="LiberationSerif-BoldItalic"/>
              </a:rPr>
              <a:t>ao </a:t>
            </a:r>
            <a:r>
              <a:rPr lang="pt-BR" sz="1800" b="0" i="1" u="none" strike="noStrike" baseline="0" dirty="0">
                <a:latin typeface="LiberationSerif-Italic"/>
              </a:rPr>
              <a:t>supermercado (fazer compras).</a:t>
            </a:r>
          </a:p>
          <a:p>
            <a:pPr algn="l"/>
            <a:r>
              <a:rPr lang="it-IT" sz="1800" b="0" i="0" u="none" strike="noStrike" baseline="0" dirty="0">
                <a:latin typeface="LiberationSerif"/>
              </a:rPr>
              <a:t>	Ana va al supermercato (fare la spesa).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800" b="0" i="0" u="none" strike="noStrike" baseline="0" dirty="0">
              <a:latin typeface="LiberationSerif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1" u="none" strike="noStrike" baseline="0" dirty="0">
                <a:latin typeface="LiberationSerif-Italic"/>
              </a:rPr>
              <a:t>A Ana vai </a:t>
            </a:r>
            <a:r>
              <a:rPr lang="pt-BR" sz="1800" b="1" i="1" u="none" strike="noStrike" baseline="0" dirty="0">
                <a:latin typeface="LiberationSerif-BoldItalic"/>
              </a:rPr>
              <a:t>para </a:t>
            </a:r>
            <a:r>
              <a:rPr lang="pt-BR" sz="1800" b="0" i="1" u="none" strike="noStrike" baseline="0" dirty="0">
                <a:latin typeface="LiberationSerif-Italic"/>
              </a:rPr>
              <a:t>o supermercado (onde passa o dia, porque é o seu local </a:t>
            </a:r>
            <a:r>
              <a:rPr lang="it-IT" sz="1800" b="0" i="1" u="none" strike="noStrike" baseline="0" dirty="0">
                <a:latin typeface="LiberationSerif-Italic"/>
              </a:rPr>
              <a:t>de </a:t>
            </a:r>
            <a:r>
              <a:rPr lang="it-IT" sz="1800" b="0" i="1" u="none" strike="noStrike" baseline="0" dirty="0" err="1">
                <a:latin typeface="LiberationSerif-Italic"/>
              </a:rPr>
              <a:t>trabalho</a:t>
            </a:r>
            <a:r>
              <a:rPr lang="it-IT" sz="1800" b="0" i="1" u="none" strike="noStrike" baseline="0" dirty="0">
                <a:latin typeface="LiberationSerif-Italic"/>
              </a:rPr>
              <a:t>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LiberationSerif"/>
              </a:rPr>
              <a:t>Ana va al supermercato (dove passa la giornata perché è il suo posto di lavoro).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0072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B6C054-5101-4773-8599-DEDAEE95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Exercício- a e para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D89F7-2033-45C2-B5B0-CFAACEDEE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le preposizioni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a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(semplice o articolata) o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para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que é que vais fazer .............................. aeroporto?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Logo à tarde vou .............................. casa da Liliana buscar o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presente do Rafael.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Podes ir tu levar o carro .............................. a oficina? Depois tens de voltar de táxi, porque já avisaram que ele fica lá pelo menos dois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dias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Hoje vamos .............................. Centro de Arte Moderna, está lá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uma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exposição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excelente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Vou .............................. casa para ir buscar um casaco de lã porque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está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frio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Carolina vem sempre .............................. o emprego de metro.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Queres ir comigo .............................. café? Acho que pelo menos temos direito a uma pausa...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Alexandra vai viver .............................. Bolonha. Ganhou o concurso e vai trabalhar na Universidade.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Na quarta-feira tenho de ir .............................. Porto para uma reunião. Vou e volto no mesmo dia.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Qual é o autocarro que vai .............................. o Restelo? É o 47?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No sábado podíamos ir jantar </a:t>
            </a:r>
            <a:r>
              <a:rPr lang="it-IT" sz="1800" b="0" i="0" u="none" strike="noStrike" baseline="0" dirty="0">
                <a:latin typeface="LiberationSerif"/>
              </a:rPr>
              <a:t>.............................. </a:t>
            </a:r>
            <a:r>
              <a:rPr lang="it-IT" sz="1800" dirty="0">
                <a:latin typeface="LiberationSerif"/>
              </a:rPr>
              <a:t>r</a:t>
            </a:r>
            <a:r>
              <a:rPr lang="it-IT" sz="1800" b="0" i="0" u="none" strike="noStrike" baseline="0" dirty="0">
                <a:latin typeface="LiberationSerif"/>
              </a:rPr>
              <a:t>estaurante </a:t>
            </a:r>
            <a:r>
              <a:rPr lang="it-IT" sz="1800" b="0" i="0" u="none" strike="noStrike" baseline="0" dirty="0" err="1">
                <a:latin typeface="LiberationSerif"/>
              </a:rPr>
              <a:t>japonês</a:t>
            </a:r>
            <a:r>
              <a:rPr lang="it-IT" sz="1800" b="0" i="0" u="none" strike="noStrike" baseline="0" dirty="0">
                <a:latin typeface="LiberationSerif"/>
              </a:rPr>
              <a:t>. Adoro sushi!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B2A1AF2-2F01-4885-B585-82A7DD24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22" y="219829"/>
            <a:ext cx="3701224" cy="23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1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AD7D4-DA9B-4F3C-94F2-29CC7635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Preposições de movimento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B90FB4-C701-41C9-9A05-DE13379C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54" y="1861494"/>
            <a:ext cx="10293626" cy="33552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697E94-5A1B-4147-A5FD-6AF92021F1F3}"/>
              </a:ext>
            </a:extLst>
          </p:cNvPr>
          <p:cNvSpPr txBox="1"/>
          <p:nvPr/>
        </p:nvSpPr>
        <p:spPr>
          <a:xfrm>
            <a:off x="830950" y="5340895"/>
            <a:ext cx="1042593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POR 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agradecimento: Obrigada</a:t>
            </a:r>
            <a:r>
              <a:rPr lang="pt-BR" sz="1800" u="sng" dirty="0">
                <a:solidFill>
                  <a:srgbClr val="000000"/>
                </a:solidFill>
                <a:latin typeface="Calibri" panose="020F0502020204030204" pitchFamily="34" charset="0"/>
              </a:rPr>
              <a:t> pelas 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informações/  indicação de um ponto num determinado lugar: Os ladrões saíram </a:t>
            </a:r>
            <a:r>
              <a:rPr lang="pt-BR" sz="1800" u="sng" dirty="0">
                <a:solidFill>
                  <a:srgbClr val="000000"/>
                </a:solidFill>
                <a:latin typeface="Calibri" panose="020F0502020204030204" pitchFamily="34" charset="0"/>
              </a:rPr>
              <a:t>pela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 janela/ indicação de um ponto no percurso: Depois do trabalho, paso </a:t>
            </a:r>
            <a:r>
              <a:rPr lang="pt-BR" sz="1800" u="sng" dirty="0">
                <a:solidFill>
                  <a:srgbClr val="000000"/>
                </a:solidFill>
                <a:latin typeface="Calibri" panose="020F0502020204030204" pitchFamily="34" charset="0"/>
              </a:rPr>
              <a:t>por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 casa dos meus pais e levo-lhes o pão.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4215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068991-3747-41DD-B594-94AD3EA6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Preposição Por         Pôr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308218-AB15-48BA-BF76-4EAA80C8202D}"/>
              </a:ext>
            </a:extLst>
          </p:cNvPr>
          <p:cNvSpPr txBox="1"/>
          <p:nvPr/>
        </p:nvSpPr>
        <p:spPr>
          <a:xfrm>
            <a:off x="1238249" y="1976468"/>
            <a:ext cx="9917431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Per indicare un punto in un percorso (moto per luogo) si usa la preposizione</a:t>
            </a:r>
            <a:r>
              <a:rPr lang="it-IT" b="1" dirty="0"/>
              <a:t> por </a:t>
            </a:r>
            <a:r>
              <a:rPr lang="it-IT" dirty="0"/>
              <a:t>nella sua forma semplice o articolata.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Convém</a:t>
            </a:r>
            <a:r>
              <a:rPr lang="it-IT" dirty="0"/>
              <a:t> </a:t>
            </a:r>
            <a:r>
              <a:rPr lang="it-IT" dirty="0" err="1"/>
              <a:t>ires</a:t>
            </a:r>
            <a:r>
              <a:rPr lang="it-IT" dirty="0"/>
              <a:t> pela ponte Vasco da Gama, </a:t>
            </a:r>
            <a:r>
              <a:rPr lang="it-IT" dirty="0" err="1"/>
              <a:t>há</a:t>
            </a:r>
            <a:r>
              <a:rPr lang="it-IT" dirty="0"/>
              <a:t> sempre </a:t>
            </a:r>
            <a:r>
              <a:rPr lang="it-IT" dirty="0" err="1"/>
              <a:t>menos</a:t>
            </a:r>
            <a:r>
              <a:rPr lang="it-IT" dirty="0"/>
              <a:t> </a:t>
            </a:r>
            <a:r>
              <a:rPr lang="it-IT" dirty="0" err="1"/>
              <a:t>trânsito</a:t>
            </a:r>
            <a:r>
              <a:rPr lang="it-IT" dirty="0"/>
              <a:t>. (Ti conviene andare per il ponte Vasco da Gama, là c’è sempre meno traffico)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 </a:t>
            </a:r>
            <a:r>
              <a:rPr lang="it-IT" dirty="0" err="1"/>
              <a:t>sofá</a:t>
            </a:r>
            <a:r>
              <a:rPr lang="it-IT" dirty="0"/>
              <a:t> </a:t>
            </a:r>
            <a:r>
              <a:rPr lang="it-IT" dirty="0" err="1"/>
              <a:t>não</a:t>
            </a:r>
            <a:r>
              <a:rPr lang="it-IT" dirty="0"/>
              <a:t> passa pela porta, </a:t>
            </a:r>
            <a:r>
              <a:rPr lang="it-IT" dirty="0" err="1"/>
              <a:t>tem</a:t>
            </a:r>
            <a:r>
              <a:rPr lang="it-IT" dirty="0"/>
              <a:t> de ser </a:t>
            </a:r>
            <a:r>
              <a:rPr lang="it-IT" dirty="0" err="1"/>
              <a:t>desmontado</a:t>
            </a:r>
            <a:r>
              <a:rPr lang="it-IT" dirty="0"/>
              <a:t>. (Il divano non passa per la porta, va smontato)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Estávamos</a:t>
            </a:r>
            <a:r>
              <a:rPr lang="it-IT" dirty="0"/>
              <a:t> a </a:t>
            </a:r>
            <a:r>
              <a:rPr lang="it-IT" dirty="0" err="1"/>
              <a:t>passear</a:t>
            </a:r>
            <a:r>
              <a:rPr lang="it-IT" dirty="0"/>
              <a:t> pelo </a:t>
            </a:r>
            <a:r>
              <a:rPr lang="it-IT" dirty="0" err="1"/>
              <a:t>parque</a:t>
            </a:r>
            <a:r>
              <a:rPr lang="it-IT" dirty="0"/>
              <a:t>. (Stavamo passeggiando per il parco)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Depois</a:t>
            </a:r>
            <a:r>
              <a:rPr lang="it-IT" dirty="0"/>
              <a:t> do </a:t>
            </a:r>
            <a:r>
              <a:rPr lang="it-IT" dirty="0" err="1"/>
              <a:t>trabalho</a:t>
            </a:r>
            <a:r>
              <a:rPr lang="it-IT" dirty="0"/>
              <a:t>, passo por casa </a:t>
            </a:r>
            <a:r>
              <a:rPr lang="it-IT" dirty="0" err="1"/>
              <a:t>dos</a:t>
            </a:r>
            <a:r>
              <a:rPr lang="it-IT" dirty="0"/>
              <a:t> </a:t>
            </a:r>
            <a:r>
              <a:rPr lang="it-IT" dirty="0" err="1"/>
              <a:t>meus</a:t>
            </a:r>
            <a:r>
              <a:rPr lang="it-IT" dirty="0"/>
              <a:t> </a:t>
            </a:r>
            <a:r>
              <a:rPr lang="it-IT" dirty="0" err="1"/>
              <a:t>pais</a:t>
            </a:r>
            <a:r>
              <a:rPr lang="it-IT" dirty="0"/>
              <a:t> e levo-</a:t>
            </a:r>
            <a:r>
              <a:rPr lang="it-IT" dirty="0" err="1"/>
              <a:t>lhes</a:t>
            </a:r>
            <a:r>
              <a:rPr lang="it-IT" dirty="0"/>
              <a:t> o </a:t>
            </a:r>
            <a:r>
              <a:rPr lang="it-IT" dirty="0" err="1"/>
              <a:t>pão</a:t>
            </a:r>
            <a:r>
              <a:rPr lang="it-IT" dirty="0"/>
              <a:t>. (Dopo il lavoro passo a casa dei miei e porto loro il pane).</a:t>
            </a:r>
          </a:p>
        </p:txBody>
      </p:sp>
      <p:sp>
        <p:nvSpPr>
          <p:cNvPr id="5" name="Diverso da 4">
            <a:extLst>
              <a:ext uri="{FF2B5EF4-FFF2-40B4-BE49-F238E27FC236}">
                <a16:creationId xmlns:a16="http://schemas.microsoft.com/office/drawing/2014/main" id="{1596CD30-2283-4A4A-8F05-A0D5C4FF2B95}"/>
              </a:ext>
            </a:extLst>
          </p:cNvPr>
          <p:cNvSpPr/>
          <p:nvPr/>
        </p:nvSpPr>
        <p:spPr>
          <a:xfrm>
            <a:off x="5059680" y="1236617"/>
            <a:ext cx="783771" cy="383177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31FC93B-B1CB-449A-B2EA-E505CB8787C7}"/>
              </a:ext>
            </a:extLst>
          </p:cNvPr>
          <p:cNvCxnSpPr/>
          <p:nvPr/>
        </p:nvCxnSpPr>
        <p:spPr>
          <a:xfrm flipV="1">
            <a:off x="6775269" y="905691"/>
            <a:ext cx="330925" cy="217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7E2C4A-6561-40B7-95B8-E62FB77C5177}"/>
              </a:ext>
            </a:extLst>
          </p:cNvPr>
          <p:cNvSpPr txBox="1"/>
          <p:nvPr/>
        </p:nvSpPr>
        <p:spPr>
          <a:xfrm>
            <a:off x="7410994" y="470263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Colocare (ITA)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696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°57 e n°58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2302"/>
            <a:ext cx="10058400" cy="402336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400" dirty="0"/>
              <a:t>Pronúncia com o “QU”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400" dirty="0"/>
              <a:t>Poder, conseguir, saber, conhecer, dever, ter de, ter que e precisar de.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400" dirty="0"/>
              <a:t>Preposições (lugar, movimento, tempo)</a:t>
            </a:r>
          </a:p>
          <a:p>
            <a:pPr marL="0" indent="0" algn="just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endParaRPr lang="pt-PT" sz="24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Terça-feira, 15 de março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235C59B-251F-4E49-867C-741381A5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- Por e para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2DB949-D57A-44A0-A97E-1D8C00596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i dialoghi con le preposizioni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por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(semplice o articolata) o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para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</a:p>
          <a:p>
            <a:pPr marL="0" indent="0" algn="l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LiberationSerif-Bold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Desculpe, qual é o melhor caminho .............................. </a:t>
            </a:r>
            <a:r>
              <a:rPr lang="pt-BR" sz="1800" dirty="0">
                <a:solidFill>
                  <a:srgbClr val="000000"/>
                </a:solidFill>
                <a:latin typeface="LiberationSerif"/>
              </a:rPr>
              <a:t>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correios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Bem, deixe-me ver... .............................. os correios o melhor é ir .............................. esta rua aqui à esquerda. Passa ............................. centro comercial, à sua direita, depois segue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 o cruzamento. A seguir aos semáforos passa .............................. uma pequena ponte e encontra os correios pouco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mais à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frente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Bom dia, queria ir .............................. o aeroporto, por favor.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Com certeza. Tem preferência do caminho?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Bem, a esta hora... deve ser melhor ir .............................. Avenida do Brasil. Indo .............................. segunda circular há muito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trânsito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Hoje não vos vi chegar! .............................. onde é que entraram?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Entrámos .............................. porta principal, como de costume, mas fomos diretamente .............................. o terceiro andar porque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tínhamos uma reunião com o diretor.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735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23F771-146E-4FB6-B978-F9DE1DCF2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17" y="1846002"/>
            <a:ext cx="7720678" cy="427084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E1BF46B0-A05A-4A5C-B8E3-46F31CA4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Preposições de movimento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D091FE-AE05-4EF0-9127-A0F2F9916345}"/>
              </a:ext>
            </a:extLst>
          </p:cNvPr>
          <p:cNvSpPr txBox="1"/>
          <p:nvPr/>
        </p:nvSpPr>
        <p:spPr>
          <a:xfrm>
            <a:off x="8120255" y="2788309"/>
            <a:ext cx="3730028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lugar : Moro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Miami. / mesi: Vou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à 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Madeira </a:t>
            </a:r>
            <a:r>
              <a:rPr lang="pt-PT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pt-P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agosto.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origem: Sou Juiz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linha. / tempo:  Levantei-me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madrugada/ composição: A caneta é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ouro. / sobre algum assunto: Falamos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política.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it-IT" u="sng" dirty="0"/>
              <a:t>E si usa molto con verbi come </a:t>
            </a:r>
            <a:r>
              <a:rPr lang="it-IT" u="sng" dirty="0" err="1"/>
              <a:t>ir</a:t>
            </a:r>
            <a:r>
              <a:rPr lang="it-IT" u="sng" dirty="0"/>
              <a:t>, </a:t>
            </a:r>
            <a:r>
              <a:rPr lang="it-IT" u="sng" dirty="0" err="1"/>
              <a:t>vir</a:t>
            </a:r>
            <a:r>
              <a:rPr lang="it-IT" u="sng" dirty="0"/>
              <a:t>, partir, </a:t>
            </a:r>
            <a:r>
              <a:rPr lang="it-IT" u="sng" dirty="0" err="1"/>
              <a:t>chegar</a:t>
            </a:r>
            <a:r>
              <a:rPr lang="it-IT" u="sng" dirty="0"/>
              <a:t>, </a:t>
            </a:r>
            <a:r>
              <a:rPr lang="it-IT" u="sng" dirty="0" err="1"/>
              <a:t>sair</a:t>
            </a:r>
            <a:r>
              <a:rPr lang="it-IT" u="sng" dirty="0"/>
              <a:t>, voltar </a:t>
            </a:r>
            <a:r>
              <a:rPr lang="it-IT" u="sng" dirty="0" err="1"/>
              <a:t>etc</a:t>
            </a:r>
            <a:r>
              <a:rPr lang="it-IT" u="sng" dirty="0"/>
              <a:t>)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C596C2E5-87C7-45B4-979A-2C69D7A3CC85}"/>
              </a:ext>
            </a:extLst>
          </p:cNvPr>
          <p:cNvCxnSpPr/>
          <p:nvPr/>
        </p:nvCxnSpPr>
        <p:spPr>
          <a:xfrm>
            <a:off x="8291743" y="2450237"/>
            <a:ext cx="870012" cy="33807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B6A2C4-72EE-4751-BE68-C3C9BFFB83EF}"/>
              </a:ext>
            </a:extLst>
          </p:cNvPr>
          <p:cNvSpPr txBox="1"/>
          <p:nvPr/>
        </p:nvSpPr>
        <p:spPr>
          <a:xfrm>
            <a:off x="8120255" y="1846002"/>
            <a:ext cx="28081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Para além do movimento temos os seguintes usos: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804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5498FC7-0D25-4912-8603-E8A7E138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err="1">
                <a:latin typeface="+mn-lt"/>
              </a:rPr>
              <a:t>Distinção</a:t>
            </a:r>
            <a:r>
              <a:rPr lang="it-IT" sz="4000" dirty="0">
                <a:latin typeface="+mn-lt"/>
              </a:rPr>
              <a:t> de «de» e «em» nos </a:t>
            </a:r>
            <a:r>
              <a:rPr lang="it-IT" sz="4000" dirty="0" err="1">
                <a:latin typeface="+mn-lt"/>
              </a:rPr>
              <a:t>meios</a:t>
            </a:r>
            <a:r>
              <a:rPr lang="it-IT" sz="4000" dirty="0">
                <a:latin typeface="+mn-lt"/>
              </a:rPr>
              <a:t> de </a:t>
            </a:r>
            <a:r>
              <a:rPr lang="it-IT" sz="4000" dirty="0" err="1">
                <a:latin typeface="+mn-lt"/>
              </a:rPr>
              <a:t>trasporte</a:t>
            </a:r>
            <a:endParaRPr lang="it-IT" sz="4000" dirty="0">
              <a:latin typeface="+mn-lt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4F3A62-FE3F-4540-BF8E-8B57E3F35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798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sz="1800" b="0" i="0" u="none" strike="noStrike" baseline="0" dirty="0">
                <a:latin typeface="LiberationSerif"/>
              </a:rPr>
              <a:t>La preposizione </a:t>
            </a:r>
            <a:r>
              <a:rPr lang="it-IT" sz="1800" b="1" i="1" u="none" strike="noStrike" baseline="0" dirty="0">
                <a:latin typeface="LiberationSerif-BoldItalic"/>
              </a:rPr>
              <a:t>de </a:t>
            </a:r>
            <a:r>
              <a:rPr lang="it-IT" sz="1800" b="0" i="0" u="none" strike="noStrike" baseline="0" dirty="0">
                <a:latin typeface="LiberationSerif"/>
              </a:rPr>
              <a:t>si usa per indicare un mezzo di trasporto in generale, mentre </a:t>
            </a:r>
            <a:r>
              <a:rPr lang="it-IT" sz="1800" b="1" i="1" u="none" strike="noStrike" baseline="0" dirty="0">
                <a:latin typeface="LiberationSerif-BoldItalic"/>
              </a:rPr>
              <a:t>em </a:t>
            </a:r>
            <a:r>
              <a:rPr lang="it-IT" sz="1800" b="0" i="0" u="none" strike="noStrike" baseline="0" dirty="0">
                <a:latin typeface="LiberationSerif"/>
              </a:rPr>
              <a:t>(nella forma contratta con l’articolo) serve a specificare un mezzo in particolare.</a:t>
            </a:r>
          </a:p>
          <a:p>
            <a:pPr marL="0" indent="0" algn="ctr">
              <a:buNone/>
            </a:pPr>
            <a:r>
              <a:rPr lang="it-IT" sz="1900" b="0" i="1" u="none" strike="noStrike" baseline="0" dirty="0"/>
              <a:t>                Parto para Madrid </a:t>
            </a:r>
            <a:r>
              <a:rPr lang="it-IT" sz="1900" b="1" i="1" u="none" strike="noStrike" baseline="0" dirty="0"/>
              <a:t>de </a:t>
            </a:r>
            <a:r>
              <a:rPr lang="it-IT" sz="1900" b="0" i="1" u="none" strike="noStrike" baseline="0" dirty="0" err="1"/>
              <a:t>comboio</a:t>
            </a:r>
            <a:r>
              <a:rPr lang="it-IT" sz="1900" b="0" i="1" u="none" strike="noStrike" baseline="0" dirty="0"/>
              <a:t>. (</a:t>
            </a:r>
            <a:r>
              <a:rPr lang="it-IT" sz="1900" b="0" i="0" u="none" strike="noStrike" baseline="0" dirty="0"/>
              <a:t>Parto per Madrid in treno)</a:t>
            </a:r>
          </a:p>
          <a:p>
            <a:pPr marL="0" indent="0" algn="ctr">
              <a:buNone/>
            </a:pPr>
            <a:r>
              <a:rPr lang="it-IT" sz="1900" b="0" i="1" u="none" strike="noStrike" baseline="0" dirty="0"/>
              <a:t>	Parto para Madrid </a:t>
            </a:r>
            <a:r>
              <a:rPr lang="it-IT" sz="1900" b="1" i="1" u="none" strike="noStrike" baseline="0" dirty="0"/>
              <a:t>no </a:t>
            </a:r>
            <a:r>
              <a:rPr lang="it-IT" sz="1900" b="0" i="1" u="none" strike="noStrike" baseline="0" dirty="0" err="1"/>
              <a:t>comboio</a:t>
            </a:r>
            <a:r>
              <a:rPr lang="it-IT" sz="1900" b="0" i="1" u="none" strike="noStrike" baseline="0" dirty="0"/>
              <a:t> </a:t>
            </a:r>
            <a:r>
              <a:rPr lang="it-IT" sz="1900" b="0" i="1" u="none" strike="noStrike" baseline="0" dirty="0" err="1"/>
              <a:t>das</a:t>
            </a:r>
            <a:r>
              <a:rPr lang="it-IT" sz="1900" b="0" i="1" u="none" strike="noStrike" baseline="0" dirty="0"/>
              <a:t> 20:30. (</a:t>
            </a:r>
            <a:r>
              <a:rPr lang="it-IT" sz="1900" b="0" i="0" u="none" strike="noStrike" baseline="0" dirty="0"/>
              <a:t>Parto per Madrid con il treno delle 20:30)</a:t>
            </a:r>
          </a:p>
          <a:p>
            <a:pPr marL="0" indent="0" algn="ctr">
              <a:buNone/>
            </a:pPr>
            <a:endParaRPr lang="it-IT" sz="1900" b="0" i="0" u="none" strike="noStrike" baseline="0" dirty="0"/>
          </a:p>
          <a:p>
            <a:pPr marL="0" indent="0" algn="ctr">
              <a:buNone/>
            </a:pPr>
            <a:r>
              <a:rPr lang="it-IT" sz="1900" b="0" i="1" u="none" strike="noStrike" baseline="0" dirty="0"/>
              <a:t>                   Vamos a Leiria </a:t>
            </a:r>
            <a:r>
              <a:rPr lang="it-IT" sz="1900" b="1" i="1" u="none" strike="noStrike" baseline="0" dirty="0"/>
              <a:t>de </a:t>
            </a:r>
            <a:r>
              <a:rPr lang="it-IT" sz="1900" b="0" i="1" u="none" strike="noStrike" baseline="0" dirty="0"/>
              <a:t>carro. (</a:t>
            </a:r>
            <a:r>
              <a:rPr lang="it-IT" sz="1900" b="0" i="0" u="none" strike="noStrike" baseline="0" dirty="0"/>
              <a:t>Andiamo a Leiria in macchina)</a:t>
            </a:r>
          </a:p>
          <a:p>
            <a:pPr marL="0" indent="0" algn="ctr">
              <a:buNone/>
            </a:pPr>
            <a:r>
              <a:rPr lang="it-IT" sz="1900" b="0" i="1" u="none" strike="noStrike" baseline="0" dirty="0"/>
              <a:t>	Vamos a Leiria </a:t>
            </a:r>
            <a:r>
              <a:rPr lang="it-IT" sz="1900" b="1" i="1" u="none" strike="noStrike" baseline="0" dirty="0"/>
              <a:t>no </a:t>
            </a:r>
            <a:r>
              <a:rPr lang="it-IT" sz="1900" b="0" i="1" u="none" strike="noStrike" baseline="0" dirty="0"/>
              <a:t>carro do Filipe. </a:t>
            </a:r>
            <a:r>
              <a:rPr lang="it-IT" sz="1900" b="0" i="0" u="none" strike="noStrike" baseline="0" dirty="0"/>
              <a:t>Andiamo a Leiria con la macchina di Filipe.</a:t>
            </a:r>
          </a:p>
          <a:p>
            <a:pPr marL="0" indent="0" algn="ctr">
              <a:buNone/>
            </a:pPr>
            <a:endParaRPr lang="it-IT" sz="1900" b="0" i="0" u="none" strike="noStrike" baseline="0" dirty="0"/>
          </a:p>
          <a:p>
            <a:pPr marL="0" indent="0" algn="ctr">
              <a:buNone/>
            </a:pPr>
            <a:r>
              <a:rPr lang="pt-BR" sz="1900" b="0" i="1" u="none" strike="noStrike" baseline="0" dirty="0"/>
              <a:t>               Chego a Lisboa </a:t>
            </a:r>
            <a:r>
              <a:rPr lang="pt-BR" sz="1900" b="1" i="1" u="none" strike="noStrike" baseline="0" dirty="0"/>
              <a:t>de </a:t>
            </a:r>
            <a:r>
              <a:rPr lang="pt-BR" sz="1900" b="0" i="1" u="none" strike="noStrike" baseline="0" dirty="0"/>
              <a:t>avião. (</a:t>
            </a:r>
            <a:r>
              <a:rPr lang="pt-BR" sz="1900" b="0" i="0" u="none" strike="noStrike" baseline="0" dirty="0"/>
              <a:t>Arrivo a Lisbona con l’aereo)</a:t>
            </a:r>
          </a:p>
          <a:p>
            <a:pPr marL="0" indent="0" algn="ctr">
              <a:buNone/>
            </a:pPr>
            <a:r>
              <a:rPr lang="it-IT" sz="1900" b="0" i="1" u="none" strike="noStrike" baseline="0" dirty="0"/>
              <a:t>                  </a:t>
            </a:r>
            <a:r>
              <a:rPr lang="it-IT" sz="1900" b="0" i="1" u="none" strike="noStrike" baseline="0" dirty="0" err="1"/>
              <a:t>Chego</a:t>
            </a:r>
            <a:r>
              <a:rPr lang="it-IT" sz="1900" b="0" i="1" u="none" strike="noStrike" baseline="0" dirty="0"/>
              <a:t> a </a:t>
            </a:r>
            <a:r>
              <a:rPr lang="it-IT" sz="1900" b="0" i="1" u="none" strike="noStrike" baseline="0" dirty="0" err="1"/>
              <a:t>Lisboa</a:t>
            </a:r>
            <a:r>
              <a:rPr lang="it-IT" sz="1900" b="0" i="1" u="none" strike="noStrike" baseline="0" dirty="0"/>
              <a:t> </a:t>
            </a:r>
            <a:r>
              <a:rPr lang="it-IT" sz="1900" b="1" i="1" u="none" strike="noStrike" baseline="0" dirty="0"/>
              <a:t>no </a:t>
            </a:r>
            <a:r>
              <a:rPr lang="it-IT" sz="1900" b="0" i="1" u="none" strike="noStrike" baseline="0" dirty="0" err="1"/>
              <a:t>voo</a:t>
            </a:r>
            <a:r>
              <a:rPr lang="it-IT" sz="1900" b="0" i="1" u="none" strike="noStrike" baseline="0" dirty="0"/>
              <a:t> da TAP </a:t>
            </a:r>
            <a:r>
              <a:rPr lang="it-IT" sz="1900" b="0" i="1" u="none" strike="noStrike" baseline="0" dirty="0" err="1"/>
              <a:t>das</a:t>
            </a:r>
            <a:r>
              <a:rPr lang="it-IT" sz="1900" b="0" i="1" u="none" strike="noStrike" baseline="0" dirty="0"/>
              <a:t> 16:50. (</a:t>
            </a:r>
            <a:r>
              <a:rPr lang="it-IT" sz="1900" b="0" i="0" u="none" strike="noStrike" baseline="0" dirty="0"/>
              <a:t>Arrivo a Lisbona con il volo TAP delle 16:50)</a:t>
            </a:r>
          </a:p>
          <a:p>
            <a:pPr marL="0" indent="0" algn="ctr">
              <a:buNone/>
            </a:pPr>
            <a:endParaRPr lang="it-IT" sz="1900" b="0" i="0" u="none" strike="noStrike" baseline="0" dirty="0"/>
          </a:p>
          <a:p>
            <a:pPr marL="0" indent="0" algn="ctr">
              <a:buNone/>
            </a:pPr>
            <a:r>
              <a:rPr lang="pt-BR" sz="1900" b="0" i="1" u="none" strike="noStrike" baseline="0" dirty="0"/>
              <a:t>A partir de amanhã vou para o trabalho </a:t>
            </a:r>
            <a:r>
              <a:rPr lang="pt-BR" sz="1900" b="1" i="1" u="none" strike="noStrike" baseline="0" dirty="0"/>
              <a:t>de </a:t>
            </a:r>
            <a:r>
              <a:rPr lang="pt-BR" sz="1900" b="0" i="1" u="none" strike="noStrike" baseline="0" dirty="0"/>
              <a:t>bicicleta</a:t>
            </a:r>
            <a:r>
              <a:rPr lang="pt-BR" sz="1900" b="0" i="0" u="none" strike="noStrike" baseline="0" dirty="0"/>
              <a:t>. (</a:t>
            </a:r>
            <a:r>
              <a:rPr lang="it-IT" sz="1900" b="0" i="0" u="none" strike="noStrike" baseline="0" dirty="0"/>
              <a:t>Da domani andrò al lavoro in bicicletta)</a:t>
            </a:r>
          </a:p>
          <a:p>
            <a:pPr marL="0" indent="0" algn="ctr">
              <a:buNone/>
            </a:pPr>
            <a:r>
              <a:rPr lang="pt-BR" sz="1900" b="0" i="1" u="none" strike="noStrike" baseline="0" dirty="0"/>
              <a:t>A partir de amanhã vou para o trabalho </a:t>
            </a:r>
            <a:r>
              <a:rPr lang="pt-BR" sz="1900" b="1" i="1" u="none" strike="noStrike" baseline="0" dirty="0"/>
              <a:t>na </a:t>
            </a:r>
            <a:r>
              <a:rPr lang="pt-BR" sz="1900" b="0" i="1" u="none" strike="noStrike" baseline="0" dirty="0"/>
              <a:t>minha bicicleta nova</a:t>
            </a:r>
            <a:r>
              <a:rPr lang="pt-BR" sz="1900" dirty="0"/>
              <a:t> (</a:t>
            </a:r>
            <a:r>
              <a:rPr lang="it-IT" sz="1900" b="0" i="0" u="none" strike="noStrike" baseline="0" dirty="0"/>
              <a:t>Da domani andrò al lavoro con la mia bicicletta nuova)</a:t>
            </a:r>
            <a:endParaRPr lang="it-IT" sz="19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B1A86D-8D85-4BB2-846C-E9A86FF15006}"/>
              </a:ext>
            </a:extLst>
          </p:cNvPr>
          <p:cNvSpPr txBox="1"/>
          <p:nvPr/>
        </p:nvSpPr>
        <p:spPr>
          <a:xfrm>
            <a:off x="10284822" y="3167390"/>
            <a:ext cx="161979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400" b="1" u="sng" dirty="0"/>
              <a:t>Excepção: </a:t>
            </a:r>
            <a:r>
              <a:rPr lang="pt-PT" sz="1400" dirty="0"/>
              <a:t>“ir a pé” e “andar a cavalo”</a:t>
            </a:r>
            <a:endParaRPr lang="it-IT" sz="1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8704FD-EDB8-4D31-9FDB-C5922396AEA9}"/>
              </a:ext>
            </a:extLst>
          </p:cNvPr>
          <p:cNvSpPr txBox="1"/>
          <p:nvPr/>
        </p:nvSpPr>
        <p:spPr>
          <a:xfrm>
            <a:off x="10149840" y="3798984"/>
            <a:ext cx="188975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400" b="1" u="sng" dirty="0"/>
              <a:t>Excepção: </a:t>
            </a:r>
            <a:r>
              <a:rPr lang="pt-PT" sz="1400" dirty="0"/>
              <a:t>“apanhar um autocarro” não vai acompanhada de preposição.</a:t>
            </a:r>
            <a:endParaRPr lang="it-IT" sz="1400" dirty="0"/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5A8F6C53-D8F1-4A52-A9ED-321C9EA8ADF5}"/>
              </a:ext>
            </a:extLst>
          </p:cNvPr>
          <p:cNvSpPr txBox="1">
            <a:spLocks/>
          </p:cNvSpPr>
          <p:nvPr/>
        </p:nvSpPr>
        <p:spPr>
          <a:xfrm>
            <a:off x="287384" y="2761733"/>
            <a:ext cx="2604179" cy="22108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5720" rIns="0" bIns="4572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O verbo </a:t>
            </a:r>
            <a:r>
              <a:rPr lang="it-IT" sz="1400" b="1" u="sng" dirty="0"/>
              <a:t>andar</a:t>
            </a:r>
            <a:r>
              <a:rPr lang="it-IT" sz="1400" dirty="0"/>
              <a:t> (regolare, da non confondere con il verbo irregolare </a:t>
            </a:r>
            <a:r>
              <a:rPr lang="it-IT" sz="1400" dirty="0" err="1"/>
              <a:t>ir</a:t>
            </a:r>
            <a:r>
              <a:rPr lang="it-IT" sz="1400" dirty="0"/>
              <a:t>) indica genericamente lo spostamento con mezzi di trasporto o a piedi.</a:t>
            </a:r>
          </a:p>
          <a:p>
            <a:r>
              <a:rPr lang="it-IT" sz="1400" dirty="0"/>
              <a:t>Quando </a:t>
            </a:r>
            <a:r>
              <a:rPr lang="it-IT" sz="1400" b="1" dirty="0" err="1"/>
              <a:t>andei</a:t>
            </a:r>
            <a:r>
              <a:rPr lang="it-IT" sz="1400" b="1" dirty="0"/>
              <a:t> de </a:t>
            </a:r>
            <a:r>
              <a:rPr lang="it-IT" sz="1400" dirty="0" err="1"/>
              <a:t>avião</a:t>
            </a:r>
            <a:r>
              <a:rPr lang="it-IT" sz="1400" dirty="0"/>
              <a:t> pela </a:t>
            </a:r>
            <a:r>
              <a:rPr lang="it-IT" sz="1400" dirty="0" err="1"/>
              <a:t>primeira</a:t>
            </a:r>
            <a:r>
              <a:rPr lang="it-IT" sz="1400" dirty="0"/>
              <a:t> </a:t>
            </a:r>
            <a:r>
              <a:rPr lang="it-IT" sz="1400" dirty="0" err="1"/>
              <a:t>vez</a:t>
            </a:r>
            <a:r>
              <a:rPr lang="it-IT" sz="1400" dirty="0"/>
              <a:t> </a:t>
            </a:r>
            <a:r>
              <a:rPr lang="it-IT" sz="1400" dirty="0" err="1"/>
              <a:t>tinha</a:t>
            </a:r>
            <a:r>
              <a:rPr lang="it-IT" sz="1400" dirty="0"/>
              <a:t> 12 </a:t>
            </a:r>
            <a:r>
              <a:rPr lang="it-IT" sz="1400" dirty="0" err="1"/>
              <a:t>anos</a:t>
            </a:r>
            <a:r>
              <a:rPr lang="it-IT" sz="1400" dirty="0"/>
              <a:t>/ Normalmente </a:t>
            </a:r>
            <a:r>
              <a:rPr lang="it-IT" sz="1400" b="1" dirty="0"/>
              <a:t>andava de autocarro</a:t>
            </a:r>
            <a:r>
              <a:rPr lang="it-IT" sz="1400" dirty="0"/>
              <a:t>, mas </a:t>
            </a:r>
            <a:r>
              <a:rPr lang="it-IT" sz="1400" dirty="0" err="1"/>
              <a:t>naquele</a:t>
            </a:r>
            <a:r>
              <a:rPr lang="it-IT" sz="1400" dirty="0"/>
              <a:t> dia </a:t>
            </a:r>
            <a:r>
              <a:rPr lang="it-IT" sz="1400" dirty="0" err="1"/>
              <a:t>apanhou</a:t>
            </a:r>
            <a:r>
              <a:rPr lang="it-IT" sz="1400" dirty="0"/>
              <a:t> </a:t>
            </a:r>
            <a:r>
              <a:rPr lang="it-IT" sz="1400" dirty="0" err="1"/>
              <a:t>um</a:t>
            </a:r>
            <a:r>
              <a:rPr lang="it-IT" sz="1400" dirty="0"/>
              <a:t> </a:t>
            </a:r>
            <a:r>
              <a:rPr lang="it-IT" sz="1400" dirty="0" err="1"/>
              <a:t>táxi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90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D93AA-BD85-44A1-BA0B-0C1BA24F1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6891091-78F4-417E-B9CF-4D37635F8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358" y="2278050"/>
            <a:ext cx="9104243" cy="2842591"/>
          </a:xfrm>
        </p:spPr>
      </p:pic>
    </p:spTree>
    <p:extLst>
      <p:ext uri="{BB962C8B-B14F-4D97-AF65-F5344CB8AC3E}">
        <p14:creationId xmlns:p14="http://schemas.microsoft.com/office/powerpoint/2010/main" val="1714331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B428-82CC-48D9-84A2-F10A3CF5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Algumas considerações</a:t>
            </a:r>
            <a:endParaRPr lang="it-IT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6853536-60AC-484D-B066-3FD56FF34BCB}"/>
              </a:ext>
            </a:extLst>
          </p:cNvPr>
          <p:cNvGrpSpPr/>
          <p:nvPr/>
        </p:nvGrpSpPr>
        <p:grpSpPr>
          <a:xfrm>
            <a:off x="3188105" y="1956288"/>
            <a:ext cx="5876749" cy="3837019"/>
            <a:chOff x="1097280" y="1899138"/>
            <a:chExt cx="5876749" cy="3837019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B299384-EE95-4A42-853C-52DA05578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846" t="19460" r="22231" b="44697"/>
            <a:stretch/>
          </p:blipFill>
          <p:spPr>
            <a:xfrm>
              <a:off x="1097280" y="1899138"/>
              <a:ext cx="5876749" cy="3837019"/>
            </a:xfrm>
            <a:prstGeom prst="rect">
              <a:avLst/>
            </a:prstGeom>
          </p:spPr>
        </p:pic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ECC6880D-4232-4A41-B5D0-2783F30839AC}"/>
                </a:ext>
              </a:extLst>
            </p:cNvPr>
            <p:cNvSpPr/>
            <p:nvPr/>
          </p:nvSpPr>
          <p:spPr>
            <a:xfrm>
              <a:off x="3979382" y="2639478"/>
              <a:ext cx="942535" cy="24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26922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69CF1-0FA2-42E0-B2F6-7AC23A1C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Contração das preposições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7D80785-BEDA-4D11-B24D-92B225E2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Quando usamos as preposições simples e quando usamos as contrações? </a:t>
            </a:r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As preposições simples são usadas quando falamos sobre algo de forma geral, ou quando usamos um verbo no infinitivo. As contrações são usadas quando precisamos usar os artigos. 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6E259B-80AA-465E-BF23-A7A493EDD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48" t="30790" r="27997" b="50946"/>
          <a:stretch/>
        </p:blipFill>
        <p:spPr>
          <a:xfrm>
            <a:off x="7360920" y="2935213"/>
            <a:ext cx="4248443" cy="27419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F008C1-5D1F-4999-A4E8-62ECA434FE43}"/>
              </a:ext>
            </a:extLst>
          </p:cNvPr>
          <p:cNvSpPr txBox="1"/>
          <p:nvPr/>
        </p:nvSpPr>
        <p:spPr>
          <a:xfrm>
            <a:off x="1097280" y="3290500"/>
            <a:ext cx="60983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Exemplos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Gosto de bolo de chocolate. (qualquer bolo de chocolate)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Gosto do bolo de chocolate da tua mãe. (específico; gosto do bolo da tua mãe)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Gosto de dançar. (qualquer tipo de dança)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Gosto da dança brasileira. (específico; gosto da dança do Brasil) </a:t>
            </a:r>
            <a:endParaRPr lang="it-IT" dirty="0"/>
          </a:p>
        </p:txBody>
      </p:sp>
      <p:sp>
        <p:nvSpPr>
          <p:cNvPr id="8" name="Seta: Curvada Para a Esquerda 7">
            <a:extLst>
              <a:ext uri="{FF2B5EF4-FFF2-40B4-BE49-F238E27FC236}">
                <a16:creationId xmlns:a16="http://schemas.microsoft.com/office/drawing/2014/main" id="{6B53914D-0D33-4E2C-B6C0-D2F6BB7D4A09}"/>
              </a:ext>
            </a:extLst>
          </p:cNvPr>
          <p:cNvSpPr/>
          <p:nvPr/>
        </p:nvSpPr>
        <p:spPr>
          <a:xfrm>
            <a:off x="9608233" y="5642327"/>
            <a:ext cx="731520" cy="6049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87D63D2-16AF-4DA6-B57F-70CDC7BB7EB2}"/>
              </a:ext>
            </a:extLst>
          </p:cNvPr>
          <p:cNvSpPr txBox="1"/>
          <p:nvPr/>
        </p:nvSpPr>
        <p:spPr>
          <a:xfrm>
            <a:off x="6376180" y="5880772"/>
            <a:ext cx="28557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ITA – </a:t>
            </a:r>
            <a:r>
              <a:rPr lang="pt-PT" dirty="0" err="1"/>
              <a:t>preposizioni</a:t>
            </a:r>
            <a:r>
              <a:rPr lang="pt-PT" dirty="0"/>
              <a:t> </a:t>
            </a:r>
            <a:r>
              <a:rPr lang="pt-PT" dirty="0" err="1"/>
              <a:t>articolate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357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49F47-A0BD-4100-8BC3-CF7760FD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C45114C-362B-4C11-BE94-88B4C4026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Complete o diálogo usando as preposições que aparecem no quadro.  Podem ser repetidas. </a:t>
            </a:r>
          </a:p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 - na - a - *à - por - com - do - dos - de 	</a:t>
            </a:r>
            <a:endParaRPr lang="it-I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*Observação: a (preposição) + a (artigo) = à </a:t>
            </a:r>
          </a:p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Faça as contrações e depois complete as frases. </a:t>
            </a:r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 (de + o = ___ ) Os meninos não gostaram ___ bolo que eu preparei.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(em + o =___ ) ___ próximo ano vou viajar para os Estados Unidos.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(por + as = ___ ) Este autocarro passa ______ avenidas mais famosas de São Paulo.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4. (de + os = ___ ) Não preciso mais ___ cadernos que me emprestaste.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5. (a + a = ___ ) Luísa e Marina foram ___ praia no último fim de semana.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6. (a + os = ___ ) Você poderia entregar este comunicado ___ funcionários?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7. (por + o = ____ ) Agradeço ____ apoio que vocês me têm dado. </a:t>
            </a:r>
          </a:p>
        </p:txBody>
      </p:sp>
    </p:spTree>
    <p:extLst>
      <p:ext uri="{BB962C8B-B14F-4D97-AF65-F5344CB8AC3E}">
        <p14:creationId xmlns:p14="http://schemas.microsoft.com/office/powerpoint/2010/main" val="875206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80DAA-C816-4B88-A63E-552A7BC6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3CEEFD6-D087-4CD7-969A-CCDEE7FE9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7" y="1845733"/>
            <a:ext cx="10832123" cy="4414390"/>
          </a:xfrm>
        </p:spPr>
        <p:txBody>
          <a:bodyPr>
            <a:normAutofit fontScale="92500" lnSpcReduction="20000"/>
          </a:bodyPr>
          <a:lstStyle/>
          <a:p>
            <a:r>
              <a:rPr lang="pt-BR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Leia as frases e sublinhe as preposições seguidas de artigos. Depois substitua-as pelas contrações: </a:t>
            </a:r>
            <a:endParaRPr lang="pt-BR" sz="19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Exemplo: Em o último sábado, levamos o carro de o meu pai a o mecânico, porque não funcionava. </a:t>
            </a:r>
          </a:p>
          <a:p>
            <a:pPr algn="ctr"/>
            <a:r>
              <a:rPr lang="pt-BR" sz="1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 último sábado, levamos o carro do meu pai ao mecânico, porque não funcionava. </a:t>
            </a:r>
          </a:p>
          <a:p>
            <a:endParaRPr lang="pt-BR" sz="19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 Rosana trabalha em uma empresa multinacional. Em o seu departamento há pessoas de vários países. </a:t>
            </a:r>
          </a:p>
          <a:p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_____________________________________________________________________________________ </a:t>
            </a:r>
          </a:p>
          <a:p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          A: Eu gostei muito de o risoto de camarões. Sabes quem o reparou? </a:t>
            </a:r>
          </a:p>
          <a:p>
            <a:r>
              <a:rPr lang="pt-BR" sz="19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</a:t>
            </a:r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B: Foi preparado por a Dona Júlia. 	</a:t>
            </a:r>
          </a:p>
          <a:p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</a:t>
            </a:r>
          </a:p>
          <a:p>
            <a:r>
              <a:rPr lang="pt-BR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Sempre que estou presa em o trânsito, procuro distrair-me. Ligo o rádio de o carro e ouço músicas relaxantes. Assim, esqueço-me de os meus problemas. </a:t>
            </a:r>
          </a:p>
          <a:p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_____________________________________________________________________________________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3054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A6760-957F-4870-A6AF-7FE73FC9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3720690-861F-4120-8FB0-79F79E61B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72186"/>
          </a:xfrm>
        </p:spPr>
        <p:txBody>
          <a:bodyPr>
            <a:normAutofit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4. O meu filho vai sempre a o estádio assistir a os jogos de o Benfica.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_____________________________________________________________________________________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5. Norma acorda cedo todos os dias. Ela caminha por as ruas de o bairro onde mora. Só depois de a caminhada é que ela vai trabalhar.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_____________________________________________________________________________________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6. Os suspeitos do crime foram presos por a policia. Em a próxima semana, eles darão um depoimento a o delegado.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_____________________________________________________________________________________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7. Bruno chegou a a cidade em um dia de chuva. Ficou impressionado com os alagamentos.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________________________________________________________________________________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4432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D0236-ADB1-4AAC-8233-431F109D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Preposições de tempo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686CBE-953A-4941-9AF2-AF98E416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76" y="1808921"/>
            <a:ext cx="7097447" cy="45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4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4DF83-B844-4299-99CD-2DF4FAD7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Exemplo de composição.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20580C-6374-4691-8851-D90B88AC4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Elabore um texto sobre a última vez que foi jantar/almoçar fora. </a:t>
            </a:r>
          </a:p>
          <a:p>
            <a:r>
              <a:rPr lang="pt-BR" b="1" u="sng" dirty="0"/>
              <a:t>Tópicos orientadores: </a:t>
            </a:r>
          </a:p>
          <a:p>
            <a:r>
              <a:rPr lang="pt-BR" dirty="0"/>
              <a:t>-nome do restaurante; </a:t>
            </a:r>
          </a:p>
          <a:p>
            <a:r>
              <a:rPr lang="pt-BR" dirty="0"/>
              <a:t>-onde fica; </a:t>
            </a:r>
          </a:p>
          <a:p>
            <a:r>
              <a:rPr lang="pt-BR" dirty="0"/>
              <a:t>-com quem foi; </a:t>
            </a:r>
          </a:p>
          <a:p>
            <a:r>
              <a:rPr lang="pt-BR" dirty="0"/>
              <a:t>-o que pediu/pediram para comer e beber; </a:t>
            </a:r>
          </a:p>
          <a:p>
            <a:r>
              <a:rPr lang="pt-BR" dirty="0"/>
              <a:t>- preço. </a:t>
            </a:r>
          </a:p>
          <a:p>
            <a:endParaRPr lang="pt-BR" dirty="0"/>
          </a:p>
          <a:p>
            <a:pPr algn="ctr"/>
            <a:r>
              <a:rPr lang="pt-BR" b="1" dirty="0"/>
              <a:t>O seu texto deve ter entre 80 e 120 palavras.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10305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D0236-ADB1-4AAC-8233-431F109D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Preposições de tempo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104F35-9F1E-43AD-9AA8-29EA57E02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598"/>
          <a:stretch/>
        </p:blipFill>
        <p:spPr>
          <a:xfrm>
            <a:off x="287382" y="1837510"/>
            <a:ext cx="6381154" cy="27551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48B7DF-9AE9-46BE-9AA4-FEE099607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62"/>
          <a:stretch/>
        </p:blipFill>
        <p:spPr>
          <a:xfrm>
            <a:off x="6365607" y="1810553"/>
            <a:ext cx="5550363" cy="2755128"/>
          </a:xfrm>
          <a:prstGeom prst="rect">
            <a:avLst/>
          </a:prstGeom>
        </p:spPr>
      </p:pic>
      <p:sp>
        <p:nvSpPr>
          <p:cNvPr id="3" name="Diverso da 2">
            <a:extLst>
              <a:ext uri="{FF2B5EF4-FFF2-40B4-BE49-F238E27FC236}">
                <a16:creationId xmlns:a16="http://schemas.microsoft.com/office/drawing/2014/main" id="{2C13CD10-DAE8-4CBF-9FA9-24CCDCD88769}"/>
              </a:ext>
            </a:extLst>
          </p:cNvPr>
          <p:cNvSpPr/>
          <p:nvPr/>
        </p:nvSpPr>
        <p:spPr>
          <a:xfrm>
            <a:off x="8123935" y="2648799"/>
            <a:ext cx="798991" cy="539318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A5D8E7-C84F-4625-B095-533DB0E4656F}"/>
              </a:ext>
            </a:extLst>
          </p:cNvPr>
          <p:cNvSpPr txBox="1"/>
          <p:nvPr/>
        </p:nvSpPr>
        <p:spPr>
          <a:xfrm>
            <a:off x="8948036" y="4578080"/>
            <a:ext cx="28564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400" b="1" i="0" u="none" strike="noStrike" baseline="0" dirty="0"/>
              <a:t>la durata </a:t>
            </a:r>
            <a:r>
              <a:rPr lang="it-IT" sz="1400" dirty="0"/>
              <a:t>/</a:t>
            </a:r>
            <a:r>
              <a:rPr lang="it-IT" sz="1400" b="0" i="0" u="none" strike="noStrike" baseline="0" dirty="0"/>
              <a:t> </a:t>
            </a:r>
            <a:r>
              <a:rPr lang="it-IT" sz="1400" b="1" i="0" u="none" strike="noStrike" baseline="0" dirty="0"/>
              <a:t>un momento approssimativo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93F076-9A0B-491D-8974-03A5C3B6C966}"/>
              </a:ext>
            </a:extLst>
          </p:cNvPr>
          <p:cNvSpPr txBox="1"/>
          <p:nvPr/>
        </p:nvSpPr>
        <p:spPr>
          <a:xfrm>
            <a:off x="8922926" y="3092069"/>
            <a:ext cx="28564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it-IT" sz="1400" b="1" i="0" u="none" strike="noStrike" baseline="0" dirty="0"/>
              <a:t>un momento fissato/progetti o</a:t>
            </a:r>
          </a:p>
          <a:p>
            <a:pPr algn="l"/>
            <a:r>
              <a:rPr lang="it-IT" sz="1400" b="1" i="0" u="none" strike="noStrike" baseline="0" dirty="0"/>
              <a:t>Previsioni/</a:t>
            </a:r>
            <a:r>
              <a:rPr lang="it-IT" sz="1400" b="0" i="0" u="none" strike="noStrike" baseline="0" dirty="0"/>
              <a:t> </a:t>
            </a:r>
            <a:r>
              <a:rPr lang="it-IT" sz="1400" b="1" i="0" u="none" strike="noStrike" baseline="0" dirty="0"/>
              <a:t>l’ora</a:t>
            </a:r>
            <a:endParaRPr lang="it-IT" sz="1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E559BA0-4928-4DE7-B57F-8D2791DD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0" y="4692787"/>
            <a:ext cx="3001299" cy="155569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2A8E6CD-BE8F-4E3E-8639-18164C949743}"/>
              </a:ext>
            </a:extLst>
          </p:cNvPr>
          <p:cNvSpPr txBox="1"/>
          <p:nvPr/>
        </p:nvSpPr>
        <p:spPr>
          <a:xfrm>
            <a:off x="3591170" y="5101300"/>
            <a:ext cx="422041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0" i="0" u="none" strike="noStrike" baseline="0" dirty="0"/>
              <a:t>Preveem chuva para a tarde. Então vemos o Coliseu noutro dia. Ainda ficamos em Roma por mais uma </a:t>
            </a:r>
            <a:r>
              <a:rPr lang="it-IT" sz="1400" b="0" i="0" u="none" strike="noStrike" baseline="0" dirty="0" err="1"/>
              <a:t>semana</a:t>
            </a:r>
            <a:r>
              <a:rPr lang="it-IT" sz="1400" b="0" i="0" u="none" strike="noStrike" baseline="0" dirty="0"/>
              <a:t>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86907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EAA6D1-20B5-4CF2-AACC-11A9C0C0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Outras preposições e locuções de tempo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D3DD0E-83D4-4866-88FC-136C45FE7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2023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pt-BR" sz="1800" b="0" i="0" u="none" strike="noStrike" baseline="0" dirty="0">
                <a:latin typeface="LiberationSerif"/>
              </a:rPr>
              <a:t>• </a:t>
            </a:r>
            <a:r>
              <a:rPr lang="pt-BR" sz="1800" b="1" i="1" u="none" strike="noStrike" baseline="0" dirty="0">
                <a:latin typeface="LiberationSerif-BoldItalic"/>
              </a:rPr>
              <a:t>até, até a </a:t>
            </a:r>
          </a:p>
          <a:p>
            <a:pPr algn="ctr"/>
            <a:r>
              <a:rPr lang="pt-BR" sz="1800" b="0" i="1" u="none" strike="noStrike" baseline="0" dirty="0">
                <a:latin typeface="LiberationSerif-Italic"/>
              </a:rPr>
              <a:t>Espero </a:t>
            </a:r>
            <a:r>
              <a:rPr lang="pt-BR" sz="1800" b="1" i="1" u="none" strike="noStrike" baseline="0" dirty="0">
                <a:latin typeface="LiberationSerif-BoldItalic"/>
              </a:rPr>
              <a:t>até ao </a:t>
            </a:r>
            <a:r>
              <a:rPr lang="pt-BR" sz="1800" b="0" i="1" u="none" strike="noStrike" baseline="0" dirty="0">
                <a:latin typeface="LiberationSerif-Italic"/>
              </a:rPr>
              <a:t>meio dia. (</a:t>
            </a:r>
            <a:r>
              <a:rPr lang="pt-BR" sz="1800" b="0" i="0" u="none" strike="noStrike" baseline="0" dirty="0">
                <a:latin typeface="LiberationSerif"/>
              </a:rPr>
              <a:t>Aspetto fino a mezzogiorno)</a:t>
            </a:r>
          </a:p>
          <a:p>
            <a:pPr algn="ctr"/>
            <a:r>
              <a:rPr lang="it-IT" sz="1800" b="0" i="1" u="none" strike="noStrike" baseline="0" dirty="0">
                <a:latin typeface="LiberationSerif-Italic"/>
              </a:rPr>
              <a:t>Fico no Porto </a:t>
            </a:r>
            <a:r>
              <a:rPr lang="it-IT" sz="1800" b="1" i="1" u="none" strike="noStrike" baseline="0" dirty="0" err="1">
                <a:latin typeface="LiberationSerif-BoldItalic"/>
              </a:rPr>
              <a:t>até</a:t>
            </a:r>
            <a:r>
              <a:rPr lang="it-IT" sz="1800" b="1" i="1" u="none" strike="noStrike" baseline="0" dirty="0">
                <a:latin typeface="LiberationSerif-BoldItalic"/>
              </a:rPr>
              <a:t> </a:t>
            </a:r>
            <a:r>
              <a:rPr lang="it-IT" sz="1800" b="0" i="1" u="none" strike="noStrike" baseline="0" dirty="0">
                <a:latin typeface="LiberationSerif-Italic"/>
              </a:rPr>
              <a:t>dia 15. (</a:t>
            </a:r>
            <a:r>
              <a:rPr lang="it-IT" sz="1800" b="0" i="0" u="none" strike="noStrike" baseline="0" dirty="0">
                <a:latin typeface="LiberationSerif"/>
              </a:rPr>
              <a:t>Rimango a Porto fino al 15</a:t>
            </a:r>
            <a:r>
              <a:rPr lang="it-IT" sz="1800" dirty="0">
                <a:latin typeface="LiberationSerif"/>
              </a:rPr>
              <a:t>)</a:t>
            </a:r>
            <a:endParaRPr lang="it-IT" sz="1800" b="0" i="0" u="none" strike="noStrike" baseline="0" dirty="0">
              <a:latin typeface="LiberationSerif"/>
            </a:endParaRPr>
          </a:p>
          <a:p>
            <a:pPr algn="l"/>
            <a:r>
              <a:rPr lang="pt-BR" sz="1800" b="0" i="0" u="none" strike="noStrike" baseline="0" dirty="0">
                <a:latin typeface="LiberationSerif"/>
              </a:rPr>
              <a:t>• </a:t>
            </a:r>
            <a:r>
              <a:rPr lang="pt-BR" sz="1800" b="1" i="1" u="none" strike="noStrike" baseline="0" dirty="0">
                <a:latin typeface="LiberationSerif-BoldItalic"/>
              </a:rPr>
              <a:t>durante </a:t>
            </a:r>
          </a:p>
          <a:p>
            <a:pPr algn="ctr"/>
            <a:r>
              <a:rPr lang="pt-BR" sz="1800" b="0" i="1" u="none" strike="noStrike" baseline="0" dirty="0">
                <a:latin typeface="LiberationSerif-Italic"/>
              </a:rPr>
              <a:t>Descansei bastante </a:t>
            </a:r>
            <a:r>
              <a:rPr lang="pt-BR" sz="1800" b="1" i="1" u="none" strike="noStrike" baseline="0" dirty="0">
                <a:latin typeface="LiberationSerif-BoldItalic"/>
              </a:rPr>
              <a:t>durante </a:t>
            </a:r>
            <a:r>
              <a:rPr lang="pt-BR" sz="1800" b="0" i="1" u="none" strike="noStrike" baseline="0" dirty="0">
                <a:latin typeface="LiberationSerif-Italic"/>
              </a:rPr>
              <a:t>o fim de semana. (</a:t>
            </a:r>
            <a:r>
              <a:rPr lang="it-IT" sz="1800" b="0" i="0" u="none" strike="noStrike" baseline="0" dirty="0">
                <a:latin typeface="LiberationSerif"/>
              </a:rPr>
              <a:t>Mi sono riposato abbastanza durante il fine settimana)</a:t>
            </a:r>
          </a:p>
          <a:p>
            <a:pPr algn="l"/>
            <a:r>
              <a:rPr lang="pt-BR" sz="1800" b="0" i="0" u="none" strike="noStrike" baseline="0" dirty="0">
                <a:latin typeface="LiberationSerif"/>
              </a:rPr>
              <a:t>• </a:t>
            </a:r>
            <a:r>
              <a:rPr lang="pt-BR" sz="1800" b="1" i="1" u="none" strike="noStrike" baseline="0" dirty="0">
                <a:latin typeface="LiberationSerif-BoldItalic"/>
              </a:rPr>
              <a:t>entre </a:t>
            </a:r>
          </a:p>
          <a:p>
            <a:pPr algn="ctr"/>
            <a:r>
              <a:rPr lang="pt-BR" sz="1800" b="0" i="1" u="none" strike="noStrike" baseline="0" dirty="0">
                <a:latin typeface="LiberationSerif-Italic"/>
              </a:rPr>
              <a:t>Temos aulas entre as 9h e as 13h. (</a:t>
            </a:r>
            <a:r>
              <a:rPr lang="pt-BR" sz="1800" b="0" i="0" u="none" strike="noStrike" baseline="0" dirty="0">
                <a:latin typeface="LiberationSerif"/>
              </a:rPr>
              <a:t>Abbiamo lezioni </a:t>
            </a:r>
            <a:r>
              <a:rPr lang="it-IT" sz="1800" b="0" i="0" u="none" strike="noStrike" baseline="0" dirty="0">
                <a:latin typeface="LiberationSerif"/>
              </a:rPr>
              <a:t>tra le 9 e le 13)</a:t>
            </a:r>
          </a:p>
          <a:p>
            <a:pPr algn="l"/>
            <a:r>
              <a:rPr lang="pt-BR" sz="1800" b="0" i="0" u="none" strike="noStrike" baseline="0" dirty="0">
                <a:latin typeface="LiberationSerif"/>
              </a:rPr>
              <a:t>• </a:t>
            </a:r>
            <a:r>
              <a:rPr lang="pt-BR" sz="1800" b="1" i="1" u="none" strike="noStrike" baseline="0" dirty="0">
                <a:latin typeface="LiberationSerif-BoldItalic"/>
              </a:rPr>
              <a:t>antes de </a:t>
            </a:r>
          </a:p>
          <a:p>
            <a:pPr algn="ctr"/>
            <a:r>
              <a:rPr lang="pt-BR" sz="1800" b="0" i="1" u="none" strike="noStrike" baseline="0" dirty="0">
                <a:latin typeface="LiberationSerif-Italic"/>
              </a:rPr>
              <a:t>É preciso preencher o formulário </a:t>
            </a:r>
            <a:r>
              <a:rPr lang="pt-BR" sz="1800" b="1" i="1" u="none" strike="noStrike" baseline="0" dirty="0">
                <a:latin typeface="LiberationSerif-BoldItalic"/>
              </a:rPr>
              <a:t>antes do </a:t>
            </a:r>
            <a:r>
              <a:rPr lang="pt-BR" sz="1800" b="0" i="1" u="none" strike="noStrike" baseline="0" dirty="0">
                <a:latin typeface="LiberationSerif-Italic"/>
              </a:rPr>
              <a:t>envio da </a:t>
            </a:r>
            <a:r>
              <a:rPr lang="it-IT" sz="1800" b="0" i="1" u="none" strike="noStrike" baseline="0" dirty="0">
                <a:latin typeface="LiberationSerif-Italic"/>
              </a:rPr>
              <a:t>candidatura. (</a:t>
            </a:r>
            <a:r>
              <a:rPr lang="it-IT" sz="1800" b="0" i="0" u="none" strike="noStrike" baseline="0" dirty="0">
                <a:latin typeface="LiberationSerif"/>
              </a:rPr>
              <a:t>Bisogna compilare il modulo prima dell’invio della domanda)</a:t>
            </a:r>
          </a:p>
          <a:p>
            <a:pPr algn="l"/>
            <a:r>
              <a:rPr lang="pt-BR" sz="1800" b="0" i="0" u="none" strike="noStrike" baseline="0" dirty="0">
                <a:latin typeface="LiberationSerif"/>
              </a:rPr>
              <a:t>• </a:t>
            </a:r>
            <a:r>
              <a:rPr lang="pt-BR" sz="1800" b="1" i="1" u="none" strike="noStrike" baseline="0" dirty="0">
                <a:latin typeface="LiberationSerif-BoldItalic"/>
              </a:rPr>
              <a:t>desde </a:t>
            </a:r>
          </a:p>
          <a:p>
            <a:pPr algn="ctr"/>
            <a:r>
              <a:rPr lang="pt-BR" sz="1800" b="0" i="1" u="none" strike="noStrike" baseline="0" dirty="0">
                <a:latin typeface="LiberationSerif-Italic"/>
              </a:rPr>
              <a:t>Moro em Roma </a:t>
            </a:r>
            <a:r>
              <a:rPr lang="pt-BR" sz="1800" b="1" i="1" u="none" strike="noStrike" baseline="0" dirty="0">
                <a:latin typeface="LiberationSerif-BoldItalic"/>
              </a:rPr>
              <a:t>desde </a:t>
            </a:r>
            <a:r>
              <a:rPr lang="pt-BR" sz="1800" b="0" i="1" u="none" strike="noStrike" baseline="0" dirty="0">
                <a:latin typeface="LiberationSerif-Italic"/>
              </a:rPr>
              <a:t>2005. (</a:t>
            </a:r>
            <a:r>
              <a:rPr lang="pt-BR" sz="1800" b="0" i="0" u="none" strike="noStrike" baseline="0" dirty="0">
                <a:latin typeface="LiberationSerif"/>
              </a:rPr>
              <a:t>Abito a Roma dal 2005)</a:t>
            </a:r>
          </a:p>
          <a:p>
            <a:pPr algn="l"/>
            <a:r>
              <a:rPr lang="pt-BR" sz="1800" b="0" i="0" u="none" strike="noStrike" baseline="0" dirty="0">
                <a:latin typeface="LiberationSerif"/>
              </a:rPr>
              <a:t>• </a:t>
            </a:r>
            <a:r>
              <a:rPr lang="pt-BR" sz="1800" b="1" i="1" u="none" strike="noStrike" baseline="0" dirty="0">
                <a:latin typeface="LiberationSerif-BoldItalic"/>
              </a:rPr>
              <a:t>depois de </a:t>
            </a:r>
          </a:p>
          <a:p>
            <a:pPr algn="ctr"/>
            <a:r>
              <a:rPr lang="pt-BR" sz="1800" b="1" i="1" u="none" strike="noStrike" baseline="0" dirty="0">
                <a:latin typeface="LiberationSerif-BoldItalic"/>
              </a:rPr>
              <a:t>Depois do </a:t>
            </a:r>
            <a:r>
              <a:rPr lang="pt-BR" sz="1800" b="0" i="1" u="none" strike="noStrike" baseline="0" dirty="0">
                <a:latin typeface="LiberationSerif-Italic"/>
              </a:rPr>
              <a:t>pagamento, é emitido o recibo. (</a:t>
            </a:r>
            <a:r>
              <a:rPr lang="it-IT" sz="1800" b="0" i="0" u="none" strike="noStrike" baseline="0" dirty="0">
                <a:latin typeface="LiberationSerif"/>
              </a:rPr>
              <a:t>Dopo il pagamento viene rilasciata la ricevuta)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181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B3A771-0A9E-4318-845D-C2EA43B7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63636E-9014-4CB1-8936-0E4B193DA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435" y="1846263"/>
            <a:ext cx="7055455" cy="4022725"/>
          </a:xfrm>
        </p:spPr>
      </p:pic>
    </p:spTree>
    <p:extLst>
      <p:ext uri="{BB962C8B-B14F-4D97-AF65-F5344CB8AC3E}">
        <p14:creationId xmlns:p14="http://schemas.microsoft.com/office/powerpoint/2010/main" val="2589035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7C114-7A21-475A-AF18-53B73457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118BF1-F271-434A-A6D3-66C1EAC1E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il testo con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antes, antes de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,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depois de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,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durante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Fai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attenzione alle preposizioni articolate.</a:t>
            </a:r>
          </a:p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>
              <a:lnSpc>
                <a:spcPct val="150000"/>
              </a:lnSpc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No dia 26 às 10:30 faremos uma sessão de esclarecimento sobre o novo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projeto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 reunião, pedimos que preparem todas as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eventuais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dúvidas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 toda a reunião, os participantes devem manter o microfone desligado e a qualquer momento podem levantar a mão.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 terminada a sessão é o momento de esclarecer as dúvidas que já tinham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 e as que entretanto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surgiram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 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sessão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6645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3B6340-004D-4B20-82D6-CF172AAC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Alguns verbos e as suas preposições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ACBF58-63F0-4CD2-AE70-EEBF3814D0F6}"/>
              </a:ext>
            </a:extLst>
          </p:cNvPr>
          <p:cNvSpPr txBox="1"/>
          <p:nvPr/>
        </p:nvSpPr>
        <p:spPr>
          <a:xfrm>
            <a:off x="1180434" y="2204133"/>
            <a:ext cx="983113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GOSTAR + DE :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Gosto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passear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à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beira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-mar! (ITA «piacere» ma si costruisce in modo diverso: il soggetto è la persona che esprime l’apprezzamento)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MORAR + EM : 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Moro em Portugal.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NASCER + EM : 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Nasci em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Moçambique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SER/ VIR (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origem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+ DE :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Sou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Lisboa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FALAR + DE/SOBRE : 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Vamos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falar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comida</a:t>
            </a:r>
            <a:r>
              <a:rPr lang="it-IT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 </a:t>
            </a:r>
            <a:r>
              <a:rPr lang="it-IT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bebidas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Gostaria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muito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falar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sobre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ti.</a:t>
            </a:r>
            <a:endParaRPr lang="it-IT" sz="18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IR + A/ EM 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PASSAR + POR/EM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</a:rPr>
              <a:t>PRECISAR + DE: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Preciso de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uma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bicicleta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nova. (ITA «avere bisogno di»)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</a:rPr>
              <a:t>TER + DE: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Tenho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de renovar o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meu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passaporte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. (ITA «dovere» indica un obbligo)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705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1B10D-CE72-4E98-9BF1-9C789A2F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ABCACBA-7B57-444D-89F3-52366D7B7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Scegli l’espressione giusta per completare ogni frase.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 número de telefone do António. Julguei que o tinha, mas devo tê-lo apagado.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tenho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 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preciso do 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gosto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do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Com este nevoeiro ........................................... reduzir a velocidade. 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há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visibilidade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nenhuma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precisas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 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gostas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 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tens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Para fazer o caldo verde .................................... </a:t>
            </a:r>
            <a:r>
              <a:rPr lang="pt-BR" sz="1800" dirty="0">
                <a:solidFill>
                  <a:srgbClr val="000000"/>
                </a:solidFill>
                <a:latin typeface="LiberationSerif"/>
              </a:rPr>
              <a:t>c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ouve portuguesa, mas aqui não se encontra.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precisamos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gostamos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temos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Queres pedir as amêijoas, ou ............................ lagosta?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precisas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mais 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gostas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mais de 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tens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Por acaso até ........................................... ver o teu irmão de bigode. Acho que lhe dá um ar simpático.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tenho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preciso 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"/>
              </a:rPr>
              <a:t>c.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gosto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8236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E532E5E-16C9-41A3-8119-4488A6F91C61}"/>
              </a:ext>
            </a:extLst>
          </p:cNvPr>
          <p:cNvSpPr txBox="1"/>
          <p:nvPr/>
        </p:nvSpPr>
        <p:spPr>
          <a:xfrm>
            <a:off x="6721642" y="2149642"/>
            <a:ext cx="3850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/>
              <a:t>Bom trabalho!</a:t>
            </a:r>
          </a:p>
          <a:p>
            <a:endParaRPr lang="pt-PT" sz="4400" b="1" dirty="0"/>
          </a:p>
          <a:p>
            <a:r>
              <a:rPr lang="pt-PT" sz="4400" b="1" dirty="0"/>
              <a:t>Bom estudo!</a:t>
            </a:r>
            <a:endParaRPr lang="it-IT" sz="4400" b="1" dirty="0"/>
          </a:p>
        </p:txBody>
      </p:sp>
      <p:pic>
        <p:nvPicPr>
          <p:cNvPr id="1026" name="Picture 2" descr="Bom trabalho!">
            <a:extLst>
              <a:ext uri="{FF2B5EF4-FFF2-40B4-BE49-F238E27FC236}">
                <a16:creationId xmlns:a16="http://schemas.microsoft.com/office/drawing/2014/main" id="{DAB90436-E6CC-484D-8889-DDCAC271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6" y="625433"/>
            <a:ext cx="517207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45AD7-58D0-4705-8EC6-ECCA96CB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Diferença na pronúncia “QU”</a:t>
            </a:r>
            <a:endParaRPr lang="it-IT" dirty="0"/>
          </a:p>
        </p:txBody>
      </p:sp>
      <p:pic>
        <p:nvPicPr>
          <p:cNvPr id="5" name="Immagine 4">
            <a:hlinkClick r:id="rId2"/>
            <a:extLst>
              <a:ext uri="{FF2B5EF4-FFF2-40B4-BE49-F238E27FC236}">
                <a16:creationId xmlns:a16="http://schemas.microsoft.com/office/drawing/2014/main" id="{064345F0-B9FB-4D70-9048-DC09B87E2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6" t="36375" r="26165" b="15081"/>
          <a:stretch/>
        </p:blipFill>
        <p:spPr>
          <a:xfrm>
            <a:off x="3072594" y="2192783"/>
            <a:ext cx="5859262" cy="3329127"/>
          </a:xfrm>
          <a:prstGeom prst="rect">
            <a:avLst/>
          </a:prstGeom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0D07CE93-99BE-4581-BC55-9731DC4AD3D3}"/>
              </a:ext>
            </a:extLst>
          </p:cNvPr>
          <p:cNvSpPr/>
          <p:nvPr/>
        </p:nvSpPr>
        <p:spPr>
          <a:xfrm rot="18061139">
            <a:off x="2366787" y="3096087"/>
            <a:ext cx="802541" cy="665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2C39FB-FA5C-4147-8AB3-3C0E2BB69F69}"/>
              </a:ext>
            </a:extLst>
          </p:cNvPr>
          <p:cNvSpPr txBox="1"/>
          <p:nvPr/>
        </p:nvSpPr>
        <p:spPr>
          <a:xfrm>
            <a:off x="1097280" y="2728888"/>
            <a:ext cx="13760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Clica</a:t>
            </a:r>
            <a:r>
              <a:rPr lang="it-IT" b="1" dirty="0"/>
              <a:t> </a:t>
            </a:r>
            <a:r>
              <a:rPr lang="it-IT" b="1" dirty="0" err="1"/>
              <a:t>aqui</a:t>
            </a:r>
            <a:r>
              <a:rPr lang="it-IT" b="1" dirty="0"/>
              <a:t>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2B3572-B36D-4AE0-824E-82B35C087E03}"/>
              </a:ext>
            </a:extLst>
          </p:cNvPr>
          <p:cNvSpPr txBox="1"/>
          <p:nvPr/>
        </p:nvSpPr>
        <p:spPr>
          <a:xfrm>
            <a:off x="3633186" y="5608001"/>
            <a:ext cx="4631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383331"/>
                </a:solidFill>
                <a:effectLst/>
                <a:latin typeface="Roboto" panose="020B0604020202020204" pitchFamily="2" charset="0"/>
              </a:rPr>
              <a:t>Às vezes pronunciamos o "u", outras não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A0A192-108F-4AA8-A873-91CA92FD8C0E}"/>
              </a:ext>
            </a:extLst>
          </p:cNvPr>
          <p:cNvSpPr txBox="1"/>
          <p:nvPr/>
        </p:nvSpPr>
        <p:spPr>
          <a:xfrm>
            <a:off x="437373" y="6386731"/>
            <a:ext cx="65404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http://cvc.instituto-camoes.pt/cpp/acessibilidade/capitulo2_1.html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55523C1-12D1-463A-A4E3-9DFCD19F7215}"/>
              </a:ext>
            </a:extLst>
          </p:cNvPr>
          <p:cNvSpPr txBox="1"/>
          <p:nvPr/>
        </p:nvSpPr>
        <p:spPr>
          <a:xfrm>
            <a:off x="437373" y="6109732"/>
            <a:ext cx="1376039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Para </a:t>
            </a:r>
            <a:r>
              <a:rPr lang="it-IT" sz="1200" b="1" dirty="0" err="1"/>
              <a:t>saber</a:t>
            </a:r>
            <a:r>
              <a:rPr lang="it-IT" sz="1200" b="1" dirty="0"/>
              <a:t> mais!</a:t>
            </a:r>
          </a:p>
        </p:txBody>
      </p:sp>
    </p:spTree>
    <p:extLst>
      <p:ext uri="{BB962C8B-B14F-4D97-AF65-F5344CB8AC3E}">
        <p14:creationId xmlns:p14="http://schemas.microsoft.com/office/powerpoint/2010/main" val="115908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23A06-3C49-459F-895D-890D16EB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Poder, conseguir, saber, conhecer, dever, ter de, ter que e precisar de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E952AE-3734-4C01-ACB7-A725DF3A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23" y="1818861"/>
            <a:ext cx="9148314" cy="43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4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F52672D-1E15-4960-9764-9B2BEB44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22" y="626165"/>
            <a:ext cx="9261965" cy="508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ACB276-FD2E-4452-8D74-4276B8EA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2" y="1142999"/>
            <a:ext cx="9732737" cy="40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9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B0509F-7B4D-4259-8FC8-7A33A932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58FC8E-B71B-4D73-A108-83DBDCE9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2" y="1816979"/>
            <a:ext cx="7853238" cy="44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2626B-E56F-4861-858D-4541470D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A8FCAA-C0D9-40BA-AC4B-66D469846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b="0" i="0" dirty="0">
                <a:solidFill>
                  <a:srgbClr val="0B0B0C"/>
                </a:solidFill>
                <a:effectLst/>
                <a:latin typeface="Comic Sans MS" panose="030F0702030302020204" pitchFamily="66" charset="0"/>
              </a:rPr>
              <a:t>Palavras invariáveis que exprimem relações entre duas partes de uma oração que dependem uma da outra.</a:t>
            </a:r>
            <a:endParaRPr lang="pt-BR" b="0" i="0" dirty="0">
              <a:solidFill>
                <a:srgbClr val="0B0B0C"/>
              </a:solidFill>
              <a:effectLst/>
              <a:latin typeface="Trebuchet MS" panose="020B0603020202020204" pitchFamily="34" charset="0"/>
            </a:endParaRPr>
          </a:p>
          <a:p>
            <a:pPr algn="l"/>
            <a:r>
              <a:rPr lang="pt-BR" b="0" i="0" dirty="0">
                <a:solidFill>
                  <a:srgbClr val="0B0B0C"/>
                </a:solidFill>
                <a:effectLst/>
                <a:latin typeface="Comic Sans MS" panose="030F0702030302020204" pitchFamily="66" charset="0"/>
              </a:rPr>
              <a:t> </a:t>
            </a:r>
            <a:endParaRPr lang="pt-BR" b="0" i="0" dirty="0">
              <a:solidFill>
                <a:srgbClr val="0B0B0C"/>
              </a:solidFill>
              <a:effectLst/>
              <a:latin typeface="Trebuchet MS" panose="020B0603020202020204" pitchFamily="34" charset="0"/>
            </a:endParaRPr>
          </a:p>
          <a:p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AF89C45-B6DC-4B96-B524-AFED05D4B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813465"/>
              </p:ext>
            </p:extLst>
          </p:nvPr>
        </p:nvGraphicFramePr>
        <p:xfrm>
          <a:off x="1097280" y="2579105"/>
          <a:ext cx="9608236" cy="2015490"/>
        </p:xfrm>
        <a:graphic>
          <a:graphicData uri="http://schemas.openxmlformats.org/drawingml/2006/table">
            <a:tbl>
              <a:tblPr/>
              <a:tblGrid>
                <a:gridCol w="2402059">
                  <a:extLst>
                    <a:ext uri="{9D8B030D-6E8A-4147-A177-3AD203B41FA5}">
                      <a16:colId xmlns:a16="http://schemas.microsoft.com/office/drawing/2014/main" val="4293660398"/>
                    </a:ext>
                  </a:extLst>
                </a:gridCol>
                <a:gridCol w="2402059">
                  <a:extLst>
                    <a:ext uri="{9D8B030D-6E8A-4147-A177-3AD203B41FA5}">
                      <a16:colId xmlns:a16="http://schemas.microsoft.com/office/drawing/2014/main" val="110555787"/>
                    </a:ext>
                  </a:extLst>
                </a:gridCol>
                <a:gridCol w="2402059">
                  <a:extLst>
                    <a:ext uri="{9D8B030D-6E8A-4147-A177-3AD203B41FA5}">
                      <a16:colId xmlns:a16="http://schemas.microsoft.com/office/drawing/2014/main" val="819041345"/>
                    </a:ext>
                  </a:extLst>
                </a:gridCol>
                <a:gridCol w="2402059">
                  <a:extLst>
                    <a:ext uri="{9D8B030D-6E8A-4147-A177-3AD203B41FA5}">
                      <a16:colId xmlns:a16="http://schemas.microsoft.com/office/drawing/2014/main" val="2490584822"/>
                    </a:ext>
                  </a:extLst>
                </a:gridCol>
              </a:tblGrid>
              <a:tr h="1333500">
                <a:tc>
                  <a:txBody>
                    <a:bodyPr/>
                    <a:lstStyle/>
                    <a:p>
                      <a:pPr algn="ctr"/>
                      <a:r>
                        <a:rPr lang="it-IT" b="1" u="sng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a</a:t>
                      </a:r>
                      <a:br>
                        <a:rPr lang="it-IT" b="0" dirty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it-IT" b="0" dirty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  <a:t>ante</a:t>
                      </a:r>
                      <a:br>
                        <a:rPr lang="it-IT" b="0" dirty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it-IT" b="0" dirty="0" err="1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  <a:t>após</a:t>
                      </a:r>
                      <a:br>
                        <a:rPr lang="it-IT" b="0" dirty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it-IT" b="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até</a:t>
                      </a:r>
                      <a:endParaRPr lang="it-IT" b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com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conforme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contra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consoante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b="1" u="sng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de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desde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durante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u="sng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Em 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excepto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b="1" u="none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entre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mediante</a:t>
                      </a:r>
                      <a:br>
                        <a:rPr lang="pt-BR" dirty="0"/>
                      </a:br>
                      <a:r>
                        <a:rPr lang="pt-BR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para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perante</a:t>
                      </a:r>
                      <a:endParaRPr lang="pt-BR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u="sng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por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salvo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sem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segundo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sob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sobre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trás</a:t>
                      </a:r>
                      <a:endParaRPr lang="pt-BR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896631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A2B2F3-A020-4C81-BD29-B7C9D329E4FF}"/>
              </a:ext>
            </a:extLst>
          </p:cNvPr>
          <p:cNvSpPr txBox="1"/>
          <p:nvPr/>
        </p:nvSpPr>
        <p:spPr>
          <a:xfrm>
            <a:off x="1367013" y="5120641"/>
            <a:ext cx="99105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SOBRE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falar de alguém ou alguma coisa: Ela nos está a contar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sobre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sua vida nos Estados Unidos. </a:t>
            </a:r>
          </a:p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companhia: Vamos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 Maria e Tu?. / instrumento: Corto o pão </a:t>
            </a:r>
            <a:r>
              <a:rPr lang="pt-BR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 faca. </a:t>
            </a:r>
          </a:p>
        </p:txBody>
      </p:sp>
    </p:spTree>
    <p:extLst>
      <p:ext uri="{BB962C8B-B14F-4D97-AF65-F5344CB8AC3E}">
        <p14:creationId xmlns:p14="http://schemas.microsoft.com/office/powerpoint/2010/main" val="231561528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6838</TotalTime>
  <Words>2613</Words>
  <Application>Microsoft Office PowerPoint</Application>
  <PresentationFormat>Widescreen</PresentationFormat>
  <Paragraphs>234</Paragraphs>
  <Slides>36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LiberationSerif</vt:lpstr>
      <vt:lpstr>LiberationSerif-Bold</vt:lpstr>
      <vt:lpstr>LiberationSerif-BoldItalic</vt:lpstr>
      <vt:lpstr>LiberationSerif-Italic</vt:lpstr>
      <vt:lpstr>Roboto</vt:lpstr>
      <vt:lpstr>Trebuchet MS</vt:lpstr>
      <vt:lpstr>Wingdings</vt:lpstr>
      <vt:lpstr>Retrospettivo</vt:lpstr>
      <vt:lpstr>LINGUA E TRADUZIONE PORTOGHESE I</vt:lpstr>
      <vt:lpstr>Sumário da aula n°57 e n°58</vt:lpstr>
      <vt:lpstr>Exemplo de composição.</vt:lpstr>
      <vt:lpstr>Diferença na pronúncia “QU”</vt:lpstr>
      <vt:lpstr>Poder, conseguir, saber, conhecer, dever, ter de, ter que e precisar de</vt:lpstr>
      <vt:lpstr>Presentazione standard di PowerPoint</vt:lpstr>
      <vt:lpstr>Presentazione standard di PowerPoint</vt:lpstr>
      <vt:lpstr>Exercício</vt:lpstr>
      <vt:lpstr>Preposições</vt:lpstr>
      <vt:lpstr>Locuções prepositivas de lugar</vt:lpstr>
      <vt:lpstr>Preposições e locuções prepositivas de lugar</vt:lpstr>
      <vt:lpstr>Preposições e locuções prepositivas de lugar</vt:lpstr>
      <vt:lpstr>Preposições e locuções prepositivas de lugar</vt:lpstr>
      <vt:lpstr>Exercício</vt:lpstr>
      <vt:lpstr>Preposições de movimento</vt:lpstr>
      <vt:lpstr>Preposição a e para</vt:lpstr>
      <vt:lpstr>Exercício- a e para</vt:lpstr>
      <vt:lpstr>Preposições de movimento</vt:lpstr>
      <vt:lpstr>Preposição Por         Pôr</vt:lpstr>
      <vt:lpstr>Exercício - Por e para</vt:lpstr>
      <vt:lpstr>Preposições de movimento</vt:lpstr>
      <vt:lpstr>Distinção de «de» e «em» nos meios de trasporte</vt:lpstr>
      <vt:lpstr>Exercício</vt:lpstr>
      <vt:lpstr>Algumas considerações</vt:lpstr>
      <vt:lpstr>Contração das preposições</vt:lpstr>
      <vt:lpstr>Exercício</vt:lpstr>
      <vt:lpstr>Exercício</vt:lpstr>
      <vt:lpstr>Exercício</vt:lpstr>
      <vt:lpstr>Preposições de tempo</vt:lpstr>
      <vt:lpstr>Preposições de tempo</vt:lpstr>
      <vt:lpstr>Outras preposições e locuções de tempo</vt:lpstr>
      <vt:lpstr>Exercício</vt:lpstr>
      <vt:lpstr>Exercício</vt:lpstr>
      <vt:lpstr>Alguns verbos e as suas preposições</vt:lpstr>
      <vt:lpstr>Exercício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ALESSANDRO MOCAVERO</cp:lastModifiedBy>
  <cp:revision>117</cp:revision>
  <cp:lastPrinted>2022-02-21T08:30:52Z</cp:lastPrinted>
  <dcterms:created xsi:type="dcterms:W3CDTF">2021-12-06T20:44:41Z</dcterms:created>
  <dcterms:modified xsi:type="dcterms:W3CDTF">2022-03-15T13:07:08Z</dcterms:modified>
</cp:coreProperties>
</file>