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8"/>
  </p:notesMasterIdLst>
  <p:sldIdLst>
    <p:sldId id="256" r:id="rId2"/>
    <p:sldId id="290" r:id="rId3"/>
    <p:sldId id="285" r:id="rId4"/>
    <p:sldId id="281" r:id="rId5"/>
    <p:sldId id="280" r:id="rId6"/>
    <p:sldId id="293" r:id="rId7"/>
    <p:sldId id="302" r:id="rId8"/>
    <p:sldId id="303" r:id="rId9"/>
    <p:sldId id="304" r:id="rId10"/>
    <p:sldId id="305" r:id="rId11"/>
    <p:sldId id="296" r:id="rId12"/>
    <p:sldId id="306" r:id="rId13"/>
    <p:sldId id="307" r:id="rId14"/>
    <p:sldId id="284" r:id="rId15"/>
    <p:sldId id="282" r:id="rId16"/>
    <p:sldId id="283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9"/>
  </p:normalViewPr>
  <p:slideViewPr>
    <p:cSldViewPr snapToGrid="0" snapToObjects="1">
      <p:cViewPr varScale="1">
        <p:scale>
          <a:sx n="104" d="100"/>
          <a:sy n="104" d="100"/>
        </p:scale>
        <p:origin x="8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2876-4B35-5542-887D-D524159F491A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286B-E391-F14E-B58F-295232AAD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258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52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66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447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59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06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843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122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055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053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67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98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82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37D0E34-1ECB-5444-BD3E-69484C495800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20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37D0E34-1ECB-5444-BD3E-69484C495800}" type="datetimeFigureOut">
              <a:rPr lang="it-IT" smtClean="0"/>
              <a:t>15/03/22</a:t>
            </a:fld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4151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2A09-70BD-4F44-B969-2EBBF678D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52668"/>
          </a:xfrm>
        </p:spPr>
        <p:txBody>
          <a:bodyPr>
            <a:normAutofit fontScale="90000"/>
          </a:bodyPr>
          <a:lstStyle/>
          <a:p>
            <a:r>
              <a:rPr lang="it-IT" b="1" cap="small" dirty="0"/>
              <a:t>Geografia</a:t>
            </a:r>
            <a:r>
              <a:rPr lang="it-IT" dirty="0"/>
              <a:t> (LE006) 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Corso di Studio </a:t>
            </a:r>
            <a:br>
              <a:rPr lang="it-IT" sz="4000" dirty="0"/>
            </a:br>
            <a:r>
              <a:rPr lang="it-IT" sz="4000" b="1" dirty="0"/>
              <a:t>LE01 - DISCIPLINE STORICHE E FILOSOFICHE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8CD909-0C5A-6A42-A155-018BFBEE2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848" y="5118995"/>
            <a:ext cx="9144000" cy="1655762"/>
          </a:xfrm>
        </p:spPr>
        <p:txBody>
          <a:bodyPr/>
          <a:lstStyle/>
          <a:p>
            <a:r>
              <a:rPr lang="it-IT" dirty="0" err="1"/>
              <a:t>a.a</a:t>
            </a:r>
            <a:r>
              <a:rPr lang="it-IT" dirty="0"/>
              <a:t>. 2021-2022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B6D40-5966-5446-85EB-0E1430A47B86}"/>
              </a:ext>
            </a:extLst>
          </p:cNvPr>
          <p:cNvSpPr txBox="1"/>
          <p:nvPr/>
        </p:nvSpPr>
        <p:spPr>
          <a:xfrm>
            <a:off x="10873946" y="4490365"/>
            <a:ext cx="115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Ppt</a:t>
            </a:r>
            <a:r>
              <a:rPr lang="it-IT"/>
              <a:t> 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7403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8BF15A-FDA1-774A-BD41-205536002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Luogo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6C840F-9B2C-3A46-947A-060C00564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2223303"/>
            <a:ext cx="11239500" cy="450769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2400" dirty="0"/>
              <a:t>Definizione: </a:t>
            </a:r>
            <a:r>
              <a:rPr lang="it-IT" sz="2400" b="1" dirty="0"/>
              <a:t>Una località contraddistinta da specifiche caratteristiche fisiche, culturali e sociali</a:t>
            </a:r>
          </a:p>
          <a:p>
            <a:pPr marL="0" indent="0">
              <a:buNone/>
            </a:pPr>
            <a:r>
              <a:rPr lang="it-IT" sz="2400" dirty="0"/>
              <a:t>Viene identificato </a:t>
            </a:r>
          </a:p>
          <a:p>
            <a:pPr marL="449263" indent="0">
              <a:buNone/>
            </a:pPr>
            <a:r>
              <a:rPr lang="it-IT" sz="2400" b="1" dirty="0">
                <a:sym typeface="Wingdings" panose="05000000000000000000" pitchFamily="2" charset="2"/>
              </a:rPr>
              <a:t>Da una posizione  </a:t>
            </a:r>
            <a:r>
              <a:rPr lang="it-IT" sz="2400" b="1" dirty="0"/>
              <a:t>ubicazione assoluta </a:t>
            </a:r>
            <a:r>
              <a:rPr lang="it-IT" sz="2400" dirty="0"/>
              <a:t>o</a:t>
            </a:r>
            <a:r>
              <a:rPr lang="it-IT" sz="2400" b="1" dirty="0"/>
              <a:t> posizione geometrica </a:t>
            </a:r>
            <a:r>
              <a:rPr lang="it-IT" sz="2400" dirty="0"/>
              <a:t>(es. coordinate geografiche)</a:t>
            </a:r>
          </a:p>
          <a:p>
            <a:pPr marL="0" indent="0">
              <a:buNone/>
            </a:pPr>
            <a:r>
              <a:rPr lang="it-IT" sz="2400" dirty="0"/>
              <a:t>			Oppure</a:t>
            </a:r>
          </a:p>
          <a:p>
            <a:pPr marL="534988" indent="0">
              <a:buNone/>
            </a:pPr>
            <a:r>
              <a:rPr lang="it-IT" sz="2400" b="1" dirty="0"/>
              <a:t>con riferimento a ciò che gli sta intorno</a:t>
            </a:r>
            <a:r>
              <a:rPr lang="it-IT" sz="2400" dirty="0"/>
              <a:t>, </a:t>
            </a:r>
          </a:p>
          <a:p>
            <a:pPr marL="1246188" indent="0">
              <a:buNone/>
            </a:pPr>
            <a:r>
              <a:rPr lang="it-IT" sz="2400" dirty="0"/>
              <a:t>cioè al suo </a:t>
            </a:r>
            <a:r>
              <a:rPr lang="it-IT" sz="2400" b="1" dirty="0"/>
              <a:t>sito </a:t>
            </a:r>
            <a:r>
              <a:rPr lang="it-IT" sz="2400" dirty="0"/>
              <a:t>(in relazione alle caratteristiche fisiche della sua collocazione topografica) ovvero alla sua </a:t>
            </a:r>
            <a:r>
              <a:rPr lang="it-IT" sz="2400" b="1" dirty="0"/>
              <a:t>situazione più ampia</a:t>
            </a:r>
            <a:r>
              <a:rPr lang="it-IT" sz="2400" dirty="0"/>
              <a:t>, vista alle condizioni «culturali»  </a:t>
            </a:r>
          </a:p>
          <a:p>
            <a:pPr marL="1166813" indent="33338">
              <a:buNone/>
            </a:pPr>
            <a:r>
              <a:rPr lang="it-IT" sz="2400" dirty="0"/>
              <a:t>alla sua </a:t>
            </a:r>
            <a:r>
              <a:rPr lang="it-IT" sz="2400" b="1" dirty="0"/>
              <a:t>posizione geografica: </a:t>
            </a:r>
            <a:r>
              <a:rPr lang="it-IT" sz="2400" i="1" dirty="0"/>
              <a:t>la posizione che un luogo occupa in  un contesto regionale più ampio con riferimento alla rete delle comunicazioni e alle possibili relazioni del luogo con tale contesto</a:t>
            </a:r>
            <a:endParaRPr lang="it-IT" sz="10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118691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872"/>
    </mc:Choice>
    <mc:Fallback xmlns="">
      <p:transition spd="slow" advTm="27687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4EC2CD-E380-A14B-8919-812E6E738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Luogo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53DA8C-FADB-A24B-B7D3-8CA66EB58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400" dirty="0"/>
              <a:t>Non esistono due luoghi identici </a:t>
            </a:r>
          </a:p>
          <a:p>
            <a:pPr marL="0" indent="0">
              <a:buNone/>
            </a:pPr>
            <a:r>
              <a:rPr lang="it-IT" sz="2400" dirty="0"/>
              <a:t>(</a:t>
            </a:r>
            <a:r>
              <a:rPr lang="it-IT" sz="2400" i="1" dirty="0"/>
              <a:t>da cui il </a:t>
            </a:r>
            <a:r>
              <a:rPr lang="it-IT" sz="2400" i="1" dirty="0">
                <a:sym typeface="Wingdings" panose="05000000000000000000" pitchFamily="2" charset="2"/>
              </a:rPr>
              <a:t>turismo, ma anche il senso di appartenenza a un luogo</a:t>
            </a:r>
            <a:r>
              <a:rPr lang="it-IT" sz="2400" dirty="0">
                <a:sym typeface="Wingdings" panose="05000000000000000000" pitchFamily="2" charset="2"/>
              </a:rPr>
              <a:t>)</a:t>
            </a:r>
            <a:endParaRPr lang="it-IT" sz="2400" dirty="0"/>
          </a:p>
          <a:p>
            <a:pPr marL="0" indent="0">
              <a:buNone/>
            </a:pPr>
            <a:r>
              <a:rPr lang="it-IT" sz="2400" dirty="0">
                <a:sym typeface="Wingdings" pitchFamily="2" charset="2"/>
              </a:rPr>
              <a:t>	 identità dei singoli e collettiva </a:t>
            </a:r>
          </a:p>
          <a:p>
            <a:pPr marL="2416175" lvl="7" indent="-382588"/>
            <a:r>
              <a:rPr lang="it-IT" sz="2400" dirty="0">
                <a:sym typeface="Wingdings" pitchFamily="2" charset="2"/>
              </a:rPr>
              <a:t>che non è stabile </a:t>
            </a:r>
          </a:p>
          <a:p>
            <a:pPr marL="2416175" lvl="7" indent="-382588"/>
            <a:r>
              <a:rPr lang="it-IT" sz="2400" dirty="0">
                <a:sym typeface="Wingdings" pitchFamily="2" charset="2"/>
              </a:rPr>
              <a:t>che non è unica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1497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1DC1D0-F761-2349-B8B5-2135E6B9C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281" y="0"/>
            <a:ext cx="2610091" cy="1253204"/>
          </a:xfrm>
        </p:spPr>
        <p:txBody>
          <a:bodyPr/>
          <a:lstStyle/>
          <a:p>
            <a:r>
              <a:rPr lang="it-IT" dirty="0"/>
              <a:t>Spazio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60B8AE-EEC6-D049-9087-3EA2CFCE5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1" y="1981200"/>
            <a:ext cx="11708434" cy="4610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/>
              <a:t>Definizione: </a:t>
            </a:r>
            <a:r>
              <a:rPr lang="it-IT" b="1" dirty="0"/>
              <a:t>Estensione di superficie terrestre di dimensioni non definite</a:t>
            </a:r>
            <a:endParaRPr lang="it-IT" dirty="0"/>
          </a:p>
          <a:p>
            <a:r>
              <a:rPr lang="it-IT" dirty="0"/>
              <a:t>Tre tipi di spazio</a:t>
            </a:r>
          </a:p>
          <a:p>
            <a:pPr lvl="1"/>
            <a:r>
              <a:rPr lang="it-IT" sz="1800" dirty="0"/>
              <a:t>Spazio </a:t>
            </a:r>
            <a:r>
              <a:rPr lang="it-IT" sz="1800" u="sng" dirty="0"/>
              <a:t>assoluto</a:t>
            </a:r>
            <a:r>
              <a:rPr lang="it-IT" sz="1800" dirty="0"/>
              <a:t>: con dimensioni misurabili e definibili (ad esempio la carta geografica, i confini)</a:t>
            </a:r>
          </a:p>
          <a:p>
            <a:pPr marL="1881188" lvl="2" indent="-258763"/>
            <a:r>
              <a:rPr lang="it-IT" sz="1800" dirty="0"/>
              <a:t>Si credeva fosse un’entità assoluta, reale, un contenitore di oggetti</a:t>
            </a:r>
          </a:p>
          <a:p>
            <a:pPr marL="1881188" lvl="2" indent="-258763"/>
            <a:r>
              <a:rPr lang="it-IT" sz="1800" dirty="0"/>
              <a:t>Ma è costruzione mentale (molteplice)</a:t>
            </a:r>
          </a:p>
          <a:p>
            <a:pPr marL="1881188" lvl="2" indent="-258763"/>
            <a:endParaRPr lang="it-IT" sz="1800" dirty="0"/>
          </a:p>
          <a:p>
            <a:pPr lvl="1"/>
            <a:r>
              <a:rPr lang="it-IT" sz="1800" dirty="0"/>
              <a:t>Spazio </a:t>
            </a:r>
            <a:r>
              <a:rPr lang="it-IT" sz="1800" u="sng" dirty="0"/>
              <a:t>relativo</a:t>
            </a:r>
            <a:r>
              <a:rPr lang="it-IT" sz="1800" dirty="0"/>
              <a:t>: quello le cui proprietà variano a seconda dei contenuti, ovvero i fenomeni che vi si svolgono</a:t>
            </a:r>
          </a:p>
          <a:p>
            <a:pPr lvl="4"/>
            <a:r>
              <a:rPr lang="it-IT" sz="1800" dirty="0"/>
              <a:t>Es.: spazio tempo; spazio delle opportunità…</a:t>
            </a:r>
          </a:p>
          <a:p>
            <a:pPr marL="530352" lvl="1" indent="0">
              <a:buNone/>
            </a:pPr>
            <a:endParaRPr lang="it-IT" sz="1800" dirty="0"/>
          </a:p>
          <a:p>
            <a:pPr lvl="1"/>
            <a:r>
              <a:rPr lang="it-IT" sz="1800" dirty="0"/>
              <a:t>Spazio </a:t>
            </a:r>
            <a:r>
              <a:rPr lang="it-IT" sz="1800" u="sng" dirty="0"/>
              <a:t>relazionale</a:t>
            </a:r>
            <a:r>
              <a:rPr lang="it-IT" sz="1800" dirty="0"/>
              <a:t>: delle connessioni (più o meno) tematiche</a:t>
            </a:r>
          </a:p>
          <a:p>
            <a:pPr marL="1881188" lvl="2" indent="-173038">
              <a:tabLst>
                <a:tab pos="1881188" algn="l"/>
              </a:tabLst>
            </a:pPr>
            <a:r>
              <a:rPr lang="it-IT" sz="1800" dirty="0"/>
              <a:t> Es. del commercio, </a:t>
            </a:r>
            <a:r>
              <a:rPr lang="it-IT" sz="1800" dirty="0" err="1"/>
              <a:t>facebook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82317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9280"/>
    </mc:Choice>
    <mc:Fallback xmlns="">
      <p:transition spd="slow" advTm="52928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8724B2-3C6B-B244-A205-C5D7292EF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Spazio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768B42-A4CC-5640-AFE3-A9FDB73C6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99" y="2349500"/>
            <a:ext cx="11938000" cy="4508500"/>
          </a:xfrm>
        </p:spPr>
        <p:txBody>
          <a:bodyPr/>
          <a:lstStyle/>
          <a:p>
            <a:pPr marL="490538" indent="-354013"/>
            <a:r>
              <a:rPr lang="it-IT" sz="2800" dirty="0"/>
              <a:t>Lo </a:t>
            </a:r>
            <a:r>
              <a:rPr lang="it-IT" sz="2800" u="sng" dirty="0"/>
              <a:t>spazio geografico </a:t>
            </a:r>
            <a:r>
              <a:rPr lang="it-IT" sz="2800" dirty="0"/>
              <a:t>è un’unione dello spazio relativo e dello spazio relazionale</a:t>
            </a:r>
          </a:p>
          <a:p>
            <a:pPr lvl="1"/>
            <a:r>
              <a:rPr lang="it-IT" dirty="0"/>
              <a:t>Le cui proprietà dipendono dalle relazioni e interrelazioni che sussistono tra i soggetti e gli oggetti che la geografia decide di considerare</a:t>
            </a:r>
          </a:p>
          <a:p>
            <a:pPr lvl="1"/>
            <a:endParaRPr lang="it-IT" dirty="0"/>
          </a:p>
          <a:p>
            <a:pPr marL="534988" lvl="1" indent="0">
              <a:buNone/>
            </a:pPr>
            <a:r>
              <a:rPr lang="it-IT" dirty="0">
                <a:sym typeface="Wingdings" pitchFamily="2" charset="2"/>
              </a:rPr>
              <a:t>   </a:t>
            </a:r>
            <a:r>
              <a:rPr lang="it-IT" sz="2800" i="1" dirty="0">
                <a:sym typeface="Wingdings" pitchFamily="2" charset="2"/>
              </a:rPr>
              <a:t>la geografia è la costruzione mentale di uno spazio relazionale, che non è arbitraria, ma risponde all’esigenza sociale di conoscere la posizione di certi soggetti e oggetti e le relazioni che li legano fra loro</a:t>
            </a:r>
            <a:endParaRPr lang="it-IT" sz="2800" i="1" dirty="0"/>
          </a:p>
        </p:txBody>
      </p:sp>
    </p:spTree>
    <p:extLst>
      <p:ext uri="{BB962C8B-B14F-4D97-AF65-F5344CB8AC3E}">
        <p14:creationId xmlns:p14="http://schemas.microsoft.com/office/powerpoint/2010/main" val="399025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348"/>
    </mc:Choice>
    <mc:Fallback xmlns="">
      <p:transition spd="slow" advTm="153348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0A2507-28C3-3C4A-8176-BA77B4D09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Spazio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A56FA1-9D2C-944C-8E91-090F7DFA7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32000"/>
            <a:ext cx="11887200" cy="4826000"/>
          </a:xfrm>
        </p:spPr>
        <p:txBody>
          <a:bodyPr>
            <a:noAutofit/>
          </a:bodyPr>
          <a:lstStyle/>
          <a:p>
            <a:r>
              <a:rPr lang="it-IT" sz="2400" dirty="0"/>
              <a:t>La geografia si occupa di relazioni (sociali) fra ciò che è localizzato sulla superficie terrestre</a:t>
            </a:r>
          </a:p>
          <a:p>
            <a:r>
              <a:rPr lang="it-IT" sz="2400" dirty="0"/>
              <a:t>Si occupa del potere, in quanto le relazioni di potere associato allo spazio regolano e controllano il comportamento umano</a:t>
            </a:r>
          </a:p>
          <a:p>
            <a:pPr marL="0" indent="0">
              <a:buNone/>
            </a:pPr>
            <a:r>
              <a:rPr lang="it-IT" sz="2400" dirty="0"/>
              <a:t>Ci si muove in termini di </a:t>
            </a:r>
          </a:p>
          <a:p>
            <a:pPr marL="674688" indent="-171450"/>
            <a:r>
              <a:rPr lang="it-IT" sz="2400" b="1" dirty="0"/>
              <a:t>Prospettiva spaziale</a:t>
            </a:r>
            <a:r>
              <a:rPr lang="it-IT" sz="2400" dirty="0">
                <a:sym typeface="Wingdings" pitchFamily="2" charset="2"/>
              </a:rPr>
              <a:t> attenzione alla differenza fra luoghi</a:t>
            </a:r>
          </a:p>
          <a:p>
            <a:pPr marL="674688" indent="-171450"/>
            <a:r>
              <a:rPr lang="it-IT" sz="2400" b="1" dirty="0">
                <a:sym typeface="Wingdings" pitchFamily="2" charset="2"/>
              </a:rPr>
              <a:t>Distribuzione spaziale </a:t>
            </a:r>
            <a:r>
              <a:rPr lang="it-IT" sz="2400" dirty="0">
                <a:sym typeface="Wingdings" pitchFamily="2" charset="2"/>
              </a:rPr>
              <a:t> disposizione dei fenomeni sulla superficie terrestre</a:t>
            </a:r>
          </a:p>
          <a:p>
            <a:pPr marL="674688" indent="-171450"/>
            <a:r>
              <a:rPr lang="it-IT" sz="2400" b="1" dirty="0">
                <a:sym typeface="Wingdings" pitchFamily="2" charset="2"/>
              </a:rPr>
              <a:t>Variazione spaziale </a:t>
            </a:r>
            <a:r>
              <a:rPr lang="it-IT" sz="2400" dirty="0">
                <a:sym typeface="Wingdings" pitchFamily="2" charset="2"/>
              </a:rPr>
              <a:t> cambiamenti nella distribuzione di un fenomeno</a:t>
            </a:r>
          </a:p>
          <a:p>
            <a:pPr marL="674688" indent="-171450"/>
            <a:r>
              <a:rPr lang="it-IT" sz="2400" b="1" dirty="0">
                <a:sym typeface="Wingdings" pitchFamily="2" charset="2"/>
              </a:rPr>
              <a:t>Correlazione spaziale </a:t>
            </a:r>
            <a:r>
              <a:rPr lang="it-IT" sz="2400" dirty="0">
                <a:sym typeface="Wingdings" pitchFamily="2" charset="2"/>
              </a:rPr>
              <a:t> il livello di condivisione di una stessa distribuzione e variazione spaziale fra due o più fenomeni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581859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7F4057-1432-CD40-AF6F-819DF11A3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Diffusione spaziale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47E7FB-D249-B349-92BA-A5FB59EC6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24100"/>
            <a:ext cx="12192001" cy="45339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dirty="0"/>
              <a:t>Definizione: </a:t>
            </a:r>
            <a:r>
              <a:rPr lang="it-IT" sz="2400" b="1" dirty="0"/>
              <a:t>Movimento di persone, idee, mode, malattie etc., da un luogo all’altro con tempi e modalità differenti a seconda del fenomeno considerato</a:t>
            </a:r>
          </a:p>
          <a:p>
            <a:pPr marL="1646238" indent="0">
              <a:buNone/>
            </a:pPr>
            <a:r>
              <a:rPr lang="it-IT" sz="2400" i="1" dirty="0"/>
              <a:t>quindi fenomeno basato sul movimento </a:t>
            </a:r>
          </a:p>
          <a:p>
            <a:pPr marL="1646238" indent="0">
              <a:buNone/>
            </a:pPr>
            <a:endParaRPr lang="it-IT" sz="800" i="1" dirty="0"/>
          </a:p>
          <a:p>
            <a:pPr marL="0" indent="0">
              <a:buNone/>
            </a:pPr>
            <a:r>
              <a:rPr lang="it-IT" sz="2400" dirty="0"/>
              <a:t>Quattro tipi di diffusione spaziale</a:t>
            </a:r>
          </a:p>
          <a:p>
            <a:pPr marL="720725" indent="-331788"/>
            <a:r>
              <a:rPr lang="it-IT" sz="2400" dirty="0"/>
              <a:t>Per </a:t>
            </a:r>
            <a:r>
              <a:rPr lang="it-IT" sz="2400" b="1" dirty="0"/>
              <a:t>ricollocazione</a:t>
            </a:r>
            <a:r>
              <a:rPr lang="it-IT" sz="2400" dirty="0"/>
              <a:t> </a:t>
            </a:r>
            <a:r>
              <a:rPr lang="it-IT" sz="2400" dirty="0">
                <a:sym typeface="Wingdings" pitchFamily="2" charset="2"/>
              </a:rPr>
              <a:t> migrazioni</a:t>
            </a:r>
          </a:p>
          <a:p>
            <a:pPr marL="720725" indent="-331788"/>
            <a:r>
              <a:rPr lang="it-IT" sz="2400" dirty="0">
                <a:sym typeface="Wingdings" pitchFamily="2" charset="2"/>
              </a:rPr>
              <a:t>Per </a:t>
            </a:r>
            <a:r>
              <a:rPr lang="it-IT" sz="2400" b="1" dirty="0">
                <a:sym typeface="Wingdings" pitchFamily="2" charset="2"/>
              </a:rPr>
              <a:t>contagio</a:t>
            </a:r>
            <a:r>
              <a:rPr lang="it-IT" sz="2400" dirty="0">
                <a:sym typeface="Wingdings" pitchFamily="2" charset="2"/>
              </a:rPr>
              <a:t>  attraverso contatti diretti fra attori coinvolti</a:t>
            </a:r>
          </a:p>
          <a:p>
            <a:pPr marL="720725" indent="-331788"/>
            <a:r>
              <a:rPr lang="it-IT" sz="2400" b="1" dirty="0">
                <a:sym typeface="Wingdings" pitchFamily="2" charset="2"/>
              </a:rPr>
              <a:t>Gerarchica</a:t>
            </a:r>
            <a:r>
              <a:rPr lang="it-IT" sz="2400" dirty="0">
                <a:sym typeface="Wingdings" pitchFamily="2" charset="2"/>
              </a:rPr>
              <a:t>  alto basso, dal centro alla periferia</a:t>
            </a:r>
          </a:p>
          <a:p>
            <a:pPr marL="720725" indent="-331788"/>
            <a:r>
              <a:rPr lang="it-IT" sz="2400" dirty="0">
                <a:sym typeface="Wingdings" pitchFamily="2" charset="2"/>
              </a:rPr>
              <a:t>Per </a:t>
            </a:r>
            <a:r>
              <a:rPr lang="it-IT" sz="2400" b="1" dirty="0">
                <a:sym typeface="Wingdings" pitchFamily="2" charset="2"/>
              </a:rPr>
              <a:t>stimolo</a:t>
            </a:r>
            <a:r>
              <a:rPr lang="it-IT" sz="2400" dirty="0">
                <a:sym typeface="Wingdings" pitchFamily="2" charset="2"/>
              </a:rPr>
              <a:t>  da un’idea nascono altre</a:t>
            </a:r>
          </a:p>
          <a:p>
            <a:pPr marL="0" indent="0">
              <a:buNone/>
            </a:pPr>
            <a:endParaRPr lang="it-IT" sz="8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2400" i="1" dirty="0">
                <a:sym typeface="Wingdings" pitchFamily="2" charset="2"/>
              </a:rPr>
              <a:t>La diffusione spaziale è nei fatti il risultato di una compresenza delle diverse tipologie </a:t>
            </a:r>
            <a:r>
              <a:rPr lang="it-IT" sz="2400" dirty="0">
                <a:sym typeface="Wingdings" pitchFamily="2" charset="2"/>
              </a:rPr>
              <a:t> epidemie</a:t>
            </a:r>
          </a:p>
        </p:txBody>
      </p:sp>
    </p:spTree>
    <p:extLst>
      <p:ext uri="{BB962C8B-B14F-4D97-AF65-F5344CB8AC3E}">
        <p14:creationId xmlns:p14="http://schemas.microsoft.com/office/powerpoint/2010/main" val="11932315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605926-B8BC-5146-B73F-37303DBF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82021"/>
            <a:ext cx="11861800" cy="2964041"/>
          </a:xfrm>
        </p:spPr>
        <p:txBody>
          <a:bodyPr>
            <a:normAutofit/>
          </a:bodyPr>
          <a:lstStyle/>
          <a:p>
            <a:r>
              <a:rPr lang="it-IT" dirty="0"/>
              <a:t>Interazione spaziale</a:t>
            </a:r>
            <a:br>
              <a:rPr lang="it-IT" dirty="0"/>
            </a:br>
            <a:r>
              <a:rPr lang="it-IT" dirty="0"/>
              <a:t>ovvero della 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167BAB-469A-2445-9719-5442790FF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482020"/>
            <a:ext cx="11768881" cy="53359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600" dirty="0"/>
              <a:t>Definizione: </a:t>
            </a:r>
            <a:r>
              <a:rPr lang="it-IT" sz="2600" b="1" dirty="0"/>
              <a:t>relazione fra due o più soggetti nel corso della quale essi si scambiano idee, merci, servizi e modificano le loro azioni in relazione alle idee e ai comportamenti reciproci</a:t>
            </a:r>
          </a:p>
          <a:p>
            <a:pPr marL="0" indent="0">
              <a:buNone/>
            </a:pPr>
            <a:endParaRPr lang="it-IT" sz="800" dirty="0"/>
          </a:p>
          <a:p>
            <a:r>
              <a:rPr lang="it-IT" sz="2600" b="1" dirty="0"/>
              <a:t>Globalizzazione</a:t>
            </a:r>
            <a:r>
              <a:rPr lang="it-IT" sz="2600" dirty="0"/>
              <a:t> si ha quando certi fenomeni naturali (es. riscaldamento globale) o umani coprono l’intero spazio terrestre (al momento conosciuto) permettendo ai relativi luoghi di interagire fra loro.</a:t>
            </a:r>
          </a:p>
          <a:p>
            <a:endParaRPr lang="it-IT" sz="800" dirty="0"/>
          </a:p>
          <a:p>
            <a:r>
              <a:rPr lang="it-IT" sz="2600" dirty="0"/>
              <a:t>Oggi: </a:t>
            </a:r>
            <a:r>
              <a:rPr lang="it-IT" sz="2600" b="1" dirty="0"/>
              <a:t>il primato che le relazioni di mercato a scala mondiale hanno su tutte le altre attività ed espressioni sociali e culturali</a:t>
            </a:r>
          </a:p>
        </p:txBody>
      </p:sp>
    </p:spTree>
    <p:extLst>
      <p:ext uri="{BB962C8B-B14F-4D97-AF65-F5344CB8AC3E}">
        <p14:creationId xmlns:p14="http://schemas.microsoft.com/office/powerpoint/2010/main" val="4161993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E0B7B5-8646-C34F-8B5F-5CC6568F3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Geografia del 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CBEA4D-AA0B-1247-8136-F85EF5F01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993900"/>
            <a:ext cx="11620500" cy="4864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XVII-XVIII secoli monopolio della cartografia come strumento di controllo (anche forzoso) sugli spazi </a:t>
            </a:r>
          </a:p>
          <a:p>
            <a:pPr marL="622300" indent="0">
              <a:buNone/>
            </a:pPr>
            <a:r>
              <a:rPr lang="it-IT" dirty="0">
                <a:sym typeface="Wingdings" pitchFamily="2" charset="2"/>
              </a:rPr>
              <a:t> </a:t>
            </a:r>
            <a:r>
              <a:rPr lang="it-IT" b="1" dirty="0">
                <a:sym typeface="Wingdings" pitchFamily="2" charset="2"/>
              </a:rPr>
              <a:t>geografia del Re</a:t>
            </a:r>
          </a:p>
          <a:p>
            <a:pPr marL="0" indent="0">
              <a:buNone/>
            </a:pPr>
            <a:r>
              <a:rPr lang="it-IT" dirty="0">
                <a:sym typeface="Wingdings" pitchFamily="2" charset="2"/>
              </a:rPr>
              <a:t>Il riconoscimento reciproco degli Stati, distinti fra loro in base a  confini amministrativi e politici, non naturali, richiede una interpretazione che vada al di là dello sguardo generale e individui le differenze</a:t>
            </a:r>
          </a:p>
          <a:p>
            <a:pPr marL="457200" lvl="1" indent="0">
              <a:buNone/>
            </a:pPr>
            <a:r>
              <a:rPr lang="it-IT" sz="2000" dirty="0">
                <a:sym typeface="Wingdings" pitchFamily="2" charset="2"/>
              </a:rPr>
              <a:t> </a:t>
            </a:r>
            <a:r>
              <a:rPr lang="it-IT" sz="2000" b="1" dirty="0">
                <a:sym typeface="Wingdings" pitchFamily="2" charset="2"/>
              </a:rPr>
              <a:t>razionalità geografica </a:t>
            </a:r>
            <a:r>
              <a:rPr lang="it-IT" sz="2000" dirty="0">
                <a:sym typeface="Wingdings" pitchFamily="2" charset="2"/>
              </a:rPr>
              <a:t>(e poi Catasti)</a:t>
            </a:r>
          </a:p>
          <a:p>
            <a:pPr marL="136525" lvl="1" indent="0">
              <a:buNone/>
            </a:pPr>
            <a:r>
              <a:rPr lang="it-IT" sz="2000" dirty="0"/>
              <a:t>Il XIX secolo, in quanto secolo della borghesia, vuole l’allargamento della gestione del potere a chi ne era escluso e quindi la ridistribuzione della strumentazione di conoscenza</a:t>
            </a:r>
          </a:p>
          <a:p>
            <a:pPr marL="136525" lvl="1" indent="0">
              <a:buNone/>
            </a:pPr>
            <a:r>
              <a:rPr lang="it-IT" sz="2000" dirty="0"/>
              <a:t>La geografia diventa sapere accademico, disciplina studiata nelle università (in Europa)</a:t>
            </a:r>
          </a:p>
          <a:p>
            <a:pPr marL="1200150" lvl="1" indent="-342900"/>
            <a:r>
              <a:rPr lang="it-IT" sz="2000" dirty="0"/>
              <a:t>domanda di conoscenza dei meccanismi di funzionamento del mondo</a:t>
            </a:r>
          </a:p>
          <a:p>
            <a:pPr marL="1235075" lvl="1" indent="-342900"/>
            <a:r>
              <a:rPr lang="it-IT" sz="2000" dirty="0"/>
              <a:t>esigenza di «svolgere» al meglio il colonialismo</a:t>
            </a:r>
          </a:p>
        </p:txBody>
      </p:sp>
    </p:spTree>
    <p:extLst>
      <p:ext uri="{BB962C8B-B14F-4D97-AF65-F5344CB8AC3E}">
        <p14:creationId xmlns:p14="http://schemas.microsoft.com/office/powerpoint/2010/main" val="1037206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45D0DE-6579-0F4A-A16C-D5DF59106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Determinismo vs. Possibilismo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E093D8-287A-194B-8B14-3FCA852F2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" y="2006600"/>
            <a:ext cx="11899900" cy="4851400"/>
          </a:xfrm>
        </p:spPr>
        <p:txBody>
          <a:bodyPr>
            <a:normAutofit fontScale="92500" lnSpcReduction="20000"/>
          </a:bodyPr>
          <a:lstStyle/>
          <a:p>
            <a:pPr marL="355600" lvl="1" indent="-279400"/>
            <a:r>
              <a:rPr lang="it-IT" sz="2400" u="sng" dirty="0"/>
              <a:t>Determinismo ambientale </a:t>
            </a:r>
          </a:p>
          <a:p>
            <a:pPr marL="982663" lvl="1" indent="0">
              <a:buNone/>
            </a:pPr>
            <a:r>
              <a:rPr lang="it-IT" sz="2400" dirty="0"/>
              <a:t>ambiente che condiziona la differenze fisiche e culturali dell’uomo</a:t>
            </a:r>
          </a:p>
          <a:p>
            <a:pPr marL="1738313" lvl="1" indent="-46038">
              <a:buNone/>
            </a:pPr>
            <a:r>
              <a:rPr lang="it-IT" sz="2400" i="1" dirty="0"/>
              <a:t>manca una verifica, manca causa effetto, giustifica colonialismo</a:t>
            </a:r>
          </a:p>
          <a:p>
            <a:pPr marL="457200" lvl="1" indent="0">
              <a:buNone/>
            </a:pPr>
            <a:endParaRPr lang="it-IT" sz="800" dirty="0"/>
          </a:p>
          <a:p>
            <a:pPr marL="393700" lvl="1" indent="-279400"/>
            <a:r>
              <a:rPr lang="it-IT" sz="2400" u="sng" dirty="0"/>
              <a:t>Possibilismo geografico </a:t>
            </a:r>
          </a:p>
          <a:p>
            <a:pPr marL="1028700" lvl="1" indent="0">
              <a:buNone/>
            </a:pPr>
            <a:r>
              <a:rPr lang="it-IT" sz="2400" dirty="0"/>
              <a:t>alternative possibili a seconda delle scelte, delle conoscenze e delle capacità tecniche</a:t>
            </a:r>
          </a:p>
          <a:p>
            <a:pPr marL="1738313" lvl="1" indent="0">
              <a:buNone/>
            </a:pPr>
            <a:r>
              <a:rPr lang="it-IT" sz="2400" i="1" dirty="0">
                <a:sym typeface="Wingdings" pitchFamily="2" charset="2"/>
              </a:rPr>
              <a:t>ruolo dell’uomo sull’ambiente</a:t>
            </a:r>
          </a:p>
          <a:p>
            <a:pPr lvl="1"/>
            <a:endParaRPr lang="it-IT" sz="2400" dirty="0">
              <a:sym typeface="Wingdings" pitchFamily="2" charset="2"/>
            </a:endParaRPr>
          </a:p>
          <a:p>
            <a:pPr marL="292100" lvl="1" indent="-292100"/>
            <a:r>
              <a:rPr lang="it-IT" sz="2400" dirty="0">
                <a:sym typeface="Wingdings" pitchFamily="2" charset="2"/>
              </a:rPr>
              <a:t>Si passa da paesaggi naturali a paesaggi culturali</a:t>
            </a:r>
          </a:p>
          <a:p>
            <a:pPr marL="781050" lvl="1" indent="0">
              <a:buNone/>
            </a:pPr>
            <a:r>
              <a:rPr lang="it-IT" sz="2400" dirty="0">
                <a:sym typeface="Wingdings" pitchFamily="2" charset="2"/>
              </a:rPr>
              <a:t>La natura è una costruzione sociale</a:t>
            </a:r>
          </a:p>
          <a:p>
            <a:pPr marL="781050" lvl="1" indent="0">
              <a:buNone/>
            </a:pPr>
            <a:r>
              <a:rPr lang="it-IT" sz="2400" dirty="0">
                <a:sym typeface="Wingdings" pitchFamily="2" charset="2"/>
              </a:rPr>
              <a:t>La Terra è un sistema dinamico integrato e complesso</a:t>
            </a: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7794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5B4808-83C6-2D4F-A19E-40241AE38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ym typeface="Wingdings" pitchFamily="2" charset="2"/>
              </a:rPr>
              <a:t>La Terra è un sistema dinamico integrato e complesso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C5A3E7-221B-C144-9617-E31DA4865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00" y="2260600"/>
            <a:ext cx="11442700" cy="4432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Terra come sistema costituito da diverse componenti naturali e culturali che interagiscono con modalità complesse</a:t>
            </a:r>
          </a:p>
          <a:p>
            <a:pPr marL="0" indent="0">
              <a:buNone/>
            </a:pPr>
            <a:r>
              <a:rPr lang="it-IT" sz="2800" dirty="0"/>
              <a:t>Terra soggetta a continui cambiamenti, che dipendo sia da azione naturale che da azione umana</a:t>
            </a:r>
          </a:p>
          <a:p>
            <a:pPr marL="0" indent="0">
              <a:buNone/>
            </a:pPr>
            <a:r>
              <a:rPr lang="it-IT" sz="2800" dirty="0"/>
              <a:t>Il sistema culturale umano (ideologico, tecnologico, socio-economico, politico) è un sottosistema di quello naturale. Quest’ultimo può essere modificato dal primo soltanto adeguandosi a determinate «leggi» naturali sulle quali l’azione umana ha grandi limiti</a:t>
            </a:r>
          </a:p>
        </p:txBody>
      </p:sp>
    </p:spTree>
    <p:extLst>
      <p:ext uri="{BB962C8B-B14F-4D97-AF65-F5344CB8AC3E}">
        <p14:creationId xmlns:p14="http://schemas.microsoft.com/office/powerpoint/2010/main" val="3148843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416DB0-C9CA-6C4F-B0F7-3FAF0280D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2900"/>
            <a:ext cx="11950700" cy="1181100"/>
          </a:xfrm>
        </p:spPr>
        <p:txBody>
          <a:bodyPr>
            <a:normAutofit fontScale="90000"/>
          </a:bodyPr>
          <a:lstStyle/>
          <a:p>
            <a:r>
              <a:rPr lang="it-IT" i="1" dirty="0">
                <a:solidFill>
                  <a:schemeClr val="tx1"/>
                </a:solidFill>
              </a:rPr>
              <a:t>Una società che ha per obiettivo la crescita è come un individuo che ha come modello l'obesità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(Luigi Pintor)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4DFD8E-E945-2B4E-B5F9-3884CF2D1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00" y="2679700"/>
            <a:ext cx="11121181" cy="36516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Crescita vs. sviluppo, bisogno di definizione materialistica</a:t>
            </a:r>
          </a:p>
          <a:p>
            <a:pPr marL="0" indent="0">
              <a:buNone/>
            </a:pPr>
            <a:endParaRPr lang="it-IT" sz="900" dirty="0"/>
          </a:p>
          <a:p>
            <a:pPr marL="0" indent="0">
              <a:buNone/>
            </a:pPr>
            <a:r>
              <a:rPr lang="it-IT" sz="2400" b="1" dirty="0"/>
              <a:t>La crescita economica</a:t>
            </a:r>
            <a:r>
              <a:rPr lang="it-IT" sz="2400" dirty="0"/>
              <a:t> è un concetto che indica l'aumento del livello effettivo di produzione di una nazione sulla base della crescita delle risorse e/o del loro uso</a:t>
            </a:r>
          </a:p>
          <a:p>
            <a:pPr marL="0" indent="0">
              <a:buNone/>
            </a:pPr>
            <a:endParaRPr lang="it-IT" sz="900" dirty="0"/>
          </a:p>
          <a:p>
            <a:pPr marL="0" indent="0">
              <a:buNone/>
            </a:pPr>
            <a:r>
              <a:rPr lang="it-IT" sz="2400" dirty="0"/>
              <a:t> </a:t>
            </a:r>
            <a:r>
              <a:rPr lang="it-IT" sz="2400" b="1" dirty="0"/>
              <a:t>lo sviluppo economico</a:t>
            </a:r>
            <a:r>
              <a:rPr lang="it-IT" sz="2400" dirty="0"/>
              <a:t> è un concetto che riguarda il miglioramento del tenore di vita di un individuo o un gruppo di persone</a:t>
            </a:r>
          </a:p>
        </p:txBody>
      </p:sp>
    </p:spTree>
    <p:extLst>
      <p:ext uri="{BB962C8B-B14F-4D97-AF65-F5344CB8AC3E}">
        <p14:creationId xmlns:p14="http://schemas.microsoft.com/office/powerpoint/2010/main" val="1535864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FC7E69-FBC5-C541-99C7-E8DD60BA6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053" y="431801"/>
            <a:ext cx="10377347" cy="1028700"/>
          </a:xfrm>
        </p:spPr>
        <p:txBody>
          <a:bodyPr>
            <a:normAutofit/>
          </a:bodyPr>
          <a:lstStyle/>
          <a:p>
            <a:r>
              <a:rPr lang="it-IT" dirty="0"/>
              <a:t>Di cosa si occupa la Geografia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AE956F-FA05-1A4E-A851-1BB1DE735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84117"/>
            <a:ext cx="12192000" cy="51738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La geografia studia le relazioni fra il società e ambiente: </a:t>
            </a:r>
            <a:r>
              <a:rPr lang="it-IT" sz="2800" i="1" dirty="0"/>
              <a:t>il Paesaggio</a:t>
            </a:r>
          </a:p>
          <a:p>
            <a:pPr marL="0" indent="0">
              <a:buNone/>
            </a:pPr>
            <a:r>
              <a:rPr lang="it-IT" sz="2800" dirty="0"/>
              <a:t>Il Paesaggio è una realtà al contempo soggettiva e oggettiva</a:t>
            </a:r>
          </a:p>
          <a:p>
            <a:pPr lvl="2"/>
            <a:r>
              <a:rPr lang="it-IT" sz="2000" dirty="0"/>
              <a:t>Constatazione definitiva del danno del positivismo (che afferma la sola oggettività) </a:t>
            </a:r>
            <a:r>
              <a:rPr lang="it-IT" sz="2000" dirty="0">
                <a:sym typeface="Wingdings" pitchFamily="2" charset="2"/>
              </a:rPr>
              <a:t> </a:t>
            </a:r>
            <a:r>
              <a:rPr lang="it-IT" sz="2000" i="1" dirty="0">
                <a:sym typeface="Wingdings" pitchFamily="2" charset="2"/>
              </a:rPr>
              <a:t>convenzione europea del paesaggio</a:t>
            </a:r>
            <a:endParaRPr lang="it-IT" sz="2000" i="1" dirty="0"/>
          </a:p>
          <a:p>
            <a:pPr lvl="2"/>
            <a:endParaRPr lang="it-IT" dirty="0"/>
          </a:p>
          <a:p>
            <a:pPr marL="0" lvl="2" indent="0">
              <a:buNone/>
            </a:pPr>
            <a:r>
              <a:rPr lang="it-IT" sz="2800" dirty="0"/>
              <a:t>Per la geografia il Paesaggio è il palinsesto (</a:t>
            </a:r>
            <a:r>
              <a:rPr lang="it-IT" sz="2800" i="1" dirty="0"/>
              <a:t>la pergamena</a:t>
            </a:r>
            <a:r>
              <a:rPr lang="it-IT" sz="2800" dirty="0"/>
              <a:t>) su cui si possono leggere le relazioni fra uomo e ambiente, sia contemporanee che quelle relative al passato </a:t>
            </a:r>
          </a:p>
          <a:p>
            <a:pPr marL="328613" lvl="2" indent="-328613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922115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0363"/>
    </mc:Choice>
    <mc:Fallback xmlns="">
      <p:transition spd="slow" advTm="480363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4F12E9-2D72-354C-8197-C305091B2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regionale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CC6062-EE5F-3643-8FBE-437BF404D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buNone/>
            </a:pPr>
            <a:r>
              <a:rPr lang="it-IT" sz="2800" dirty="0"/>
              <a:t>Il campo di lavoro è l’analisi regionale (della regione)</a:t>
            </a:r>
          </a:p>
          <a:p>
            <a:pPr marL="328613" lvl="2" indent="-328613"/>
            <a:endParaRPr lang="it-IT" sz="2800" dirty="0"/>
          </a:p>
          <a:p>
            <a:pPr marL="0" lvl="2" indent="0">
              <a:buNone/>
            </a:pPr>
            <a:r>
              <a:rPr lang="it-IT" sz="2800" dirty="0"/>
              <a:t>La regione può essere formale o funzionale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7208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223F9D-FA88-2B49-8D55-7F0E3D490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177800"/>
            <a:ext cx="11178798" cy="1239838"/>
          </a:xfrm>
        </p:spPr>
        <p:txBody>
          <a:bodyPr/>
          <a:lstStyle/>
          <a:p>
            <a:r>
              <a:rPr lang="it-IT" dirty="0"/>
              <a:t>Regione </a:t>
            </a:r>
            <a:r>
              <a:rPr lang="it-IT" i="1" dirty="0"/>
              <a:t>formale</a:t>
            </a:r>
            <a:r>
              <a:rPr lang="it-IT" dirty="0"/>
              <a:t>  e  regione </a:t>
            </a:r>
            <a:r>
              <a:rPr lang="it-IT" i="1" dirty="0"/>
              <a:t>funzionale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260808-19C6-1D4C-9C75-E9E9E2EA4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2298700"/>
            <a:ext cx="11734800" cy="4191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800" dirty="0"/>
              <a:t>Regione formale</a:t>
            </a:r>
            <a:r>
              <a:rPr lang="it-IT" sz="2800" i="1" dirty="0"/>
              <a:t>: </a:t>
            </a:r>
          </a:p>
          <a:p>
            <a:pPr lvl="3"/>
            <a:r>
              <a:rPr lang="it-IT" sz="2400" i="0" dirty="0"/>
              <a:t>Area definita sulla base di una o più caratteristiche fisiche o culturali omogenee. Ad esempio regioni fisiche [</a:t>
            </a:r>
            <a:r>
              <a:rPr lang="it-IT" sz="2400" dirty="0"/>
              <a:t>l’Isola d’Elba]</a:t>
            </a:r>
            <a:r>
              <a:rPr lang="it-IT" sz="2400" i="0" dirty="0"/>
              <a:t>, regioni storiche [</a:t>
            </a:r>
            <a:r>
              <a:rPr lang="it-IT" sz="2400" dirty="0"/>
              <a:t>il Friuli, la Contea di Gorizia</a:t>
            </a:r>
            <a:r>
              <a:rPr lang="it-IT" sz="2400" i="0" dirty="0"/>
              <a:t>]</a:t>
            </a:r>
          </a:p>
          <a:p>
            <a:pPr lvl="3"/>
            <a:endParaRPr lang="it-IT" dirty="0"/>
          </a:p>
          <a:p>
            <a:pPr marL="0" lvl="3" indent="0">
              <a:buNone/>
            </a:pPr>
            <a:r>
              <a:rPr lang="it-IT" sz="2800" dirty="0"/>
              <a:t>Regione funzionale:</a:t>
            </a:r>
          </a:p>
          <a:p>
            <a:pPr marL="1689100" lvl="6" indent="-317500"/>
            <a:r>
              <a:rPr lang="it-IT" sz="2400" dirty="0"/>
              <a:t>Luoghi connessi da relazioni più intense di quelle che questi luoghi intrattengono con l‘esterno. Ad esempio </a:t>
            </a:r>
            <a:r>
              <a:rPr lang="it-IT" sz="2400" dirty="0" err="1"/>
              <a:t>ecoregioni</a:t>
            </a:r>
            <a:r>
              <a:rPr lang="it-IT" sz="2400" dirty="0"/>
              <a:t>, regioni funzionali urbane [</a:t>
            </a:r>
            <a:r>
              <a:rPr lang="it-IT" sz="2400" i="1" dirty="0"/>
              <a:t>l’area metropolitana di Milano</a:t>
            </a:r>
            <a:r>
              <a:rPr lang="it-IT" sz="2400" dirty="0"/>
              <a:t>], distretti economici [</a:t>
            </a:r>
            <a:r>
              <a:rPr lang="it-IT" sz="2400" i="1" dirty="0"/>
              <a:t>il triangolo della sedia </a:t>
            </a:r>
            <a:r>
              <a:rPr lang="it-IT" sz="2400" i="1" dirty="0" err="1"/>
              <a:t>Manzano-S.Giovanni</a:t>
            </a:r>
            <a:r>
              <a:rPr lang="it-IT" sz="2400" i="1" dirty="0"/>
              <a:t> al Natisone–Corno di Rosazzo</a:t>
            </a:r>
            <a:r>
              <a:rPr lang="it-IT" sz="2400" dirty="0"/>
              <a:t>], regioni istituzionali </a:t>
            </a:r>
            <a:r>
              <a:rPr lang="it-IT" sz="2400" i="1" dirty="0"/>
              <a:t>[il Friuli Venezia Giulia</a:t>
            </a:r>
            <a:r>
              <a:rPr lang="it-IT" sz="2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18807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6951"/>
    </mc:Choice>
    <mc:Fallback xmlns="">
      <p:transition spd="slow" advTm="30695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C7D477-C44A-D04E-B3FA-2C77F1C8E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Concetti fondamentali della  geografia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F93DAA-6685-C44E-AB24-ECF7CA577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7200" y="1917700"/>
            <a:ext cx="8026078" cy="4634315"/>
          </a:xfrm>
        </p:spPr>
        <p:txBody>
          <a:bodyPr>
            <a:normAutofit/>
          </a:bodyPr>
          <a:lstStyle/>
          <a:p>
            <a:pPr marL="531813" indent="0">
              <a:buNone/>
            </a:pPr>
            <a:r>
              <a:rPr lang="it-IT" sz="3200" b="1" dirty="0"/>
              <a:t>Luogo</a:t>
            </a:r>
          </a:p>
          <a:p>
            <a:pPr marL="531813" indent="0">
              <a:buNone/>
            </a:pPr>
            <a:r>
              <a:rPr lang="it-IT" sz="3200" b="1" dirty="0"/>
              <a:t>Spazio</a:t>
            </a:r>
          </a:p>
          <a:p>
            <a:pPr marL="531813" indent="0">
              <a:buNone/>
            </a:pPr>
            <a:r>
              <a:rPr lang="it-IT" sz="3200" b="1" dirty="0"/>
              <a:t>Diffusione spaziale</a:t>
            </a:r>
          </a:p>
          <a:p>
            <a:pPr marL="531813" indent="0">
              <a:buNone/>
            </a:pPr>
            <a:r>
              <a:rPr lang="it-IT" sz="3200" b="1" dirty="0"/>
              <a:t>Interazione spaziale</a:t>
            </a:r>
          </a:p>
          <a:p>
            <a:pPr marL="531813" indent="0">
              <a:buNone/>
            </a:pPr>
            <a:r>
              <a:rPr lang="it-IT" sz="3200" b="1" dirty="0"/>
              <a:t>Territorio</a:t>
            </a:r>
          </a:p>
          <a:p>
            <a:pPr marL="531813" indent="0">
              <a:buNone/>
            </a:pPr>
            <a:r>
              <a:rPr lang="it-IT" sz="3200" b="1" dirty="0"/>
              <a:t>Scala</a:t>
            </a:r>
          </a:p>
        </p:txBody>
      </p:sp>
    </p:spTree>
    <p:extLst>
      <p:ext uri="{BB962C8B-B14F-4D97-AF65-F5344CB8AC3E}">
        <p14:creationId xmlns:p14="http://schemas.microsoft.com/office/powerpoint/2010/main" val="360260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544"/>
    </mc:Choice>
    <mc:Fallback xmlns="">
      <p:transition spd="slow" advTm="69544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zion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itazion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zion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{3AAEA5FB-6210-BD4C-9C0E-30A1FC5D1463}tf10001121</Template>
  <TotalTime>2852</TotalTime>
  <Words>1173</Words>
  <Application>Microsoft Macintosh PowerPoint</Application>
  <PresentationFormat>Widescreen</PresentationFormat>
  <Paragraphs>113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Calibri</vt:lpstr>
      <vt:lpstr>Century Gothic</vt:lpstr>
      <vt:lpstr>Wingdings</vt:lpstr>
      <vt:lpstr>Wingdings 2</vt:lpstr>
      <vt:lpstr>Citazione</vt:lpstr>
      <vt:lpstr>Geografia (LE006)   Corso di Studio  LE01 - DISCIPLINE STORICHE E FILOSOFICHE </vt:lpstr>
      <vt:lpstr>Geografia del Re</vt:lpstr>
      <vt:lpstr>Determinismo vs. Possibilismo</vt:lpstr>
      <vt:lpstr>La Terra è un sistema dinamico integrato e complesso</vt:lpstr>
      <vt:lpstr>Una società che ha per obiettivo la crescita è come un individuo che ha come modello l'obesità (Luigi Pintor)</vt:lpstr>
      <vt:lpstr>Di cosa si occupa la Geografia</vt:lpstr>
      <vt:lpstr>Analisi regionale</vt:lpstr>
      <vt:lpstr>Regione formale  e  regione funzionale</vt:lpstr>
      <vt:lpstr>Concetti fondamentali della  geografia</vt:lpstr>
      <vt:lpstr>Luogo</vt:lpstr>
      <vt:lpstr>Luogo</vt:lpstr>
      <vt:lpstr>Spazio</vt:lpstr>
      <vt:lpstr>Spazio</vt:lpstr>
      <vt:lpstr>Spazio</vt:lpstr>
      <vt:lpstr>Diffusione spaziale</vt:lpstr>
      <vt:lpstr>Interazione spaziale ovvero della globalizzazione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 Corso di Studio  LE01 - DISCIPLINE STORICHE E FILOSOFICHE </dc:title>
  <dc:creator>sergio zilli</dc:creator>
  <cp:lastModifiedBy>sergio zilli</cp:lastModifiedBy>
  <cp:revision>40</cp:revision>
  <dcterms:created xsi:type="dcterms:W3CDTF">2022-03-01T08:25:09Z</dcterms:created>
  <dcterms:modified xsi:type="dcterms:W3CDTF">2022-03-15T16:45:49Z</dcterms:modified>
</cp:coreProperties>
</file>