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62" r:id="rId3"/>
    <p:sldId id="268" r:id="rId4"/>
    <p:sldId id="260" r:id="rId5"/>
    <p:sldId id="267" r:id="rId6"/>
    <p:sldId id="270" r:id="rId7"/>
    <p:sldId id="264" r:id="rId8"/>
    <p:sldId id="257" r:id="rId9"/>
    <p:sldId id="265" r:id="rId10"/>
    <p:sldId id="266" r:id="rId11"/>
    <p:sldId id="269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26" autoAdjust="0"/>
    <p:restoredTop sz="94364" autoAdjust="0"/>
  </p:normalViewPr>
  <p:slideViewPr>
    <p:cSldViewPr snapToGrid="0">
      <p:cViewPr varScale="1">
        <p:scale>
          <a:sx n="69" d="100"/>
          <a:sy n="69" d="100"/>
        </p:scale>
        <p:origin x="11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19579-40A8-4771-8902-9BBBB9B69D48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AC476-3454-4D6A-9649-32A56F6063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9822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AC476-3454-4D6A-9649-32A56F606302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0945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334C35-B9F9-4E85-93EA-2CC80B92DF95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B12476-2195-4BC3-9425-0558B92D4BF6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908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4C35-B9F9-4E85-93EA-2CC80B92DF95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2476-2195-4BC3-9425-0558B92D4B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7070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4C35-B9F9-4E85-93EA-2CC80B92DF95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2476-2195-4BC3-9425-0558B92D4B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7509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4C35-B9F9-4E85-93EA-2CC80B92DF95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2476-2195-4BC3-9425-0558B92D4B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306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4C35-B9F9-4E85-93EA-2CC80B92DF95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2476-2195-4BC3-9425-0558B92D4BF6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975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4C35-B9F9-4E85-93EA-2CC80B92DF95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2476-2195-4BC3-9425-0558B92D4B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5364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4C35-B9F9-4E85-93EA-2CC80B92DF95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2476-2195-4BC3-9425-0558B92D4B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7973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4C35-B9F9-4E85-93EA-2CC80B92DF95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2476-2195-4BC3-9425-0558B92D4B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4856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4C35-B9F9-4E85-93EA-2CC80B92DF95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2476-2195-4BC3-9425-0558B92D4B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8624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4C35-B9F9-4E85-93EA-2CC80B92DF95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2476-2195-4BC3-9425-0558B92D4B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9519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4C35-B9F9-4E85-93EA-2CC80B92DF95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2476-2195-4BC3-9425-0558B92D4B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9643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B5334C35-B9F9-4E85-93EA-2CC80B92DF95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C3B12476-2195-4BC3-9425-0558B92D4B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4631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300">
                <a:latin typeface="Palatino Linotype" panose="02040502050505030304" pitchFamily="18" charset="0"/>
              </a:rPr>
              <a:t>Lingua e letteratura latina</a:t>
            </a:r>
            <a:br>
              <a:rPr lang="it-IT" sz="3300">
                <a:latin typeface="Palatino Linotype" panose="02040502050505030304" pitchFamily="18" charset="0"/>
              </a:rPr>
            </a:br>
            <a:r>
              <a:rPr lang="it-IT" sz="2400">
                <a:latin typeface="Palatino Linotype" panose="02040502050505030304" pitchFamily="18" charset="0"/>
              </a:rPr>
              <a:t/>
            </a:r>
            <a:br>
              <a:rPr lang="it-IT" sz="2400">
                <a:latin typeface="Palatino Linotype" panose="02040502050505030304" pitchFamily="18" charset="0"/>
              </a:rPr>
            </a:br>
            <a:r>
              <a:rPr lang="it-IT" sz="2400">
                <a:latin typeface="Palatino Linotype" panose="02040502050505030304" pitchFamily="18" charset="0"/>
              </a:rPr>
              <a:t> </a:t>
            </a:r>
            <a:br>
              <a:rPr lang="it-IT" sz="2400">
                <a:latin typeface="Palatino Linotype" panose="02040502050505030304" pitchFamily="18" charset="0"/>
              </a:rPr>
            </a:br>
            <a:r>
              <a:rPr lang="it-IT" sz="2400">
                <a:latin typeface="Palatino Linotype" panose="02040502050505030304" pitchFamily="18" charset="0"/>
              </a:rPr>
              <a:t>docente: Marco Fernandelli</a:t>
            </a:r>
            <a:endParaRPr lang="it-IT" sz="240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smtClean="0">
                <a:solidFill>
                  <a:srgbClr val="C00000"/>
                </a:solidFill>
                <a:latin typeface="Palatino Linotype" panose="02040502050505030304" pitchFamily="18" charset="0"/>
              </a:rPr>
              <a:t>mfernandelli@units.it</a:t>
            </a:r>
            <a:endParaRPr lang="it-IT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57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633314"/>
              </p:ext>
            </p:extLst>
          </p:nvPr>
        </p:nvGraphicFramePr>
        <p:xfrm>
          <a:off x="462950" y="1077097"/>
          <a:ext cx="8146470" cy="74168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14647">
                  <a:extLst>
                    <a:ext uri="{9D8B030D-6E8A-4147-A177-3AD203B41FA5}">
                      <a16:colId xmlns:a16="http://schemas.microsoft.com/office/drawing/2014/main" val="558398408"/>
                    </a:ext>
                  </a:extLst>
                </a:gridCol>
                <a:gridCol w="814647">
                  <a:extLst>
                    <a:ext uri="{9D8B030D-6E8A-4147-A177-3AD203B41FA5}">
                      <a16:colId xmlns:a16="http://schemas.microsoft.com/office/drawing/2014/main" val="4192778534"/>
                    </a:ext>
                  </a:extLst>
                </a:gridCol>
                <a:gridCol w="814647">
                  <a:extLst>
                    <a:ext uri="{9D8B030D-6E8A-4147-A177-3AD203B41FA5}">
                      <a16:colId xmlns:a16="http://schemas.microsoft.com/office/drawing/2014/main" val="1908254661"/>
                    </a:ext>
                  </a:extLst>
                </a:gridCol>
                <a:gridCol w="814647">
                  <a:extLst>
                    <a:ext uri="{9D8B030D-6E8A-4147-A177-3AD203B41FA5}">
                      <a16:colId xmlns:a16="http://schemas.microsoft.com/office/drawing/2014/main" val="2407050453"/>
                    </a:ext>
                  </a:extLst>
                </a:gridCol>
                <a:gridCol w="814647">
                  <a:extLst>
                    <a:ext uri="{9D8B030D-6E8A-4147-A177-3AD203B41FA5}">
                      <a16:colId xmlns:a16="http://schemas.microsoft.com/office/drawing/2014/main" val="2059656329"/>
                    </a:ext>
                  </a:extLst>
                </a:gridCol>
                <a:gridCol w="814647">
                  <a:extLst>
                    <a:ext uri="{9D8B030D-6E8A-4147-A177-3AD203B41FA5}">
                      <a16:colId xmlns:a16="http://schemas.microsoft.com/office/drawing/2014/main" val="2786825341"/>
                    </a:ext>
                  </a:extLst>
                </a:gridCol>
                <a:gridCol w="814647">
                  <a:extLst>
                    <a:ext uri="{9D8B030D-6E8A-4147-A177-3AD203B41FA5}">
                      <a16:colId xmlns:a16="http://schemas.microsoft.com/office/drawing/2014/main" val="3435790309"/>
                    </a:ext>
                  </a:extLst>
                </a:gridCol>
                <a:gridCol w="814647">
                  <a:extLst>
                    <a:ext uri="{9D8B030D-6E8A-4147-A177-3AD203B41FA5}">
                      <a16:colId xmlns:a16="http://schemas.microsoft.com/office/drawing/2014/main" val="2135079609"/>
                    </a:ext>
                  </a:extLst>
                </a:gridCol>
                <a:gridCol w="814647">
                  <a:extLst>
                    <a:ext uri="{9D8B030D-6E8A-4147-A177-3AD203B41FA5}">
                      <a16:colId xmlns:a16="http://schemas.microsoft.com/office/drawing/2014/main" val="750170098"/>
                    </a:ext>
                  </a:extLst>
                </a:gridCol>
                <a:gridCol w="814647">
                  <a:extLst>
                    <a:ext uri="{9D8B030D-6E8A-4147-A177-3AD203B41FA5}">
                      <a16:colId xmlns:a16="http://schemas.microsoft.com/office/drawing/2014/main" val="3625709502"/>
                    </a:ext>
                  </a:extLst>
                </a:gridCol>
              </a:tblGrid>
              <a:tr h="370844">
                <a:tc>
                  <a:txBody>
                    <a:bodyPr/>
                    <a:lstStyle/>
                    <a:p>
                      <a:pPr lvl="0"/>
                      <a:r>
                        <a:rPr lang="it-IT" dirty="0"/>
                        <a:t>Ti-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it-IT"/>
                        <a:t>ty-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it-IT"/>
                        <a:t>re, </a:t>
                      </a:r>
                      <a:r>
                        <a:rPr lang="it-IT">
                          <a:latin typeface="Garamond" pitchFamily="18"/>
                        </a:rPr>
                        <a:t>║</a:t>
                      </a:r>
                      <a:endParaRPr lang="it-IT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it-IT"/>
                        <a:t>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it-IT"/>
                        <a:t>pa-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it-IT"/>
                        <a:t>tu-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it-IT"/>
                        <a:t>lae </a:t>
                      </a:r>
                      <a:r>
                        <a:rPr lang="it-IT">
                          <a:latin typeface="Garamond" pitchFamily="18"/>
                        </a:rPr>
                        <a:t>║</a:t>
                      </a:r>
                      <a:endParaRPr lang="it-IT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it-IT"/>
                        <a:t>re-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it-IT"/>
                        <a:t>cu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it-IT" dirty="0" err="1" smtClean="0"/>
                        <a:t>bans</a:t>
                      </a:r>
                      <a:r>
                        <a:rPr lang="it-IT" dirty="0" smtClean="0">
                          <a:latin typeface="Garamond" pitchFamily="18"/>
                        </a:rPr>
                        <a:t>║</a:t>
                      </a:r>
                      <a:endParaRPr lang="it-IT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563266"/>
                  </a:ext>
                </a:extLst>
              </a:tr>
              <a:tr h="370844">
                <a:tc>
                  <a:txBody>
                    <a:bodyPr/>
                    <a:lstStyle/>
                    <a:p>
                      <a:pPr lvl="0"/>
                      <a:r>
                        <a:rPr lang="it-IT"/>
                        <a:t>a/l*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it-IT" dirty="0"/>
                        <a:t>a/b**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it-IT"/>
                        <a:t>a/b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it-IT"/>
                        <a:t>a/l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it-IT"/>
                        <a:t>a/b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it-IT" smtClean="0"/>
                        <a:t>a/b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it-IT"/>
                        <a:t>a/l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it-IT"/>
                        <a:t>a/b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it-IT"/>
                        <a:t>a/b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it-IT" dirty="0"/>
                        <a:t>c=l***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405382"/>
                  </a:ext>
                </a:extLst>
              </a:tr>
            </a:tbl>
          </a:graphicData>
        </a:graphic>
      </p:graphicFrame>
      <p:sp>
        <p:nvSpPr>
          <p:cNvPr id="3" name="CasellaDiTesto 11"/>
          <p:cNvSpPr txBox="1"/>
          <p:nvPr/>
        </p:nvSpPr>
        <p:spPr>
          <a:xfrm>
            <a:off x="413808" y="692295"/>
            <a:ext cx="1516246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dirty="0">
                <a:solidFill>
                  <a:srgbClr val="000000"/>
                </a:solidFill>
                <a:latin typeface="Corbel"/>
              </a:rPr>
              <a:t>I piede/metro</a:t>
            </a:r>
          </a:p>
        </p:txBody>
      </p:sp>
      <p:sp>
        <p:nvSpPr>
          <p:cNvPr id="4" name="CasellaDiTesto 12"/>
          <p:cNvSpPr txBox="1"/>
          <p:nvPr/>
        </p:nvSpPr>
        <p:spPr>
          <a:xfrm>
            <a:off x="2823998" y="695467"/>
            <a:ext cx="1366664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dirty="0">
                <a:solidFill>
                  <a:srgbClr val="000000"/>
                </a:solidFill>
                <a:latin typeface="Corbel"/>
              </a:rPr>
              <a:t>II</a:t>
            </a:r>
          </a:p>
        </p:txBody>
      </p:sp>
      <p:sp>
        <p:nvSpPr>
          <p:cNvPr id="5" name="CasellaDiTesto 13"/>
          <p:cNvSpPr txBox="1"/>
          <p:nvPr/>
        </p:nvSpPr>
        <p:spPr>
          <a:xfrm>
            <a:off x="5261237" y="679638"/>
            <a:ext cx="364817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dirty="0">
                <a:solidFill>
                  <a:srgbClr val="000000"/>
                </a:solidFill>
                <a:latin typeface="Corbel"/>
              </a:rPr>
              <a:t>III</a:t>
            </a:r>
          </a:p>
        </p:txBody>
      </p:sp>
      <p:sp>
        <p:nvSpPr>
          <p:cNvPr id="6" name="CasellaDiTesto 14"/>
          <p:cNvSpPr txBox="1"/>
          <p:nvPr/>
        </p:nvSpPr>
        <p:spPr>
          <a:xfrm>
            <a:off x="7699320" y="688422"/>
            <a:ext cx="392979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dirty="0">
                <a:solidFill>
                  <a:srgbClr val="000000"/>
                </a:solidFill>
                <a:latin typeface="Corbel"/>
              </a:rPr>
              <a:t>IV</a:t>
            </a:r>
          </a:p>
        </p:txBody>
      </p:sp>
      <p:sp>
        <p:nvSpPr>
          <p:cNvPr id="7" name="CasellaDiTesto 15"/>
          <p:cNvSpPr txBox="1"/>
          <p:nvPr/>
        </p:nvSpPr>
        <p:spPr>
          <a:xfrm>
            <a:off x="493050" y="1825695"/>
            <a:ext cx="6199092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400" dirty="0">
                <a:solidFill>
                  <a:srgbClr val="000000"/>
                </a:solidFill>
                <a:latin typeface="Corbel"/>
              </a:rPr>
              <a:t>*sillaba aperta lunga  ** sillaba aperta breve *** sillaba chiusa, cioè lunga</a:t>
            </a:r>
          </a:p>
        </p:txBody>
      </p:sp>
      <p:cxnSp>
        <p:nvCxnSpPr>
          <p:cNvPr id="8" name="Connettore 2 17"/>
          <p:cNvCxnSpPr/>
          <p:nvPr/>
        </p:nvCxnSpPr>
        <p:spPr>
          <a:xfrm flipH="1">
            <a:off x="7595241" y="1395518"/>
            <a:ext cx="739648" cy="1652774"/>
          </a:xfrm>
          <a:prstGeom prst="straightConnector1">
            <a:avLst/>
          </a:prstGeom>
          <a:noFill/>
          <a:ln w="10003" cap="flat">
            <a:solidFill>
              <a:srgbClr val="A6B727"/>
            </a:solidFill>
            <a:prstDash val="solid"/>
            <a:tailEnd type="arrow"/>
          </a:ln>
        </p:spPr>
      </p:cxnSp>
      <p:sp>
        <p:nvSpPr>
          <p:cNvPr id="9" name="CasellaDiTesto 19"/>
          <p:cNvSpPr txBox="1"/>
          <p:nvPr/>
        </p:nvSpPr>
        <p:spPr>
          <a:xfrm>
            <a:off x="6400800" y="2998694"/>
            <a:ext cx="2036304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600">
                <a:solidFill>
                  <a:srgbClr val="000000"/>
                </a:solidFill>
                <a:latin typeface="Corbel"/>
              </a:rPr>
              <a:t>Il piede è inciso, cioè tagliato a metà, dalla fine di parola: cesure</a:t>
            </a:r>
          </a:p>
        </p:txBody>
      </p:sp>
      <p:cxnSp>
        <p:nvCxnSpPr>
          <p:cNvPr id="10" name="Connettore 2 22"/>
          <p:cNvCxnSpPr/>
          <p:nvPr/>
        </p:nvCxnSpPr>
        <p:spPr>
          <a:xfrm>
            <a:off x="5785765" y="1447941"/>
            <a:ext cx="695762" cy="1525305"/>
          </a:xfrm>
          <a:prstGeom prst="straightConnector1">
            <a:avLst/>
          </a:prstGeom>
          <a:noFill/>
          <a:ln w="10003" cap="flat">
            <a:solidFill>
              <a:srgbClr val="A6B727"/>
            </a:solidFill>
            <a:prstDash val="solid"/>
            <a:tailEnd type="arrow"/>
          </a:ln>
        </p:spPr>
      </p:cxnSp>
      <p:sp>
        <p:nvSpPr>
          <p:cNvPr id="11" name="CasellaDiTesto 25"/>
          <p:cNvSpPr txBox="1"/>
          <p:nvPr/>
        </p:nvSpPr>
        <p:spPr>
          <a:xfrm>
            <a:off x="860614" y="3121809"/>
            <a:ext cx="4766044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600">
                <a:solidFill>
                  <a:srgbClr val="000000"/>
                </a:solidFill>
                <a:latin typeface="Corbel"/>
              </a:rPr>
              <a:t>La fine di parola coincide con il limite del piede,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600">
                <a:solidFill>
                  <a:srgbClr val="000000"/>
                </a:solidFill>
                <a:latin typeface="Corbel"/>
              </a:rPr>
              <a:t>cioè non lo «taglia»: pausa «del primo dattilo», dieresi </a:t>
            </a:r>
          </a:p>
        </p:txBody>
      </p:sp>
      <p:cxnSp>
        <p:nvCxnSpPr>
          <p:cNvPr id="12" name="Connettore 2 27"/>
          <p:cNvCxnSpPr/>
          <p:nvPr/>
        </p:nvCxnSpPr>
        <p:spPr>
          <a:xfrm>
            <a:off x="2476223" y="1479632"/>
            <a:ext cx="0" cy="1642177"/>
          </a:xfrm>
          <a:prstGeom prst="straightConnector1">
            <a:avLst/>
          </a:prstGeom>
          <a:noFill/>
          <a:ln w="10003" cap="flat">
            <a:solidFill>
              <a:srgbClr val="A6B727"/>
            </a:solidFill>
            <a:prstDash val="solid"/>
            <a:tailEnd type="arrow"/>
          </a:ln>
        </p:spPr>
      </p:cxnSp>
      <p:sp>
        <p:nvSpPr>
          <p:cNvPr id="13" name="CasellaDiTesto 28"/>
          <p:cNvSpPr txBox="1"/>
          <p:nvPr/>
        </p:nvSpPr>
        <p:spPr>
          <a:xfrm>
            <a:off x="951179" y="4687481"/>
            <a:ext cx="4584911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dirty="0" err="1">
                <a:solidFill>
                  <a:srgbClr val="000000"/>
                </a:solidFill>
                <a:latin typeface="Corbel"/>
              </a:rPr>
              <a:t>Tityre</a:t>
            </a:r>
            <a:r>
              <a:rPr lang="it-IT" dirty="0">
                <a:solidFill>
                  <a:srgbClr val="000000"/>
                </a:solidFill>
                <a:latin typeface="Corbel"/>
              </a:rPr>
              <a:t>, tu </a:t>
            </a:r>
            <a:r>
              <a:rPr lang="it-IT" b="1" dirty="0" err="1">
                <a:solidFill>
                  <a:srgbClr val="000000"/>
                </a:solidFill>
                <a:latin typeface="Corbel"/>
              </a:rPr>
              <a:t>patulae</a:t>
            </a:r>
            <a:r>
              <a:rPr lang="it-IT" dirty="0">
                <a:solidFill>
                  <a:srgbClr val="000000"/>
                </a:solidFill>
                <a:latin typeface="Corbel"/>
              </a:rPr>
              <a:t> </a:t>
            </a:r>
            <a:r>
              <a:rPr lang="it-IT" dirty="0">
                <a:solidFill>
                  <a:srgbClr val="000000"/>
                </a:solidFill>
                <a:latin typeface="Garamond" pitchFamily="18"/>
              </a:rPr>
              <a:t>║</a:t>
            </a:r>
            <a:r>
              <a:rPr lang="it-IT" dirty="0" err="1">
                <a:solidFill>
                  <a:srgbClr val="000000"/>
                </a:solidFill>
                <a:latin typeface="Corbel"/>
              </a:rPr>
              <a:t>recubans</a:t>
            </a:r>
            <a:r>
              <a:rPr lang="it-IT" dirty="0">
                <a:solidFill>
                  <a:srgbClr val="000000"/>
                </a:solidFill>
                <a:latin typeface="Corbel"/>
              </a:rPr>
              <a:t> sub </a:t>
            </a:r>
            <a:r>
              <a:rPr lang="it-IT" dirty="0" err="1">
                <a:solidFill>
                  <a:srgbClr val="000000"/>
                </a:solidFill>
                <a:latin typeface="Corbel"/>
              </a:rPr>
              <a:t>tegmine</a:t>
            </a:r>
            <a:r>
              <a:rPr lang="it-IT" dirty="0">
                <a:solidFill>
                  <a:srgbClr val="000000"/>
                </a:solidFill>
                <a:latin typeface="Corbel"/>
              </a:rPr>
              <a:t> </a:t>
            </a:r>
            <a:r>
              <a:rPr lang="it-IT" b="1" dirty="0">
                <a:solidFill>
                  <a:srgbClr val="000000"/>
                </a:solidFill>
                <a:latin typeface="Corbel"/>
              </a:rPr>
              <a:t>fagi</a:t>
            </a:r>
          </a:p>
        </p:txBody>
      </p:sp>
      <p:sp>
        <p:nvSpPr>
          <p:cNvPr id="14" name="Ovale 29"/>
          <p:cNvSpPr/>
          <p:nvPr/>
        </p:nvSpPr>
        <p:spPr>
          <a:xfrm>
            <a:off x="2569731" y="4579763"/>
            <a:ext cx="644121" cy="64545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noFill/>
          <a:ln w="19046" cap="flat">
            <a:solidFill>
              <a:srgbClr val="79861A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>
              <a:solidFill>
                <a:srgbClr val="FFFFFF"/>
              </a:solidFill>
              <a:latin typeface="Corbel"/>
            </a:endParaRPr>
          </a:p>
        </p:txBody>
      </p:sp>
      <p:cxnSp>
        <p:nvCxnSpPr>
          <p:cNvPr id="15" name="Connettore 2 31"/>
          <p:cNvCxnSpPr>
            <a:stCxn id="14" idx="6"/>
          </p:cNvCxnSpPr>
          <p:nvPr/>
        </p:nvCxnSpPr>
        <p:spPr>
          <a:xfrm>
            <a:off x="3119523" y="5130694"/>
            <a:ext cx="457401" cy="430964"/>
          </a:xfrm>
          <a:prstGeom prst="straightConnector1">
            <a:avLst/>
          </a:prstGeom>
          <a:noFill/>
          <a:ln w="10003" cap="flat">
            <a:solidFill>
              <a:srgbClr val="A6B727"/>
            </a:solidFill>
            <a:prstDash val="solid"/>
            <a:tailEnd type="arrow"/>
          </a:ln>
        </p:spPr>
      </p:cxnSp>
      <p:sp>
        <p:nvSpPr>
          <p:cNvPr id="16" name="CasellaDiTesto 39"/>
          <p:cNvSpPr txBox="1"/>
          <p:nvPr/>
        </p:nvSpPr>
        <p:spPr>
          <a:xfrm>
            <a:off x="3508362" y="5553635"/>
            <a:ext cx="5433931" cy="10772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600">
                <a:solidFill>
                  <a:srgbClr val="000000"/>
                </a:solidFill>
                <a:latin typeface="Corbel"/>
              </a:rPr>
              <a:t>«Luogo </a:t>
            </a:r>
            <a:r>
              <a:rPr lang="it-IT" sz="1600" smtClean="0">
                <a:solidFill>
                  <a:srgbClr val="000000"/>
                </a:solidFill>
                <a:latin typeface="Corbel"/>
              </a:rPr>
              <a:t>ritmico </a:t>
            </a:r>
            <a:r>
              <a:rPr lang="it-IT" sz="1600">
                <a:solidFill>
                  <a:srgbClr val="000000"/>
                </a:solidFill>
                <a:latin typeface="Corbel"/>
              </a:rPr>
              <a:t>di particolare spicco» (T-BP, p. 273).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600">
                <a:solidFill>
                  <a:srgbClr val="000000"/>
                </a:solidFill>
                <a:latin typeface="Corbel"/>
              </a:rPr>
              <a:t>L’arsi richiede il completamento della tesi (piano del ritmo); l’aggettivo attende di saldarsi al sostantivo (piano del senso)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600">
                <a:solidFill>
                  <a:srgbClr val="000000"/>
                </a:solidFill>
                <a:latin typeface="Corbel"/>
              </a:rPr>
              <a:t>→ funzione «connettiva» della cesura.</a:t>
            </a:r>
          </a:p>
        </p:txBody>
      </p:sp>
    </p:spTree>
    <p:extLst>
      <p:ext uri="{BB962C8B-B14F-4D97-AF65-F5344CB8AC3E}">
        <p14:creationId xmlns:p14="http://schemas.microsoft.com/office/powerpoint/2010/main" val="1116915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66255" y="221672"/>
            <a:ext cx="4862945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it-IT" sz="1400"/>
              <a:t>Conticuere omnes intentique </a:t>
            </a:r>
            <a:r>
              <a:rPr lang="it-IT" sz="1400"/>
              <a:t>ora </a:t>
            </a:r>
            <a:r>
              <a:rPr lang="it-IT" sz="1400" smtClean="0"/>
              <a:t>tenebant.</a:t>
            </a:r>
            <a:endParaRPr lang="it-IT" sz="1400"/>
          </a:p>
          <a:p>
            <a:pPr>
              <a:lnSpc>
                <a:spcPts val="1500"/>
              </a:lnSpc>
            </a:pPr>
            <a:endParaRPr lang="it-IT" sz="1400"/>
          </a:p>
          <a:p>
            <a:pPr>
              <a:lnSpc>
                <a:spcPts val="1500"/>
              </a:lnSpc>
            </a:pPr>
            <a:r>
              <a:rPr lang="it-IT" sz="1400"/>
              <a:t>Inde toro pater Aeneas sic orsus ab alto:</a:t>
            </a:r>
          </a:p>
          <a:p>
            <a:pPr>
              <a:lnSpc>
                <a:spcPts val="1500"/>
              </a:lnSpc>
            </a:pPr>
            <a:endParaRPr lang="it-IT" sz="1400"/>
          </a:p>
          <a:p>
            <a:pPr>
              <a:lnSpc>
                <a:spcPts val="1500"/>
              </a:lnSpc>
            </a:pPr>
            <a:r>
              <a:rPr lang="it-IT" sz="1400" smtClean="0"/>
              <a:t>«Infandum, </a:t>
            </a:r>
            <a:r>
              <a:rPr lang="it-IT" sz="1400"/>
              <a:t>regina, iubes renouare </a:t>
            </a:r>
            <a:r>
              <a:rPr lang="it-IT" sz="1400"/>
              <a:t>dolorem</a:t>
            </a:r>
            <a:r>
              <a:rPr lang="it-IT" sz="1400" smtClean="0"/>
              <a:t>,</a:t>
            </a:r>
            <a:r>
              <a:rPr lang="it-IT" sz="1400" b="1" smtClean="0">
                <a:solidFill>
                  <a:srgbClr val="00B050"/>
                </a:solidFill>
              </a:rPr>
              <a:t>*</a:t>
            </a:r>
            <a:endParaRPr lang="it-IT" sz="1400" b="1">
              <a:solidFill>
                <a:srgbClr val="00B050"/>
              </a:solidFill>
            </a:endParaRPr>
          </a:p>
          <a:p>
            <a:pPr>
              <a:lnSpc>
                <a:spcPts val="1500"/>
              </a:lnSpc>
            </a:pPr>
            <a:endParaRPr lang="it-IT" sz="1400"/>
          </a:p>
          <a:p>
            <a:pPr>
              <a:lnSpc>
                <a:spcPts val="1500"/>
              </a:lnSpc>
            </a:pPr>
            <a:r>
              <a:rPr lang="it-IT" sz="1400"/>
              <a:t>Troianas ut opes et lamentabile regnum</a:t>
            </a:r>
          </a:p>
          <a:p>
            <a:pPr>
              <a:lnSpc>
                <a:spcPts val="1500"/>
              </a:lnSpc>
            </a:pPr>
            <a:endParaRPr lang="it-IT" sz="1400"/>
          </a:p>
          <a:p>
            <a:pPr>
              <a:lnSpc>
                <a:spcPts val="1500"/>
              </a:lnSpc>
            </a:pPr>
            <a:r>
              <a:rPr lang="it-IT" sz="1400"/>
              <a:t>e</a:t>
            </a:r>
            <a:r>
              <a:rPr lang="it-IT" sz="1400" smtClean="0"/>
              <a:t>ruerint </a:t>
            </a:r>
            <a:r>
              <a:rPr lang="it-IT" sz="1400"/>
              <a:t>Danai, </a:t>
            </a:r>
            <a:r>
              <a:rPr lang="it-IT" sz="1400"/>
              <a:t>quaeque </a:t>
            </a:r>
            <a:r>
              <a:rPr lang="it-IT" sz="1400" b="1">
                <a:solidFill>
                  <a:srgbClr val="00B050"/>
                </a:solidFill>
              </a:rPr>
              <a:t>* </a:t>
            </a:r>
            <a:r>
              <a:rPr lang="it-IT" sz="1400" smtClean="0"/>
              <a:t>ipse </a:t>
            </a:r>
            <a:r>
              <a:rPr lang="it-IT" sz="1400"/>
              <a:t>miserrima </a:t>
            </a:r>
            <a:r>
              <a:rPr lang="it-IT" sz="1400" smtClean="0"/>
              <a:t>uidi                  5</a:t>
            </a:r>
            <a:endParaRPr lang="it-IT" sz="1400"/>
          </a:p>
          <a:p>
            <a:pPr>
              <a:lnSpc>
                <a:spcPts val="1500"/>
              </a:lnSpc>
            </a:pPr>
            <a:endParaRPr lang="it-IT" sz="1400"/>
          </a:p>
          <a:p>
            <a:pPr>
              <a:lnSpc>
                <a:spcPts val="1500"/>
              </a:lnSpc>
            </a:pPr>
            <a:r>
              <a:rPr lang="it-IT" sz="1400" smtClean="0"/>
              <a:t>et </a:t>
            </a:r>
            <a:r>
              <a:rPr lang="it-IT" sz="1400"/>
              <a:t>quorum pars magna </a:t>
            </a:r>
            <a:r>
              <a:rPr lang="it-IT" sz="1400"/>
              <a:t>fui</a:t>
            </a:r>
            <a:r>
              <a:rPr lang="it-IT" sz="1400" smtClean="0"/>
              <a:t>.</a:t>
            </a:r>
            <a:r>
              <a:rPr lang="it-IT" sz="1400" b="1" smtClean="0">
                <a:solidFill>
                  <a:srgbClr val="00B050"/>
                </a:solidFill>
              </a:rPr>
              <a:t>*</a:t>
            </a:r>
            <a:r>
              <a:rPr lang="it-IT" sz="1400" smtClean="0"/>
              <a:t> </a:t>
            </a:r>
            <a:r>
              <a:rPr lang="it-IT" sz="1400"/>
              <a:t>Quis talia fando</a:t>
            </a:r>
          </a:p>
          <a:p>
            <a:pPr>
              <a:lnSpc>
                <a:spcPts val="1500"/>
              </a:lnSpc>
            </a:pPr>
            <a:endParaRPr lang="it-IT" sz="1400"/>
          </a:p>
          <a:p>
            <a:pPr>
              <a:lnSpc>
                <a:spcPts val="1500"/>
              </a:lnSpc>
            </a:pPr>
            <a:r>
              <a:rPr lang="it-IT" sz="1400"/>
              <a:t>Myrmidonum Dolopumue aut duri miles Vlixi</a:t>
            </a:r>
          </a:p>
          <a:p>
            <a:pPr>
              <a:lnSpc>
                <a:spcPts val="1500"/>
              </a:lnSpc>
            </a:pPr>
            <a:endParaRPr lang="it-IT" sz="1400"/>
          </a:p>
          <a:p>
            <a:pPr>
              <a:lnSpc>
                <a:spcPts val="1500"/>
              </a:lnSpc>
            </a:pPr>
            <a:r>
              <a:rPr lang="it-IT" sz="1400" smtClean="0"/>
              <a:t>temperet </a:t>
            </a:r>
            <a:r>
              <a:rPr lang="it-IT" sz="1400"/>
              <a:t>a lacrimis? et iam nox </a:t>
            </a:r>
            <a:r>
              <a:rPr lang="it-IT" sz="1400"/>
              <a:t>umida </a:t>
            </a:r>
            <a:r>
              <a:rPr lang="it-IT" sz="1400" smtClean="0"/>
              <a:t>caelo</a:t>
            </a:r>
            <a:r>
              <a:rPr lang="it-IT" sz="1400" b="1" smtClean="0">
                <a:solidFill>
                  <a:srgbClr val="00B050"/>
                </a:solidFill>
              </a:rPr>
              <a:t>*</a:t>
            </a:r>
            <a:endParaRPr lang="it-IT" sz="1400" b="1">
              <a:solidFill>
                <a:srgbClr val="00B050"/>
              </a:solidFill>
            </a:endParaRPr>
          </a:p>
          <a:p>
            <a:pPr>
              <a:lnSpc>
                <a:spcPts val="1500"/>
              </a:lnSpc>
            </a:pPr>
            <a:endParaRPr lang="it-IT" sz="1400"/>
          </a:p>
          <a:p>
            <a:pPr>
              <a:lnSpc>
                <a:spcPts val="1500"/>
              </a:lnSpc>
            </a:pPr>
            <a:r>
              <a:rPr lang="it-IT" sz="1400" smtClean="0"/>
              <a:t>praecipitat </a:t>
            </a:r>
            <a:r>
              <a:rPr lang="it-IT" sz="1400"/>
              <a:t>suadentque cadentia sidera </a:t>
            </a:r>
            <a:r>
              <a:rPr lang="it-IT" sz="1400"/>
              <a:t>somnos</a:t>
            </a:r>
            <a:r>
              <a:rPr lang="it-IT" sz="1400" b="1" smtClean="0">
                <a:solidFill>
                  <a:srgbClr val="00B050"/>
                </a:solidFill>
              </a:rPr>
              <a:t>.</a:t>
            </a:r>
            <a:r>
              <a:rPr lang="it-IT" sz="1400" smtClean="0">
                <a:solidFill>
                  <a:srgbClr val="00B050"/>
                </a:solidFill>
              </a:rPr>
              <a:t>*</a:t>
            </a:r>
            <a:endParaRPr lang="it-IT" sz="1400">
              <a:solidFill>
                <a:srgbClr val="00B050"/>
              </a:solidFill>
            </a:endParaRPr>
          </a:p>
          <a:p>
            <a:pPr>
              <a:lnSpc>
                <a:spcPts val="1500"/>
              </a:lnSpc>
            </a:pPr>
            <a:endParaRPr lang="it-IT" sz="1400"/>
          </a:p>
          <a:p>
            <a:pPr>
              <a:lnSpc>
                <a:spcPts val="1500"/>
              </a:lnSpc>
            </a:pPr>
            <a:r>
              <a:rPr lang="it-IT" sz="1400" smtClean="0"/>
              <a:t>sed </a:t>
            </a:r>
            <a:r>
              <a:rPr lang="it-IT" sz="1400"/>
              <a:t>si tantus amor </a:t>
            </a:r>
            <a:r>
              <a:rPr lang="it-IT" sz="1400"/>
              <a:t>casus </a:t>
            </a:r>
            <a:r>
              <a:rPr lang="it-IT" sz="1400" smtClean="0"/>
              <a:t>cognoscere</a:t>
            </a:r>
            <a:r>
              <a:rPr lang="it-IT" sz="1400" b="1" smtClean="0">
                <a:solidFill>
                  <a:srgbClr val="00B050"/>
                </a:solidFill>
              </a:rPr>
              <a:t>*</a:t>
            </a:r>
            <a:r>
              <a:rPr lang="it-IT" sz="1400" smtClean="0"/>
              <a:t> nostros                10</a:t>
            </a:r>
            <a:endParaRPr lang="it-IT" sz="1400"/>
          </a:p>
          <a:p>
            <a:pPr>
              <a:lnSpc>
                <a:spcPts val="1500"/>
              </a:lnSpc>
            </a:pPr>
            <a:endParaRPr lang="it-IT" sz="1400"/>
          </a:p>
          <a:p>
            <a:pPr>
              <a:lnSpc>
                <a:spcPts val="1500"/>
              </a:lnSpc>
            </a:pPr>
            <a:r>
              <a:rPr lang="it-IT" sz="1400" smtClean="0"/>
              <a:t>et </a:t>
            </a:r>
            <a:r>
              <a:rPr lang="it-IT" sz="1400"/>
              <a:t>breuiter Troiae supremum audire laborem,</a:t>
            </a:r>
          </a:p>
          <a:p>
            <a:pPr>
              <a:lnSpc>
                <a:spcPts val="1500"/>
              </a:lnSpc>
            </a:pPr>
            <a:endParaRPr lang="it-IT" sz="1400"/>
          </a:p>
          <a:p>
            <a:pPr>
              <a:lnSpc>
                <a:spcPts val="1500"/>
              </a:lnSpc>
            </a:pPr>
            <a:r>
              <a:rPr lang="it-IT" sz="1400" smtClean="0"/>
              <a:t>quamquam </a:t>
            </a:r>
            <a:r>
              <a:rPr lang="it-IT" sz="1400"/>
              <a:t>animus meminisse horret luctuque refugit,</a:t>
            </a:r>
          </a:p>
          <a:p>
            <a:pPr>
              <a:lnSpc>
                <a:spcPts val="1500"/>
              </a:lnSpc>
            </a:pPr>
            <a:endParaRPr lang="it-IT" sz="1400"/>
          </a:p>
          <a:p>
            <a:pPr>
              <a:lnSpc>
                <a:spcPts val="1500"/>
              </a:lnSpc>
            </a:pPr>
            <a:r>
              <a:rPr lang="it-IT" sz="1400" smtClean="0"/>
              <a:t>incipiam.</a:t>
            </a:r>
            <a:r>
              <a:rPr lang="it-IT" sz="1400" b="1" smtClean="0">
                <a:solidFill>
                  <a:srgbClr val="00B050"/>
                </a:solidFill>
              </a:rPr>
              <a:t>*</a:t>
            </a:r>
            <a:r>
              <a:rPr lang="it-IT" sz="1400" smtClean="0"/>
              <a:t> </a:t>
            </a:r>
            <a:r>
              <a:rPr lang="it-IT" sz="1400"/>
              <a:t>Fracti bello </a:t>
            </a:r>
            <a:r>
              <a:rPr lang="it-IT" sz="1400"/>
              <a:t>fatisque </a:t>
            </a:r>
            <a:r>
              <a:rPr lang="it-IT" sz="1400" smtClean="0"/>
              <a:t>repulsi... </a:t>
            </a:r>
            <a:r>
              <a:rPr lang="it-IT" sz="1400" smtClean="0">
                <a:latin typeface="Palatino Linotype" panose="02040502050505030304" pitchFamily="18" charset="0"/>
              </a:rPr>
              <a:t>»</a:t>
            </a:r>
            <a:endParaRPr lang="it-IT" sz="1400"/>
          </a:p>
        </p:txBody>
      </p:sp>
      <p:sp>
        <p:nvSpPr>
          <p:cNvPr id="3" name="CasellaDiTesto 2"/>
          <p:cNvSpPr txBox="1"/>
          <p:nvPr/>
        </p:nvSpPr>
        <p:spPr>
          <a:xfrm>
            <a:off x="4585854" y="318655"/>
            <a:ext cx="4674678" cy="42600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1400"/>
              <a:t>Cṓntĭcŭḗre‿ōmnḗs  īntḗntīque‿ṓră tĕnḗbant.</a:t>
            </a:r>
          </a:p>
          <a:p>
            <a:pPr>
              <a:lnSpc>
                <a:spcPct val="150000"/>
              </a:lnSpc>
            </a:pPr>
            <a:r>
              <a:rPr lang="it-IT" sz="1400"/>
              <a:t>Ī́ndĕ tŏrṓ  pătĕr Ǣ́nēā́s  sīc  ṓrsŭs ăb ā́lto:  </a:t>
            </a:r>
          </a:p>
          <a:p>
            <a:pPr>
              <a:lnSpc>
                <a:spcPct val="150000"/>
              </a:lnSpc>
            </a:pPr>
            <a:r>
              <a:rPr lang="it-IT" sz="1400"/>
              <a:t>«Ī́nfāndū́m,  rēgī́nă,  iŭbḗs  rĕnŏuā́rĕ dŏlṓrem,   </a:t>
            </a:r>
          </a:p>
          <a:p>
            <a:pPr>
              <a:lnSpc>
                <a:spcPct val="150000"/>
              </a:lnSpc>
            </a:pPr>
            <a:r>
              <a:rPr lang="it-IT" sz="1400"/>
              <a:t>Trṓiānā́s  ŭt  ŏpḗs  ēt lā́mēntā́bĭlĕ rḗgnum  </a:t>
            </a:r>
          </a:p>
          <a:p>
            <a:pPr>
              <a:lnSpc>
                <a:spcPct val="150000"/>
              </a:lnSpc>
            </a:pPr>
            <a:r>
              <a:rPr lang="it-IT" sz="1400"/>
              <a:t>Ḗrŭĕrī́nt  Dănăī́,  quǣque‿ī́psĕ  mĭsḗrrĭmă uī́di   </a:t>
            </a:r>
          </a:p>
          <a:p>
            <a:pPr>
              <a:lnSpc>
                <a:spcPct val="150000"/>
              </a:lnSpc>
            </a:pPr>
            <a:r>
              <a:rPr lang="it-IT" sz="1400"/>
              <a:t>Ḗt quōrū́m  pārs mā́gnă  fŭī́.  Quīs  tā́lĭă fā́ndo  </a:t>
            </a:r>
          </a:p>
          <a:p>
            <a:pPr>
              <a:lnSpc>
                <a:spcPct val="150000"/>
              </a:lnSpc>
            </a:pPr>
            <a:r>
              <a:rPr lang="it-IT" sz="1400"/>
              <a:t>Mȳ́rmĭdŏnū́m  Dŏlŏpū́mue‿āut dū́rī  mī́lĕs V̆lī́xi   </a:t>
            </a:r>
          </a:p>
          <a:p>
            <a:pPr>
              <a:lnSpc>
                <a:spcPct val="150000"/>
              </a:lnSpc>
            </a:pPr>
            <a:r>
              <a:rPr lang="it-IT" sz="1400"/>
              <a:t>Tḗmpĕrĕt ā́  lăcrĭmī́s?  ēt iā́m  nōx  ū́mĭdă cǣ́lo  </a:t>
            </a:r>
          </a:p>
          <a:p>
            <a:pPr>
              <a:lnSpc>
                <a:spcPct val="150000"/>
              </a:lnSpc>
            </a:pPr>
            <a:r>
              <a:rPr lang="it-IT" sz="1400"/>
              <a:t>Prǣ́cĭpĭtā́t  suādḗntquĕ  cădḗntĭă  sī́dĕră sṓmnos.  </a:t>
            </a:r>
          </a:p>
          <a:p>
            <a:pPr>
              <a:lnSpc>
                <a:spcPct val="150000"/>
              </a:lnSpc>
            </a:pPr>
            <a:r>
              <a:rPr lang="it-IT" sz="1400"/>
              <a:t>Sḗd sī tā́ntŭs  ămṓr  cāsū́s  cōgnṓscĕrĕ nṓstros    </a:t>
            </a:r>
          </a:p>
          <a:p>
            <a:pPr>
              <a:lnSpc>
                <a:spcPct val="150000"/>
              </a:lnSpc>
            </a:pPr>
            <a:r>
              <a:rPr lang="it-IT" sz="1400"/>
              <a:t>Ḗt brĕuĭtḗr  Trōiǣ́  sūprḗmum‿āudī́rĕ lăbṓrem,   </a:t>
            </a:r>
          </a:p>
          <a:p>
            <a:pPr>
              <a:lnSpc>
                <a:spcPct val="150000"/>
              </a:lnSpc>
            </a:pPr>
            <a:r>
              <a:rPr lang="it-IT" sz="1400"/>
              <a:t>Quā́mquam‿ănĭmū́s  mĕmĭnī́sse‿hōrrḗt  lūctū́quĕ rĕfū́git,    </a:t>
            </a:r>
          </a:p>
          <a:p>
            <a:pPr>
              <a:lnSpc>
                <a:spcPct val="150000"/>
              </a:lnSpc>
            </a:pPr>
            <a:r>
              <a:rPr lang="it-IT" sz="1400"/>
              <a:t>Ī́ncĭpĭā́m.  Frāctī́  bēllṓ  fātī́squĕ rĕpū</a:t>
            </a:r>
            <a:r>
              <a:rPr lang="it-IT" sz="1400"/>
              <a:t>́lsi </a:t>
            </a:r>
            <a:r>
              <a:rPr lang="it-IT" sz="1400" smtClean="0"/>
              <a:t>...»</a:t>
            </a:r>
            <a:endParaRPr lang="it-IT" sz="1400"/>
          </a:p>
        </p:txBody>
      </p:sp>
    </p:spTree>
    <p:extLst>
      <p:ext uri="{BB962C8B-B14F-4D97-AF65-F5344CB8AC3E}">
        <p14:creationId xmlns:p14="http://schemas.microsoft.com/office/powerpoint/2010/main" val="174920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060441" y="2673927"/>
            <a:ext cx="286726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smtClean="0">
                <a:latin typeface="Palatino Linotype" panose="02040502050505030304" pitchFamily="18" charset="0"/>
              </a:rPr>
              <a:t>Lezione </a:t>
            </a:r>
            <a:r>
              <a:rPr lang="it-IT" sz="2400">
                <a:latin typeface="Palatino Linotype" panose="02040502050505030304" pitchFamily="18" charset="0"/>
              </a:rPr>
              <a:t>3</a:t>
            </a:r>
            <a:endParaRPr lang="it-IT" sz="2400" smtClean="0">
              <a:latin typeface="Palatino Linotype" panose="02040502050505030304" pitchFamily="18" charset="0"/>
            </a:endParaRPr>
          </a:p>
          <a:p>
            <a:pPr algn="ctr"/>
            <a:endParaRPr lang="it-IT" sz="2400" smtClean="0">
              <a:latin typeface="Palatino Linotype" panose="02040502050505030304" pitchFamily="18" charset="0"/>
            </a:endParaRPr>
          </a:p>
          <a:p>
            <a:pPr algn="ctr"/>
            <a:r>
              <a:rPr lang="it-IT" sz="2400" smtClean="0">
                <a:latin typeface="Palatino Linotype" panose="02040502050505030304" pitchFamily="18" charset="0"/>
              </a:rPr>
              <a:t>Elementi di metrica</a:t>
            </a:r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186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216727" y="2230582"/>
            <a:ext cx="588494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mtClean="0"/>
              <a:t>Conticuére </a:t>
            </a:r>
            <a:r>
              <a:rPr lang="it-IT" smtClean="0">
                <a:latin typeface="Palatino Linotype" panose="02040502050505030304" pitchFamily="18" charset="0"/>
              </a:rPr>
              <a:t>ó</a:t>
            </a:r>
            <a:r>
              <a:rPr lang="it-IT" smtClean="0"/>
              <a:t>mnes intent</a:t>
            </a:r>
            <a:r>
              <a:rPr lang="it-IT" smtClean="0">
                <a:latin typeface="Palatino Linotype" panose="02040502050505030304" pitchFamily="18" charset="0"/>
              </a:rPr>
              <a:t>í</a:t>
            </a:r>
            <a:r>
              <a:rPr lang="it-IT" smtClean="0"/>
              <a:t>que </a:t>
            </a:r>
            <a:r>
              <a:rPr lang="it-IT" smtClean="0">
                <a:latin typeface="Palatino Linotype" panose="02040502050505030304" pitchFamily="18" charset="0"/>
              </a:rPr>
              <a:t>ó</a:t>
            </a:r>
            <a:r>
              <a:rPr lang="it-IT" smtClean="0"/>
              <a:t>ra tenébant.</a:t>
            </a:r>
          </a:p>
          <a:p>
            <a:endParaRPr lang="it-IT"/>
          </a:p>
          <a:p>
            <a:r>
              <a:rPr lang="it-IT" smtClean="0"/>
              <a:t>C</a:t>
            </a:r>
            <a:r>
              <a:rPr lang="it-IT" smtClean="0">
                <a:latin typeface="Palatino Linotype" panose="02040502050505030304" pitchFamily="18" charset="0"/>
              </a:rPr>
              <a:t>ó</a:t>
            </a:r>
            <a:r>
              <a:rPr lang="it-IT" smtClean="0"/>
              <a:t>nticuére omnés inténtique </a:t>
            </a:r>
            <a:r>
              <a:rPr lang="it-IT">
                <a:latin typeface="Palatino Linotype" panose="02040502050505030304" pitchFamily="18" charset="0"/>
              </a:rPr>
              <a:t>ó</a:t>
            </a:r>
            <a:r>
              <a:rPr lang="it-IT"/>
              <a:t>ra </a:t>
            </a:r>
            <a:r>
              <a:rPr lang="it-IT" smtClean="0"/>
              <a:t>tenébant.</a:t>
            </a:r>
          </a:p>
          <a:p>
            <a:endParaRPr lang="it-IT"/>
          </a:p>
          <a:p>
            <a:r>
              <a:rPr lang="it-IT" smtClean="0"/>
              <a:t>C</a:t>
            </a:r>
            <a:r>
              <a:rPr lang="it-IT" smtClean="0">
                <a:latin typeface="Palatino Linotype" panose="02040502050505030304" pitchFamily="18" charset="0"/>
              </a:rPr>
              <a:t>ō</a:t>
            </a:r>
            <a:r>
              <a:rPr lang="it-IT" smtClean="0"/>
              <a:t>n-t</a:t>
            </a:r>
            <a:r>
              <a:rPr lang="it-IT" smtClean="0">
                <a:latin typeface="Palatino Linotype" panose="02040502050505030304" pitchFamily="18" charset="0"/>
              </a:rPr>
              <a:t>ĭ</a:t>
            </a:r>
            <a:r>
              <a:rPr lang="it-IT" smtClean="0"/>
              <a:t>-c</a:t>
            </a:r>
            <a:r>
              <a:rPr lang="it-IT" smtClean="0">
                <a:latin typeface="Palatino Linotype" panose="02040502050505030304" pitchFamily="18" charset="0"/>
              </a:rPr>
              <a:t>ŭ-</a:t>
            </a:r>
            <a:r>
              <a:rPr lang="it-IT" smtClean="0"/>
              <a:t> | </a:t>
            </a:r>
            <a:r>
              <a:rPr lang="it-IT" smtClean="0">
                <a:latin typeface="Palatino Linotype" panose="02040502050505030304" pitchFamily="18" charset="0"/>
              </a:rPr>
              <a:t>ē</a:t>
            </a:r>
            <a:r>
              <a:rPr lang="it-IT" smtClean="0"/>
              <a:t>-re</a:t>
            </a:r>
            <a:r>
              <a:rPr lang="it-IT" smtClean="0">
                <a:latin typeface="Palatino Linotype" panose="02040502050505030304" pitchFamily="18" charset="0"/>
              </a:rPr>
              <a:t>ō</a:t>
            </a:r>
            <a:r>
              <a:rPr lang="it-IT" smtClean="0"/>
              <a:t>m- | n</a:t>
            </a:r>
            <a:r>
              <a:rPr lang="it-IT" smtClean="0">
                <a:latin typeface="Palatino Linotype" panose="02040502050505030304" pitchFamily="18" charset="0"/>
              </a:rPr>
              <a:t>ē</a:t>
            </a:r>
            <a:r>
              <a:rPr lang="it-IT" smtClean="0"/>
              <a:t>-s</a:t>
            </a:r>
            <a:r>
              <a:rPr lang="it-IT" smtClean="0">
                <a:latin typeface="Palatino Linotype" panose="02040502050505030304" pitchFamily="18" charset="0"/>
              </a:rPr>
              <a:t>ī</a:t>
            </a:r>
            <a:r>
              <a:rPr lang="it-IT" smtClean="0"/>
              <a:t>n- | t</a:t>
            </a:r>
            <a:r>
              <a:rPr lang="it-IT" smtClean="0">
                <a:latin typeface="Palatino Linotype" panose="02040502050505030304" pitchFamily="18" charset="0"/>
              </a:rPr>
              <a:t>ē</a:t>
            </a:r>
            <a:r>
              <a:rPr lang="it-IT" smtClean="0"/>
              <a:t>n-t</a:t>
            </a:r>
            <a:r>
              <a:rPr lang="it-IT" smtClean="0">
                <a:latin typeface="Palatino Linotype" panose="02040502050505030304" pitchFamily="18" charset="0"/>
              </a:rPr>
              <a:t>ī-</a:t>
            </a:r>
            <a:r>
              <a:rPr lang="it-IT" smtClean="0"/>
              <a:t> | que</a:t>
            </a:r>
            <a:r>
              <a:rPr lang="it-IT" smtClean="0">
                <a:latin typeface="Palatino Linotype" panose="02040502050505030304" pitchFamily="18" charset="0"/>
              </a:rPr>
              <a:t>ō</a:t>
            </a:r>
            <a:r>
              <a:rPr lang="it-IT" smtClean="0"/>
              <a:t>-r</a:t>
            </a:r>
            <a:r>
              <a:rPr lang="it-IT" smtClean="0">
                <a:latin typeface="Palatino Linotype" panose="02040502050505030304" pitchFamily="18" charset="0"/>
              </a:rPr>
              <a:t>ă</a:t>
            </a:r>
            <a:r>
              <a:rPr lang="it-IT" smtClean="0"/>
              <a:t>-t</a:t>
            </a:r>
            <a:r>
              <a:rPr lang="it-IT" smtClean="0">
                <a:latin typeface="Palatino Linotype" panose="02040502050505030304" pitchFamily="18" charset="0"/>
              </a:rPr>
              <a:t>ě-</a:t>
            </a:r>
            <a:r>
              <a:rPr lang="it-IT" smtClean="0"/>
              <a:t> | n</a:t>
            </a:r>
            <a:r>
              <a:rPr lang="it-IT" smtClean="0">
                <a:latin typeface="Palatino Linotype" panose="02040502050505030304" pitchFamily="18" charset="0"/>
              </a:rPr>
              <a:t>ē</a:t>
            </a:r>
            <a:r>
              <a:rPr lang="it-IT" smtClean="0"/>
              <a:t>-b</a:t>
            </a:r>
            <a:r>
              <a:rPr lang="it-IT" smtClean="0">
                <a:latin typeface="Palatino Linotype" panose="02040502050505030304" pitchFamily="18" charset="0"/>
              </a:rPr>
              <a:t>ā</a:t>
            </a:r>
            <a:r>
              <a:rPr lang="it-IT" smtClean="0"/>
              <a:t>nt.</a:t>
            </a:r>
          </a:p>
          <a:p>
            <a:endParaRPr lang="it-IT"/>
          </a:p>
          <a:p>
            <a:endParaRPr lang="it-IT"/>
          </a:p>
        </p:txBody>
      </p:sp>
      <p:sp>
        <p:nvSpPr>
          <p:cNvPr id="8" name="Arco 7"/>
          <p:cNvSpPr/>
          <p:nvPr/>
        </p:nvSpPr>
        <p:spPr>
          <a:xfrm rot="8170276">
            <a:off x="2867889" y="2258291"/>
            <a:ext cx="914400" cy="914400"/>
          </a:xfrm>
          <a:prstGeom prst="arc">
            <a:avLst>
              <a:gd name="adj1" fmla="val 17341297"/>
              <a:gd name="adj2" fmla="val 2004559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Arco 8"/>
          <p:cNvSpPr/>
          <p:nvPr/>
        </p:nvSpPr>
        <p:spPr>
          <a:xfrm rot="8301994">
            <a:off x="4621715" y="2259274"/>
            <a:ext cx="914400" cy="914400"/>
          </a:xfrm>
          <a:prstGeom prst="arc">
            <a:avLst>
              <a:gd name="adj1" fmla="val 17183900"/>
              <a:gd name="adj2" fmla="val 2015152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745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401678" y="214336"/>
            <a:ext cx="8329751" cy="5400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it-IT" sz="1350" b="1" cap="small" smtClean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Metrica</a:t>
            </a:r>
            <a:r>
              <a:rPr lang="it-IT" sz="1350" b="1" smtClean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350" smtClean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l-GR" sz="1350" smtClean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ἡ </a:t>
            </a:r>
            <a:r>
              <a:rPr lang="el-GR" sz="135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μετρικὴ </a:t>
            </a:r>
            <a:r>
              <a:rPr lang="el-GR" sz="1350" smtClean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τέχνη</a:t>
            </a:r>
            <a:r>
              <a:rPr lang="it-IT" sz="1350" smtClean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it-IT" sz="1350" dirty="0">
              <a:solidFill>
                <a:srgbClr val="222222"/>
              </a:solidFill>
              <a:latin typeface="Palatino Linotype" panose="0204050205050503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450"/>
              </a:spcAft>
            </a:pPr>
            <a:r>
              <a:rPr lang="it-IT" sz="1350" b="1" dirty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metrica accentuativa</a:t>
            </a:r>
            <a:r>
              <a:rPr lang="it-IT" sz="1350" dirty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si basa sull’alternanza di sillabe toniche e atone 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450"/>
              </a:spcAft>
            </a:pPr>
            <a:r>
              <a:rPr lang="it-IT" sz="1350" b="1" dirty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metrica quantitativa</a:t>
            </a:r>
            <a:r>
              <a:rPr lang="it-IT" sz="1350" dirty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si basa sull’alternanza di sillabe lunghe e brevi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450"/>
              </a:spcAft>
            </a:pPr>
            <a:r>
              <a:rPr lang="it-IT" sz="1350" b="1" smtClean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[Latino </a:t>
            </a:r>
            <a:r>
              <a:rPr lang="it-IT" sz="1350" b="1" dirty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lingua quantitativa</a:t>
            </a:r>
            <a:r>
              <a:rPr lang="it-IT" sz="1350" dirty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it-IT" sz="1350" i="1" err="1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mălus</a:t>
            </a:r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350" smtClean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(cattivo) vs </a:t>
            </a:r>
            <a:r>
              <a:rPr lang="it-IT" sz="1350" i="1" smtClean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mālus </a:t>
            </a:r>
            <a:r>
              <a:rPr lang="it-IT" sz="1350" smtClean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(melo)</a:t>
            </a:r>
            <a:r>
              <a:rPr lang="it-IT" sz="1350" i="1" smtClean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it-IT" sz="1350" i="1" dirty="0" err="1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věni</a:t>
            </a:r>
            <a:r>
              <a:rPr lang="it-IT" sz="1350" i="1" dirty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350" dirty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vs</a:t>
            </a:r>
            <a:r>
              <a:rPr lang="it-IT" sz="1350" i="1" dirty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350" i="1" dirty="0" err="1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vēni</a:t>
            </a:r>
            <a:r>
              <a:rPr lang="it-IT" sz="1350" dirty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it-IT" sz="1350" i="1" dirty="0" err="1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rosă</a:t>
            </a:r>
            <a:r>
              <a:rPr lang="it-IT" sz="1350" dirty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vs </a:t>
            </a:r>
            <a:r>
              <a:rPr lang="it-IT" sz="1350" i="1" smtClean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rosā</a:t>
            </a:r>
            <a:r>
              <a:rPr lang="it-IT" sz="1350" smtClean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]</a:t>
            </a:r>
          </a:p>
          <a:p>
            <a:pPr algn="just">
              <a:lnSpc>
                <a:spcPct val="107000"/>
              </a:lnSpc>
              <a:spcAft>
                <a:spcPts val="450"/>
              </a:spcAft>
            </a:pPr>
            <a:r>
              <a:rPr lang="it-IT" sz="1350" b="1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accento</a:t>
            </a:r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intensivo, melodico</a:t>
            </a:r>
            <a:endParaRPr lang="it-IT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it-IT" sz="1350" b="1" cap="small" dirty="0">
              <a:solidFill>
                <a:srgbClr val="222222"/>
              </a:solidFill>
              <a:latin typeface="Palatino Linotype" panose="0204050205050503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it-IT" sz="1350" b="1" cap="small" dirty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Prosodia</a:t>
            </a:r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it-IT" sz="1350" smtClean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l-GR" sz="135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ἡ </a:t>
            </a:r>
            <a:r>
              <a:rPr lang="el-GR" sz="1350" smtClean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προσωδία</a:t>
            </a:r>
            <a:r>
              <a:rPr lang="it-IT" sz="1350" smtClean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modulazione/modifica (del canto); o del suono di una vocale per mezzo di spirito, quantità, accento</a:t>
            </a:r>
            <a:r>
              <a:rPr lang="el-GR" sz="1350" smtClean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350" smtClean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[</a:t>
            </a:r>
            <a:r>
              <a:rPr lang="el-GR" sz="1350" smtClean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πρός </a:t>
            </a:r>
            <a:r>
              <a:rPr lang="el-GR" sz="135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+ ᾠδή </a:t>
            </a:r>
            <a:r>
              <a:rPr lang="el-GR" sz="1350" smtClean="0">
                <a:solidFill>
                  <a:srgbClr val="22222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→</a:t>
            </a:r>
            <a:r>
              <a:rPr lang="it-IT" sz="1350" smtClean="0">
                <a:solidFill>
                  <a:srgbClr val="22222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1350" i="1" smtClean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ad + cantus → accentus</a:t>
            </a:r>
            <a:r>
              <a:rPr lang="it-IT" sz="1350" smtClean="0">
                <a:solidFill>
                  <a:srgbClr val="22222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]</a:t>
            </a:r>
            <a:r>
              <a:rPr lang="it-IT" sz="1350" smtClean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450"/>
              </a:spcAft>
            </a:pPr>
            <a:r>
              <a:rPr lang="it-IT" sz="1350" b="1" dirty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prosodia</a:t>
            </a:r>
            <a:r>
              <a:rPr lang="it-IT" sz="1350" dirty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it-IT" sz="1350" dirty="0">
                <a:solidFill>
                  <a:srgbClr val="22222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«</a:t>
            </a:r>
            <a:r>
              <a:rPr lang="it-IT" sz="1350" dirty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quella parte della fonetica che studia i fattori costitutivi della “catena parlata”</a:t>
            </a:r>
            <a:r>
              <a:rPr lang="it-IT" sz="1350" dirty="0">
                <a:solidFill>
                  <a:srgbClr val="22222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»</a:t>
            </a:r>
            <a:r>
              <a:rPr lang="it-IT" sz="1350" dirty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350" dirty="0">
                <a:solidFill>
                  <a:srgbClr val="C00000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(T-BP, p. </a:t>
            </a:r>
            <a:r>
              <a:rPr lang="it-IT" sz="1350">
                <a:solidFill>
                  <a:srgbClr val="C00000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82</a:t>
            </a:r>
            <a:r>
              <a:rPr lang="it-IT" sz="1350" smtClean="0">
                <a:solidFill>
                  <a:srgbClr val="C00000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lang="it-IT" sz="1350" smtClean="0"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; più comunemente: lo studio delle quantità delle vocali e delle sillabe, anche a proposito di una singola parola [«la prosodia di </a:t>
            </a:r>
            <a:r>
              <a:rPr lang="it-IT" sz="1350" i="1" smtClean="0"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poëta</a:t>
            </a:r>
            <a:r>
              <a:rPr lang="it-IT" sz="1350" smtClean="0"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»]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450"/>
              </a:spcAft>
            </a:pPr>
            <a:r>
              <a:rPr lang="it-IT" sz="1350" b="1" smtClean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sillaba</a:t>
            </a:r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it-IT" sz="1350" smtClean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costituita da vocale </a:t>
            </a:r>
            <a:r>
              <a:rPr lang="it-IT" sz="1350" dirty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singola; preceduta/seguita da consonante; tra due consonanti. Di quantità breve vs non breve (</a:t>
            </a:r>
            <a:r>
              <a:rPr lang="it-IT" sz="1350" i="1" dirty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i.e</a:t>
            </a:r>
            <a:r>
              <a:rPr lang="it-IT" sz="1350" dirty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lunga o sentita come lunga; la quantità è la durata percepita e valutata: riguarda anche le consonanti di </a:t>
            </a:r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chiusura); dittonghi: </a:t>
            </a:r>
            <a:r>
              <a:rPr lang="it-IT" sz="1350" i="1" smtClean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ae</a:t>
            </a:r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it-IT" sz="1350" i="1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oe</a:t>
            </a:r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it-IT" sz="1350" i="1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au</a:t>
            </a:r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it-IT" sz="1350" i="1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eu</a:t>
            </a:r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r>
              <a:rPr lang="it-IT" sz="1350" i="1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ei</a:t>
            </a:r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it-IT" sz="1350" i="1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oi</a:t>
            </a:r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it-IT" sz="1350" i="1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ui</a:t>
            </a:r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it-IT" sz="1350" i="1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yi</a:t>
            </a:r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; non </a:t>
            </a:r>
            <a:r>
              <a:rPr lang="it-IT" sz="1350" smtClean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sono dittonghi </a:t>
            </a:r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 nessi vocalici inizianti per i: </a:t>
            </a:r>
            <a:r>
              <a:rPr lang="it-IT" sz="1350" i="1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iam</a:t>
            </a:r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it-IT" sz="1350" i="1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iuventus</a:t>
            </a:r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350" smtClean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etc</a:t>
            </a:r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.; se </a:t>
            </a:r>
            <a:r>
              <a:rPr lang="it-IT" sz="1350" i="1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ae</a:t>
            </a:r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e </a:t>
            </a:r>
            <a:r>
              <a:rPr lang="it-IT" sz="1350" i="1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oe</a:t>
            </a:r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non formano dittongo presentano la dieresi e si pronunciano come due vocali distinte: </a:t>
            </a:r>
            <a:r>
              <a:rPr lang="it-IT" sz="1350" i="1" smtClean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po-ë-ta</a:t>
            </a:r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it-IT" sz="1350" smtClean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450"/>
              </a:spcAft>
            </a:pPr>
            <a:r>
              <a:rPr lang="it-IT" sz="1350" i="1" dirty="0" err="1">
                <a:solidFill>
                  <a:srgbClr val="548235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</a:t>
            </a:r>
            <a:r>
              <a:rPr lang="it-IT" sz="1350" b="1" i="1" dirty="0" err="1">
                <a:solidFill>
                  <a:srgbClr val="548235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ă-c</a:t>
            </a:r>
            <a:r>
              <a:rPr lang="it-IT" sz="1350" i="1" dirty="0" err="1">
                <a:solidFill>
                  <a:srgbClr val="548235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ě-rě</a:t>
            </a:r>
            <a:r>
              <a:rPr lang="it-IT" sz="1350" dirty="0"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sillabe aperte (=terminanti in vocale), di quantità breve 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450"/>
              </a:spcAft>
            </a:pPr>
            <a:r>
              <a:rPr lang="it-IT" sz="1350" i="1" dirty="0" err="1">
                <a:solidFill>
                  <a:srgbClr val="ED7D31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</a:t>
            </a:r>
            <a:r>
              <a:rPr lang="it-IT" sz="1350" b="1" i="1" dirty="0" err="1">
                <a:solidFill>
                  <a:srgbClr val="ED7D31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ē-cī</a:t>
            </a:r>
            <a:r>
              <a:rPr lang="it-IT" sz="1350" dirty="0"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sillabe aperte, di quantità lunga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450"/>
              </a:spcAft>
            </a:pPr>
            <a:r>
              <a:rPr lang="it-IT" sz="1350" i="1" dirty="0" err="1">
                <a:solidFill>
                  <a:srgbClr val="ED7D31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</a:t>
            </a:r>
            <a:r>
              <a:rPr lang="it-IT" sz="1350" b="1" i="1" dirty="0" err="1">
                <a:solidFill>
                  <a:srgbClr val="ED7D31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ă</a:t>
            </a:r>
            <a:r>
              <a:rPr lang="it-IT" sz="1350" i="1" dirty="0" err="1">
                <a:solidFill>
                  <a:srgbClr val="ED7D31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it-IT" sz="1350" i="1" dirty="0" err="1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it-IT" sz="1350" i="1" dirty="0" err="1">
                <a:solidFill>
                  <a:srgbClr val="ED7D31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it-IT" sz="1350" b="1" i="1" dirty="0" err="1">
                <a:solidFill>
                  <a:srgbClr val="ED7D31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ō</a:t>
            </a:r>
            <a:r>
              <a:rPr lang="it-IT" sz="1350" i="1" dirty="0" err="1">
                <a:solidFill>
                  <a:srgbClr val="ED7D31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it-IT" sz="1350" dirty="0"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lang="it-IT" sz="1350" dirty="0">
                <a:solidFill>
                  <a:srgbClr val="ED7D31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350" dirty="0"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sillabe chiuse (=</a:t>
            </a:r>
            <a:r>
              <a:rPr lang="it-IT" sz="1350" u="sng" dirty="0"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con consonante di chiusura</a:t>
            </a:r>
            <a:r>
              <a:rPr lang="it-IT" sz="1350" dirty="0"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); </a:t>
            </a:r>
            <a:r>
              <a:rPr lang="it-IT" sz="1350" i="1" dirty="0" err="1">
                <a:solidFill>
                  <a:srgbClr val="ED7D31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</a:t>
            </a:r>
            <a:r>
              <a:rPr lang="it-IT" sz="1350" b="1" i="1" dirty="0" err="1">
                <a:solidFill>
                  <a:srgbClr val="ED7D31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ă</a:t>
            </a:r>
            <a:r>
              <a:rPr lang="it-IT" sz="1350" i="1" dirty="0" err="1">
                <a:solidFill>
                  <a:srgbClr val="ED7D31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it-IT" sz="1350" i="1" dirty="0">
                <a:solidFill>
                  <a:srgbClr val="ED7D31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it-IT" sz="1350" dirty="0"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sentita come non breve (cioè lunga), </a:t>
            </a:r>
            <a:r>
              <a:rPr lang="it-IT" sz="1350" i="1" dirty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it-IT" sz="1350" i="1" dirty="0" err="1">
                <a:solidFill>
                  <a:srgbClr val="ED7D31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it-IT" sz="1350" b="1" i="1" dirty="0" err="1">
                <a:solidFill>
                  <a:srgbClr val="ED7D31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ō</a:t>
            </a:r>
            <a:r>
              <a:rPr lang="it-IT" sz="1350" i="1" dirty="0" err="1">
                <a:solidFill>
                  <a:srgbClr val="ED7D31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it-IT" sz="1350" dirty="0"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di quantità lunga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450"/>
              </a:spcAft>
            </a:pPr>
            <a:r>
              <a:rPr lang="it-IT" sz="1350" b="1" dirty="0"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analisi sillabica </a:t>
            </a:r>
            <a:r>
              <a:rPr lang="it-IT" sz="1350" dirty="0"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delle parole latine: NB </a:t>
            </a:r>
            <a:r>
              <a:rPr lang="it-IT" sz="1350" i="1" dirty="0"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a-qua</a:t>
            </a:r>
            <a:r>
              <a:rPr lang="it-IT" sz="1350" dirty="0"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it-IT" sz="1350" i="1" dirty="0"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ma-</a:t>
            </a:r>
            <a:r>
              <a:rPr lang="it-IT" sz="1350" i="1" dirty="0" err="1"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gis</a:t>
            </a:r>
            <a:r>
              <a:rPr lang="it-IT" sz="1350" i="1" dirty="0"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-ter</a:t>
            </a:r>
            <a:r>
              <a:rPr lang="it-IT" sz="1350" dirty="0"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it-IT" sz="1350" i="1" dirty="0" err="1"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dis</a:t>
            </a:r>
            <a:r>
              <a:rPr lang="it-IT" sz="1350" i="1" dirty="0"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-ce-re</a:t>
            </a:r>
            <a:r>
              <a:rPr lang="it-IT" sz="1350" dirty="0"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it-IT" sz="1350" i="1" dirty="0" err="1"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pa-trem</a:t>
            </a:r>
            <a:r>
              <a:rPr lang="it-IT" sz="1350" dirty="0"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[</a:t>
            </a:r>
            <a:r>
              <a:rPr lang="it-IT" sz="1350" i="1" dirty="0" err="1"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exitus</a:t>
            </a:r>
            <a:r>
              <a:rPr lang="it-IT" sz="1350" dirty="0"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&gt;] </a:t>
            </a:r>
            <a:r>
              <a:rPr lang="it-IT" sz="1350" i="1" dirty="0" err="1"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ec</a:t>
            </a:r>
            <a:r>
              <a:rPr lang="it-IT" sz="1350" i="1" dirty="0"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-si-</a:t>
            </a:r>
            <a:r>
              <a:rPr lang="it-IT" sz="1350" i="1" dirty="0" err="1"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tus</a:t>
            </a:r>
            <a:r>
              <a:rPr lang="it-IT" sz="1350" dirty="0"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it-IT" sz="1350" dirty="0"/>
          </a:p>
        </p:txBody>
      </p:sp>
      <p:sp>
        <p:nvSpPr>
          <p:cNvPr id="6" name="Rettangolo 5"/>
          <p:cNvSpPr/>
          <p:nvPr/>
        </p:nvSpPr>
        <p:spPr>
          <a:xfrm>
            <a:off x="401678" y="5614532"/>
            <a:ext cx="8329751" cy="1109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450"/>
              </a:spcAft>
            </a:pPr>
            <a:r>
              <a:rPr lang="it-IT" sz="1350" b="1" cap="small" dirty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Arsi e tesi</a:t>
            </a:r>
          </a:p>
          <a:p>
            <a:pPr algn="just">
              <a:lnSpc>
                <a:spcPct val="107000"/>
              </a:lnSpc>
              <a:spcAft>
                <a:spcPts val="450"/>
              </a:spcAft>
            </a:pPr>
            <a:r>
              <a:rPr lang="it-IT" sz="1350" b="1" dirty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arsi, tesi</a:t>
            </a:r>
            <a:r>
              <a:rPr lang="it-IT" sz="1350" dirty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2 i movimenti costitutivi dell’unità ritmica (il metro): slancio/posa (un/due-tre), tempo forte/tempo debole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450"/>
              </a:spcAft>
            </a:pPr>
            <a:r>
              <a:rPr lang="it-IT" sz="1350" dirty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arsi elemento-guida del ritmo nel dattilo [</a:t>
            </a:r>
            <a:r>
              <a:rPr lang="it-IT" sz="1350" dirty="0">
                <a:solidFill>
                  <a:srgbClr val="222222"/>
                </a:solidFill>
                <a:latin typeface="Palatino Linotype" panose="02040502050505030304" pitchFamily="18" charset="0"/>
              </a:rPr>
              <a:t>– ∪ ∪ ]</a:t>
            </a:r>
            <a:r>
              <a:rPr lang="it-IT" sz="1350" dirty="0">
                <a:solidFill>
                  <a:srgbClr val="222222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discendente. 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48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63879" y="889844"/>
            <a:ext cx="750309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>
                <a:latin typeface="Palatino Linotype" panose="02040502050505030304" pitchFamily="18" charset="0"/>
              </a:rPr>
              <a:t>I</a:t>
            </a:r>
            <a:r>
              <a:rPr lang="it-IT" smtClean="0">
                <a:latin typeface="Palatino Linotype" panose="02040502050505030304" pitchFamily="18" charset="0"/>
              </a:rPr>
              <a:t> nove piedi primari secondo il grammatico Efestione:</a:t>
            </a:r>
          </a:p>
          <a:p>
            <a:endParaRPr lang="it-IT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it-IT" b="1">
                <a:latin typeface="Palatino Linotype" panose="02040502050505030304" pitchFamily="18" charset="0"/>
              </a:rPr>
              <a:t>Dattilo: </a:t>
            </a:r>
            <a:r>
              <a:rPr lang="it-IT" b="1" smtClean="0">
                <a:solidFill>
                  <a:srgbClr val="222222"/>
                </a:solidFill>
                <a:latin typeface="Palatino Linotype" panose="02040502050505030304" pitchFamily="18" charset="0"/>
              </a:rPr>
              <a:t>– </a:t>
            </a:r>
            <a:r>
              <a:rPr lang="it-IT" b="1">
                <a:solidFill>
                  <a:srgbClr val="222222"/>
                </a:solidFill>
                <a:latin typeface="Palatino Linotype" panose="02040502050505030304" pitchFamily="18" charset="0"/>
              </a:rPr>
              <a:t>∪ ∪</a:t>
            </a:r>
            <a:r>
              <a:rPr lang="it-IT" b="1" smtClean="0">
                <a:latin typeface="Palatino Linotype" panose="02040502050505030304" pitchFamily="18" charset="0"/>
              </a:rPr>
              <a:t> </a:t>
            </a:r>
            <a:r>
              <a:rPr lang="it-IT" smtClean="0">
                <a:latin typeface="Palatino Linotype" panose="02040502050505030304" pitchFamily="18" charset="0"/>
              </a:rPr>
              <a:t>[4 tempi primi]</a:t>
            </a:r>
            <a:endParaRPr lang="it-IT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it-IT" b="1">
                <a:latin typeface="Palatino Linotype" panose="02040502050505030304" pitchFamily="18" charset="0"/>
              </a:rPr>
              <a:t>Spondeo: </a:t>
            </a:r>
            <a:r>
              <a:rPr lang="it-IT" b="1" smtClean="0">
                <a:latin typeface="Palatino Linotype" panose="02040502050505030304" pitchFamily="18" charset="0"/>
              </a:rPr>
              <a:t>– –</a:t>
            </a:r>
          </a:p>
          <a:p>
            <a:pPr>
              <a:lnSpc>
                <a:spcPct val="150000"/>
              </a:lnSpc>
            </a:pPr>
            <a:r>
              <a:rPr lang="it-IT" b="1">
                <a:latin typeface="Palatino Linotype" panose="02040502050505030304" pitchFamily="18" charset="0"/>
              </a:rPr>
              <a:t>Anapesto o dattilo ascendente</a:t>
            </a:r>
            <a:r>
              <a:rPr lang="it-IT">
                <a:latin typeface="Palatino Linotype" panose="02040502050505030304" pitchFamily="18" charset="0"/>
              </a:rPr>
              <a:t>:</a:t>
            </a:r>
            <a:r>
              <a:rPr lang="it-IT">
                <a:solidFill>
                  <a:srgbClr val="222222"/>
                </a:solidFill>
                <a:latin typeface="Palatino Linotype" panose="02040502050505030304" pitchFamily="18" charset="0"/>
              </a:rPr>
              <a:t> ∪ ∪ </a:t>
            </a:r>
            <a:r>
              <a:rPr lang="it-IT">
                <a:latin typeface="Palatino Linotype" panose="02040502050505030304" pitchFamily="18" charset="0"/>
              </a:rPr>
              <a:t>– </a:t>
            </a:r>
            <a:endParaRPr lang="it-IT" b="1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it-IT" b="1">
                <a:latin typeface="Palatino Linotype" panose="02040502050505030304" pitchFamily="18" charset="0"/>
              </a:rPr>
              <a:t>Trocheo: </a:t>
            </a:r>
            <a:r>
              <a:rPr lang="it-IT" b="1">
                <a:solidFill>
                  <a:srgbClr val="222222"/>
                </a:solidFill>
                <a:latin typeface="Palatino Linotype" panose="02040502050505030304" pitchFamily="18" charset="0"/>
              </a:rPr>
              <a:t>– ∪ </a:t>
            </a:r>
            <a:endParaRPr lang="it-IT" b="1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it-IT" b="1">
                <a:latin typeface="Palatino Linotype" panose="02040502050505030304" pitchFamily="18" charset="0"/>
              </a:rPr>
              <a:t>Giambo</a:t>
            </a:r>
            <a:r>
              <a:rPr lang="it-IT" b="1" smtClean="0">
                <a:latin typeface="Palatino Linotype" panose="02040502050505030304" pitchFamily="18" charset="0"/>
              </a:rPr>
              <a:t>:</a:t>
            </a:r>
            <a:r>
              <a:rPr lang="it-IT" smtClean="0">
                <a:solidFill>
                  <a:srgbClr val="222222"/>
                </a:solidFill>
                <a:latin typeface="Palatino Linotype" panose="02040502050505030304" pitchFamily="18" charset="0"/>
              </a:rPr>
              <a:t> </a:t>
            </a:r>
            <a:r>
              <a:rPr lang="it-IT" b="1">
                <a:solidFill>
                  <a:srgbClr val="222222"/>
                </a:solidFill>
                <a:latin typeface="Palatino Linotype" panose="02040502050505030304" pitchFamily="18" charset="0"/>
              </a:rPr>
              <a:t>∪ </a:t>
            </a:r>
            <a:r>
              <a:rPr lang="it-IT" b="1" smtClean="0">
                <a:latin typeface="Palatino Linotype" panose="02040502050505030304" pitchFamily="18" charset="0"/>
              </a:rPr>
              <a:t> </a:t>
            </a:r>
            <a:r>
              <a:rPr lang="it-IT" b="1">
                <a:latin typeface="Palatino Linotype" panose="02040502050505030304" pitchFamily="18" charset="0"/>
              </a:rPr>
              <a:t>–</a:t>
            </a:r>
            <a:r>
              <a:rPr lang="it-IT" b="1" smtClean="0">
                <a:latin typeface="Palatino Linotype" panose="02040502050505030304" pitchFamily="18" charset="0"/>
              </a:rPr>
              <a:t> </a:t>
            </a:r>
            <a:endParaRPr lang="it-IT" b="1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it-IT" smtClean="0">
                <a:latin typeface="Palatino Linotype" panose="02040502050505030304" pitchFamily="18" charset="0"/>
              </a:rPr>
              <a:t>Coriambo: </a:t>
            </a:r>
            <a:r>
              <a:rPr lang="it-IT">
                <a:solidFill>
                  <a:srgbClr val="222222"/>
                </a:solidFill>
                <a:latin typeface="Palatino Linotype" panose="02040502050505030304" pitchFamily="18" charset="0"/>
              </a:rPr>
              <a:t>– ∪ </a:t>
            </a:r>
            <a:r>
              <a:rPr lang="it-IT" smtClean="0">
                <a:solidFill>
                  <a:srgbClr val="222222"/>
                </a:solidFill>
                <a:latin typeface="Palatino Linotype" panose="02040502050505030304" pitchFamily="18" charset="0"/>
              </a:rPr>
              <a:t>∪</a:t>
            </a:r>
            <a:r>
              <a:rPr lang="it-IT" smtClean="0">
                <a:latin typeface="Palatino Linotype" panose="02040502050505030304" pitchFamily="18" charset="0"/>
              </a:rPr>
              <a:t> –</a:t>
            </a:r>
            <a:r>
              <a:rPr lang="it-IT" smtClean="0">
                <a:solidFill>
                  <a:srgbClr val="222222"/>
                </a:solidFill>
                <a:latin typeface="Palatino Linotype" panose="02040502050505030304" pitchFamily="18" charset="0"/>
              </a:rPr>
              <a:t> </a:t>
            </a:r>
            <a:endParaRPr lang="it-IT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it-IT">
                <a:latin typeface="Palatino Linotype" panose="02040502050505030304" pitchFamily="18" charset="0"/>
              </a:rPr>
              <a:t>Antispasto: </a:t>
            </a:r>
            <a:r>
              <a:rPr lang="it-IT" smtClean="0">
                <a:solidFill>
                  <a:srgbClr val="222222"/>
                </a:solidFill>
                <a:latin typeface="Palatino Linotype" panose="02040502050505030304" pitchFamily="18" charset="0"/>
              </a:rPr>
              <a:t>∪ – </a:t>
            </a:r>
            <a:r>
              <a:rPr lang="it-IT">
                <a:solidFill>
                  <a:srgbClr val="222222"/>
                </a:solidFill>
                <a:latin typeface="Palatino Linotype" panose="02040502050505030304" pitchFamily="18" charset="0"/>
              </a:rPr>
              <a:t>– ∪ </a:t>
            </a:r>
            <a:r>
              <a:rPr lang="it-IT" smtClean="0">
                <a:solidFill>
                  <a:srgbClr val="222222"/>
                </a:solidFill>
                <a:latin typeface="Palatino Linotype" panose="02040502050505030304" pitchFamily="18" charset="0"/>
              </a:rPr>
              <a:t> </a:t>
            </a:r>
            <a:endParaRPr lang="it-IT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it-IT">
                <a:latin typeface="Palatino Linotype" panose="02040502050505030304" pitchFamily="18" charset="0"/>
              </a:rPr>
              <a:t>Ionico a maiore: </a:t>
            </a:r>
            <a:r>
              <a:rPr lang="it-IT" smtClean="0">
                <a:latin typeface="Palatino Linotype" panose="02040502050505030304" pitchFamily="18" charset="0"/>
              </a:rPr>
              <a:t>– </a:t>
            </a:r>
            <a:r>
              <a:rPr lang="it-IT">
                <a:solidFill>
                  <a:srgbClr val="222222"/>
                </a:solidFill>
                <a:latin typeface="Palatino Linotype" panose="02040502050505030304" pitchFamily="18" charset="0"/>
              </a:rPr>
              <a:t>– ∪ ∪ </a:t>
            </a:r>
            <a:endParaRPr lang="it-IT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it-IT">
                <a:latin typeface="Palatino Linotype" panose="02040502050505030304" pitchFamily="18" charset="0"/>
              </a:rPr>
              <a:t>Ionico a minore</a:t>
            </a:r>
            <a:r>
              <a:rPr lang="it-IT" smtClean="0">
                <a:latin typeface="Palatino Linotype" panose="02040502050505030304" pitchFamily="18" charset="0"/>
              </a:rPr>
              <a:t>:</a:t>
            </a:r>
            <a:r>
              <a:rPr lang="it-IT" smtClean="0">
                <a:solidFill>
                  <a:srgbClr val="222222"/>
                </a:solidFill>
                <a:latin typeface="Palatino Linotype" panose="02040502050505030304" pitchFamily="18" charset="0"/>
              </a:rPr>
              <a:t> </a:t>
            </a:r>
            <a:r>
              <a:rPr lang="it-IT">
                <a:solidFill>
                  <a:srgbClr val="222222"/>
                </a:solidFill>
                <a:latin typeface="Palatino Linotype" panose="02040502050505030304" pitchFamily="18" charset="0"/>
              </a:rPr>
              <a:t>∪ ∪ </a:t>
            </a:r>
            <a:r>
              <a:rPr lang="it-IT" smtClean="0">
                <a:latin typeface="Palatino Linotype" panose="02040502050505030304" pitchFamily="18" charset="0"/>
              </a:rPr>
              <a:t>– </a:t>
            </a:r>
            <a:r>
              <a:rPr lang="it-IT">
                <a:latin typeface="Palatino Linotype" panose="02040502050505030304" pitchFamily="18" charset="0"/>
              </a:rPr>
              <a:t>–</a:t>
            </a:r>
            <a:r>
              <a:rPr lang="it-IT" smtClean="0">
                <a:latin typeface="Palatino Linotype" panose="02040502050505030304" pitchFamily="18" charset="0"/>
              </a:rPr>
              <a:t> </a:t>
            </a:r>
            <a:endParaRPr lang="it-IT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it-IT">
                <a:latin typeface="Palatino Linotype" panose="02040502050505030304" pitchFamily="18" charset="0"/>
              </a:rPr>
              <a:t>Cretico: </a:t>
            </a:r>
            <a:r>
              <a:rPr lang="it-IT" smtClean="0">
                <a:latin typeface="Palatino Linotype" panose="02040502050505030304" pitchFamily="18" charset="0"/>
              </a:rPr>
              <a:t>–</a:t>
            </a:r>
            <a:r>
              <a:rPr lang="it-IT" smtClean="0">
                <a:solidFill>
                  <a:srgbClr val="222222"/>
                </a:solidFill>
                <a:latin typeface="Palatino Linotype" panose="02040502050505030304" pitchFamily="18" charset="0"/>
              </a:rPr>
              <a:t> ∪</a:t>
            </a:r>
            <a:r>
              <a:rPr lang="it-IT" smtClean="0">
                <a:latin typeface="Palatino Linotype" panose="02040502050505030304" pitchFamily="18" charset="0"/>
              </a:rPr>
              <a:t> </a:t>
            </a:r>
            <a:r>
              <a:rPr lang="it-IT">
                <a:latin typeface="Palatino Linotype" panose="02040502050505030304" pitchFamily="18" charset="0"/>
              </a:rPr>
              <a:t>–</a:t>
            </a:r>
          </a:p>
        </p:txBody>
      </p:sp>
    </p:spTree>
    <p:extLst>
      <p:ext uri="{BB962C8B-B14F-4D97-AF65-F5344CB8AC3E}">
        <p14:creationId xmlns:p14="http://schemas.microsoft.com/office/powerpoint/2010/main" val="165639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87928" y="1225689"/>
            <a:ext cx="852054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t-IT" sz="1600" i="1" smtClean="0">
                <a:latin typeface="Palatino Linotype" panose="02040502050505030304" pitchFamily="18" charset="0"/>
              </a:rPr>
              <a:t>hasta</a:t>
            </a:r>
            <a:r>
              <a:rPr lang="it-IT" sz="1600" smtClean="0">
                <a:latin typeface="Palatino Linotype" panose="02040502050505030304" pitchFamily="18" charset="0"/>
              </a:rPr>
              <a:t>, </a:t>
            </a:r>
            <a:r>
              <a:rPr lang="it-IT" sz="1600" i="1" smtClean="0">
                <a:latin typeface="Palatino Linotype" panose="02040502050505030304" pitchFamily="18" charset="0"/>
              </a:rPr>
              <a:t>magnus</a:t>
            </a:r>
          </a:p>
          <a:p>
            <a:pPr marL="342900" indent="-342900">
              <a:buAutoNum type="arabicPeriod"/>
            </a:pPr>
            <a:r>
              <a:rPr lang="it-IT" sz="1600" i="1" smtClean="0">
                <a:latin typeface="Palatino Linotype" panose="02040502050505030304" pitchFamily="18" charset="0"/>
              </a:rPr>
              <a:t>patris</a:t>
            </a:r>
            <a:r>
              <a:rPr lang="it-IT" sz="1600" smtClean="0">
                <a:latin typeface="Palatino Linotype" panose="02040502050505030304" pitchFamily="18" charset="0"/>
              </a:rPr>
              <a:t> [p,b,t,d,c,g + l,r], ma </a:t>
            </a:r>
            <a:r>
              <a:rPr lang="it-IT" sz="1600" b="1" i="1">
                <a:latin typeface="Palatino Linotype" panose="02040502050505030304" pitchFamily="18" charset="0"/>
              </a:rPr>
              <a:t>ab</a:t>
            </a:r>
            <a:r>
              <a:rPr lang="it-IT" sz="1600" i="1">
                <a:latin typeface="Palatino Linotype" panose="02040502050505030304" pitchFamily="18" charset="0"/>
              </a:rPr>
              <a:t>rogo</a:t>
            </a:r>
            <a:endParaRPr lang="it-IT" sz="1600" i="1" smtClean="0">
              <a:latin typeface="Palatino Linotype" panose="02040502050505030304" pitchFamily="18" charset="0"/>
            </a:endParaRPr>
          </a:p>
          <a:p>
            <a:pPr marL="342900" indent="-342900">
              <a:buAutoNum type="arabicPeriod"/>
            </a:pPr>
            <a:r>
              <a:rPr lang="it-IT" sz="1600" i="1">
                <a:latin typeface="Palatino Linotype" panose="02040502050505030304" pitchFamily="18" charset="0"/>
              </a:rPr>
              <a:t>p</a:t>
            </a:r>
            <a:r>
              <a:rPr lang="it-IT" sz="1600" i="1" smtClean="0">
                <a:latin typeface="Palatino Linotype" panose="02040502050505030304" pitchFamily="18" charset="0"/>
              </a:rPr>
              <a:t>rimus ab oris</a:t>
            </a:r>
            <a:r>
              <a:rPr lang="it-IT" sz="1600" smtClean="0">
                <a:latin typeface="Palatino Linotype" panose="02040502050505030304" pitchFamily="18" charset="0"/>
              </a:rPr>
              <a:t>, </a:t>
            </a:r>
            <a:r>
              <a:rPr lang="it-IT" sz="1600" i="1" smtClean="0">
                <a:latin typeface="Palatino Linotype" panose="02040502050505030304" pitchFamily="18" charset="0"/>
              </a:rPr>
              <a:t>fugit illa per undas</a:t>
            </a:r>
            <a:r>
              <a:rPr lang="it-IT" sz="1600" smtClean="0">
                <a:latin typeface="Palatino Linotype" panose="02040502050505030304" pitchFamily="18" charset="0"/>
              </a:rPr>
              <a:t>, ma </a:t>
            </a:r>
            <a:r>
              <a:rPr lang="it-IT" sz="1600" i="1" smtClean="0">
                <a:latin typeface="Palatino Linotype" panose="02040502050505030304" pitchFamily="18" charset="0"/>
              </a:rPr>
              <a:t>unda </a:t>
            </a:r>
            <a:r>
              <a:rPr lang="it-IT" sz="1600" b="1" i="1" smtClean="0">
                <a:latin typeface="Palatino Linotype" panose="02040502050505030304" pitchFamily="18" charset="0"/>
              </a:rPr>
              <a:t>Sc</a:t>
            </a:r>
            <a:r>
              <a:rPr lang="it-IT" sz="1600" i="1" smtClean="0">
                <a:latin typeface="Palatino Linotype" panose="02040502050505030304" pitchFamily="18" charset="0"/>
              </a:rPr>
              <a:t>amandri</a:t>
            </a:r>
          </a:p>
          <a:p>
            <a:pPr marL="342900" indent="-342900">
              <a:buAutoNum type="arabicPeriod"/>
            </a:pPr>
            <a:r>
              <a:rPr lang="it-IT" sz="1600" i="1" smtClean="0">
                <a:latin typeface="Palatino Linotype" panose="02040502050505030304" pitchFamily="18" charset="0"/>
              </a:rPr>
              <a:t>sequitur</a:t>
            </a:r>
          </a:p>
          <a:p>
            <a:pPr marL="342900" indent="-342900">
              <a:buAutoNum type="arabicPeriod"/>
            </a:pPr>
            <a:r>
              <a:rPr lang="it-IT" sz="1600" i="1">
                <a:latin typeface="Palatino Linotype" panose="02040502050505030304" pitchFamily="18" charset="0"/>
              </a:rPr>
              <a:t>m</a:t>
            </a:r>
            <a:r>
              <a:rPr lang="it-IT" sz="1600" i="1" smtClean="0">
                <a:latin typeface="Palatino Linotype" panose="02040502050505030304" pitchFamily="18" charset="0"/>
              </a:rPr>
              <a:t>aximus</a:t>
            </a:r>
          </a:p>
          <a:p>
            <a:pPr marL="342900" indent="-342900">
              <a:buAutoNum type="arabicPeriod"/>
            </a:pPr>
            <a:r>
              <a:rPr lang="it-IT" sz="1600" i="1">
                <a:latin typeface="Palatino Linotype" panose="02040502050505030304" pitchFamily="18" charset="0"/>
              </a:rPr>
              <a:t>g</a:t>
            </a:r>
            <a:r>
              <a:rPr lang="it-IT" sz="1600" i="1" smtClean="0">
                <a:latin typeface="Palatino Linotype" panose="02040502050505030304" pitchFamily="18" charset="0"/>
              </a:rPr>
              <a:t>aza</a:t>
            </a:r>
            <a:r>
              <a:rPr lang="it-IT" sz="1600" smtClean="0">
                <a:latin typeface="Palatino Linotype" panose="02040502050505030304" pitchFamily="18" charset="0"/>
              </a:rPr>
              <a:t>, </a:t>
            </a:r>
            <a:r>
              <a:rPr lang="it-IT" sz="1600" i="1" smtClean="0">
                <a:latin typeface="Palatino Linotype" panose="02040502050505030304" pitchFamily="18" charset="0"/>
              </a:rPr>
              <a:t>maior</a:t>
            </a:r>
            <a:r>
              <a:rPr lang="it-IT" sz="1600" smtClean="0">
                <a:latin typeface="Palatino Linotype" panose="02040502050505030304" pitchFamily="18" charset="0"/>
              </a:rPr>
              <a:t> </a:t>
            </a:r>
            <a:r>
              <a:rPr lang="it-IT" sz="1600" smtClean="0">
                <a:latin typeface="Palatino Linotype" panose="02040502050505030304" pitchFamily="18" charset="0"/>
                <a:cs typeface="Calibri" panose="020F0502020204030204" pitchFamily="34" charset="0"/>
              </a:rPr>
              <a:t>→ gaz-za, maj-jor</a:t>
            </a:r>
          </a:p>
          <a:p>
            <a:endParaRPr lang="it-IT" sz="1600">
              <a:latin typeface="Palatino Linotype" panose="02040502050505030304" pitchFamily="18" charset="0"/>
              <a:cs typeface="Calibri" panose="020F0502020204030204" pitchFamily="34" charset="0"/>
            </a:endParaRPr>
          </a:p>
          <a:p>
            <a:r>
              <a:rPr lang="it-IT" sz="1600" i="1" smtClean="0">
                <a:latin typeface="Palatino Linotype" panose="02040502050505030304" pitchFamily="18" charset="0"/>
                <a:cs typeface="Calibri" panose="020F0502020204030204" pitchFamily="34" charset="0"/>
              </a:rPr>
              <a:t>op-ti-mus</a:t>
            </a:r>
            <a:r>
              <a:rPr lang="it-IT" sz="1600" smtClean="0">
                <a:latin typeface="Palatino Linotype" panose="02040502050505030304" pitchFamily="18" charset="0"/>
                <a:cs typeface="Calibri" panose="020F0502020204030204" pitchFamily="34" charset="0"/>
              </a:rPr>
              <a:t> [la vocale –</a:t>
            </a:r>
            <a:r>
              <a:rPr lang="it-IT" sz="1600" i="1" smtClean="0">
                <a:latin typeface="Palatino Linotype" panose="02040502050505030304" pitchFamily="18" charset="0"/>
                <a:cs typeface="Calibri" panose="020F0502020204030204" pitchFamily="34" charset="0"/>
              </a:rPr>
              <a:t>u</a:t>
            </a:r>
            <a:r>
              <a:rPr lang="it-IT" sz="1600" smtClean="0">
                <a:latin typeface="Palatino Linotype" panose="02040502050505030304" pitchFamily="18" charset="0"/>
                <a:cs typeface="Calibri" panose="020F0502020204030204" pitchFamily="34" charset="0"/>
              </a:rPr>
              <a:t>- è breve]</a:t>
            </a:r>
          </a:p>
          <a:p>
            <a:r>
              <a:rPr lang="it-IT" sz="1600" i="1">
                <a:latin typeface="Palatino Linotype" panose="02040502050505030304" pitchFamily="18" charset="0"/>
              </a:rPr>
              <a:t>o</a:t>
            </a:r>
            <a:r>
              <a:rPr lang="it-IT" sz="1600" i="1" smtClean="0">
                <a:latin typeface="Palatino Linotype" panose="02040502050505030304" pitchFamily="18" charset="0"/>
              </a:rPr>
              <a:t>ptimus artifex</a:t>
            </a:r>
          </a:p>
          <a:p>
            <a:endParaRPr lang="it-IT" sz="1600">
              <a:latin typeface="Palatino Linotype" panose="02040502050505030304" pitchFamily="18" charset="0"/>
            </a:endParaRPr>
          </a:p>
          <a:p>
            <a:r>
              <a:rPr lang="it-IT" sz="1600" i="1">
                <a:latin typeface="Palatino Linotype" panose="02040502050505030304" pitchFamily="18" charset="0"/>
              </a:rPr>
              <a:t>p</a:t>
            </a:r>
            <a:r>
              <a:rPr lang="it-IT" sz="1600" i="1" smtClean="0">
                <a:latin typeface="Palatino Linotype" panose="02040502050505030304" pitchFamily="18" charset="0"/>
              </a:rPr>
              <a:t>raeda</a:t>
            </a:r>
            <a:r>
              <a:rPr lang="it-IT" sz="1600" smtClean="0">
                <a:latin typeface="Palatino Linotype" panose="02040502050505030304" pitchFamily="18" charset="0"/>
              </a:rPr>
              <a:t>, </a:t>
            </a:r>
            <a:r>
              <a:rPr lang="it-IT" sz="1600" i="1" smtClean="0">
                <a:latin typeface="Palatino Linotype" panose="02040502050505030304" pitchFamily="18" charset="0"/>
              </a:rPr>
              <a:t>aurum</a:t>
            </a:r>
            <a:r>
              <a:rPr lang="it-IT" sz="1600" smtClean="0">
                <a:latin typeface="Palatino Linotype" panose="02040502050505030304" pitchFamily="18" charset="0"/>
              </a:rPr>
              <a:t>, </a:t>
            </a:r>
            <a:r>
              <a:rPr lang="it-IT" sz="1600" i="1" smtClean="0">
                <a:latin typeface="Palatino Linotype" panose="02040502050505030304" pitchFamily="18" charset="0"/>
              </a:rPr>
              <a:t>proelium </a:t>
            </a:r>
          </a:p>
          <a:p>
            <a:r>
              <a:rPr lang="it-IT" sz="1600" i="1" smtClean="0">
                <a:latin typeface="Palatino Linotype" panose="02040502050505030304" pitchFamily="18" charset="0"/>
              </a:rPr>
              <a:t>olea</a:t>
            </a:r>
            <a:r>
              <a:rPr lang="it-IT" sz="1600" smtClean="0">
                <a:latin typeface="Palatino Linotype" panose="02040502050505030304" pitchFamily="18" charset="0"/>
              </a:rPr>
              <a:t>, </a:t>
            </a:r>
            <a:r>
              <a:rPr lang="it-IT" sz="1600" i="1" smtClean="0">
                <a:latin typeface="Palatino Linotype" panose="02040502050505030304" pitchFamily="18" charset="0"/>
              </a:rPr>
              <a:t>etiam</a:t>
            </a:r>
            <a:r>
              <a:rPr lang="it-IT" sz="1600" smtClean="0">
                <a:latin typeface="Palatino Linotype" panose="02040502050505030304" pitchFamily="18" charset="0"/>
              </a:rPr>
              <a:t>, </a:t>
            </a:r>
            <a:r>
              <a:rPr lang="it-IT" sz="1600" i="1" smtClean="0">
                <a:latin typeface="Palatino Linotype" panose="02040502050505030304" pitchFamily="18" charset="0"/>
              </a:rPr>
              <a:t>poëta</a:t>
            </a:r>
            <a:r>
              <a:rPr lang="it-IT" sz="1600" smtClean="0">
                <a:latin typeface="Palatino Linotype" panose="02040502050505030304" pitchFamily="18" charset="0"/>
              </a:rPr>
              <a:t> </a:t>
            </a:r>
          </a:p>
          <a:p>
            <a:endParaRPr lang="it-IT" sz="1600" smtClean="0">
              <a:latin typeface="Palatino Linotype" panose="02040502050505030304" pitchFamily="18" charset="0"/>
            </a:endParaRPr>
          </a:p>
          <a:p>
            <a:r>
              <a:rPr lang="it-IT" sz="1600" smtClean="0">
                <a:latin typeface="Palatino Linotype" panose="02040502050505030304" pitchFamily="18" charset="0"/>
              </a:rPr>
              <a:t>ma</a:t>
            </a:r>
          </a:p>
          <a:p>
            <a:r>
              <a:rPr lang="it-IT" sz="1600" i="1">
                <a:latin typeface="Palatino Linotype" panose="02040502050505030304" pitchFamily="18" charset="0"/>
              </a:rPr>
              <a:t>i</a:t>
            </a:r>
            <a:r>
              <a:rPr lang="it-IT" sz="1600" i="1" smtClean="0">
                <a:latin typeface="Palatino Linotype" panose="02040502050505030304" pitchFamily="18" charset="0"/>
              </a:rPr>
              <a:t>llius</a:t>
            </a:r>
            <a:r>
              <a:rPr lang="it-IT" sz="1600" smtClean="0">
                <a:latin typeface="Palatino Linotype" panose="02040502050505030304" pitchFamily="18" charset="0"/>
              </a:rPr>
              <a:t>, </a:t>
            </a:r>
            <a:r>
              <a:rPr lang="it-IT" sz="1600" i="1" smtClean="0">
                <a:latin typeface="Palatino Linotype" panose="02040502050505030304" pitchFamily="18" charset="0"/>
              </a:rPr>
              <a:t>totius</a:t>
            </a:r>
          </a:p>
          <a:p>
            <a:r>
              <a:rPr lang="it-IT" sz="1600" i="1" smtClean="0">
                <a:latin typeface="Palatino Linotype" panose="02040502050505030304" pitchFamily="18" charset="0"/>
              </a:rPr>
              <a:t>Aeneas</a:t>
            </a:r>
            <a:r>
              <a:rPr lang="it-IT" sz="1600" smtClean="0">
                <a:latin typeface="Palatino Linotype" panose="02040502050505030304" pitchFamily="18" charset="0"/>
              </a:rPr>
              <a:t> [da </a:t>
            </a:r>
            <a:r>
              <a:rPr lang="el-GR" sz="1600" smtClean="0">
                <a:latin typeface="Palatino Linotype" panose="02040502050505030304" pitchFamily="18" charset="0"/>
              </a:rPr>
              <a:t>Αἰν</a:t>
            </a:r>
            <a:r>
              <a:rPr lang="el-GR" sz="1600" u="sng" smtClean="0">
                <a:latin typeface="Palatino Linotype" panose="02040502050505030304" pitchFamily="18" charset="0"/>
              </a:rPr>
              <a:t>εί</a:t>
            </a:r>
            <a:r>
              <a:rPr lang="el-GR" sz="1600" smtClean="0">
                <a:latin typeface="Palatino Linotype" panose="02040502050505030304" pitchFamily="18" charset="0"/>
              </a:rPr>
              <a:t>ας</a:t>
            </a:r>
            <a:r>
              <a:rPr lang="it-IT" sz="1600" smtClean="0">
                <a:latin typeface="Palatino Linotype" panose="02040502050505030304" pitchFamily="18" charset="0"/>
              </a:rPr>
              <a:t>], </a:t>
            </a:r>
            <a:r>
              <a:rPr lang="it-IT" sz="1600" i="1">
                <a:latin typeface="Palatino Linotype" panose="02040502050505030304" pitchFamily="18" charset="0"/>
              </a:rPr>
              <a:t>Iphigenia</a:t>
            </a:r>
            <a:r>
              <a:rPr lang="it-IT" sz="1600">
                <a:latin typeface="Palatino Linotype" panose="02040502050505030304" pitchFamily="18" charset="0"/>
              </a:rPr>
              <a:t>, </a:t>
            </a:r>
            <a:r>
              <a:rPr lang="it-IT" sz="1600" i="1" smtClean="0">
                <a:latin typeface="Palatino Linotype" panose="02040502050505030304" pitchFamily="18" charset="0"/>
              </a:rPr>
              <a:t>aër</a:t>
            </a:r>
          </a:p>
          <a:p>
            <a:endParaRPr lang="it-IT" sz="1600" i="1">
              <a:latin typeface="Palatino Linotype" panose="02040502050505030304" pitchFamily="18" charset="0"/>
            </a:endParaRPr>
          </a:p>
          <a:p>
            <a:r>
              <a:rPr lang="it-IT" sz="1600" smtClean="0">
                <a:latin typeface="Palatino Linotype" panose="02040502050505030304" pitchFamily="18" charset="0"/>
              </a:rPr>
              <a:t>SINALEFE (</a:t>
            </a:r>
            <a:r>
              <a:rPr lang="el-GR" sz="1600" smtClean="0">
                <a:latin typeface="Palatino Linotype" panose="02040502050505030304" pitchFamily="18" charset="0"/>
              </a:rPr>
              <a:t>συναλοιφή</a:t>
            </a:r>
            <a:r>
              <a:rPr lang="it-IT" sz="1600" smtClean="0">
                <a:latin typeface="Palatino Linotype" panose="02040502050505030304" pitchFamily="18" charset="0"/>
              </a:rPr>
              <a:t>, «fusione») </a:t>
            </a:r>
            <a:r>
              <a:rPr lang="it-IT" sz="1600" smtClean="0">
                <a:solidFill>
                  <a:srgbClr val="C00000"/>
                </a:solidFill>
                <a:latin typeface="Palatino Linotype" panose="02040502050505030304" pitchFamily="18" charset="0"/>
              </a:rPr>
              <a:t>[T-BP p. 257-260]</a:t>
            </a:r>
          </a:p>
          <a:p>
            <a:r>
              <a:rPr lang="it-IT" sz="1600" smtClean="0">
                <a:latin typeface="Palatino Linotype" panose="02040502050505030304" pitchFamily="18" charset="0"/>
              </a:rPr>
              <a:t>c</a:t>
            </a:r>
            <a:r>
              <a:rPr lang="it-IT" sz="1600" i="1" smtClean="0">
                <a:latin typeface="Palatino Linotype" panose="02040502050505030304" pitchFamily="18" charset="0"/>
              </a:rPr>
              <a:t>on-ti-cu-e-r</a:t>
            </a:r>
            <a:r>
              <a:rPr lang="it-IT" sz="1600" b="1" i="1" smtClean="0">
                <a:latin typeface="Palatino Linotype" panose="02040502050505030304" pitchFamily="18" charset="0"/>
              </a:rPr>
              <a:t>eo</a:t>
            </a:r>
            <a:r>
              <a:rPr lang="it-IT" sz="1600" i="1" smtClean="0">
                <a:latin typeface="Palatino Linotype" panose="02040502050505030304" pitchFamily="18" charset="0"/>
              </a:rPr>
              <a:t>m-ne</a:t>
            </a:r>
            <a:r>
              <a:rPr lang="it-IT" sz="1600" smtClean="0">
                <a:latin typeface="Palatino Linotype" panose="02040502050505030304" pitchFamily="18" charset="0"/>
              </a:rPr>
              <a:t>[</a:t>
            </a:r>
            <a:r>
              <a:rPr lang="it-IT" sz="1600" i="1" smtClean="0">
                <a:latin typeface="Palatino Linotype" panose="02040502050505030304" pitchFamily="18" charset="0"/>
              </a:rPr>
              <a:t>s</a:t>
            </a:r>
            <a:r>
              <a:rPr lang="it-IT" sz="1600" smtClean="0">
                <a:latin typeface="Palatino Linotype" panose="02040502050505030304" pitchFamily="18" charset="0"/>
              </a:rPr>
              <a:t>]</a:t>
            </a:r>
            <a:r>
              <a:rPr lang="it-IT" sz="1600" smtClean="0">
                <a:latin typeface="Palatino Linotype" panose="02040502050505030304" pitchFamily="18" charset="0"/>
                <a:cs typeface="Calibri" panose="020F0502020204030204" pitchFamily="34" charset="0"/>
              </a:rPr>
              <a:t>→ la vocale e si annulla prosodicamente e né </a:t>
            </a:r>
            <a:r>
              <a:rPr lang="it-IT" sz="1600" i="1" smtClean="0">
                <a:latin typeface="Palatino Linotype" panose="02040502050505030304" pitchFamily="18" charset="0"/>
                <a:cs typeface="Calibri" panose="020F0502020204030204" pitchFamily="34" charset="0"/>
              </a:rPr>
              <a:t>r</a:t>
            </a:r>
            <a:r>
              <a:rPr lang="it-IT" sz="1600" smtClean="0">
                <a:latin typeface="Palatino Linotype" panose="02040502050505030304" pitchFamily="18" charset="0"/>
                <a:cs typeface="Calibri" panose="020F0502020204030204" pitchFamily="34" charset="0"/>
              </a:rPr>
              <a:t> né </a:t>
            </a:r>
            <a:r>
              <a:rPr lang="it-IT" sz="1600" i="1" smtClean="0">
                <a:latin typeface="Palatino Linotype" panose="02040502050505030304" pitchFamily="18" charset="0"/>
                <a:cs typeface="Calibri" panose="020F0502020204030204" pitchFamily="34" charset="0"/>
              </a:rPr>
              <a:t>e</a:t>
            </a:r>
            <a:r>
              <a:rPr lang="it-IT" sz="1600" smtClean="0">
                <a:latin typeface="Palatino Linotype" panose="02040502050505030304" pitchFamily="18" charset="0"/>
                <a:cs typeface="Calibri" panose="020F0502020204030204" pitchFamily="34" charset="0"/>
              </a:rPr>
              <a:t> hanno valore quantitativo</a:t>
            </a:r>
          </a:p>
          <a:p>
            <a:r>
              <a:rPr lang="it-IT" sz="1600" i="1">
                <a:latin typeface="Palatino Linotype" panose="02040502050505030304" pitchFamily="18" charset="0"/>
                <a:cs typeface="Calibri" panose="020F0502020204030204" pitchFamily="34" charset="0"/>
              </a:rPr>
              <a:t>m</a:t>
            </a:r>
            <a:r>
              <a:rPr lang="it-IT" sz="1600" i="1" smtClean="0">
                <a:latin typeface="Palatino Linotype" panose="02040502050505030304" pitchFamily="18" charset="0"/>
                <a:cs typeface="Calibri" panose="020F0502020204030204" pitchFamily="34" charset="0"/>
              </a:rPr>
              <a:t>onstrum horrendum informe</a:t>
            </a:r>
            <a:r>
              <a:rPr lang="it-IT" sz="1600" smtClean="0">
                <a:latin typeface="Palatino Linotype" panose="02040502050505030304" pitchFamily="18" charset="0"/>
                <a:cs typeface="Calibri" panose="020F0502020204030204" pitchFamily="34" charset="0"/>
              </a:rPr>
              <a:t>: </a:t>
            </a:r>
            <a:r>
              <a:rPr lang="it-IT" sz="1600" i="1" smtClean="0">
                <a:latin typeface="Palatino Linotype" panose="02040502050505030304" pitchFamily="18" charset="0"/>
                <a:cs typeface="Calibri" panose="020F0502020204030204" pitchFamily="34" charset="0"/>
              </a:rPr>
              <a:t>h</a:t>
            </a:r>
            <a:r>
              <a:rPr lang="it-IT" sz="1600" smtClean="0">
                <a:latin typeface="Palatino Linotype" panose="02040502050505030304" pitchFamily="18" charset="0"/>
                <a:cs typeface="Calibri" panose="020F0502020204030204" pitchFamily="34" charset="0"/>
              </a:rPr>
              <a:t> on ha mai valore prosodico; m finale, pronunciata debolmente, tendeva a scomparire davanti a vocale </a:t>
            </a:r>
            <a:r>
              <a:rPr lang="it-IT" sz="1600" smtClean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it-IT" sz="1600" smtClean="0">
                <a:latin typeface="Palatino Linotype" panose="02040502050505030304" pitchFamily="18" charset="0"/>
                <a:cs typeface="Calibri" panose="020F0502020204030204" pitchFamily="34" charset="0"/>
              </a:rPr>
              <a:t>-</a:t>
            </a:r>
            <a:r>
              <a:rPr lang="it-IT" sz="1600" i="1" smtClean="0">
                <a:latin typeface="Palatino Linotype" panose="02040502050505030304" pitchFamily="18" charset="0"/>
                <a:cs typeface="Calibri" panose="020F0502020204030204" pitchFamily="34" charset="0"/>
              </a:rPr>
              <a:t>truhor</a:t>
            </a:r>
            <a:r>
              <a:rPr lang="it-IT" sz="1600" smtClean="0">
                <a:latin typeface="Palatino Linotype" panose="02040502050505030304" pitchFamily="18" charset="0"/>
                <a:cs typeface="Calibri" panose="020F0502020204030204" pitchFamily="34" charset="0"/>
              </a:rPr>
              <a:t>-, -</a:t>
            </a:r>
            <a:r>
              <a:rPr lang="it-IT" sz="1600" i="1" smtClean="0">
                <a:latin typeface="Palatino Linotype" panose="02040502050505030304" pitchFamily="18" charset="0"/>
                <a:cs typeface="Calibri" panose="020F0502020204030204" pitchFamily="34" charset="0"/>
              </a:rPr>
              <a:t>duin</a:t>
            </a:r>
            <a:r>
              <a:rPr lang="it-IT" sz="1600" smtClean="0">
                <a:latin typeface="Palatino Linotype" panose="02040502050505030304" pitchFamily="18" charset="0"/>
                <a:cs typeface="Calibri" panose="020F0502020204030204" pitchFamily="34" charset="0"/>
              </a:rPr>
              <a:t>-  </a:t>
            </a:r>
            <a:endParaRPr lang="it-IT" sz="1600" smtClean="0">
              <a:latin typeface="Palatino Linotype" panose="02040502050505030304" pitchFamily="18" charset="0"/>
            </a:endParaRPr>
          </a:p>
          <a:p>
            <a:endParaRPr lang="it-IT" smtClean="0"/>
          </a:p>
          <a:p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87927" y="466728"/>
            <a:ext cx="17524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smtClean="0">
                <a:latin typeface="Palatino Linotype" panose="02040502050505030304" pitchFamily="18" charset="0"/>
              </a:rPr>
              <a:t>habebat</a:t>
            </a:r>
            <a:r>
              <a:rPr lang="it-IT" sz="1600" smtClean="0">
                <a:latin typeface="Palatino Linotype" panose="02040502050505030304" pitchFamily="18" charset="0"/>
              </a:rPr>
              <a:t>, </a:t>
            </a:r>
            <a:r>
              <a:rPr lang="it-IT" sz="1600" i="1" smtClean="0">
                <a:latin typeface="Palatino Linotype" panose="02040502050505030304" pitchFamily="18" charset="0"/>
              </a:rPr>
              <a:t>dolorem</a:t>
            </a:r>
          </a:p>
          <a:p>
            <a:r>
              <a:rPr lang="it-IT" sz="1600" i="1">
                <a:latin typeface="Palatino Linotype" panose="02040502050505030304" pitchFamily="18" charset="0"/>
              </a:rPr>
              <a:t>a</a:t>
            </a:r>
            <a:r>
              <a:rPr lang="it-IT" sz="1600" i="1" smtClean="0">
                <a:latin typeface="Palatino Linotype" panose="02040502050505030304" pitchFamily="18" charset="0"/>
              </a:rPr>
              <a:t>nimus</a:t>
            </a:r>
            <a:r>
              <a:rPr lang="it-IT" sz="1600" smtClean="0">
                <a:latin typeface="Palatino Linotype" panose="02040502050505030304" pitchFamily="18" charset="0"/>
              </a:rPr>
              <a:t>, </a:t>
            </a:r>
            <a:r>
              <a:rPr lang="it-IT" sz="1600" i="1" smtClean="0">
                <a:latin typeface="Palatino Linotype" panose="02040502050505030304" pitchFamily="18" charset="0"/>
              </a:rPr>
              <a:t>miserrima</a:t>
            </a:r>
          </a:p>
          <a:p>
            <a:endParaRPr lang="it-IT" sz="1600" smtClean="0">
              <a:latin typeface="Palatino Linotype" panose="02040502050505030304" pitchFamily="18" charset="0"/>
            </a:endParaRPr>
          </a:p>
          <a:p>
            <a:endParaRPr lang="it-IT" sz="1600" smtClean="0">
              <a:latin typeface="Palatino Linotype" panose="02040502050505030304" pitchFamily="18" charset="0"/>
            </a:endParaRPr>
          </a:p>
          <a:p>
            <a:endParaRPr lang="it-IT" sz="1600" smtClean="0">
              <a:latin typeface="Palatino Linotype" panose="02040502050505030304" pitchFamily="18" charset="0"/>
            </a:endParaRPr>
          </a:p>
          <a:p>
            <a:endParaRPr lang="it-IT" sz="160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Immagine 32" descr="http://www.latinovivo.com/autori/esametro1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0103" y="411877"/>
            <a:ext cx="6662057" cy="64987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Immagine 33" descr="http://www.latinovivo.com/autori/esametro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0102" y="1398257"/>
            <a:ext cx="6662057" cy="1079319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ttangolo 12"/>
          <p:cNvSpPr/>
          <p:nvPr/>
        </p:nvSpPr>
        <p:spPr>
          <a:xfrm>
            <a:off x="1240101" y="2814078"/>
            <a:ext cx="6662057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t-IT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= semiternaria (o tritemimere)</a:t>
            </a:r>
            <a:endParaRPr lang="it-IT" sz="1600">
              <a:effectLst/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t-IT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= semiquinaria (o pentemimere m.)</a:t>
            </a:r>
            <a:endParaRPr lang="it-IT" sz="1600">
              <a:effectLst/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t-IT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 = trocaica o del terzo trocheo (o pentemimere f.)</a:t>
            </a:r>
            <a:endParaRPr lang="it-IT" sz="1600">
              <a:effectLst/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t-IT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= semisettenaria (o eftemimere)</a:t>
            </a:r>
            <a:endParaRPr lang="it-IT" sz="1600">
              <a:effectLst/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t-IT">
                <a:solidFill>
                  <a:srgbClr val="C00000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= dieresi bucolica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it-IT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Conticuere omnes intentique ora tenebant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it-IT">
                <a:effectLst/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Tityre, tu patulae recubans sub tegmine fagi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it-IT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Nos patriam fugimus: tu Tityre, lentus in umbra</a:t>
            </a:r>
            <a:endParaRPr lang="it-IT">
              <a:effectLst/>
              <a:latin typeface="Palatino Linotype" panose="0204050205050503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l-GR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Ἄνδρα μοι ἔννεπε, Μοῦσα, πολύτροπον ὃς μάλα πολλά</a:t>
            </a:r>
            <a:r>
              <a:rPr lang="it-IT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endParaRPr lang="it-IT">
              <a:effectLst/>
              <a:latin typeface="Palatino Linotype" panose="0204050205050503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85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382486" y="1062987"/>
            <a:ext cx="6672943" cy="4324261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it-IT" sz="1500">
              <a:latin typeface="Palatino Linotype" panose="0204050205050503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1500" b="1">
                <a:solidFill>
                  <a:srgbClr val="0070C0"/>
                </a:solidFill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Verg. </a:t>
            </a:r>
            <a:r>
              <a:rPr lang="it-IT" sz="1500" b="1" i="1">
                <a:solidFill>
                  <a:srgbClr val="0070C0"/>
                </a:solidFill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Aen</a:t>
            </a:r>
            <a:r>
              <a:rPr lang="it-IT" sz="1500" b="1">
                <a:solidFill>
                  <a:srgbClr val="0070C0"/>
                </a:solidFill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. II 1</a:t>
            </a:r>
          </a:p>
          <a:p>
            <a:pPr>
              <a:spcAft>
                <a:spcPts val="600"/>
              </a:spcAft>
            </a:pPr>
            <a:r>
              <a:rPr lang="it-IT" sz="150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Conticuer</a:t>
            </a:r>
            <a:r>
              <a:rPr lang="it-IT" sz="1500" b="1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it-IT" sz="1500">
                <a:solidFill>
                  <a:srgbClr val="0070C0"/>
                </a:solidFill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it-IT" sz="1500" b="1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o</a:t>
            </a:r>
            <a:r>
              <a:rPr lang="it-IT" sz="150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mnes </a:t>
            </a:r>
            <a:r>
              <a:rPr lang="it-IT" sz="150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ǁ</a:t>
            </a:r>
            <a:r>
              <a:rPr lang="it-IT" sz="150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intentiqu</a:t>
            </a:r>
            <a:r>
              <a:rPr lang="it-IT" sz="1500" b="1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it-IT" sz="1500">
                <a:solidFill>
                  <a:srgbClr val="0070C0"/>
                </a:solidFill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it-IT" sz="1500" b="1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o</a:t>
            </a:r>
            <a:r>
              <a:rPr lang="it-IT" sz="150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ra tenebant</a:t>
            </a:r>
          </a:p>
          <a:p>
            <a:pPr>
              <a:spcAft>
                <a:spcPts val="600"/>
              </a:spcAft>
            </a:pPr>
            <a:r>
              <a:rPr lang="it-IT" sz="150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Cōn – tĭ – cŭ – | ē – r</a:t>
            </a:r>
            <a:r>
              <a:rPr lang="it-IT" sz="1500" b="1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eō</a:t>
            </a:r>
            <a:r>
              <a:rPr lang="it-IT" sz="150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 – | ne – sin –| ten – ti – | qu</a:t>
            </a:r>
            <a:r>
              <a:rPr lang="it-IT" sz="1500" b="1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eo</a:t>
            </a:r>
            <a:r>
              <a:rPr lang="it-IT" sz="150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– ra – te | ne – bant. </a:t>
            </a:r>
          </a:p>
          <a:p>
            <a:pPr>
              <a:spcAft>
                <a:spcPts val="600"/>
              </a:spcAft>
            </a:pPr>
            <a:r>
              <a:rPr lang="it-IT" sz="150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DSSSD</a:t>
            </a:r>
          </a:p>
          <a:p>
            <a:pPr>
              <a:spcAft>
                <a:spcPts val="600"/>
              </a:spcAft>
            </a:pPr>
            <a:endParaRPr lang="it-IT" sz="1500">
              <a:latin typeface="Palatino Linotype" panose="0204050205050503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1500" b="1" i="1">
                <a:solidFill>
                  <a:srgbClr val="0070C0"/>
                </a:solidFill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ecl</a:t>
            </a:r>
            <a:r>
              <a:rPr lang="it-IT" sz="1500" b="1">
                <a:solidFill>
                  <a:srgbClr val="0070C0"/>
                </a:solidFill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. 1,1</a:t>
            </a:r>
          </a:p>
          <a:p>
            <a:pPr>
              <a:spcAft>
                <a:spcPts val="600"/>
              </a:spcAft>
            </a:pPr>
            <a:r>
              <a:rPr lang="it-IT" sz="150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Tityre,</a:t>
            </a:r>
            <a:r>
              <a:rPr lang="it-IT" sz="150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5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ǁ</a:t>
            </a:r>
            <a:r>
              <a:rPr lang="it-IT" sz="150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tu </a:t>
            </a:r>
            <a:r>
              <a:rPr lang="it-IT" sz="1500" b="1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patulae</a:t>
            </a:r>
            <a:r>
              <a:rPr lang="it-IT" sz="150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it-IT" sz="150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ǁ</a:t>
            </a:r>
            <a:r>
              <a:rPr lang="it-IT" sz="150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recubans </a:t>
            </a:r>
            <a:r>
              <a:rPr lang="it-IT" sz="150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|</a:t>
            </a:r>
            <a:r>
              <a:rPr lang="it-IT" sz="150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sub tegmine </a:t>
            </a:r>
            <a:r>
              <a:rPr lang="it-IT" sz="1500" b="1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fagi</a:t>
            </a:r>
            <a:endParaRPr lang="it-IT" sz="1500">
              <a:latin typeface="Palatino Linotype" panose="0204050205050503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1500" b="1" i="1">
                <a:solidFill>
                  <a:srgbClr val="0070C0"/>
                </a:solidFill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ibid</a:t>
            </a:r>
            <a:r>
              <a:rPr lang="it-IT" sz="1500" b="1">
                <a:solidFill>
                  <a:srgbClr val="0070C0"/>
                </a:solidFill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. 4</a:t>
            </a:r>
          </a:p>
          <a:p>
            <a:pPr>
              <a:spcAft>
                <a:spcPts val="600"/>
              </a:spcAft>
            </a:pPr>
            <a:r>
              <a:rPr lang="it-IT" sz="150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nos patriam fugimus: </a:t>
            </a:r>
            <a:r>
              <a:rPr lang="it-IT" sz="150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ǁ</a:t>
            </a:r>
            <a:r>
              <a:rPr lang="it-IT" sz="150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tu Tityre, </a:t>
            </a:r>
            <a:r>
              <a:rPr lang="it-IT" sz="15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ǁ</a:t>
            </a:r>
            <a:r>
              <a:rPr lang="it-IT" sz="150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lentus in umbra</a:t>
            </a:r>
          </a:p>
          <a:p>
            <a:pPr>
              <a:spcAft>
                <a:spcPts val="600"/>
              </a:spcAft>
            </a:pPr>
            <a:endParaRPr lang="it-IT" sz="1500">
              <a:latin typeface="Palatino Linotype" panose="0204050205050503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1500" b="1">
                <a:solidFill>
                  <a:srgbClr val="0070C0"/>
                </a:solidFill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Hom. </a:t>
            </a:r>
            <a:r>
              <a:rPr lang="it-IT" sz="1500" b="1" i="1">
                <a:solidFill>
                  <a:srgbClr val="0070C0"/>
                </a:solidFill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Od</a:t>
            </a:r>
            <a:r>
              <a:rPr lang="it-IT" sz="1500" b="1">
                <a:solidFill>
                  <a:srgbClr val="0070C0"/>
                </a:solidFill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. I 1</a:t>
            </a:r>
          </a:p>
          <a:p>
            <a:pPr>
              <a:spcAft>
                <a:spcPts val="600"/>
              </a:spcAft>
            </a:pPr>
            <a:r>
              <a:rPr lang="el-GR" sz="150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Ἄνδρα μοι ἔννεπε, Μοῦσα,</a:t>
            </a:r>
            <a:r>
              <a:rPr lang="it-IT" sz="150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it-IT" sz="150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ǁ</a:t>
            </a:r>
            <a:r>
              <a:rPr lang="el-GR" sz="150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πολύτροπον </a:t>
            </a:r>
            <a:r>
              <a:rPr lang="it-IT" sz="15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ǁ</a:t>
            </a:r>
            <a:r>
              <a:rPr lang="it-IT" sz="150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l-GR" sz="150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ὃς μάλα πολλά</a:t>
            </a:r>
            <a:r>
              <a:rPr lang="it-IT" sz="150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it-IT" sz="1500">
                <a:solidFill>
                  <a:srgbClr val="222222"/>
                </a:solidFill>
                <a:latin typeface="Palatino Linotype" panose="02040502050505030304" pitchFamily="18" charset="0"/>
              </a:rPr>
              <a:t>– ∪ ∪  – ∪ ∪ – ∪</a:t>
            </a:r>
            <a:r>
              <a:rPr lang="it-IT" sz="150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ǁ</a:t>
            </a:r>
            <a:r>
              <a:rPr lang="it-IT" sz="1500">
                <a:solidFill>
                  <a:srgbClr val="222222"/>
                </a:solidFill>
                <a:latin typeface="Palatino Linotype" panose="02040502050505030304" pitchFamily="18" charset="0"/>
              </a:rPr>
              <a:t> ∪ – ∪ ∪ </a:t>
            </a:r>
            <a:r>
              <a:rPr lang="it-IT" sz="15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ǁ</a:t>
            </a:r>
            <a:r>
              <a:rPr lang="it-IT" sz="150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Ovale 2"/>
          <p:cNvSpPr/>
          <p:nvPr/>
        </p:nvSpPr>
        <p:spPr>
          <a:xfrm>
            <a:off x="1382486" y="1945821"/>
            <a:ext cx="457200" cy="370114"/>
          </a:xfrm>
          <a:prstGeom prst="ellipse">
            <a:avLst/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4" name="Ovale 3"/>
          <p:cNvSpPr/>
          <p:nvPr/>
        </p:nvSpPr>
        <p:spPr>
          <a:xfrm>
            <a:off x="1970315" y="1945821"/>
            <a:ext cx="152400" cy="37011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5" name="Ovale 4"/>
          <p:cNvSpPr/>
          <p:nvPr/>
        </p:nvSpPr>
        <p:spPr>
          <a:xfrm>
            <a:off x="2253344" y="1945821"/>
            <a:ext cx="261256" cy="370113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6" name="Ovale 5"/>
          <p:cNvSpPr/>
          <p:nvPr/>
        </p:nvSpPr>
        <p:spPr>
          <a:xfrm>
            <a:off x="2845526" y="1945821"/>
            <a:ext cx="97972" cy="370113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8" name="Ovale 7"/>
          <p:cNvSpPr/>
          <p:nvPr/>
        </p:nvSpPr>
        <p:spPr>
          <a:xfrm>
            <a:off x="3086099" y="1945819"/>
            <a:ext cx="538844" cy="468089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</p:spTree>
    <p:extLst>
      <p:ext uri="{BB962C8B-B14F-4D97-AF65-F5344CB8AC3E}">
        <p14:creationId xmlns:p14="http://schemas.microsoft.com/office/powerpoint/2010/main" val="91583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39486" y="1260022"/>
            <a:ext cx="8665028" cy="4285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50"/>
              </a:spcAft>
            </a:pPr>
            <a:r>
              <a:rPr lang="it-IT">
                <a:solidFill>
                  <a:srgbClr val="C00000"/>
                </a:solidFill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Esametro</a:t>
            </a:r>
          </a:p>
          <a:p>
            <a:pPr>
              <a:spcAft>
                <a:spcPts val="450"/>
              </a:spcAft>
            </a:pPr>
            <a:r>
              <a:rPr lang="el-GR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Ἄνδρα μοι ἔννεπε, Μοῦσα, πολύτροπον </a:t>
            </a:r>
            <a:r>
              <a:rPr lang="it-IT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[</a:t>
            </a:r>
            <a:r>
              <a:rPr lang="el-GR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ὃς μάλα πολλά</a:t>
            </a:r>
            <a:r>
              <a:rPr lang="it-IT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]</a:t>
            </a:r>
          </a:p>
          <a:p>
            <a:r>
              <a:rPr lang="it-IT" sz="135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L’uomo dimmi, Musa, dal multiforme ingegno/a lungo errante  </a:t>
            </a:r>
          </a:p>
          <a:p>
            <a:endParaRPr lang="it-IT" sz="1350">
              <a:latin typeface="Palatino Linotype" panose="0204050205050503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it-IT">
                <a:solidFill>
                  <a:srgbClr val="C00000"/>
                </a:solidFill>
                <a:latin typeface="Palatino Linotype" panose="02040502050505030304" pitchFamily="18" charset="0"/>
              </a:rPr>
              <a:t>Saturnio</a:t>
            </a:r>
          </a:p>
          <a:p>
            <a:r>
              <a:rPr lang="de-DE" sz="1350">
                <a:latin typeface="Palatino Linotype" panose="02040502050505030304" pitchFamily="18" charset="0"/>
              </a:rPr>
              <a:t>Fest. 432,9 sgg. L:</a:t>
            </a:r>
            <a:r>
              <a:rPr lang="de-DE" sz="1350"/>
              <a:t> </a:t>
            </a:r>
            <a:r>
              <a:rPr lang="it-IT" sz="1350" i="1">
                <a:latin typeface="Palatino Linotype" panose="02040502050505030304" pitchFamily="18" charset="0"/>
              </a:rPr>
              <a:t>versus</a:t>
            </a:r>
            <a:r>
              <a:rPr lang="it-IT" sz="1350">
                <a:latin typeface="Palatino Linotype" panose="02040502050505030304" pitchFamily="18" charset="0"/>
              </a:rPr>
              <a:t> […]</a:t>
            </a:r>
            <a:r>
              <a:rPr lang="it-IT" sz="1350" i="1">
                <a:latin typeface="Palatino Linotype" panose="02040502050505030304" pitchFamily="18" charset="0"/>
              </a:rPr>
              <a:t> antiquissimi, quibus Faunus fata </a:t>
            </a:r>
            <a:r>
              <a:rPr lang="it-IT" sz="1350" i="1">
                <a:solidFill>
                  <a:srgbClr val="C00000"/>
                </a:solidFill>
                <a:latin typeface="Palatino Linotype" panose="02040502050505030304" pitchFamily="18" charset="0"/>
              </a:rPr>
              <a:t>cecinisse</a:t>
            </a:r>
            <a:r>
              <a:rPr lang="it-IT" sz="1350" i="1">
                <a:latin typeface="Palatino Linotype" panose="02040502050505030304" pitchFamily="18" charset="0"/>
              </a:rPr>
              <a:t> hominibus videtur, saturnii appellantur</a:t>
            </a:r>
            <a:r>
              <a:rPr lang="it-IT" sz="1350">
                <a:latin typeface="Palatino Linotype" panose="02040502050505030304" pitchFamily="18" charset="0"/>
              </a:rPr>
              <a:t>.</a:t>
            </a:r>
          </a:p>
          <a:p>
            <a:endParaRPr lang="it-IT" sz="135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r>
              <a:rPr lang="it-IT" i="1">
                <a:solidFill>
                  <a:srgbClr val="222222"/>
                </a:solidFill>
                <a:latin typeface="Palatino Linotype" panose="02040502050505030304" pitchFamily="18" charset="0"/>
              </a:rPr>
              <a:t>Virum mihi, Camena,  insece versutum </a:t>
            </a:r>
            <a:endParaRPr lang="it-IT" sz="1350">
              <a:solidFill>
                <a:srgbClr val="222222"/>
              </a:solidFill>
              <a:latin typeface="Palatino Linotype" panose="02040502050505030304" pitchFamily="18" charset="0"/>
            </a:endParaRPr>
          </a:p>
          <a:p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</a:rPr>
              <a:t>∪ – ∪ – ∪ – ∪  </a:t>
            </a:r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  <a:cs typeface="Calibri" panose="020F0502020204030204" pitchFamily="34" charset="0"/>
              </a:rPr>
              <a:t>ǁ </a:t>
            </a:r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</a:rPr>
              <a:t> – ∪ ∪ – – ∪ </a:t>
            </a:r>
          </a:p>
          <a:p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</a:rPr>
              <a:t>[</a:t>
            </a:r>
            <a:r>
              <a:rPr lang="it-IT" sz="1350" i="1">
                <a:solidFill>
                  <a:srgbClr val="222222"/>
                </a:solidFill>
                <a:latin typeface="Palatino Linotype" panose="02040502050505030304" pitchFamily="18" charset="0"/>
              </a:rPr>
              <a:t>Dabunt malum Metelli  </a:t>
            </a:r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  <a:cs typeface="Calibri" panose="020F0502020204030204" pitchFamily="34" charset="0"/>
              </a:rPr>
              <a:t>ǁ</a:t>
            </a:r>
            <a:r>
              <a:rPr lang="it-IT" sz="1350" i="1">
                <a:solidFill>
                  <a:srgbClr val="222222"/>
                </a:solidFill>
                <a:latin typeface="Palatino Linotype" panose="02040502050505030304" pitchFamily="18" charset="0"/>
              </a:rPr>
              <a:t>  Naevio poetae</a:t>
            </a:r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</a:rPr>
              <a:t>: </a:t>
            </a:r>
            <a:r>
              <a:rPr lang="it-IT" sz="1350">
                <a:latin typeface="Palatino Linotype" panose="02040502050505030304" pitchFamily="18" charset="0"/>
              </a:rPr>
              <a:t>x– ∪–  x– x </a:t>
            </a:r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  <a:cs typeface="Calibri" panose="020F0502020204030204" pitchFamily="34" charset="0"/>
              </a:rPr>
              <a:t>ǁ</a:t>
            </a:r>
            <a:r>
              <a:rPr lang="it-IT" sz="1350">
                <a:latin typeface="Palatino Linotype" panose="02040502050505030304" pitchFamily="18" charset="0"/>
              </a:rPr>
              <a:t> –∪ –∪ – –: dipodia giambica catalettica + tripodia trocaica</a:t>
            </a:r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</a:rPr>
              <a:t>]</a:t>
            </a:r>
          </a:p>
          <a:p>
            <a:endParaRPr lang="it-IT">
              <a:solidFill>
                <a:srgbClr val="222222"/>
              </a:solidFill>
              <a:latin typeface="Palatino Linotype" panose="02040502050505030304" pitchFamily="18" charset="0"/>
            </a:endParaRPr>
          </a:p>
          <a:p>
            <a:pPr>
              <a:spcAft>
                <a:spcPts val="450"/>
              </a:spcAft>
            </a:pPr>
            <a:r>
              <a:rPr lang="it-IT" sz="1350" i="1">
                <a:solidFill>
                  <a:srgbClr val="222222"/>
                </a:solidFill>
                <a:latin typeface="Palatino Linotype" panose="02040502050505030304" pitchFamily="18" charset="0"/>
              </a:rPr>
              <a:t>Virum</a:t>
            </a:r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</a:rPr>
              <a:t> </a:t>
            </a:r>
            <a:r>
              <a:rPr lang="it-IT" sz="135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˂ </a:t>
            </a:r>
            <a:r>
              <a:rPr lang="el-GR" sz="135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Ἄνδρα</a:t>
            </a:r>
            <a:endParaRPr lang="it-IT" sz="1350">
              <a:latin typeface="Palatino Linotype" panose="0204050205050503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450"/>
              </a:spcAft>
            </a:pPr>
            <a:r>
              <a:rPr lang="it-IT" sz="1350" i="1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mihi</a:t>
            </a:r>
            <a:r>
              <a:rPr lang="it-IT" sz="135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it-IT" sz="135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˂ </a:t>
            </a:r>
            <a:r>
              <a:rPr lang="el-GR" sz="135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μοι</a:t>
            </a:r>
            <a:endParaRPr lang="it-IT" sz="1350">
              <a:solidFill>
                <a:srgbClr val="222222"/>
              </a:solidFill>
              <a:latin typeface="Palatino Linotype" panose="02040502050505030304" pitchFamily="18" charset="0"/>
            </a:endParaRPr>
          </a:p>
          <a:p>
            <a:pPr>
              <a:spcAft>
                <a:spcPts val="450"/>
              </a:spcAft>
            </a:pPr>
            <a:r>
              <a:rPr lang="it-IT" sz="1350" i="1">
                <a:solidFill>
                  <a:srgbClr val="222222"/>
                </a:solidFill>
                <a:latin typeface="Palatino Linotype" panose="02040502050505030304" pitchFamily="18" charset="0"/>
              </a:rPr>
              <a:t>Camena</a:t>
            </a:r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</a:rPr>
              <a:t> </a:t>
            </a:r>
            <a:r>
              <a:rPr lang="it-IT" sz="135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˂ </a:t>
            </a:r>
            <a:r>
              <a:rPr lang="el-GR" sz="135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Μοῦσα</a:t>
            </a:r>
            <a:endParaRPr lang="it-IT" sz="1350">
              <a:solidFill>
                <a:srgbClr val="222222"/>
              </a:solidFill>
              <a:latin typeface="Palatino Linotype" panose="02040502050505030304" pitchFamily="18" charset="0"/>
            </a:endParaRPr>
          </a:p>
          <a:p>
            <a:pPr>
              <a:spcAft>
                <a:spcPts val="450"/>
              </a:spcAft>
            </a:pPr>
            <a:r>
              <a:rPr lang="it-IT" sz="1350" i="1">
                <a:solidFill>
                  <a:srgbClr val="222222"/>
                </a:solidFill>
                <a:latin typeface="Palatino Linotype" panose="02040502050505030304" pitchFamily="18" charset="0"/>
              </a:rPr>
              <a:t>insece</a:t>
            </a:r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</a:rPr>
              <a:t> [– ∪ ∪] </a:t>
            </a:r>
            <a:r>
              <a:rPr lang="it-IT" sz="135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˂ </a:t>
            </a:r>
            <a:r>
              <a:rPr lang="el-GR" sz="135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ἔννεπε</a:t>
            </a:r>
            <a:r>
              <a:rPr lang="it-IT" sz="135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[</a:t>
            </a:r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</a:rPr>
              <a:t>– ∪ ∪</a:t>
            </a:r>
            <a:r>
              <a:rPr lang="it-IT" sz="135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], non </a:t>
            </a:r>
            <a:r>
              <a:rPr lang="el-GR" sz="135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ἄειδε</a:t>
            </a:r>
            <a:r>
              <a:rPr lang="it-IT" sz="135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[cf. invece Hor. </a:t>
            </a:r>
            <a:r>
              <a:rPr lang="it-IT" sz="1350" i="1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ars</a:t>
            </a:r>
            <a:r>
              <a:rPr lang="it-IT" sz="135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141 </a:t>
            </a:r>
            <a:r>
              <a:rPr lang="it-IT" sz="1350" b="1" i="1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dic</a:t>
            </a:r>
            <a:r>
              <a:rPr lang="it-IT" sz="1350" i="1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mihi, Musa, virum</a:t>
            </a:r>
            <a:r>
              <a:rPr lang="it-IT" sz="135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]</a:t>
            </a:r>
            <a:endParaRPr lang="it-IT" sz="1350">
              <a:solidFill>
                <a:srgbClr val="222222"/>
              </a:solidFill>
              <a:latin typeface="Palatino Linotype" panose="02040502050505030304" pitchFamily="18" charset="0"/>
            </a:endParaRPr>
          </a:p>
          <a:p>
            <a:pPr>
              <a:spcAft>
                <a:spcPts val="450"/>
              </a:spcAft>
            </a:pPr>
            <a:r>
              <a:rPr lang="it-IT" sz="1350" i="1">
                <a:solidFill>
                  <a:srgbClr val="222222"/>
                </a:solidFill>
                <a:latin typeface="Palatino Linotype" panose="02040502050505030304" pitchFamily="18" charset="0"/>
              </a:rPr>
              <a:t>uersutum</a:t>
            </a:r>
            <a:r>
              <a:rPr lang="it-IT" sz="1350">
                <a:solidFill>
                  <a:srgbClr val="222222"/>
                </a:solidFill>
                <a:latin typeface="Palatino Linotype" panose="02040502050505030304" pitchFamily="18" charset="0"/>
              </a:rPr>
              <a:t> </a:t>
            </a:r>
            <a:r>
              <a:rPr lang="it-IT" sz="135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˂ </a:t>
            </a:r>
            <a:r>
              <a:rPr lang="el-GR" sz="1350">
                <a:latin typeface="Palatino Linotype" panose="0204050205050503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πολύτροπον</a:t>
            </a:r>
            <a:endParaRPr lang="it-IT" sz="1350"/>
          </a:p>
        </p:txBody>
      </p:sp>
    </p:spTree>
    <p:extLst>
      <p:ext uri="{BB962C8B-B14F-4D97-AF65-F5344CB8AC3E}">
        <p14:creationId xmlns:p14="http://schemas.microsoft.com/office/powerpoint/2010/main" val="349597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710</TotalTime>
  <Words>1305</Words>
  <Application>Microsoft Office PowerPoint</Application>
  <PresentationFormat>Presentazione su schermo (4:3)</PresentationFormat>
  <Paragraphs>172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9" baseType="lpstr">
      <vt:lpstr>Arial</vt:lpstr>
      <vt:lpstr>Calibri</vt:lpstr>
      <vt:lpstr>Corbel</vt:lpstr>
      <vt:lpstr>Garamond</vt:lpstr>
      <vt:lpstr>Palatino Linotype</vt:lpstr>
      <vt:lpstr>Times New Roman</vt:lpstr>
      <vt:lpstr>Verdana</vt:lpstr>
      <vt:lpstr>Base</vt:lpstr>
      <vt:lpstr>Lingua e letteratura latina    docente: Marco Fernandelli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Lingua e letteratura latina Lezione 4   docente: Marco Fernandelli</dc:title>
  <dc:creator>Marco Fernandelli</dc:creator>
  <cp:lastModifiedBy>Marco Fernandelli</cp:lastModifiedBy>
  <cp:revision>77</cp:revision>
  <dcterms:created xsi:type="dcterms:W3CDTF">2020-03-22T19:28:32Z</dcterms:created>
  <dcterms:modified xsi:type="dcterms:W3CDTF">2022-03-11T07:18:32Z</dcterms:modified>
</cp:coreProperties>
</file>