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91" r:id="rId3"/>
    <p:sldId id="286" r:id="rId4"/>
    <p:sldId id="287" r:id="rId5"/>
    <p:sldId id="288" r:id="rId6"/>
    <p:sldId id="289" r:id="rId7"/>
    <p:sldId id="293" r:id="rId8"/>
    <p:sldId id="290" r:id="rId9"/>
    <p:sldId id="292" r:id="rId10"/>
    <p:sldId id="301" r:id="rId11"/>
    <p:sldId id="294" r:id="rId12"/>
    <p:sldId id="302" r:id="rId13"/>
    <p:sldId id="299" r:id="rId14"/>
    <p:sldId id="300" r:id="rId15"/>
    <p:sldId id="295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B7CF2-BD86-47C7-870D-43186A1D2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8C7B1B5-DB89-4A51-97E8-E3FECE694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7AF0B9-A3BA-470E-8920-8865226FC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55CE43-5CB1-4CA1-9E8C-F1DC3A80B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9CBF0A-80BF-496D-9302-3E3A101A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11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982B4-1394-4466-A933-57E45A4C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72C85DF-BDF4-4CB3-A411-A684536DC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709787-34B3-4D19-A5D2-D7AEDC2A0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756430-78F2-4AFC-95A8-79C397E36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0846AE-DDEB-4447-B9EB-1B3A159A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384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D0B0B65-95B0-4A4D-90C4-866B4E95B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BFBC9BF-E2B8-42E8-AE5C-61D9D5200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D2979-D46A-46C2-A134-ADC005C7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2143AA-86A6-48DB-926C-22EE8C97E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2D6A64-8BEF-48FE-B49E-7F51659D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618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6E752-2E92-4385-ACB0-42C01752D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337D8F-B3B4-4374-B877-7280286C7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D357D6-3EE4-446B-AE1B-CAC90885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3AF88B-5BCF-429C-A154-6C96D7C1D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A4903E-A68C-44FE-8AB8-7C0D3B90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64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F292A-9CBA-44F3-AC2F-00A1A1C3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44F211-8E20-41F6-B9F2-38F3E898E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2F59C5-E63F-483B-AF95-3032BE065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BFCF07-08CE-483A-8A6E-1F5708A3A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278CD0-C34E-4873-80A8-87BFAF18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01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12A53-0C8E-47EC-BFEB-3CACE7B6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EABD92-70B2-4446-A401-686C0E876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8A8807-B587-4CB5-8600-E2E6F0C66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F61F24-F743-49AB-A9DE-377DBB84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D4B1AF-7A86-4069-A7BE-F1654C9B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E64332-2BDF-4656-9D1C-48BA44B81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01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18BA7-10A5-4DC6-8D2F-316AA530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9A658F-485B-4D24-9791-A7D163D3C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DF2FD4-EDD4-4E67-9BD9-922C5F6FF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7C7ADB-C8A1-427E-9E88-94F4B5E1B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E973425-5450-4746-BB1B-9B9E8AEC1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E43FBA5-366B-4CA5-820F-8C37D080E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A347863-3C54-459B-ACB4-B867E237D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293AC19-6A63-4213-AC85-AAFF6155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68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8863-1B7E-409F-9CF7-04C39A0F2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E17526-6BBA-416B-821E-0EBC9DC7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AC4C39-F5A2-453A-9462-3B87D3CC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E6D7BE-B255-47F7-842B-A89B6235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51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42FA53A-9133-41F0-9804-8301898F7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D3307A-6E00-4021-A6EB-AEB2945D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AB5257-71BC-4924-AF8F-289E8005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01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C46CA-A3B1-4FB7-8781-19698C806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331E19-9AC7-4A16-822E-8596CFF5E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F579EF-233D-4DD5-9FAA-1A2D25325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18176E-6863-4AB8-845C-411DF053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530E7B-37F5-448E-B431-2E9CE10F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BF50E9-C6CD-44D0-B42C-66199DC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5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B67FE-848E-4D9D-AD40-3ABF821F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2AEAFA7-D0F1-453A-9492-07BD017EB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950760-F95F-4FF5-89B2-A914FE4C1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8177C2-0017-4E70-BF83-1F005FA51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C89300-6F0C-4FAA-B41C-648F6BDD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C92DC6-A1F2-4E2B-961D-92CBC8C7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72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48A4FD9-DAB5-44E7-9340-A7443B29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F2EEF4-2778-49D8-B655-51AF122AF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51AB8B-3ED9-4B60-AEC7-AF9614D19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22B8D-0715-483B-95B8-D8DDEF323449}" type="datetimeFigureOut">
              <a:rPr lang="de-DE" smtClean="0"/>
              <a:t>16.03.2022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0327F5-B12A-4552-B3BE-644F4C910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4C5618-12FA-47F6-814A-AAE60DD5C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C3A45-CBE6-4E19-ADA4-E7EC4DFECE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1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66CA1-9835-4B5C-8821-50C2596AF0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Tourismusdiskurs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0A6CC4-46B0-4EE5-B6BE-3894C51483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253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86737-D4D5-4011-B40F-21DF211B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0F62F09-BD84-4B86-8794-EE1894887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08213" y="-517476"/>
            <a:ext cx="6975574" cy="8010527"/>
          </a:xfrm>
        </p:spPr>
      </p:pic>
    </p:spTree>
    <p:extLst>
      <p:ext uri="{BB962C8B-B14F-4D97-AF65-F5344CB8AC3E}">
        <p14:creationId xmlns:p14="http://schemas.microsoft.com/office/powerpoint/2010/main" val="2559349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3595E-D40D-438F-9AF8-580710A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F62827-A26B-486A-898B-74392615E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5450" cy="4351338"/>
          </a:xfrm>
        </p:spPr>
        <p:txBody>
          <a:bodyPr/>
          <a:lstStyle/>
          <a:p>
            <a:r>
              <a:rPr lang="de-DE" dirty="0"/>
              <a:t>Besichtigungstexte</a:t>
            </a:r>
          </a:p>
          <a:p>
            <a:pPr lvl="1"/>
            <a:r>
              <a:rPr lang="de-DE" dirty="0"/>
              <a:t>Objektbeschreibung: vermitteln Wissen über die einzelnen Orte, einzelne Sehenswürdigkeiten, Plätze, Museen, Landschaften, …</a:t>
            </a:r>
          </a:p>
          <a:p>
            <a:pPr lvl="1"/>
            <a:r>
              <a:rPr lang="de-DE" dirty="0"/>
              <a:t>Routenbeschreibung: Schlagen Routen vor und führen den Touristen durch das Reiseziel</a:t>
            </a:r>
          </a:p>
          <a:p>
            <a:pPr lvl="1"/>
            <a:r>
              <a:rPr lang="de-DE" dirty="0"/>
              <a:t>konstatierend-</a:t>
            </a:r>
            <a:r>
              <a:rPr lang="de-DE" dirty="0" err="1"/>
              <a:t>assertierende</a:t>
            </a:r>
            <a:r>
              <a:rPr lang="de-DE" dirty="0"/>
              <a:t> Funktion und instruktive Funktion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FA66CF-5D32-4558-BD71-22E54239F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587" t="-3496" r="21079" b="3496"/>
          <a:stretch/>
        </p:blipFill>
        <p:spPr>
          <a:xfrm rot="5400000">
            <a:off x="5430248" y="982077"/>
            <a:ext cx="5594508" cy="39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34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E6DEB-1EB4-4F6F-89B6-6CA561D08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9374E8-271A-4F43-B86B-002FB0C8E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A12D88-2DA7-484C-A397-8B35E5DF1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03811" y="-317835"/>
            <a:ext cx="7060528" cy="76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52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7F9F1-BE49-46ED-9312-19077ECC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9B15F3-BE4C-4EE7-8E9D-BC9325CA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1225" cy="4351338"/>
          </a:xfrm>
        </p:spPr>
        <p:txBody>
          <a:bodyPr/>
          <a:lstStyle/>
          <a:p>
            <a:r>
              <a:rPr lang="de-DE" dirty="0"/>
              <a:t>Hintergrundtexte</a:t>
            </a:r>
          </a:p>
          <a:p>
            <a:pPr lvl="1"/>
            <a:r>
              <a:rPr lang="de-DE" dirty="0"/>
              <a:t>bieten Hintergrundwissen zum Reiseziel (z. B. geschichtlich, kulturell, anthropologisch-gesellschaftlich, geographisch, kulinarisch, …)</a:t>
            </a:r>
          </a:p>
          <a:p>
            <a:pPr lvl="1"/>
            <a:r>
              <a:rPr lang="de-DE" dirty="0"/>
              <a:t>konstatierend-</a:t>
            </a:r>
            <a:r>
              <a:rPr lang="de-DE" dirty="0" err="1"/>
              <a:t>assertierende</a:t>
            </a:r>
            <a:r>
              <a:rPr lang="de-DE" dirty="0"/>
              <a:t> Funktion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2A3AC1-3D5C-4C43-8A4B-595C9E40F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76443" y="1470833"/>
            <a:ext cx="6780355" cy="39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0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8C2D7-201D-4E13-9333-A77D7E16F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FFE56E-7F0B-49DB-8855-39B1C8E3D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24650" cy="4351338"/>
          </a:xfrm>
        </p:spPr>
        <p:txBody>
          <a:bodyPr/>
          <a:lstStyle/>
          <a:p>
            <a:r>
              <a:rPr lang="de-DE" dirty="0"/>
              <a:t>Ratgebertexte</a:t>
            </a:r>
          </a:p>
          <a:p>
            <a:pPr lvl="1"/>
            <a:r>
              <a:rPr lang="de-DE" dirty="0"/>
              <a:t>praktische Hinweise zur Reise, z. B. zu Anreise, Sicherheit, Öffnungszeiten, …</a:t>
            </a:r>
          </a:p>
          <a:p>
            <a:pPr lvl="1"/>
            <a:r>
              <a:rPr lang="de-DE" dirty="0"/>
              <a:t>instruktive Funktion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6718AD-E05E-46C9-92C8-8A63AE57D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72700" y="1836649"/>
            <a:ext cx="6452624" cy="35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98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3595E-D40D-438F-9AF8-580710A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F62827-A26B-486A-898B-74392615E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575"/>
            <a:ext cx="10515600" cy="46243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/>
              <a:t>Calvi, M. V. (2010) “Los géneros discursivos en la lengua del turismo: una prupuesta de clasificación”, in </a:t>
            </a:r>
            <a:r>
              <a:rPr lang="es-ES" i="1" dirty="0"/>
              <a:t>Ibérica</a:t>
            </a:r>
            <a:r>
              <a:rPr lang="es-ES" dirty="0"/>
              <a:t> 19, S. 9–32.</a:t>
            </a:r>
          </a:p>
          <a:p>
            <a:pPr marL="0" indent="0">
              <a:buNone/>
            </a:pPr>
            <a:r>
              <a:rPr lang="en-US" dirty="0"/>
              <a:t>Dann G. (1996) </a:t>
            </a:r>
            <a:r>
              <a:rPr lang="en-US" i="1" dirty="0"/>
              <a:t>The Language of Tourism. A Sociolinguistic Perspective,</a:t>
            </a:r>
            <a:r>
              <a:rPr lang="en-US" dirty="0"/>
              <a:t> Wallingford, CAB International. </a:t>
            </a:r>
          </a:p>
          <a:p>
            <a:pPr marL="0" indent="0">
              <a:buNone/>
            </a:pPr>
            <a:r>
              <a:rPr lang="de-DE" dirty="0" err="1"/>
              <a:t>Fandrych</a:t>
            </a:r>
            <a:r>
              <a:rPr lang="de-DE" dirty="0"/>
              <a:t> C. &amp; </a:t>
            </a:r>
            <a:r>
              <a:rPr lang="de-DE" dirty="0" err="1"/>
              <a:t>Thurmair</a:t>
            </a:r>
            <a:r>
              <a:rPr lang="de-DE" dirty="0"/>
              <a:t> M. (2011) </a:t>
            </a:r>
            <a:r>
              <a:rPr lang="de-DE" i="1" dirty="0"/>
              <a:t>Textsorten im Deutschen. Linguistische Analysen aus sprachdidaktischer Sicht</a:t>
            </a:r>
            <a:r>
              <a:rPr lang="de-DE" dirty="0"/>
              <a:t>, Tübingen, </a:t>
            </a:r>
            <a:r>
              <a:rPr lang="de-DE" dirty="0" err="1"/>
              <a:t>Stauffenburg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en-US" dirty="0" err="1"/>
              <a:t>Gotti</a:t>
            </a:r>
            <a:r>
              <a:rPr lang="en-US" dirty="0"/>
              <a:t>, M. (2006) “The Language of Tourism as Specialized Discourse”, in  </a:t>
            </a:r>
            <a:r>
              <a:rPr lang="en-US" dirty="0" err="1"/>
              <a:t>Palusci</a:t>
            </a:r>
            <a:r>
              <a:rPr lang="en-US" dirty="0"/>
              <a:t>, O./ </a:t>
            </a:r>
            <a:r>
              <a:rPr lang="en-US" dirty="0" err="1"/>
              <a:t>Francesconi</a:t>
            </a:r>
            <a:r>
              <a:rPr lang="en-US" dirty="0"/>
              <a:t>, S. (</a:t>
            </a:r>
            <a:r>
              <a:rPr lang="en-US" dirty="0" err="1"/>
              <a:t>Hrsg</a:t>
            </a:r>
            <a:r>
              <a:rPr lang="en-US" dirty="0"/>
              <a:t>.): </a:t>
            </a:r>
            <a:r>
              <a:rPr lang="en-US" i="1" dirty="0"/>
              <a:t>Translating Tourism: Linguistic/Cultural Representations</a:t>
            </a:r>
            <a:r>
              <a:rPr lang="en-US" dirty="0"/>
              <a:t>. Trento, S. 15-34.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Fohrer</a:t>
            </a:r>
            <a:r>
              <a:rPr lang="de-DE" dirty="0"/>
              <a:t> E. (2019) </a:t>
            </a:r>
            <a:r>
              <a:rPr lang="de-DE" i="1" dirty="0"/>
              <a:t>Friaul-Julisch Venetien</a:t>
            </a:r>
            <a:r>
              <a:rPr lang="de-DE" dirty="0"/>
              <a:t>, Chemnitz, Michael Müller.</a:t>
            </a:r>
          </a:p>
          <a:p>
            <a:pPr marL="0" indent="0">
              <a:buNone/>
            </a:pPr>
            <a:r>
              <a:rPr lang="de-DE" dirty="0"/>
              <a:t>Lang H. (2017) </a:t>
            </a:r>
            <a:r>
              <a:rPr lang="de-DE" i="1" dirty="0"/>
              <a:t>Friaul-Julisch Venetien. Von den Karnischen und </a:t>
            </a:r>
            <a:r>
              <a:rPr lang="de-DE" i="1" dirty="0" err="1"/>
              <a:t>Julischen</a:t>
            </a:r>
            <a:r>
              <a:rPr lang="de-DE" i="1" dirty="0"/>
              <a:t> Alpen zur Adria. 52 Touren</a:t>
            </a:r>
            <a:r>
              <a:rPr lang="de-DE" dirty="0"/>
              <a:t>, München, Bergverlag Rother.</a:t>
            </a:r>
          </a:p>
          <a:p>
            <a:pPr marL="0" indent="0">
              <a:buNone/>
            </a:pPr>
            <a:r>
              <a:rPr lang="de-DE" dirty="0"/>
              <a:t>Maiwald S. (2019) </a:t>
            </a:r>
            <a:r>
              <a:rPr lang="de-DE" i="1" dirty="0"/>
              <a:t>ADAC Reiseführer Venetien und Friaul. Zwischen Alpen und Adria</a:t>
            </a:r>
            <a:r>
              <a:rPr lang="de-DE" dirty="0"/>
              <a:t>, München, Gräfe und Unzer Verlag.</a:t>
            </a:r>
          </a:p>
          <a:p>
            <a:pPr marL="0" indent="0">
              <a:buNone/>
            </a:pPr>
            <a:r>
              <a:rPr lang="de-DE" dirty="0" err="1"/>
              <a:t>Schetar</a:t>
            </a:r>
            <a:r>
              <a:rPr lang="de-DE" dirty="0"/>
              <a:t> D. &amp; Köthe F. (2019) </a:t>
            </a:r>
            <a:r>
              <a:rPr lang="de-DE" i="1" dirty="0"/>
              <a:t>Polyglott on tour. Venetien Friaul on Tour. 14 individuelle Touren durch die Regionen</a:t>
            </a:r>
            <a:r>
              <a:rPr lang="de-DE" dirty="0"/>
              <a:t>, München, Gräfe und Unzer Verlag.</a:t>
            </a:r>
          </a:p>
        </p:txBody>
      </p:sp>
    </p:spTree>
    <p:extLst>
      <p:ext uri="{BB962C8B-B14F-4D97-AF65-F5344CB8AC3E}">
        <p14:creationId xmlns:p14="http://schemas.microsoft.com/office/powerpoint/2010/main" val="124053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3595E-D40D-438F-9AF8-580710A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Touristische Textsorten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F62827-A26B-486A-898B-74392615E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dirty="0"/>
              <a:t>Klassifizierbar je nachdem,</a:t>
            </a:r>
          </a:p>
          <a:p>
            <a:r>
              <a:rPr lang="de-DE" dirty="0"/>
              <a:t>wer sie erstellt</a:t>
            </a:r>
          </a:p>
          <a:p>
            <a:r>
              <a:rPr lang="de-DE" dirty="0"/>
              <a:t>mit welche Medium sie vermittelt werden (gedruckt – online, akustisch, visuell; Buch, Prospekt, …)</a:t>
            </a:r>
          </a:p>
          <a:p>
            <a:r>
              <a:rPr lang="de-DE" dirty="0"/>
              <a:t>welches die dominierende Funktion ist (Information, Werbung, …)</a:t>
            </a:r>
          </a:p>
          <a:p>
            <a:r>
              <a:rPr lang="de-DE" dirty="0"/>
              <a:t>wann und wo der Tourist sie rezipiert (vor, während, nach der Reise)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Reiseführer, Broschüre, Faltblatt, Reisekatalog, Reisezeitschrift, Reiseroute, Werbeanzeige, Reisesendung, Reisereportage, Poster, Institutionelle Homepage, Persönliche Homepage, Apps, Blogs, Foren, …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(vgl. </a:t>
            </a:r>
            <a:r>
              <a:rPr lang="de-DE" dirty="0" err="1"/>
              <a:t>Calvi</a:t>
            </a:r>
            <a:r>
              <a:rPr lang="de-DE" dirty="0"/>
              <a:t> 2010)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6570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3595E-D40D-438F-9AF8-580710A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Tourismusdiskurs: Grundannahmen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F62827-A26B-486A-898B-74392615E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Suche nach Authentizität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400" dirty="0"/>
              <a:t>„Hier können Besucher noch authentisches Italien erleben.“ (ADAC-	Reiseführer Venetien und Friaul)</a:t>
            </a:r>
          </a:p>
          <a:p>
            <a:pPr marL="0" indent="0">
              <a:buNone/>
            </a:pPr>
            <a:r>
              <a:rPr lang="de-DE" sz="2400" dirty="0"/>
              <a:t>	„unverbrauchte Natur“ (Rother Wanderführer Friaul-Julisch 	Venetien)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dirty="0"/>
              <a:t>Suche nach dem „anderen“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Suche nach Unterhaltung und Erholung			(Dann 1996)</a:t>
            </a:r>
          </a:p>
        </p:txBody>
      </p:sp>
    </p:spTree>
    <p:extLst>
      <p:ext uri="{BB962C8B-B14F-4D97-AF65-F5344CB8AC3E}">
        <p14:creationId xmlns:p14="http://schemas.microsoft.com/office/powerpoint/2010/main" val="132809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3595E-D40D-438F-9AF8-580710A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Tourismusdiskurs: Konsequenzen für die Texte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F62827-A26B-486A-898B-74392615E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Euphorie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400" dirty="0"/>
              <a:t> „</a:t>
            </a:r>
            <a:r>
              <a:rPr lang="en-US" sz="2400" dirty="0"/>
              <a:t>the language of tourism tends to speak only in positive and glowing terms 	of the services and attractions it seeks to promote</a:t>
            </a:r>
            <a:r>
              <a:rPr lang="de-DE" sz="2400" dirty="0"/>
              <a:t>“</a:t>
            </a:r>
            <a:r>
              <a:rPr lang="en-US" sz="2400" dirty="0"/>
              <a:t> (Dann 1996: 65)</a:t>
            </a:r>
            <a:endParaRPr lang="de-DE" sz="2400" dirty="0"/>
          </a:p>
          <a:p>
            <a:r>
              <a:rPr lang="de-DE" dirty="0"/>
              <a:t>Tautologie und Stereotypie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400" dirty="0" err="1"/>
              <a:t>Tourists</a:t>
            </a:r>
            <a:r>
              <a:rPr lang="de-DE" sz="2400" dirty="0"/>
              <a:t> „</a:t>
            </a:r>
            <a:r>
              <a:rPr lang="en-US" sz="2400" dirty="0"/>
              <a:t>confirm the discourse which persuaded them to take the trip. 	They assert as true what was shown to them before they departed</a:t>
            </a:r>
            <a:r>
              <a:rPr lang="de-DE" sz="2400" dirty="0"/>
              <a:t>“</a:t>
            </a:r>
            <a:r>
              <a:rPr lang="en-US" sz="2400" dirty="0"/>
              <a:t>(Dann 	1996: 65)</a:t>
            </a: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93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3595E-D40D-438F-9AF8-580710A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Tourismusdiskurs: Textuelle Charakteristika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F62827-A26B-486A-898B-74392615E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Vergleiche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400" dirty="0"/>
              <a:t>Collio – Toskana des Nordostens</a:t>
            </a:r>
          </a:p>
          <a:p>
            <a:pPr marL="0" indent="0">
              <a:buNone/>
            </a:pPr>
            <a:r>
              <a:rPr lang="de-DE" sz="2400" dirty="0"/>
              <a:t>	Gorizia – Nizza an der Adria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dirty="0"/>
              <a:t>Zitate berühmter Persönlichkeiten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400" dirty="0"/>
              <a:t>Hemingway – Lignano ist das Florida Italiens</a:t>
            </a:r>
          </a:p>
          <a:p>
            <a:pPr marL="0" indent="0">
              <a:buNone/>
            </a:pPr>
            <a:r>
              <a:rPr lang="de-DE" sz="2400" dirty="0"/>
              <a:t>	Napoleon – Villa </a:t>
            </a:r>
            <a:r>
              <a:rPr lang="de-DE" sz="2400" dirty="0" err="1"/>
              <a:t>Manin</a:t>
            </a:r>
            <a:r>
              <a:rPr lang="de-DE" sz="2400" dirty="0"/>
              <a:t>, „zu groß für einen Grafen, aber zu klein für einen König“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Poetische Elemente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400" dirty="0"/>
              <a:t>Adria als „silbrig schimmerndes Band, das sich in Lagunen und Sandzungen 	verliert“ (Polyglott-Reiseführer Venetien, Friaul)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709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3595E-D40D-438F-9AF8-580710A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Tourismusdiskurs: Sprachliche Besonderheiten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F62827-A26B-486A-898B-74392615E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Adjektive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400" dirty="0"/>
              <a:t>„knietiefes Wasser“, „deftige Schinken“</a:t>
            </a:r>
          </a:p>
          <a:p>
            <a:pPr marL="0" indent="0">
              <a:buNone/>
            </a:pPr>
            <a:r>
              <a:rPr lang="de-DE" sz="2400" dirty="0"/>
              <a:t>	„faszinierende Städte“, „bildhübsche Dörfer“</a:t>
            </a:r>
          </a:p>
          <a:p>
            <a:pPr marL="0" indent="0">
              <a:buNone/>
            </a:pPr>
            <a:r>
              <a:rPr lang="de-DE" sz="2400" dirty="0"/>
              <a:t>	„himmlisch-süße Freuden“; „vom Adriablau zum Gipfelweiß“</a:t>
            </a:r>
          </a:p>
          <a:p>
            <a:r>
              <a:rPr lang="de-DE" dirty="0"/>
              <a:t>Termini aus anderen Fachsprachen (Kunstgeschichte, Geschichte, Geographie, …) </a:t>
            </a:r>
          </a:p>
          <a:p>
            <a:r>
              <a:rPr lang="de-DE" dirty="0"/>
              <a:t>Keywords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400" i="1" dirty="0"/>
              <a:t>Entdeckung, Abenteuer, Traum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89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3595E-D40D-438F-9AF8-580710A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Tourismusdiskurs: Sprachliche Besonderheiten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F62827-A26B-486A-898B-74392615E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Languaging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2400" dirty="0"/>
              <a:t>„Spiel und Spaß für Bambini“(ADAC-Reiseführer Venetien und Friaul)</a:t>
            </a:r>
          </a:p>
          <a:p>
            <a:pPr marL="0" indent="0">
              <a:buNone/>
            </a:pPr>
            <a:r>
              <a:rPr lang="de-DE" sz="2400" dirty="0"/>
              <a:t>	„Die </a:t>
            </a:r>
            <a:r>
              <a:rPr lang="de-DE" sz="2400" dirty="0" err="1"/>
              <a:t>Aperitivo</a:t>
            </a:r>
            <a:r>
              <a:rPr lang="de-DE" sz="2400" dirty="0"/>
              <a:t>-Kultur ist in Italien sehr ausgeprägt. Nach getanem Tagwerk 	genießt man zur Entspannung  mit Freunden gern ein Gläschen im Stehen, 	Sitzen oder während der obligatorischen „</a:t>
            </a:r>
            <a:r>
              <a:rPr lang="de-DE" sz="2400" dirty="0" err="1"/>
              <a:t>passeggiata</a:t>
            </a:r>
            <a:r>
              <a:rPr lang="de-DE" sz="2400" dirty="0"/>
              <a:t>“, dem abendlichen 	Flanieren. In Venedig heißt das Glas Wein zu Beginn des Abends „</a:t>
            </a:r>
            <a:r>
              <a:rPr lang="de-DE" sz="2400" dirty="0" err="1"/>
              <a:t>ombra</a:t>
            </a:r>
            <a:r>
              <a:rPr lang="de-DE" sz="2400" dirty="0"/>
              <a:t>“, 	im Friaul „</a:t>
            </a:r>
            <a:r>
              <a:rPr lang="de-DE" sz="2400" dirty="0" err="1"/>
              <a:t>tajut</a:t>
            </a:r>
            <a:r>
              <a:rPr lang="de-DE" sz="2400" dirty="0"/>
              <a:t>“. (ADAC-Reiseführer Venetien und Friaul)</a:t>
            </a:r>
          </a:p>
          <a:p>
            <a:pPr marL="0" indent="0">
              <a:buNone/>
            </a:pPr>
            <a:r>
              <a:rPr lang="de-DE" sz="2400" dirty="0"/>
              <a:t>	„Es gibt dort auch ein Dorf der Fischerhütten (</a:t>
            </a:r>
            <a:r>
              <a:rPr lang="de-DE" sz="2400" dirty="0" err="1"/>
              <a:t>casoni</a:t>
            </a:r>
            <a:r>
              <a:rPr lang="de-DE" sz="2400" dirty="0"/>
              <a:t>), die früher den 	Fischern als Unterkünfte […] dienten“ (Reiseführer Friaul-Julisch Venetien, 	Michael Müller Verlag)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1094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3595E-D40D-438F-9AF8-580710A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Tourismusdiskurs: Multimodale Texte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3D36C80-494C-47A3-86D9-928B149EB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559418" y="3446085"/>
            <a:ext cx="3711206" cy="3112625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09E936-D4E2-464D-8377-E91BDDCDD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19438" y="1345628"/>
            <a:ext cx="2754535" cy="31126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FBE117A-198F-423E-878B-49F6757EB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49" y="1524672"/>
            <a:ext cx="5223173" cy="24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66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3595E-D40D-438F-9AF8-580710A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Reiseführer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F62827-A26B-486A-898B-74392615E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Großtexte, die aus mehreren Subtextsorten bestehen</a:t>
            </a:r>
          </a:p>
          <a:p>
            <a:r>
              <a:rPr lang="de-DE" dirty="0"/>
              <a:t>Orientierungstexte</a:t>
            </a:r>
          </a:p>
          <a:p>
            <a:pPr lvl="1"/>
            <a:r>
              <a:rPr lang="de-DE" dirty="0"/>
              <a:t>stehen am Anfang des Reiseführers/am Anfang der Vorstellung einer Stadt/Region</a:t>
            </a:r>
          </a:p>
          <a:p>
            <a:pPr lvl="1"/>
            <a:r>
              <a:rPr lang="de-DE" dirty="0"/>
              <a:t>bieten eine globale Übersicht über das Reiseziel</a:t>
            </a:r>
          </a:p>
          <a:p>
            <a:pPr lvl="1"/>
            <a:r>
              <a:rPr lang="de-DE" dirty="0"/>
              <a:t>haben neben einer informativen auch eine versteckt </a:t>
            </a:r>
            <a:r>
              <a:rPr lang="de-DE" dirty="0" err="1"/>
              <a:t>appellative</a:t>
            </a:r>
            <a:r>
              <a:rPr lang="de-DE" dirty="0"/>
              <a:t> Textfunktion</a:t>
            </a:r>
          </a:p>
          <a:p>
            <a:pPr marL="457200" lvl="1" indent="0">
              <a:buNone/>
            </a:pPr>
            <a:r>
              <a:rPr lang="de-DE" dirty="0"/>
              <a:t>	(konstatierend-</a:t>
            </a:r>
            <a:r>
              <a:rPr lang="de-DE" dirty="0" err="1"/>
              <a:t>assertierende</a:t>
            </a:r>
            <a:r>
              <a:rPr lang="de-DE" dirty="0"/>
              <a:t> und </a:t>
            </a:r>
            <a:r>
              <a:rPr lang="de-DE" dirty="0" err="1"/>
              <a:t>valutative</a:t>
            </a:r>
            <a:r>
              <a:rPr lang="de-DE" dirty="0"/>
              <a:t> Funktion)								</a:t>
            </a:r>
          </a:p>
          <a:p>
            <a:pPr marL="457200" lvl="1" indent="0" algn="r">
              <a:buNone/>
            </a:pPr>
            <a:r>
              <a:rPr lang="de-DE" dirty="0"/>
              <a:t>(</a:t>
            </a:r>
            <a:r>
              <a:rPr lang="de-DE" dirty="0" err="1"/>
              <a:t>Fandrych</a:t>
            </a:r>
            <a:r>
              <a:rPr lang="de-DE" dirty="0"/>
              <a:t> &amp; </a:t>
            </a:r>
            <a:r>
              <a:rPr lang="de-DE" dirty="0" err="1"/>
              <a:t>Thurmair</a:t>
            </a:r>
            <a:r>
              <a:rPr lang="de-DE" dirty="0"/>
              <a:t> 2011)</a:t>
            </a:r>
          </a:p>
        </p:txBody>
      </p:sp>
    </p:spTree>
    <p:extLst>
      <p:ext uri="{BB962C8B-B14F-4D97-AF65-F5344CB8AC3E}">
        <p14:creationId xmlns:p14="http://schemas.microsoft.com/office/powerpoint/2010/main" val="1535160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831</Words>
  <Application>Microsoft Office PowerPoint</Application>
  <PresentationFormat>Breitbild</PresentationFormat>
  <Paragraphs>77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Tourismusdiskurs</vt:lpstr>
      <vt:lpstr>Touristische Textsorten</vt:lpstr>
      <vt:lpstr>Tourismusdiskurs: Grundannahmen</vt:lpstr>
      <vt:lpstr>Tourismusdiskurs: Konsequenzen für die Texte</vt:lpstr>
      <vt:lpstr>Tourismusdiskurs: Textuelle Charakteristika</vt:lpstr>
      <vt:lpstr>Tourismusdiskurs: Sprachliche Besonderheiten</vt:lpstr>
      <vt:lpstr>Tourismusdiskurs: Sprachliche Besonderheiten</vt:lpstr>
      <vt:lpstr>Tourismusdiskurs: Multimodale Texte</vt:lpstr>
      <vt:lpstr>Reiseführer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Literatur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393405132971</dc:creator>
  <cp:lastModifiedBy>GAERTIG- BRESSAN ANNE-KATHRIN</cp:lastModifiedBy>
  <cp:revision>31</cp:revision>
  <dcterms:created xsi:type="dcterms:W3CDTF">2021-02-01T13:41:29Z</dcterms:created>
  <dcterms:modified xsi:type="dcterms:W3CDTF">2022-03-16T10:40:29Z</dcterms:modified>
</cp:coreProperties>
</file>