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4" r:id="rId10"/>
    <p:sldId id="265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73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88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75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3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95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45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78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41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74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86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01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71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C0F5-1D7C-4944-8DBB-05AA9DFA6A75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58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57147" y="629013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Massima Verosimiglianza</a:t>
            </a:r>
            <a:r>
              <a:rPr lang="it-IT" dirty="0" smtClean="0"/>
              <a:t>: metodo di stima dei parametri ignoti di una distribuzione di probabilità che ha generato i dati campionari raccolti.</a:t>
            </a:r>
          </a:p>
          <a:p>
            <a:endParaRPr lang="it-IT" dirty="0"/>
          </a:p>
          <a:p>
            <a:r>
              <a:rPr lang="it-IT" dirty="0" smtClean="0"/>
              <a:t>Gli elementi essenziali sono: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arrotondato 6"/>
              <p:cNvSpPr/>
              <p:nvPr/>
            </p:nvSpPr>
            <p:spPr>
              <a:xfrm>
                <a:off x="861978" y="2179757"/>
                <a:ext cx="5061233" cy="89883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 smtClean="0">
                    <a:solidFill>
                      <a:sysClr val="windowText" lastClr="000000"/>
                    </a:solidFill>
                  </a:rPr>
                  <a:t>1) Un campione di 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n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 misure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dirty="0" smtClean="0">
                    <a:solidFill>
                      <a:sysClr val="windowText" lastClr="000000"/>
                    </a:solidFill>
                  </a:rPr>
                  <a:t>, considerato come un vettore aleatorio casuale </a:t>
                </a:r>
                <a:r>
                  <a:rPr lang="it-IT" b="1" dirty="0" smtClean="0">
                    <a:solidFill>
                      <a:sysClr val="windowText" lastClr="000000"/>
                    </a:solidFill>
                  </a:rPr>
                  <a:t>indipendente*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, identicamente distribuito.</a:t>
                </a:r>
                <a:endParaRPr lang="it-IT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ettangolo arrotondat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8" y="2179757"/>
                <a:ext cx="5061233" cy="898831"/>
              </a:xfrm>
              <a:prstGeom prst="roundRect">
                <a:avLst/>
              </a:prstGeom>
              <a:blipFill>
                <a:blip r:embed="rId2"/>
                <a:stretch>
                  <a:fillRect l="-120" t="-4762" b="-115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arrotondato 7"/>
              <p:cNvSpPr/>
              <p:nvPr/>
            </p:nvSpPr>
            <p:spPr>
              <a:xfrm>
                <a:off x="861978" y="3354835"/>
                <a:ext cx="5061233" cy="88124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 smtClean="0">
                    <a:solidFill>
                      <a:sysClr val="windowText" lastClr="000000"/>
                    </a:solidFill>
                  </a:rPr>
                  <a:t>2) La distribuzione di probabilità che ha generato i valori del campione, </a:t>
                </a:r>
                <a14:m>
                  <m:oMath xmlns:m="http://schemas.openxmlformats.org/officeDocument/2006/math"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it-IT" dirty="0" smtClean="0">
                    <a:solidFill>
                      <a:sysClr val="windowText" lastClr="000000"/>
                    </a:solidFill>
                  </a:rPr>
                  <a:t>, con parametro-i </a:t>
                </a:r>
                <a14:m>
                  <m:oMath xmlns:m="http://schemas.openxmlformats.org/officeDocument/2006/math">
                    <m:r>
                      <a:rPr lang="it-IT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it-IT" dirty="0" smtClean="0">
                    <a:solidFill>
                      <a:sysClr val="windowText" lastClr="000000"/>
                    </a:solidFill>
                  </a:rPr>
                  <a:t> sono ignoti.</a:t>
                </a:r>
                <a:endParaRPr lang="it-IT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ettangolo arrotondat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978" y="3354835"/>
                <a:ext cx="5061233" cy="881241"/>
              </a:xfrm>
              <a:prstGeom prst="roundRect">
                <a:avLst/>
              </a:prstGeom>
              <a:blipFill>
                <a:blip r:embed="rId3"/>
                <a:stretch>
                  <a:fillRect l="-120" t="-5517" b="-131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arrotondato 8"/>
              <p:cNvSpPr/>
              <p:nvPr/>
            </p:nvSpPr>
            <p:spPr>
              <a:xfrm>
                <a:off x="911487" y="4527544"/>
                <a:ext cx="5061233" cy="3335131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dirty="0" smtClean="0">
                    <a:solidFill>
                      <a:sysClr val="windowText" lastClr="000000"/>
                    </a:solidFill>
                  </a:rPr>
                  <a:t>La stima di massima verosimiglianza si ottiene attraverso la risoluzione di un 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problema di massimizzazione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 di una funzione, detta appunto 3) funzione di verosimiglianza (</a:t>
                </a:r>
                <a:r>
                  <a:rPr lang="it-IT" dirty="0" err="1" smtClean="0">
                    <a:solidFill>
                      <a:sysClr val="windowText" lastClr="000000"/>
                    </a:solidFill>
                  </a:rPr>
                  <a:t>Likelihood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):</a:t>
                </a:r>
                <a:endParaRPr lang="it-IT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e>
                      </m:nary>
                    </m:oMath>
                  </m:oMathPara>
                </a14:m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r>
                  <a:rPr lang="it-IT" dirty="0" smtClean="0">
                    <a:solidFill>
                      <a:sysClr val="windowText" lastClr="000000"/>
                    </a:solidFill>
                  </a:rPr>
                  <a:t>della quale considereremo il 4) logaritmo naturale, per semplificare i calcoli (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il logaritmo di un massimo coincide con il massimo di un logaritmo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9" name="Rettangolo arrotondat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87" y="4527544"/>
                <a:ext cx="5061233" cy="333513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53337"/>
              </p:ext>
            </p:extLst>
          </p:nvPr>
        </p:nvGraphicFramePr>
        <p:xfrm>
          <a:off x="983805" y="8329871"/>
          <a:ext cx="5181600" cy="558166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170110246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1758748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03844792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94050523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05197929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6725553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29699499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60584483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152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ln(Y)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1173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*(</a:t>
                </a:r>
                <a14:m>
                  <m:oMath xmlns:m="http://schemas.openxmlformats.org/officeDocument/2006/math"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sz="1400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nel caso di A e B eventi (non disgiunti) indipendenti.</a:t>
                </a:r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  <a:blipFill>
                <a:blip r:embed="rId5"/>
                <a:stretch>
                  <a:fillRect l="-307" t="-4000" b="-2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diritto 15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49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442817" y="289209"/>
                <a:ext cx="5400865" cy="9517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it-IT" dirty="0"/>
                  <a:t>Sostituite nella funzione di verosimiglianza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/>
                  <a:t> 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dirty="0"/>
                  <a:t> con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dirty="0"/>
                  <a:t> e provate a ricavare le derivate prime e seconde, eseguendo le dimostrazioni con una simbologia diversa</a:t>
                </a:r>
                <a:r>
                  <a:rPr lang="it-IT" dirty="0" smtClean="0"/>
                  <a:t>.</a:t>
                </a:r>
              </a:p>
              <a:p>
                <a:pPr marL="342900" indent="-342900">
                  <a:buAutoNum type="arabicParenR"/>
                </a:pPr>
                <a:endParaRPr lang="it-IT" dirty="0"/>
              </a:p>
              <a:p>
                <a:pPr marL="342900" indent="-342900"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r>
                  <a:rPr lang="it-IT" dirty="0" smtClean="0"/>
                  <a:t>Con </a:t>
                </a:r>
                <a:r>
                  <a:rPr lang="it-IT" dirty="0"/>
                  <a:t>i dati campionari forniti, </a:t>
                </a:r>
                <a:r>
                  <a:rPr lang="it-IT" dirty="0" smtClean="0"/>
                  <a:t>verificate </a:t>
                </a:r>
                <a:r>
                  <a:rPr lang="it-IT" dirty="0"/>
                  <a:t>che le stime di massima verosimiglianza soddisfino le condizioni di </a:t>
                </a:r>
                <a:r>
                  <a:rPr lang="it-IT" dirty="0" err="1"/>
                  <a:t>Eq</a:t>
                </a:r>
                <a:r>
                  <a:rPr lang="it-IT" dirty="0"/>
                  <a:t>(4), </a:t>
                </a:r>
                <a:r>
                  <a:rPr lang="it-IT" dirty="0" err="1"/>
                  <a:t>Eq</a:t>
                </a:r>
                <a:r>
                  <a:rPr lang="it-IT" dirty="0"/>
                  <a:t>(7), </a:t>
                </a:r>
                <a:r>
                  <a:rPr lang="it-IT" dirty="0" err="1"/>
                  <a:t>Eq</a:t>
                </a:r>
                <a:r>
                  <a:rPr lang="it-IT" dirty="0"/>
                  <a:t>(8.1,…, 8.4</a:t>
                </a:r>
                <a:r>
                  <a:rPr lang="it-IT" dirty="0" smtClean="0"/>
                  <a:t>).</a:t>
                </a:r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r>
                  <a:rPr lang="it-IT" dirty="0" smtClean="0"/>
                  <a:t>Con i dati precedenti disegnate la funzione </a:t>
                </a:r>
              </a:p>
              <a:p>
                <a:r>
                  <a:rPr lang="it-IT" dirty="0"/>
                  <a:t>d</a:t>
                </a:r>
                <a:r>
                  <a:rPr lang="it-IT" dirty="0" smtClean="0"/>
                  <a:t>i verosimiglianza (in y) </a:t>
                </a:r>
                <a:r>
                  <a:rPr lang="it-IT" dirty="0" err="1" smtClean="0"/>
                  <a:t>Eq</a:t>
                </a:r>
                <a:r>
                  <a:rPr lang="it-IT" dirty="0" smtClean="0"/>
                  <a:t>(1), sostituendo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 (x) con tutti i dati campionari e la media campionaria (MLE). Il valore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dirty="0" smtClean="0"/>
                  <a:t> tenetelo fisso al valore della varianza campionaria (MLE). A quale valore in x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) corrisponde il massimo della funzione?</a:t>
                </a:r>
              </a:p>
              <a:p>
                <a:endParaRPr lang="it-IT" dirty="0"/>
              </a:p>
              <a:p>
                <a:r>
                  <a:rPr lang="it-IT" dirty="0"/>
                  <a:t>4</a:t>
                </a:r>
                <a:r>
                  <a:rPr lang="it-IT" dirty="0" smtClean="0"/>
                  <a:t>) Fate la stessa cosa con i dati a destra: quale delle due funzioni è più «stretta» attorno al valore massimo? </a:t>
                </a:r>
              </a:p>
              <a:p>
                <a:pPr marL="342900" indent="-342900">
                  <a:buFontTx/>
                  <a:buAutoNum type="arabicParenR"/>
                </a:pPr>
                <a:endParaRPr lang="it-IT" dirty="0" smtClean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  <a:p>
                <a:pPr marL="342900" indent="-342900">
                  <a:buFontTx/>
                  <a:buAutoNum type="arabicParenR"/>
                </a:pPr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" y="289209"/>
                <a:ext cx="5400865" cy="9517734"/>
              </a:xfrm>
              <a:prstGeom prst="rect">
                <a:avLst/>
              </a:prstGeom>
              <a:blipFill>
                <a:blip r:embed="rId2"/>
                <a:stretch>
                  <a:fillRect l="-1016" t="-256" r="-101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63533"/>
              </p:ext>
            </p:extLst>
          </p:nvPr>
        </p:nvGraphicFramePr>
        <p:xfrm>
          <a:off x="682897" y="3051675"/>
          <a:ext cx="647700" cy="279083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417031695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9209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43636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13697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74935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0473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6273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06027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8114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2828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96355"/>
                  </a:ext>
                </a:extLst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319429"/>
              </p:ext>
            </p:extLst>
          </p:nvPr>
        </p:nvGraphicFramePr>
        <p:xfrm>
          <a:off x="5843682" y="3917631"/>
          <a:ext cx="647700" cy="558166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42933577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4168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0064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36465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96552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2041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5766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16355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26942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36522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41503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4753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0466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73024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6915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1208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94219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76282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7253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477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15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57147" y="629013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Massima Verosimiglianza</a:t>
            </a:r>
            <a:r>
              <a:rPr lang="it-IT" dirty="0" smtClean="0"/>
              <a:t>: Distribuzione normale.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11" name="Picture 9"/>
          <p:cNvPicPr/>
          <p:nvPr/>
        </p:nvPicPr>
        <p:blipFill rotWithShape="1">
          <a:blip r:embed="rId2"/>
          <a:srcRect t="7004" r="5903" b="5869"/>
          <a:stretch/>
        </p:blipFill>
        <p:spPr>
          <a:xfrm>
            <a:off x="1194429" y="1396201"/>
            <a:ext cx="4601479" cy="32033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135770" y="1026869"/>
                <a:ext cx="14695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0" y="1026869"/>
                <a:ext cx="1469505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3395152" y="4618374"/>
                <a:ext cx="4966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152" y="4618374"/>
                <a:ext cx="496674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3926413" y="4618374"/>
                <a:ext cx="675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13" y="4618374"/>
                <a:ext cx="675121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/>
              <p:cNvSpPr/>
              <p:nvPr/>
            </p:nvSpPr>
            <p:spPr>
              <a:xfrm>
                <a:off x="2594361" y="4618374"/>
                <a:ext cx="76620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2" name="Rettango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361" y="4618374"/>
                <a:ext cx="766204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ttangolo 14"/>
              <p:cNvSpPr/>
              <p:nvPr/>
            </p:nvSpPr>
            <p:spPr>
              <a:xfrm>
                <a:off x="135770" y="5081151"/>
                <a:ext cx="6557693" cy="4343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it-IT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 …,</m:t>
                        </m:r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it-IT" dirty="0" smtClean="0"/>
                  <a:t>; vettore aleatorio di </a:t>
                </a:r>
                <a:r>
                  <a:rPr lang="it-IT" i="1" dirty="0" smtClean="0"/>
                  <a:t>n</a:t>
                </a:r>
                <a:r>
                  <a:rPr lang="it-IT" dirty="0" smtClean="0"/>
                  <a:t> osservazioni;</a:t>
                </a:r>
              </a:p>
              <a:p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Sup>
                                <m:sSubSupPr>
                                  <m:ctrlP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r>
                  <a:rPr lang="it-IT" dirty="0"/>
                  <a:t>i cui parametri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dirty="0"/>
                  <a:t> </a:t>
                </a:r>
                <a:r>
                  <a:rPr lang="it-IT" b="1" dirty="0"/>
                  <a:t>sono </a:t>
                </a:r>
                <a:r>
                  <a:rPr lang="it-IT" b="1" dirty="0" smtClean="0"/>
                  <a:t>da stimare</a:t>
                </a:r>
                <a:r>
                  <a:rPr lang="it-IT" dirty="0" smtClean="0"/>
                  <a:t>;</a:t>
                </a:r>
                <a:endParaRPr lang="it-IT" dirty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15" name="Rettango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0" y="5081151"/>
                <a:ext cx="6557693" cy="4343946"/>
              </a:xfrm>
              <a:prstGeom prst="rect">
                <a:avLst/>
              </a:prstGeom>
              <a:blipFill>
                <a:blip r:embed="rId7"/>
                <a:stretch>
                  <a:fillRect l="-743" t="-8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/>
              <p:cNvSpPr/>
              <p:nvPr/>
            </p:nvSpPr>
            <p:spPr>
              <a:xfrm>
                <a:off x="-603428" y="9202501"/>
                <a:ext cx="7640531" cy="680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it-IT" sz="1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it-IT" sz="1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it-IT" sz="14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it-IT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it-IT" sz="14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t-IT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×…</m:t>
                      </m:r>
                      <m:r>
                        <a:rPr lang="it-IT" sz="14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it-IT" sz="14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it-IT" sz="1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it-IT" sz="14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sz="1400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sz="1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ttango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3428" y="9202501"/>
                <a:ext cx="7640531" cy="6805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57147" y="629013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Massima Log-Verosimiglianza</a:t>
            </a:r>
            <a:r>
              <a:rPr lang="it-IT" dirty="0" smtClean="0"/>
              <a:t>: Distribuzione normale.</a:t>
            </a:r>
          </a:p>
          <a:p>
            <a:endParaRPr lang="it-IT" dirty="0"/>
          </a:p>
          <a:p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ttangolo 14"/>
              <p:cNvSpPr/>
              <p:nvPr/>
            </p:nvSpPr>
            <p:spPr>
              <a:xfrm>
                <a:off x="306116" y="1183435"/>
                <a:ext cx="6226166" cy="8838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it-IT" b="0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it-IT" b="0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dirty="0" smtClean="0"/>
              </a:p>
              <a:p>
                <a:r>
                  <a:rPr lang="it-IT" dirty="0" smtClean="0"/>
                  <a:t>Sappiamo che la distribuzione normale ha come parametri ignoti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it-IT" dirty="0" smtClean="0"/>
                  <a:t> 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it-IT" dirty="0" smtClean="0"/>
                  <a:t>, le cui stime campionarie sono:</a:t>
                </a:r>
              </a:p>
              <a:p>
                <a:endParaRPr lang="it-IT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nary>
                    </m:oMath>
                  </m:oMathPara>
                </a14:m>
                <a:endParaRPr lang="it-IT" dirty="0"/>
              </a:p>
              <a:p>
                <a:pPr algn="ctr"/>
                <a:endParaRPr lang="it-IT" dirty="0" smtClean="0"/>
              </a:p>
              <a:p>
                <a:r>
                  <a:rPr lang="it-IT" dirty="0"/>
                  <a:t>e</a:t>
                </a:r>
                <a:r>
                  <a:rPr lang="it-IT" dirty="0" smtClean="0"/>
                  <a:t> la </a:t>
                </a:r>
                <a:r>
                  <a:rPr lang="it-IT" dirty="0"/>
                  <a:t>deviazione standard </a:t>
                </a:r>
                <a:r>
                  <a:rPr lang="it-IT" dirty="0" smtClean="0"/>
                  <a:t>campionaria</a:t>
                </a:r>
                <a:r>
                  <a:rPr lang="it-IT" i="1" dirty="0" smtClean="0"/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acc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it-IT" dirty="0"/>
              </a:p>
              <a:p>
                <a:endParaRPr lang="it-IT" i="1" dirty="0" smtClean="0"/>
              </a:p>
              <a:p>
                <a:endParaRPr lang="it-IT" dirty="0"/>
              </a:p>
            </p:txBody>
          </p:sp>
        </mc:Choice>
        <mc:Fallback>
          <p:sp>
            <p:nvSpPr>
              <p:cNvPr id="15" name="Rettango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16" y="1183435"/>
                <a:ext cx="6226166" cy="8838830"/>
              </a:xfrm>
              <a:prstGeom prst="rect">
                <a:avLst/>
              </a:prstGeom>
              <a:blipFill>
                <a:blip r:embed="rId2"/>
                <a:stretch>
                  <a:fillRect l="-783" r="-117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/>
              <p:cNvSpPr/>
              <p:nvPr/>
            </p:nvSpPr>
            <p:spPr>
              <a:xfrm>
                <a:off x="-657025" y="9109055"/>
                <a:ext cx="764053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40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t-IT" sz="140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it-IT" sz="140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1400" b="0" i="0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m:rPr>
                              <m:sty m:val="p"/>
                            </m:rPr>
                            <a:rPr lang="it-IT" sz="1400" b="0" i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sz="140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(1/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=0−</m:t>
                      </m:r>
                      <m:sSub>
                        <m:sSub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it-IT" sz="1400" b="0" i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it-IT" sz="1400" i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it-IT" sz="14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ttango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57025" y="9109055"/>
                <a:ext cx="7640531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-824367" y="9350079"/>
                <a:ext cx="7640531" cy="5559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it-IT" sz="140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p>
                        <m:sSup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);</m:t>
                      </m:r>
                      <m:f>
                        <m:fPr>
                          <m:ctrlPr>
                            <a:rPr lang="it-IT" sz="140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sz="140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t-IT" sz="14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g>
                            <m:e>
                              <m:r>
                                <a:rPr lang="it-IT" sz="1400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den>
                      </m:f>
                      <m:r>
                        <a:rPr lang="it-IT" sz="14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it-IT" sz="1400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it-IT" sz="140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it-IT" sz="140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it-IT" sz="140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it-IT" sz="140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it-IT" sz="14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it-IT" sz="140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1400" b="0" i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1400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</m:oMath>
                  </m:oMathPara>
                </a14:m>
                <a:endParaRPr lang="it-IT" sz="14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24367" y="9350079"/>
                <a:ext cx="7640531" cy="555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ttore diritto 13"/>
          <p:cNvCxnSpPr/>
          <p:nvPr/>
        </p:nvCxnSpPr>
        <p:spPr>
          <a:xfrm>
            <a:off x="0" y="596842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5944840" y="5306984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0" y="5306984"/>
                <a:ext cx="85792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tangolo 15"/>
          <p:cNvSpPr/>
          <p:nvPr/>
        </p:nvSpPr>
        <p:spPr>
          <a:xfrm>
            <a:off x="5944840" y="7166261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b="1" dirty="0" smtClean="0">
              <a:solidFill>
                <a:sysClr val="windowText" lastClr="000000"/>
              </a:solidFill>
              <a:ea typeface="Cambria Math" panose="02040503050406030204" pitchFamily="18" charset="0"/>
            </a:endParaRP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241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6" y="629013"/>
                <a:ext cx="5704209" cy="8243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 smtClean="0"/>
                  <a:t>Massima Log-Verosimiglianza</a:t>
                </a:r>
                <a:r>
                  <a:rPr lang="it-IT" dirty="0" smtClean="0"/>
                  <a:t>: Distribuzione normale.</a:t>
                </a:r>
              </a:p>
              <a:p>
                <a:endParaRPr lang="it-IT" dirty="0"/>
              </a:p>
              <a:p>
                <a:r>
                  <a:rPr lang="it-IT" dirty="0" smtClean="0"/>
                  <a:t>Per ottenere le stima di massima verosimiglianza dei parametri ignoti della distribuzione normale dobbiamo calcolare le </a:t>
                </a:r>
                <a:r>
                  <a:rPr lang="it-IT" i="1" dirty="0" smtClean="0"/>
                  <a:t>derivate</a:t>
                </a:r>
                <a:r>
                  <a:rPr lang="it-IT" dirty="0" smtClean="0"/>
                  <a:t> </a:t>
                </a:r>
                <a:r>
                  <a:rPr lang="it-IT" i="1" dirty="0" smtClean="0"/>
                  <a:t>parziali</a:t>
                </a:r>
                <a:r>
                  <a:rPr lang="it-IT" dirty="0" smtClean="0"/>
                  <a:t> di ordine primo della funzione di log-verosimiglianza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 i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it-IT" i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/>
                  <a:t> </a:t>
                </a:r>
                <a:r>
                  <a:rPr lang="it-IT" dirty="0" smtClean="0"/>
                  <a:t>e</a:t>
                </a:r>
                <a:r>
                  <a:rPr lang="it-IT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 i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it-IT" i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b="0" i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it-IT" dirty="0" smtClean="0"/>
                  <a:t>ponendole uguali a zero:</a:t>
                </a:r>
              </a:p>
              <a:p>
                <a:endParaRPr lang="it-IT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=0,</m:t>
                      </m:r>
                    </m:oMath>
                  </m:oMathPara>
                </a14:m>
                <a:endParaRPr lang="it-IT" b="0" dirty="0" smtClean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t-IT" dirty="0"/>
              </a:p>
              <a:p>
                <a:r>
                  <a:rPr lang="it-IT" dirty="0" smtClean="0"/>
                  <a:t>Per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it-IT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 abbiamo che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groupChr>
                            <m:groupChrPr>
                              <m:chr m:val="⏟"/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groupChr>
                            <m:groupChrPr>
                              <m:chr m:val="⏟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</m:e>
                          </m:groupCh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groupChr>
                            <m:groupChrPr>
                              <m:chr m:val="⏟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</m:e>
                          </m:groupChr>
                        </m:e>
                      </m:d>
                    </m:oMath>
                  </m:oMathPara>
                </a14:m>
                <a:endParaRPr lang="it-IT" dirty="0"/>
              </a:p>
              <a:p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8243026"/>
              </a:xfrm>
              <a:prstGeom prst="rect">
                <a:avLst/>
              </a:prstGeom>
              <a:blipFill>
                <a:blip r:embed="rId2"/>
                <a:stretch>
                  <a:fillRect l="-855" t="-370" r="-4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/>
              <p:cNvSpPr/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Nel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calcolo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della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derivata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parziale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in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Eq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(2)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ignoriamo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termini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che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non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presentano</m:t>
                    </m:r>
                    <m:sSub>
                      <m:sSubPr>
                        <m:ctrlP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 applichiamo le regole del calcolo differenziale sui termini rimanenti:</a:t>
                </a:r>
                <a:endParaRPr lang="it-IT" sz="14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ttango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  <a:blipFill>
                <a:blip r:embed="rId3"/>
                <a:stretch>
                  <a:fillRect l="-258" t="-1163" b="-116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5944845" y="2643120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5" y="2643120"/>
                <a:ext cx="857927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tangolo 10"/>
              <p:cNvSpPr/>
              <p:nvPr/>
            </p:nvSpPr>
            <p:spPr>
              <a:xfrm>
                <a:off x="5944845" y="3574270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Rettango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5" y="3574270"/>
                <a:ext cx="85792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0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6" y="629013"/>
                <a:ext cx="5704209" cy="6932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nary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groupChr>
                            <m:groupChrPr>
                              <m:chr m:val="⏟"/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b="0" i="1" smtClean="0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b="0" i="1" smtClean="0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b="0" i="1" smtClean="0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b="0" i="1" smtClean="0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/>
                                      </m:sSubSup>
                                    </m:e>
                                  </m:d>
                                </m:e>
                              </m:nary>
                            </m:e>
                          </m:groupChr>
                        </m:e>
                        <m:lim>
                          <m:f>
                            <m:fPr>
                              <m:ctrlP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  <m:d>
                            <m:dPr>
                              <m:ctrlP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it-IT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p>
                              </m:sSup>
                            </m:e>
                          </m:d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lim>
                      </m:limLow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it-IT" b="0" i="1" dirty="0" smtClean="0">
                  <a:latin typeface="Cambria Math" panose="02040503050406030204" pitchFamily="18" charset="0"/>
                </a:endParaRPr>
              </a:p>
              <a:p>
                <a:endParaRPr lang="it-IT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r>
                  <a:rPr lang="it-IT" i="1" dirty="0" smtClean="0">
                    <a:solidFill>
                      <a:sysClr val="windowText" lastClr="000000"/>
                    </a:solidFill>
                  </a:rPr>
                  <a:t>l’</a:t>
                </a:r>
                <a:r>
                  <a:rPr lang="it-IT" i="1" dirty="0" err="1" smtClean="0">
                    <a:solidFill>
                      <a:sysClr val="windowText" lastClr="000000"/>
                    </a:solidFill>
                  </a:rPr>
                  <a:t>Eq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(2)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viene soddisfatta quando 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(</a:t>
                </a:r>
                <a:r>
                  <a:rPr lang="it-IT" b="1" dirty="0" smtClean="0">
                    <a:solidFill>
                      <a:sysClr val="windowText" lastClr="000000"/>
                    </a:solidFill>
                  </a:rPr>
                  <a:t>MLE)</a:t>
                </a:r>
                <a:endParaRPr lang="it-IT" b="1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it-IT" b="0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>
                        <m:sSub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r>
                  <a:rPr lang="it-IT" dirty="0" smtClean="0"/>
                  <a:t>N.B. La stima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 non dipende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6932860"/>
              </a:xfrm>
              <a:prstGeom prst="rect">
                <a:avLst/>
              </a:prstGeom>
              <a:blipFill>
                <a:blip r:embed="rId2"/>
                <a:stretch>
                  <a:fillRect l="-855" b="-5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/>
              <p:cNvSpPr/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Nel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calcolo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della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derivata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parziale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in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Eq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(2)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ignoriamo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termini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che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non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presentano</m:t>
                    </m:r>
                    <m:sSub>
                      <m:sSubPr>
                        <m:ctrlP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 applichiamo le regole del calcolo differenziale sui termini rimanenti:</a:t>
                </a:r>
                <a:endParaRPr lang="it-IT" sz="14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ttango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  <a:blipFill>
                <a:blip r:embed="rId3"/>
                <a:stretch>
                  <a:fillRect l="-258" t="-1163" b="-116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/>
              <p:cNvSpPr/>
              <p:nvPr/>
            </p:nvSpPr>
            <p:spPr>
              <a:xfrm>
                <a:off x="5763176" y="4957938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2" name="Rettango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176" y="4957938"/>
                <a:ext cx="857927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757146" y="629013"/>
                <a:ext cx="5704209" cy="8414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Per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t-IT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it-IT" b="0" i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dirty="0" smtClean="0"/>
                  <a:t> abbiamo che</a:t>
                </a:r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groupChr>
                            <m:groupChrPr>
                              <m:chr m:val="⏟"/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it-IT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it-IT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it-IT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it-IT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  <m:lim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it-IT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it-IT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it-IT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it-IT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func>
                                <m:r>
                                  <m:rPr>
                                    <m:brk m:alnAt="7"/>
                                  </m:rP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func>
                                  <m:func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it-IT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>
                                  <m:f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𝑙𝑛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⁡(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;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den>
                                </m:f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𝑑𝑦</m:t>
                                        </m:r>
                                      </m:den>
                                    </m:f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t-IT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mr>
                          </m:m>
                        </m:lim>
                      </m:limLow>
                    </m:oMath>
                  </m:oMathPara>
                </a14:m>
                <a:endParaRPr lang="it-IT" b="0" i="1" dirty="0" smtClean="0">
                  <a:latin typeface="Cambria Math" panose="02040503050406030204" pitchFamily="18" charset="0"/>
                </a:endParaRPr>
              </a:p>
              <a:p>
                <a:endParaRPr lang="it-IT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r>
                  <a:rPr lang="it-IT" dirty="0" smtClean="0"/>
                  <a:t>Raccogliamo il fattore comune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 smtClean="0"/>
                  <a:t>,</a:t>
                </a:r>
              </a:p>
              <a:p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r>
                  <a:rPr lang="it-IT" i="1" dirty="0" smtClean="0">
                    <a:solidFill>
                      <a:sysClr val="windowText" lastClr="000000"/>
                    </a:solidFill>
                  </a:rPr>
                  <a:t>l’</a:t>
                </a:r>
                <a:r>
                  <a:rPr lang="it-IT" i="1" dirty="0" err="1" smtClean="0">
                    <a:solidFill>
                      <a:sysClr val="windowText" lastClr="000000"/>
                    </a:solidFill>
                  </a:rPr>
                  <a:t>Eq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(3)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viene soddisfatta 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quando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(</a:t>
                </a:r>
                <a:r>
                  <a:rPr lang="it-IT" b="1" dirty="0">
                    <a:solidFill>
                      <a:sysClr val="windowText" lastClr="000000"/>
                    </a:solidFill>
                  </a:rPr>
                  <a:t>MLE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)</a:t>
                </a:r>
              </a:p>
              <a:p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sSubSup>
                        <m:sSub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Sup>
                        <m:sSub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8414739"/>
              </a:xfrm>
              <a:prstGeom prst="rect">
                <a:avLst/>
              </a:prstGeom>
              <a:blipFill>
                <a:blip r:embed="rId2"/>
                <a:stretch>
                  <a:fillRect l="-855" t="-3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/>
              <p:cNvSpPr/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Nel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calcolo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della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derivata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parziale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in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Eq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(3) </m:t>
                    </m:r>
                    <m:r>
                      <m:rPr>
                        <m:nor/>
                      </m:rPr>
                      <a:rPr lang="it-IT" sz="14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ignoriamo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termini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che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non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it-IT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m:t>presentano</m:t>
                    </m:r>
                    <m:sSub>
                      <m:sSubPr>
                        <m:ctrlP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400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sz="1400" b="0" i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 applichiamo le regole del calcolo differenziale sui termini rimanenti:</a:t>
                </a:r>
                <a:endParaRPr lang="it-IT" sz="14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511" y="9109055"/>
                <a:ext cx="7089961" cy="523220"/>
              </a:xfrm>
              <a:prstGeom prst="rect">
                <a:avLst/>
              </a:prstGeom>
              <a:blipFill>
                <a:blip r:embed="rId3"/>
                <a:stretch>
                  <a:fillRect l="-258" t="-1163" b="-116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5884288" y="4934843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88" y="4934843"/>
                <a:ext cx="857927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tangolo 10"/>
              <p:cNvSpPr/>
              <p:nvPr/>
            </p:nvSpPr>
            <p:spPr>
              <a:xfrm>
                <a:off x="5884288" y="8357283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1" name="Rettango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88" y="8357283"/>
                <a:ext cx="857927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0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07463" y="629013"/>
            <a:ext cx="350429" cy="367519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757146" y="629013"/>
                <a:ext cx="5704209" cy="7737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Alternativamente, per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it-IT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dirty="0" smtClean="0"/>
                  <a:t> abbiamo che</a:t>
                </a:r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groupChr>
                            <m:groupChrPr>
                              <m:chr m:val="⏟"/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dirty="0" smtClean="0"/>
              </a:p>
              <a:p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r>
                  <a:rPr lang="it-IT" i="1" dirty="0" smtClean="0">
                    <a:solidFill>
                      <a:sysClr val="windowText" lastClr="000000"/>
                    </a:solidFill>
                  </a:rPr>
                  <a:t>l’</a:t>
                </a:r>
                <a:r>
                  <a:rPr lang="it-IT" i="1" dirty="0" err="1" smtClean="0">
                    <a:solidFill>
                      <a:sysClr val="windowText" lastClr="000000"/>
                    </a:solidFill>
                  </a:rPr>
                  <a:t>Eq</a:t>
                </a:r>
                <a:r>
                  <a:rPr lang="it-IT" i="1" dirty="0" smtClean="0">
                    <a:solidFill>
                      <a:sysClr val="windowText" lastClr="000000"/>
                    </a:solidFill>
                  </a:rPr>
                  <a:t>(3)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viene soddisfatta 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quando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(</a:t>
                </a:r>
                <a:r>
                  <a:rPr lang="it-IT" b="1" dirty="0">
                    <a:solidFill>
                      <a:sysClr val="windowText" lastClr="000000"/>
                    </a:solidFill>
                  </a:rPr>
                  <a:t>MLE</a:t>
                </a:r>
                <a:r>
                  <a:rPr lang="it-IT" dirty="0" smtClean="0">
                    <a:solidFill>
                      <a:sysClr val="windowText" lastClr="000000"/>
                    </a:solidFill>
                  </a:rPr>
                  <a:t>)</a:t>
                </a:r>
              </a:p>
              <a:p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sSubSup>
                        <m:sSub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Sup>
                        <m:sSub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endParaRPr lang="it-IT" dirty="0">
                  <a:solidFill>
                    <a:sysClr val="windowText" lastClr="000000"/>
                  </a:solidFill>
                </a:endParaRPr>
              </a:p>
              <a:p>
                <a:r>
                  <a:rPr lang="it-IT" b="0" dirty="0" smtClean="0">
                    <a:solidFill>
                      <a:sysClr val="windowText" lastClr="000000"/>
                    </a:solidFill>
                  </a:rPr>
                  <a:t>Le stime di massima verosimiglianza dei parametri della gaussiana corrispondo alla media campionaria ed alla varianza campionaria NON corretta.</a:t>
                </a:r>
              </a:p>
              <a:p>
                <a:endParaRPr lang="it-IT" dirty="0">
                  <a:solidFill>
                    <a:sysClr val="windowText" lastClr="000000"/>
                  </a:solidFill>
                </a:endParaRPr>
              </a:p>
              <a:p>
                <a:r>
                  <a:rPr lang="it-IT" b="0" dirty="0" smtClean="0">
                    <a:solidFill>
                      <a:sysClr val="windowText" lastClr="000000"/>
                    </a:solidFill>
                  </a:rPr>
                  <a:t>N.B. La stima di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b="0" dirty="0" smtClean="0">
                    <a:solidFill>
                      <a:sysClr val="windowText" lastClr="000000"/>
                    </a:solidFill>
                  </a:rPr>
                  <a:t> dipende dagli scarti dalla media.</a:t>
                </a:r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7737311"/>
              </a:xfrm>
              <a:prstGeom prst="rect">
                <a:avLst/>
              </a:prstGeom>
              <a:blipFill>
                <a:blip r:embed="rId2"/>
                <a:stretch>
                  <a:fillRect l="-855" t="-315" b="-39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5884286" y="4383781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86" y="4383781"/>
                <a:ext cx="857927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3727414" y="9057434"/>
                <a:ext cx="2585836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414" y="9057434"/>
                <a:ext cx="2585836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tangolo 2"/>
          <p:cNvSpPr/>
          <p:nvPr/>
        </p:nvSpPr>
        <p:spPr>
          <a:xfrm>
            <a:off x="647952" y="9297051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>
                <a:solidFill>
                  <a:sysClr val="windowText" lastClr="000000"/>
                </a:solidFill>
              </a:rPr>
              <a:t>Varianza </a:t>
            </a:r>
            <a:r>
              <a:rPr lang="it-IT" dirty="0">
                <a:solidFill>
                  <a:sysClr val="windowText" lastClr="000000"/>
                </a:solidFill>
              </a:rPr>
              <a:t>campionaria </a:t>
            </a:r>
            <a:r>
              <a:rPr lang="it-IT" dirty="0" smtClean="0">
                <a:solidFill>
                  <a:sysClr val="windowText" lastClr="000000"/>
                </a:solidFill>
              </a:rPr>
              <a:t>corretta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37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170285" y="3777396"/>
            <a:ext cx="350429" cy="367519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6" y="629013"/>
                <a:ext cx="5704209" cy="9232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Risolviamo ora le derivate parziali di </a:t>
                </a:r>
                <a:r>
                  <a:rPr lang="it-IT" i="1" dirty="0" smtClean="0"/>
                  <a:t>secondo ordine</a:t>
                </a:r>
                <a:r>
                  <a:rPr lang="it-IT" dirty="0" smtClean="0"/>
                  <a:t>:</a:t>
                </a:r>
              </a:p>
              <a:p>
                <a:endParaRPr lang="it-IT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smtClean="0"/>
                  <a:t>La derivata parziale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 dell’</a:t>
                </a:r>
                <a:r>
                  <a:rPr lang="it-IT" dirty="0" err="1" smtClean="0"/>
                  <a:t>Eq</a:t>
                </a:r>
                <a:r>
                  <a:rPr lang="it-IT" dirty="0" smtClean="0"/>
                  <a:t>. (4);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groupChr>
                            <m:groupChrPr>
                              <m:chr m:val="⏟"/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groupChr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&lt;0.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 smtClean="0"/>
                  <a:t>La </a:t>
                </a:r>
                <a:r>
                  <a:rPr lang="it-IT" dirty="0"/>
                  <a:t>derivata parziale </a:t>
                </a:r>
                <a:r>
                  <a:rPr lang="it-IT" dirty="0" smtClean="0"/>
                  <a:t>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dirty="0" smtClean="0"/>
                  <a:t> dell’Eq</a:t>
                </a:r>
                <a:r>
                  <a:rPr lang="it-IT" dirty="0"/>
                  <a:t>. </a:t>
                </a:r>
                <a:r>
                  <a:rPr lang="it-IT" dirty="0" smtClean="0"/>
                  <a:t>(7);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r>
                  <a:rPr lang="it-IT" dirty="0"/>
                  <a:t> </a:t>
                </a:r>
                <a:r>
                  <a:rPr lang="it-IT" dirty="0" smtClean="0"/>
                  <a:t>     Dall’ Equazione (6)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t-IT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it-IT" i="1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it-IT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it-IT" dirty="0" smtClean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&lt;0.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endParaRPr lang="it-IT" dirty="0" smtClean="0"/>
              </a:p>
              <a:p>
                <a:endParaRPr lang="it-IT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it-IT" dirty="0" smtClean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9232592"/>
              </a:xfrm>
              <a:prstGeom prst="rect">
                <a:avLst/>
              </a:prstGeom>
              <a:blipFill>
                <a:blip r:embed="rId2"/>
                <a:stretch>
                  <a:fillRect l="-855" t="-3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ttore diritto 18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/>
              <p:cNvSpPr/>
              <p:nvPr/>
            </p:nvSpPr>
            <p:spPr>
              <a:xfrm>
                <a:off x="5775652" y="3317991"/>
                <a:ext cx="10823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Rettango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652" y="3317991"/>
                <a:ext cx="1082348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5673716" y="8545008"/>
                <a:ext cx="10823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716" y="8545008"/>
                <a:ext cx="1082348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7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153858" y="1171082"/>
            <a:ext cx="350429" cy="367519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6" y="629013"/>
                <a:ext cx="5704209" cy="8223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Risolviamo ora le derivate cross-parziali di </a:t>
                </a:r>
                <a:r>
                  <a:rPr lang="it-IT" i="1" dirty="0" smtClean="0"/>
                  <a:t>secondo ordine</a:t>
                </a:r>
                <a:r>
                  <a:rPr lang="it-IT" dirty="0" smtClean="0"/>
                  <a:t>:</a:t>
                </a:r>
              </a:p>
              <a:p>
                <a:endParaRPr lang="it-IT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La derivata parziale in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it-IT" dirty="0" smtClean="0"/>
                  <a:t> dell’Eq</a:t>
                </a:r>
                <a:r>
                  <a:rPr lang="it-IT" dirty="0"/>
                  <a:t>. (4)</a:t>
                </a:r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endParaRPr lang="it-IT" b="0" dirty="0" smtClean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dirty="0"/>
                  <a:t>La derivata parziale </a:t>
                </a:r>
                <a:r>
                  <a:rPr lang="it-IT" dirty="0" smtClean="0"/>
                  <a:t>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dirty="0" smtClean="0"/>
                  <a:t> </a:t>
                </a:r>
                <a:r>
                  <a:rPr lang="it-IT" dirty="0"/>
                  <a:t>dell’Eq. </a:t>
                </a:r>
                <a:r>
                  <a:rPr lang="it-IT" dirty="0" smtClean="0"/>
                  <a:t>(7)</a:t>
                </a:r>
                <a:endParaRPr lang="it-IT" dirty="0"/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𝜑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i="1">
                                                  <a:solidFill>
                                                    <a:sysClr val="windowText" lastClr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dirty="0">
                  <a:solidFill>
                    <a:sysClr val="windowText" lastClr="000000"/>
                  </a:solidFill>
                </a:endParaRPr>
              </a:p>
              <a:p>
                <a:endParaRPr lang="it-IT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endParaRPr lang="it-IT" dirty="0"/>
              </a:p>
              <a:p>
                <a:endParaRPr lang="it-IT" dirty="0" smtClean="0"/>
              </a:p>
              <a:p>
                <a:r>
                  <a:rPr lang="it-IT" dirty="0" smtClean="0"/>
                  <a:t>Entrambe con valore 0 se calcolate al valore MLE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it-IT" dirty="0" smtClean="0"/>
                  <a:t>.</a:t>
                </a:r>
              </a:p>
              <a:p>
                <a:endParaRPr lang="it-IT" dirty="0"/>
              </a:p>
              <a:p>
                <a:endParaRPr lang="it-IT" dirty="0"/>
              </a:p>
              <a:p>
                <a:pPr marL="342900" indent="-342900">
                  <a:buAutoNum type="arabicParenR"/>
                </a:pPr>
                <a:endParaRPr lang="it-IT" dirty="0" smtClean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6" y="629013"/>
                <a:ext cx="5704209" cy="8223662"/>
              </a:xfrm>
              <a:prstGeom prst="rect">
                <a:avLst/>
              </a:prstGeom>
              <a:blipFill>
                <a:blip r:embed="rId2"/>
                <a:stretch>
                  <a:fillRect l="-855" t="-37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5872175" y="3215045"/>
                <a:ext cx="10823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175" y="3215045"/>
                <a:ext cx="1082348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5872175" y="6170409"/>
                <a:ext cx="10823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175" y="6170409"/>
                <a:ext cx="1082348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4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</TotalTime>
  <Words>3693</Words>
  <Application>Microsoft Office PowerPoint</Application>
  <PresentationFormat>A4 (21x29,7 cm)</PresentationFormat>
  <Paragraphs>223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Dipartimento di Scienze della 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Grassi</dc:creator>
  <cp:lastModifiedBy>GRASSI MICHELE</cp:lastModifiedBy>
  <cp:revision>80</cp:revision>
  <cp:lastPrinted>2022-03-16T09:16:14Z</cp:lastPrinted>
  <dcterms:created xsi:type="dcterms:W3CDTF">2021-03-08T08:31:52Z</dcterms:created>
  <dcterms:modified xsi:type="dcterms:W3CDTF">2022-03-16T11:22:38Z</dcterms:modified>
</cp:coreProperties>
</file>