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3" r:id="rId8"/>
    <p:sldId id="260" r:id="rId9"/>
    <p:sldId id="264" r:id="rId10"/>
    <p:sldId id="265" r:id="rId11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0" autoAdjust="0"/>
    <p:restoredTop sz="94660"/>
  </p:normalViewPr>
  <p:slideViewPr>
    <p:cSldViewPr snapToGrid="0">
      <p:cViewPr varScale="1">
        <p:scale>
          <a:sx n="87" d="100"/>
          <a:sy n="87" d="100"/>
        </p:scale>
        <p:origin x="2739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CC0F5-1D7C-4944-8DBB-05AA9DFA6A75}" type="datetimeFigureOut">
              <a:rPr lang="it-IT" smtClean="0"/>
              <a:t>16/03/2022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0F08-EDD1-4946-BE74-293436FCFE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0883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CC0F5-1D7C-4944-8DBB-05AA9DFA6A75}" type="datetimeFigureOut">
              <a:rPr lang="it-IT" smtClean="0"/>
              <a:t>16/03/2022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0F08-EDD1-4946-BE74-293436FCFE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8751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CC0F5-1D7C-4944-8DBB-05AA9DFA6A75}" type="datetimeFigureOut">
              <a:rPr lang="it-IT" smtClean="0"/>
              <a:t>16/03/2022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0F08-EDD1-4946-BE74-293436FCFE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236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CC0F5-1D7C-4944-8DBB-05AA9DFA6A75}" type="datetimeFigureOut">
              <a:rPr lang="it-IT" smtClean="0"/>
              <a:t>16/03/2022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0F08-EDD1-4946-BE74-293436FCFE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3957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CC0F5-1D7C-4944-8DBB-05AA9DFA6A75}" type="datetimeFigureOut">
              <a:rPr lang="it-IT" smtClean="0"/>
              <a:t>16/03/2022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0F08-EDD1-4946-BE74-293436FCFE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5451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CC0F5-1D7C-4944-8DBB-05AA9DFA6A75}" type="datetimeFigureOut">
              <a:rPr lang="it-IT" smtClean="0"/>
              <a:t>16/03/2022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0F08-EDD1-4946-BE74-293436FCFE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8788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CC0F5-1D7C-4944-8DBB-05AA9DFA6A75}" type="datetimeFigureOut">
              <a:rPr lang="it-IT" smtClean="0"/>
              <a:t>16/03/2022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0F08-EDD1-4946-BE74-293436FCFE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1416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CC0F5-1D7C-4944-8DBB-05AA9DFA6A75}" type="datetimeFigureOut">
              <a:rPr lang="it-IT" smtClean="0"/>
              <a:t>16/03/2022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0F08-EDD1-4946-BE74-293436FCFE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0748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CC0F5-1D7C-4944-8DBB-05AA9DFA6A75}" type="datetimeFigureOut">
              <a:rPr lang="it-IT" smtClean="0"/>
              <a:t>16/03/2022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0F08-EDD1-4946-BE74-293436FCFE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3864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CC0F5-1D7C-4944-8DBB-05AA9DFA6A75}" type="datetimeFigureOut">
              <a:rPr lang="it-IT" smtClean="0"/>
              <a:t>16/03/2022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0F08-EDD1-4946-BE74-293436FCFE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4018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CC0F5-1D7C-4944-8DBB-05AA9DFA6A75}" type="datetimeFigureOut">
              <a:rPr lang="it-IT" smtClean="0"/>
              <a:t>16/03/2022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0F08-EDD1-4946-BE74-293436FCFE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3714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CC0F5-1D7C-4944-8DBB-05AA9DFA6A75}" type="datetimeFigureOut">
              <a:rPr lang="it-IT" smtClean="0"/>
              <a:t>16/03/2022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30F08-EDD1-4946-BE74-293436FCFE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3582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757147" y="629013"/>
            <a:ext cx="5486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Massima Verosimiglianza</a:t>
            </a:r>
            <a:r>
              <a:rPr lang="it-IT" dirty="0" smtClean="0"/>
              <a:t>: metodo di stima dei parametri ignoti di una distribuzione di probabilità che ha generato i dati campionari raccolti.</a:t>
            </a:r>
          </a:p>
          <a:p>
            <a:endParaRPr lang="it-IT" dirty="0"/>
          </a:p>
          <a:p>
            <a:r>
              <a:rPr lang="it-IT" dirty="0" smtClean="0"/>
              <a:t>Gli elementi essenziali sono:</a:t>
            </a:r>
            <a:endParaRPr lang="it-I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ttangolo arrotondato 6"/>
              <p:cNvSpPr/>
              <p:nvPr/>
            </p:nvSpPr>
            <p:spPr>
              <a:xfrm>
                <a:off x="861978" y="2179757"/>
                <a:ext cx="5061233" cy="898831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it-IT" dirty="0" smtClean="0">
                    <a:solidFill>
                      <a:sysClr val="windowText" lastClr="000000"/>
                    </a:solidFill>
                  </a:rPr>
                  <a:t>1) Un campione di </a:t>
                </a:r>
                <a:r>
                  <a:rPr lang="it-IT" i="1" dirty="0" smtClean="0">
                    <a:solidFill>
                      <a:sysClr val="windowText" lastClr="000000"/>
                    </a:solidFill>
                  </a:rPr>
                  <a:t>n</a:t>
                </a:r>
                <a:r>
                  <a:rPr lang="it-IT" dirty="0" smtClean="0">
                    <a:solidFill>
                      <a:sysClr val="windowText" lastClr="000000"/>
                    </a:solidFill>
                  </a:rPr>
                  <a:t> misure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it-IT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it-IT" dirty="0" smtClean="0">
                    <a:solidFill>
                      <a:sysClr val="windowText" lastClr="000000"/>
                    </a:solidFill>
                  </a:rPr>
                  <a:t>, considerato come un vettore aleatorio casuale </a:t>
                </a:r>
                <a:r>
                  <a:rPr lang="it-IT" b="1" dirty="0" smtClean="0">
                    <a:solidFill>
                      <a:sysClr val="windowText" lastClr="000000"/>
                    </a:solidFill>
                  </a:rPr>
                  <a:t>indipendente*</a:t>
                </a:r>
                <a:r>
                  <a:rPr lang="it-IT" dirty="0" smtClean="0">
                    <a:solidFill>
                      <a:sysClr val="windowText" lastClr="000000"/>
                    </a:solidFill>
                  </a:rPr>
                  <a:t>, identicamente distribuito.</a:t>
                </a:r>
                <a:endParaRPr lang="it-IT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7" name="Rettangolo arrotondato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1978" y="2179757"/>
                <a:ext cx="5061233" cy="898831"/>
              </a:xfrm>
              <a:prstGeom prst="roundRect">
                <a:avLst/>
              </a:prstGeom>
              <a:blipFill>
                <a:blip r:embed="rId2"/>
                <a:stretch>
                  <a:fillRect l="-120" t="-4762" b="-1156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ttangolo arrotondato 7"/>
              <p:cNvSpPr/>
              <p:nvPr/>
            </p:nvSpPr>
            <p:spPr>
              <a:xfrm>
                <a:off x="861978" y="3354835"/>
                <a:ext cx="5061233" cy="881241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it-IT" dirty="0" smtClean="0">
                    <a:solidFill>
                      <a:sysClr val="windowText" lastClr="000000"/>
                    </a:solidFill>
                  </a:rPr>
                  <a:t>2) La distribuzione di probabilità che ha generato i valori del campione, </a:t>
                </a:r>
                <a14:m>
                  <m:oMath xmlns:m="http://schemas.openxmlformats.org/officeDocument/2006/math">
                    <m:r>
                      <a:rPr lang="it-IT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it-IT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it-IT" b="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b="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it-IT" b="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it-IT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;</m:t>
                        </m:r>
                        <m:r>
                          <a:rPr lang="it-IT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</m:d>
                  </m:oMath>
                </a14:m>
                <a:r>
                  <a:rPr lang="it-IT" dirty="0" smtClean="0">
                    <a:solidFill>
                      <a:sysClr val="windowText" lastClr="000000"/>
                    </a:solidFill>
                  </a:rPr>
                  <a:t>, con parametro-i </a:t>
                </a:r>
                <a14:m>
                  <m:oMath xmlns:m="http://schemas.openxmlformats.org/officeDocument/2006/math">
                    <m:r>
                      <a:rPr lang="it-IT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</m:oMath>
                </a14:m>
                <a:r>
                  <a:rPr lang="it-IT" dirty="0" smtClean="0">
                    <a:solidFill>
                      <a:sysClr val="windowText" lastClr="000000"/>
                    </a:solidFill>
                  </a:rPr>
                  <a:t> sono ignoti.</a:t>
                </a:r>
                <a:endParaRPr lang="it-IT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8" name="Rettangolo arrotondato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1978" y="3354835"/>
                <a:ext cx="5061233" cy="881241"/>
              </a:xfrm>
              <a:prstGeom prst="roundRect">
                <a:avLst/>
              </a:prstGeom>
              <a:blipFill>
                <a:blip r:embed="rId3"/>
                <a:stretch>
                  <a:fillRect l="-120" t="-5517" b="-1310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ttangolo arrotondato 8"/>
              <p:cNvSpPr/>
              <p:nvPr/>
            </p:nvSpPr>
            <p:spPr>
              <a:xfrm>
                <a:off x="911487" y="4527544"/>
                <a:ext cx="5061233" cy="3335131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it-IT" dirty="0" smtClean="0">
                    <a:solidFill>
                      <a:sysClr val="windowText" lastClr="000000"/>
                    </a:solidFill>
                  </a:rPr>
                  <a:t>La stima di massima verosimiglianza si ottiene attraverso la risoluzione di un </a:t>
                </a:r>
                <a:r>
                  <a:rPr lang="it-IT" i="1" dirty="0" smtClean="0">
                    <a:solidFill>
                      <a:sysClr val="windowText" lastClr="000000"/>
                    </a:solidFill>
                  </a:rPr>
                  <a:t>problema di massimizzazione</a:t>
                </a:r>
                <a:r>
                  <a:rPr lang="it-IT" dirty="0" smtClean="0">
                    <a:solidFill>
                      <a:sysClr val="windowText" lastClr="000000"/>
                    </a:solidFill>
                  </a:rPr>
                  <a:t> di una funzione, detta appunto 3) funzione di verosimiglianza (</a:t>
                </a:r>
                <a:r>
                  <a:rPr lang="it-IT" dirty="0" err="1" smtClean="0">
                    <a:solidFill>
                      <a:sysClr val="windowText" lastClr="000000"/>
                    </a:solidFill>
                  </a:rPr>
                  <a:t>Likelihood</a:t>
                </a:r>
                <a:r>
                  <a:rPr lang="it-IT" dirty="0" smtClean="0">
                    <a:solidFill>
                      <a:sysClr val="windowText" lastClr="000000"/>
                    </a:solidFill>
                  </a:rPr>
                  <a:t>):</a:t>
                </a:r>
                <a:endParaRPr lang="it-IT" dirty="0">
                  <a:solidFill>
                    <a:sysClr val="windowText" lastClr="00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it-IT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  <m:d>
                        <m:dPr>
                          <m:ctrlP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𝜑</m:t>
                              </m:r>
                              <m:r>
                                <a:rPr lang="it-IT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;</m:t>
                              </m:r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it-IT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it-IT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∏"/>
                          <m:ctrlPr>
                            <a:rPr lang="it-IT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;</m:t>
                              </m:r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𝜑</m:t>
                              </m:r>
                            </m:e>
                          </m:d>
                          <m:r>
                            <a:rPr lang="it-IT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</m:e>
                      </m:nary>
                    </m:oMath>
                  </m:oMathPara>
                </a14:m>
                <a:endParaRPr lang="it-IT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it-IT" dirty="0" smtClean="0">
                    <a:solidFill>
                      <a:sysClr val="windowText" lastClr="000000"/>
                    </a:solidFill>
                  </a:rPr>
                  <a:t>della quale considereremo il 4) logaritmo naturale, per semplificare i calcoli (</a:t>
                </a:r>
                <a:r>
                  <a:rPr lang="it-IT" i="1" dirty="0" smtClean="0">
                    <a:solidFill>
                      <a:sysClr val="windowText" lastClr="000000"/>
                    </a:solidFill>
                  </a:rPr>
                  <a:t>il logaritmo di un massimo coincide con il massimo di un logaritmo</a:t>
                </a:r>
                <a:r>
                  <a:rPr lang="it-IT" dirty="0" smtClean="0">
                    <a:solidFill>
                      <a:sysClr val="windowText" lastClr="000000"/>
                    </a:solidFill>
                  </a:rPr>
                  <a:t>)</a:t>
                </a:r>
              </a:p>
            </p:txBody>
          </p:sp>
        </mc:Choice>
        <mc:Fallback xmlns="">
          <p:sp>
            <p:nvSpPr>
              <p:cNvPr id="9" name="Rettangolo arrotondato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1487" y="4527544"/>
                <a:ext cx="5061233" cy="3335131"/>
              </a:xfrm>
              <a:prstGeom prst="round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3" name="Tabel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7953337"/>
              </p:ext>
            </p:extLst>
          </p:nvPr>
        </p:nvGraphicFramePr>
        <p:xfrm>
          <a:off x="983805" y="8329871"/>
          <a:ext cx="5181600" cy="558166"/>
        </p:xfrm>
        <a:graphic>
          <a:graphicData uri="http://schemas.openxmlformats.org/drawingml/2006/table">
            <a:tbl>
              <a:tblPr/>
              <a:tblGrid>
                <a:gridCol w="647700">
                  <a:extLst>
                    <a:ext uri="{9D8B030D-6E8A-4147-A177-3AD203B41FA5}">
                      <a16:colId xmlns:a16="http://schemas.microsoft.com/office/drawing/2014/main" val="1701102461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3175874800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3038447922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940505237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1051979294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1672555304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3296994992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3605844834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871521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ln(Y)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4,17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3,56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3,14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3,04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3,14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3,56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3,71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611738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ttangolo 13"/>
              <p:cNvSpPr/>
              <p:nvPr/>
            </p:nvSpPr>
            <p:spPr>
              <a:xfrm>
                <a:off x="0" y="9598223"/>
                <a:ext cx="595958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t-IT" sz="1400" dirty="0" smtClean="0">
                    <a:solidFill>
                      <a:schemeClr val="bg1">
                        <a:lumMod val="50000"/>
                      </a:schemeClr>
                    </a:solidFill>
                  </a:rPr>
                  <a:t>*(</a:t>
                </a:r>
                <a14:m>
                  <m:oMath xmlns:m="http://schemas.openxmlformats.org/officeDocument/2006/math">
                    <m:r>
                      <a:rPr lang="it-IT" sz="1400" i="1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it-IT" sz="14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14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it-IT" sz="14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∩</m:t>
                        </m:r>
                        <m:r>
                          <a:rPr lang="it-IT" sz="14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it-IT" sz="1400" i="1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it-IT" sz="1400" i="1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it-IT" sz="14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14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it-IT" sz="1400" i="1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it-IT" sz="1400" i="1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it-IT" sz="1400" i="1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it-IT" sz="1400" i="1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it-IT" sz="1400" dirty="0">
                    <a:solidFill>
                      <a:schemeClr val="bg1">
                        <a:lumMod val="50000"/>
                      </a:schemeClr>
                    </a:solidFill>
                  </a:rPr>
                  <a:t>)</a:t>
                </a:r>
                <a:r>
                  <a:rPr lang="it-IT" sz="1400" dirty="0" smtClean="0">
                    <a:solidFill>
                      <a:schemeClr val="bg1">
                        <a:lumMod val="50000"/>
                      </a:schemeClr>
                    </a:solidFill>
                  </a:rPr>
                  <a:t>, nel caso di A e B eventi (non disgiunti) indipendenti.</a:t>
                </a:r>
                <a:endParaRPr lang="it-IT" sz="14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4" name="Rettangolo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9598223"/>
                <a:ext cx="5959580" cy="307777"/>
              </a:xfrm>
              <a:prstGeom prst="rect">
                <a:avLst/>
              </a:prstGeom>
              <a:blipFill>
                <a:blip r:embed="rId5"/>
                <a:stretch>
                  <a:fillRect l="-307" t="-4000" b="-2000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Connettore diritto 15"/>
          <p:cNvCxnSpPr/>
          <p:nvPr/>
        </p:nvCxnSpPr>
        <p:spPr>
          <a:xfrm>
            <a:off x="0" y="9109055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5495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ttangolo 3"/>
              <p:cNvSpPr/>
              <p:nvPr/>
            </p:nvSpPr>
            <p:spPr>
              <a:xfrm>
                <a:off x="442817" y="289209"/>
                <a:ext cx="5400865" cy="951773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AutoNum type="arabicParenR"/>
                </a:pPr>
                <a:r>
                  <a:rPr lang="it-IT" dirty="0"/>
                  <a:t>Sostituite nella funzione di verosimiglianza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it-IT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it-IT" dirty="0"/>
                  <a:t> 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it-IT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it-IT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it-IT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it-IT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it-IT" dirty="0"/>
                  <a:t> con </a:t>
                </a:r>
                <a14:m>
                  <m:oMath xmlns:m="http://schemas.openxmlformats.org/officeDocument/2006/math">
                    <m:r>
                      <a:rPr lang="it-I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it-I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it-I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𝑒</m:t>
                    </m:r>
                    <m:r>
                      <a:rPr lang="it-I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it-IT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it-IT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it-IT" dirty="0"/>
                  <a:t> e provate a ricavare le derivate prime e seconde, eseguendo le dimostrazioni con una simbologia diversa</a:t>
                </a:r>
                <a:r>
                  <a:rPr lang="it-IT" dirty="0" smtClean="0"/>
                  <a:t>.</a:t>
                </a:r>
              </a:p>
              <a:p>
                <a:pPr marL="342900" indent="-342900">
                  <a:buAutoNum type="arabicParenR"/>
                </a:pPr>
                <a:endParaRPr lang="it-IT" dirty="0"/>
              </a:p>
              <a:p>
                <a:pPr marL="342900" indent="-342900">
                  <a:buAutoNum type="arabicParenR"/>
                </a:pPr>
                <a:endParaRPr lang="it-IT" dirty="0" smtClean="0"/>
              </a:p>
              <a:p>
                <a:pPr marL="342900" indent="-342900">
                  <a:buFontTx/>
                  <a:buAutoNum type="arabicParenR"/>
                </a:pPr>
                <a:r>
                  <a:rPr lang="it-IT" dirty="0" smtClean="0"/>
                  <a:t>Con </a:t>
                </a:r>
                <a:r>
                  <a:rPr lang="it-IT" dirty="0"/>
                  <a:t>i dati campionari forniti, </a:t>
                </a:r>
                <a:r>
                  <a:rPr lang="it-IT" dirty="0" smtClean="0"/>
                  <a:t>verificate </a:t>
                </a:r>
                <a:r>
                  <a:rPr lang="it-IT" dirty="0"/>
                  <a:t>che le stime di massima verosimiglianza soddisfino le condizioni di </a:t>
                </a:r>
                <a:r>
                  <a:rPr lang="it-IT" dirty="0" err="1"/>
                  <a:t>Eq</a:t>
                </a:r>
                <a:r>
                  <a:rPr lang="it-IT" dirty="0"/>
                  <a:t>(4), </a:t>
                </a:r>
                <a:r>
                  <a:rPr lang="it-IT" dirty="0" err="1"/>
                  <a:t>Eq</a:t>
                </a:r>
                <a:r>
                  <a:rPr lang="it-IT" dirty="0"/>
                  <a:t>(7), </a:t>
                </a:r>
                <a:r>
                  <a:rPr lang="it-IT" dirty="0" err="1"/>
                  <a:t>Eq</a:t>
                </a:r>
                <a:r>
                  <a:rPr lang="it-IT" dirty="0"/>
                  <a:t>(8.1,…, 8.4</a:t>
                </a:r>
                <a:r>
                  <a:rPr lang="it-IT" dirty="0" smtClean="0"/>
                  <a:t>).</a:t>
                </a:r>
              </a:p>
              <a:p>
                <a:pPr marL="342900" indent="-342900">
                  <a:buFontTx/>
                  <a:buAutoNum type="arabicParenR"/>
                </a:pPr>
                <a:endParaRPr lang="it-IT" dirty="0"/>
              </a:p>
              <a:p>
                <a:pPr marL="342900" indent="-342900">
                  <a:buFontTx/>
                  <a:buAutoNum type="arabicParenR"/>
                </a:pPr>
                <a:endParaRPr lang="it-IT" dirty="0" smtClean="0"/>
              </a:p>
              <a:p>
                <a:pPr marL="342900" indent="-342900">
                  <a:buFontTx/>
                  <a:buAutoNum type="arabicParenR"/>
                </a:pPr>
                <a:endParaRPr lang="it-IT" dirty="0"/>
              </a:p>
              <a:p>
                <a:pPr marL="342900" indent="-342900">
                  <a:buFontTx/>
                  <a:buAutoNum type="arabicParenR"/>
                </a:pPr>
                <a:endParaRPr lang="it-IT" dirty="0" smtClean="0"/>
              </a:p>
              <a:p>
                <a:pPr marL="342900" indent="-342900">
                  <a:buFontTx/>
                  <a:buAutoNum type="arabicParenR"/>
                </a:pPr>
                <a:endParaRPr lang="it-IT" dirty="0"/>
              </a:p>
              <a:p>
                <a:pPr marL="342900" indent="-342900">
                  <a:buFontTx/>
                  <a:buAutoNum type="arabicParenR"/>
                </a:pPr>
                <a:endParaRPr lang="it-IT" dirty="0" smtClean="0"/>
              </a:p>
              <a:p>
                <a:pPr marL="342900" indent="-342900">
                  <a:buFontTx/>
                  <a:buAutoNum type="arabicParenR"/>
                </a:pPr>
                <a:endParaRPr lang="it-IT" dirty="0"/>
              </a:p>
              <a:p>
                <a:pPr marL="342900" indent="-342900">
                  <a:buFontTx/>
                  <a:buAutoNum type="arabicParenR"/>
                </a:pPr>
                <a:endParaRPr lang="it-IT" dirty="0" smtClean="0"/>
              </a:p>
              <a:p>
                <a:pPr marL="342900" indent="-342900">
                  <a:buFontTx/>
                  <a:buAutoNum type="arabicParenR"/>
                </a:pPr>
                <a:endParaRPr lang="it-IT" dirty="0"/>
              </a:p>
              <a:p>
                <a:pPr marL="342900" indent="-342900">
                  <a:buFontTx/>
                  <a:buAutoNum type="arabicParenR"/>
                </a:pPr>
                <a:endParaRPr lang="it-IT" dirty="0" smtClean="0"/>
              </a:p>
              <a:p>
                <a:pPr marL="342900" indent="-342900">
                  <a:buFontTx/>
                  <a:buAutoNum type="arabicParenR"/>
                </a:pPr>
                <a:endParaRPr lang="it-IT" dirty="0"/>
              </a:p>
              <a:p>
                <a:pPr marL="342900" indent="-342900">
                  <a:buFontTx/>
                  <a:buAutoNum type="arabicParenR"/>
                </a:pPr>
                <a:endParaRPr lang="it-IT" dirty="0" smtClean="0"/>
              </a:p>
              <a:p>
                <a:pPr marL="342900" indent="-342900">
                  <a:buFontTx/>
                  <a:buAutoNum type="arabicParenR"/>
                </a:pPr>
                <a:endParaRPr lang="it-IT" dirty="0"/>
              </a:p>
              <a:p>
                <a:pPr marL="342900" indent="-342900">
                  <a:buFontTx/>
                  <a:buAutoNum type="arabicParenR"/>
                </a:pPr>
                <a:r>
                  <a:rPr lang="it-IT" dirty="0" smtClean="0"/>
                  <a:t>Con i dati precedenti disegnate la funzione </a:t>
                </a:r>
              </a:p>
              <a:p>
                <a:r>
                  <a:rPr lang="it-IT" dirty="0"/>
                  <a:t>d</a:t>
                </a:r>
                <a:r>
                  <a:rPr lang="it-IT" dirty="0" smtClean="0"/>
                  <a:t>i verosimiglianza (in y) </a:t>
                </a:r>
                <a:r>
                  <a:rPr lang="it-IT" dirty="0" err="1" smtClean="0"/>
                  <a:t>Eq</a:t>
                </a:r>
                <a:r>
                  <a:rPr lang="it-IT" dirty="0" smtClean="0"/>
                  <a:t>(1), sostituendo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it-IT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it-IT" dirty="0" smtClean="0"/>
                  <a:t> (x) con tutti i dati campionari e la media campionaria (MLE). Il valore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it-IT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it-IT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it-IT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it-IT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it-IT" dirty="0" smtClean="0"/>
                  <a:t> tenetelo fisso al valore della varianza campionaria (MLE). A quale valore in x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it-IT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it-IT" dirty="0" smtClean="0"/>
                  <a:t>) corrisponde il massimo della funzione?</a:t>
                </a:r>
              </a:p>
              <a:p>
                <a:endParaRPr lang="it-IT" dirty="0"/>
              </a:p>
              <a:p>
                <a:r>
                  <a:rPr lang="it-IT" dirty="0"/>
                  <a:t>4</a:t>
                </a:r>
                <a:r>
                  <a:rPr lang="it-IT" dirty="0" smtClean="0"/>
                  <a:t>) Fate la stessa cosa con i dati a destra: quale delle due funzioni è più «stretta» attorno al valore massimo? </a:t>
                </a:r>
              </a:p>
              <a:p>
                <a:pPr marL="342900" indent="-342900">
                  <a:buFontTx/>
                  <a:buAutoNum type="arabicParenR"/>
                </a:pPr>
                <a:endParaRPr lang="it-IT" dirty="0" smtClean="0"/>
              </a:p>
              <a:p>
                <a:pPr marL="342900" indent="-342900">
                  <a:buFontTx/>
                  <a:buAutoNum type="arabicParenR"/>
                </a:pPr>
                <a:endParaRPr lang="it-IT" dirty="0"/>
              </a:p>
              <a:p>
                <a:pPr marL="342900" indent="-342900">
                  <a:buFontTx/>
                  <a:buAutoNum type="arabicParenR"/>
                </a:pPr>
                <a:endParaRPr lang="it-IT" dirty="0"/>
              </a:p>
            </p:txBody>
          </p:sp>
        </mc:Choice>
        <mc:Fallback xmlns="">
          <p:sp>
            <p:nvSpPr>
              <p:cNvPr id="4" name="Rettangolo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817" y="289209"/>
                <a:ext cx="5400865" cy="9517734"/>
              </a:xfrm>
              <a:prstGeom prst="rect">
                <a:avLst/>
              </a:prstGeom>
              <a:blipFill>
                <a:blip r:embed="rId2"/>
                <a:stretch>
                  <a:fillRect l="-1016" t="-256" r="-1016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3063533"/>
              </p:ext>
            </p:extLst>
          </p:nvPr>
        </p:nvGraphicFramePr>
        <p:xfrm>
          <a:off x="682897" y="3051675"/>
          <a:ext cx="647700" cy="2790830"/>
        </p:xfrm>
        <a:graphic>
          <a:graphicData uri="http://schemas.openxmlformats.org/drawingml/2006/table">
            <a:tbl>
              <a:tblPr/>
              <a:tblGrid>
                <a:gridCol w="647700">
                  <a:extLst>
                    <a:ext uri="{9D8B030D-6E8A-4147-A177-3AD203B41FA5}">
                      <a16:colId xmlns:a16="http://schemas.microsoft.com/office/drawing/2014/main" val="4170316958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5,47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39209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6,07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043636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4,58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5136977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2,37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174935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00473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6,97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36273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106027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6,11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481149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5,27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928284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7,56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8496355"/>
                  </a:ext>
                </a:extLst>
              </a:tr>
            </a:tbl>
          </a:graphicData>
        </a:graphic>
      </p:graphicFrame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4319429"/>
              </p:ext>
            </p:extLst>
          </p:nvPr>
        </p:nvGraphicFramePr>
        <p:xfrm>
          <a:off x="5843682" y="3917631"/>
          <a:ext cx="647700" cy="5581660"/>
        </p:xfrm>
        <a:graphic>
          <a:graphicData uri="http://schemas.openxmlformats.org/drawingml/2006/table">
            <a:tbl>
              <a:tblPr/>
              <a:tblGrid>
                <a:gridCol w="647700">
                  <a:extLst>
                    <a:ext uri="{9D8B030D-6E8A-4147-A177-3AD203B41FA5}">
                      <a16:colId xmlns:a16="http://schemas.microsoft.com/office/drawing/2014/main" val="2429335772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5,47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641688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6,07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600649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4,58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6364657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2,37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896552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420411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6,97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8576698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416355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6,11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226942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5,27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736522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7,56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941503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5,47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047531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6,07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690466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4,58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373024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2,37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8691517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112081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6,97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394219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6762827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6,11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272538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5,27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04774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7,56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9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9153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757147" y="629013"/>
            <a:ext cx="548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Massima Verosimiglianza</a:t>
            </a:r>
            <a:r>
              <a:rPr lang="it-IT" dirty="0" smtClean="0"/>
              <a:t>: Distribuzione normale.</a:t>
            </a:r>
          </a:p>
          <a:p>
            <a:endParaRPr lang="it-IT" dirty="0"/>
          </a:p>
          <a:p>
            <a:endParaRPr lang="it-IT" dirty="0"/>
          </a:p>
        </p:txBody>
      </p:sp>
      <p:pic>
        <p:nvPicPr>
          <p:cNvPr id="11" name="Picture 9"/>
          <p:cNvPicPr/>
          <p:nvPr/>
        </p:nvPicPr>
        <p:blipFill rotWithShape="1">
          <a:blip r:embed="rId2"/>
          <a:srcRect t="7004" r="5903" b="5869"/>
          <a:stretch/>
        </p:blipFill>
        <p:spPr>
          <a:xfrm>
            <a:off x="1194429" y="1396201"/>
            <a:ext cx="4601479" cy="320331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ttangolo 1"/>
              <p:cNvSpPr/>
              <p:nvPr/>
            </p:nvSpPr>
            <p:spPr>
              <a:xfrm>
                <a:off x="135770" y="1026869"/>
                <a:ext cx="146950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;</m:t>
                          </m:r>
                          <m:sSub>
                            <m:sSubPr>
                              <m:ctrlPr>
                                <a:rPr lang="it-IT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it-IT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it-IT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it-IT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it-IT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2" name="Rettangolo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770" y="1026869"/>
                <a:ext cx="1469505" cy="369332"/>
              </a:xfrm>
              <a:prstGeom prst="rect">
                <a:avLst/>
              </a:prstGeom>
              <a:blipFill>
                <a:blip r:embed="rId3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ttangolo 2"/>
              <p:cNvSpPr/>
              <p:nvPr/>
            </p:nvSpPr>
            <p:spPr>
              <a:xfrm>
                <a:off x="3395152" y="4618374"/>
                <a:ext cx="49667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e>
                        <m:sub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3" name="Rettangolo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5152" y="4618374"/>
                <a:ext cx="496674" cy="369332"/>
              </a:xfrm>
              <a:prstGeom prst="rect">
                <a:avLst/>
              </a:prstGeom>
              <a:blipFill>
                <a:blip r:embed="rId4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ttangolo 3"/>
              <p:cNvSpPr/>
              <p:nvPr/>
            </p:nvSpPr>
            <p:spPr>
              <a:xfrm>
                <a:off x="3926413" y="4618374"/>
                <a:ext cx="67512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e>
                        <m:sub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4" name="Rettangolo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6413" y="4618374"/>
                <a:ext cx="675121" cy="369332"/>
              </a:xfrm>
              <a:prstGeom prst="rect">
                <a:avLst/>
              </a:prstGeom>
              <a:blipFill>
                <a:blip r:embed="rId5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ttangolo 11"/>
              <p:cNvSpPr/>
              <p:nvPr/>
            </p:nvSpPr>
            <p:spPr>
              <a:xfrm>
                <a:off x="2594361" y="4618374"/>
                <a:ext cx="766204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e>
                        <m:sub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12" name="Rettangolo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4361" y="4618374"/>
                <a:ext cx="766204" cy="369332"/>
              </a:xfrm>
              <a:prstGeom prst="rect">
                <a:avLst/>
              </a:prstGeom>
              <a:blipFill>
                <a:blip r:embed="rId6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ttangolo 14"/>
              <p:cNvSpPr/>
              <p:nvPr/>
            </p:nvSpPr>
            <p:spPr>
              <a:xfrm>
                <a:off x="135770" y="5081151"/>
                <a:ext cx="6557693" cy="43439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it-IT" b="1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it-IT" b="1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  <m:r>
                      <a:rPr lang="it-IT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it-IT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𝑌</m:t>
                    </m:r>
                    <m:r>
                      <a:rPr lang="it-IT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it-IT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it-IT" i="1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i="1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it-IT" b="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it-IT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it-IT" i="1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i="1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it-IT" b="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it-IT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it-IT" i="1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i="1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it-IT" b="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it-IT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it-IT" i="1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i="1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it-IT" b="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  <m:r>
                          <a:rPr lang="it-IT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it-IT" i="1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i="1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it-IT" b="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</m:sub>
                        </m:sSub>
                        <m:r>
                          <a:rPr lang="it-IT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, …,</m:t>
                        </m:r>
                        <m:sSub>
                          <m:sSubPr>
                            <m:ctrlPr>
                              <a:rPr lang="it-IT" i="1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i="1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it-IT" b="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lang="it-IT" dirty="0" smtClean="0"/>
                  <a:t>; vettore aleatorio di </a:t>
                </a:r>
                <a:r>
                  <a:rPr lang="it-IT" i="1" dirty="0" smtClean="0"/>
                  <a:t>n</a:t>
                </a:r>
                <a:r>
                  <a:rPr lang="it-IT" dirty="0" smtClean="0"/>
                  <a:t> osservazioni;</a:t>
                </a:r>
              </a:p>
              <a:p>
                <a:endParaRPr lang="it-IT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1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it-IT" b="1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it-IT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it-IT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;</m:t>
                          </m:r>
                          <m:sSub>
                            <m:sSubPr>
                              <m:ctrlP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it-IT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it-IT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it-IT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it-IT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sSubSup>
                                <m:sSubSupPr>
                                  <m:ctrlP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𝜑</m:t>
                                  </m:r>
                                </m:e>
                                <m:sub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rad>
                        </m:den>
                      </m:f>
                      <m:r>
                        <a:rPr lang="it-IT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𝑒𝑥𝑝</m:t>
                      </m:r>
                      <m:d>
                        <m:dPr>
                          <m:begChr m:val="{"/>
                          <m:endChr m:val="}"/>
                          <m:ctrlPr>
                            <a:rPr lang="it-IT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it-IT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it-IT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it-IT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f>
                            <m:fPr>
                              <m:ctrlPr>
                                <a:rPr lang="it-IT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it-IT" b="0" i="1" smtClean="0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it-IT" i="1">
                                              <a:solidFill>
                                                <a:sysClr val="windowText" lastClr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it-IT" i="1">
                                              <a:solidFill>
                                                <a:sysClr val="windowText" lastClr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sub>
                                          <m:r>
                                            <a:rPr lang="it-IT" i="1">
                                              <a:solidFill>
                                                <a:sysClr val="windowText" lastClr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it-IT" i="1">
                                              <a:solidFill>
                                                <a:sysClr val="windowText" lastClr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it-IT" i="1">
                                              <a:solidFill>
                                                <a:sysClr val="windowText" lastClr="00000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𝜑</m:t>
                                          </m:r>
                                        </m:e>
                                        <m:sub>
                                          <m:r>
                                            <a:rPr lang="it-IT" i="1">
                                              <a:solidFill>
                                                <a:sysClr val="windowText" lastClr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it-IT" b="0" i="1" smtClean="0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sSubSup>
                                <m:sSubSupPr>
                                  <m:ctrlPr>
                                    <a:rPr lang="it-IT" b="0" i="1" smtClean="0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𝜑</m:t>
                                  </m:r>
                                </m:e>
                                <m:sub>
                                  <m:r>
                                    <a:rPr lang="it-IT" b="0" i="1" smtClean="0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it-IT" b="0" i="1" smtClean="0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den>
                          </m:f>
                        </m:e>
                      </m:d>
                      <m:r>
                        <a:rPr lang="it-IT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it-IT" dirty="0" smtClean="0"/>
              </a:p>
              <a:p>
                <a:endParaRPr lang="it-IT" dirty="0" smtClean="0"/>
              </a:p>
              <a:p>
                <a:r>
                  <a:rPr lang="it-IT" dirty="0"/>
                  <a:t>i cui parametri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it-IT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it-IT" dirty="0"/>
                  <a:t> 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it-IT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it-IT" dirty="0"/>
                  <a:t> </a:t>
                </a:r>
                <a:r>
                  <a:rPr lang="it-IT" b="1" dirty="0"/>
                  <a:t>sono </a:t>
                </a:r>
                <a:r>
                  <a:rPr lang="it-IT" b="1" dirty="0" smtClean="0"/>
                  <a:t>da stimare</a:t>
                </a:r>
                <a:r>
                  <a:rPr lang="it-IT" dirty="0" smtClean="0"/>
                  <a:t>;</a:t>
                </a:r>
                <a:endParaRPr lang="it-IT" dirty="0"/>
              </a:p>
              <a:p>
                <a:endParaRPr lang="it-IT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1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it-IT" b="1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it-IT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it-IT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𝐿</m:t>
                      </m:r>
                      <m:d>
                        <m:dPr>
                          <m:ctrlP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it-IT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;</m:t>
                          </m:r>
                          <m:sSub>
                            <m:sSubPr>
                              <m:ctrlP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it-IT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∏"/>
                          <m:ctrlP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f>
                            <m:fPr>
                              <m:ctrlP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  <m:sSubSup>
                                    <m:sSubSupPr>
                                      <m:ctrlP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𝜑</m:t>
                                      </m:r>
                                    </m:e>
                                    <m:sub>
                                      <m: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e>
                              </m:rad>
                            </m:den>
                          </m:f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𝑒𝑥𝑝</m:t>
                          </m:r>
                          <m:d>
                            <m:dPr>
                              <m:begChr m:val="{"/>
                              <m:endChr m:val="}"/>
                              <m:ctrlP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f>
                                <m:fPr>
                                  <m:ctrlP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it-IT" i="1">
                                              <a:solidFill>
                                                <a:sysClr val="windowText" lastClr="00000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it-IT" i="1">
                                                  <a:solidFill>
                                                    <a:sysClr val="windowText" lastClr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it-IT" i="1">
                                                  <a:solidFill>
                                                    <a:sysClr val="windowText" lastClr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𝑦</m:t>
                                              </m:r>
                                            </m:e>
                                            <m:sub>
                                              <m:r>
                                                <a:rPr lang="it-IT" i="1">
                                                  <a:solidFill>
                                                    <a:sysClr val="windowText" lastClr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  <m:r>
                                            <a:rPr lang="it-IT" i="1">
                                              <a:solidFill>
                                                <a:sysClr val="windowText" lastClr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it-IT" i="1">
                                                  <a:solidFill>
                                                    <a:sysClr val="windowText" lastClr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it-IT" i="1">
                                                  <a:solidFill>
                                                    <a:sysClr val="windowText" lastClr="000000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𝜑</m:t>
                                              </m:r>
                                            </m:e>
                                            <m:sub>
                                              <m:r>
                                                <a:rPr lang="it-IT" i="1">
                                                  <a:solidFill>
                                                    <a:sysClr val="windowText" lastClr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  <m:sup>
                                      <m: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sSubSup>
                                    <m:sSubSupPr>
                                      <m:ctrlP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𝜑</m:t>
                                      </m:r>
                                    </m:e>
                                    <m:sub>
                                      <m: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den>
                              </m:f>
                            </m:e>
                          </m:d>
                        </m:e>
                      </m:nary>
                    </m:oMath>
                  </m:oMathPara>
                </a14:m>
                <a:endParaRPr lang="it-IT" i="1" dirty="0" smtClean="0">
                  <a:solidFill>
                    <a:sysClr val="windowText" lastClr="00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it-IT" i="1" dirty="0" smtClean="0">
                  <a:solidFill>
                    <a:sysClr val="windowText" lastClr="00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it-IT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i="1" smtClean="0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ad>
                                    <m:radPr>
                                      <m:degHide m:val="on"/>
                                      <m:ctrlP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𝜋</m:t>
                                      </m:r>
                                      <m:sSubSup>
                                        <m:sSubSupPr>
                                          <m:ctrlPr>
                                            <a:rPr lang="it-IT" i="1">
                                              <a:solidFill>
                                                <a:sysClr val="windowText" lastClr="00000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it-IT" i="1">
                                              <a:solidFill>
                                                <a:sysClr val="windowText" lastClr="00000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𝜑</m:t>
                                          </m:r>
                                        </m:e>
                                        <m:sub>
                                          <m:r>
                                            <a:rPr lang="it-IT" i="1">
                                              <a:solidFill>
                                                <a:sysClr val="windowText" lastClr="00000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  <m:sup>
                                          <m:r>
                                            <a:rPr lang="it-IT" i="1">
                                              <a:solidFill>
                                                <a:sysClr val="windowText" lastClr="00000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bSup>
                                    </m:e>
                                  </m:rad>
                                </m:e>
                              </m:d>
                            </m:e>
                            <m:sup>
                              <m:r>
                                <a:rPr lang="it-IT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  <m:r>
                        <a:rPr lang="it-IT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𝑒𝑥𝑝</m:t>
                      </m:r>
                      <m:d>
                        <m:dPr>
                          <m:begChr m:val="{"/>
                          <m:endChr m:val="}"/>
                          <m:ctrlP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sSubSup>
                                <m:sSubSupPr>
                                  <m:ctrlP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𝜑</m:t>
                                  </m:r>
                                </m:e>
                                <m:sub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den>
                          </m:f>
                          <m:nary>
                            <m:naryPr>
                              <m:chr m:val="∑"/>
                              <m:ctrlP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it-IT" i="1">
                                              <a:solidFill>
                                                <a:sysClr val="windowText" lastClr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it-IT" i="1">
                                              <a:solidFill>
                                                <a:sysClr val="windowText" lastClr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sub>
                                          <m:r>
                                            <a:rPr lang="it-IT" i="1">
                                              <a:solidFill>
                                                <a:sysClr val="windowText" lastClr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it-IT" i="1">
                                              <a:solidFill>
                                                <a:sysClr val="windowText" lastClr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it-IT" i="1">
                                              <a:solidFill>
                                                <a:sysClr val="windowText" lastClr="00000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𝜑</m:t>
                                          </m:r>
                                        </m:e>
                                        <m:sub>
                                          <m:r>
                                            <a:rPr lang="it-IT" i="1">
                                              <a:solidFill>
                                                <a:sysClr val="windowText" lastClr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e>
                      </m:d>
                      <m:r>
                        <a:rPr lang="it-IT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it-IT" dirty="0"/>
              </a:p>
              <a:p>
                <a:endParaRPr lang="it-IT" dirty="0"/>
              </a:p>
            </p:txBody>
          </p:sp>
        </mc:Choice>
        <mc:Fallback xmlns="">
          <p:sp>
            <p:nvSpPr>
              <p:cNvPr id="15" name="Rettangolo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770" y="5081151"/>
                <a:ext cx="6557693" cy="4343946"/>
              </a:xfrm>
              <a:prstGeom prst="rect">
                <a:avLst/>
              </a:prstGeom>
              <a:blipFill>
                <a:blip r:embed="rId7"/>
                <a:stretch>
                  <a:fillRect l="-743" t="-843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ttangolo 17"/>
              <p:cNvSpPr/>
              <p:nvPr/>
            </p:nvSpPr>
            <p:spPr>
              <a:xfrm>
                <a:off x="-603428" y="9202501"/>
                <a:ext cx="7640531" cy="6805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∏"/>
                          <m:ctrlPr>
                            <a:rPr lang="it-IT" sz="140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it-IT" sz="14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it-IT" sz="14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it-IT" sz="14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f>
                            <m:fPr>
                              <m:ctrlPr>
                                <a:rPr lang="it-IT" sz="1400" i="1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1400" i="1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it-IT" sz="1400" b="0" i="1" smtClean="0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den>
                          </m:f>
                          <m:r>
                            <a:rPr lang="it-IT" sz="14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𝑒𝑥𝑝</m:t>
                          </m:r>
                          <m:d>
                            <m:dPr>
                              <m:begChr m:val="{"/>
                              <m:endChr m:val="}"/>
                              <m:ctrlPr>
                                <a:rPr lang="it-IT" sz="1400" i="1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it-IT" sz="1400" i="1">
                                      <a:solidFill>
                                        <a:schemeClr val="bg1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1400" i="1">
                                      <a:solidFill>
                                        <a:schemeClr val="bg1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it-IT" sz="1400" i="1">
                                      <a:solidFill>
                                        <a:schemeClr val="bg1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  <m:r>
                            <a:rPr lang="it-IT" sz="14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</m:e>
                      </m:nary>
                      <m:f>
                        <m:fPr>
                          <m:ctrlPr>
                            <a:rPr lang="it-IT" sz="14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14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it-IT" sz="14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  <m:r>
                        <a:rPr lang="it-IT" sz="1400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𝑒𝑥𝑝</m:t>
                      </m:r>
                      <m:d>
                        <m:dPr>
                          <m:begChr m:val="{"/>
                          <m:endChr m:val="}"/>
                          <m:ctrlPr>
                            <a:rPr lang="it-IT" sz="14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it-IT" sz="1400" i="1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1400" i="1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it-IT" sz="1400" b="0" i="1" smtClean="0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it-IT" sz="140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it-IT" sz="14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14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it-IT" sz="14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  <m:r>
                        <a:rPr lang="it-IT" sz="1400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𝑒𝑥𝑝</m:t>
                      </m:r>
                      <m:d>
                        <m:dPr>
                          <m:begChr m:val="{"/>
                          <m:endChr m:val="}"/>
                          <m:ctrlPr>
                            <a:rPr lang="it-IT" sz="14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it-IT" sz="1400" i="1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1400" i="1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it-IT" sz="1400" b="0" i="1" smtClean="0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it-IT" sz="140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×…</m:t>
                      </m:r>
                      <m:r>
                        <a:rPr lang="it-IT" sz="1400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it-IT" sz="14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14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it-IT" sz="14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  <m:r>
                        <a:rPr lang="it-IT" sz="1400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𝑒𝑥𝑝</m:t>
                      </m:r>
                      <m:d>
                        <m:dPr>
                          <m:begChr m:val="{"/>
                          <m:endChr m:val="}"/>
                          <m:ctrlPr>
                            <a:rPr lang="it-IT" sz="14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it-IT" sz="1400" i="1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1400" i="1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it-IT" sz="1400" b="0" i="1" smtClean="0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  <m:r>
                        <a:rPr lang="it-IT" sz="1400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sz="14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14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it-IT" sz="1400" b="0" i="1" smtClean="0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1400" b="0" i="1" smtClean="0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it-IT" sz="1400" b="0" i="1" smtClean="0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  <m:r>
                        <a:rPr lang="it-IT" sz="1400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𝑒𝑥𝑝</m:t>
                      </m:r>
                      <m:d>
                        <m:dPr>
                          <m:begChr m:val="{"/>
                          <m:endChr m:val="}"/>
                          <m:ctrlPr>
                            <a:rPr lang="it-IT" sz="14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it-IT" sz="1400" i="1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it-IT" sz="1400" i="1">
                                      <a:solidFill>
                                        <a:schemeClr val="bg1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1400" i="1">
                                      <a:solidFill>
                                        <a:schemeClr val="bg1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it-IT" sz="1400" i="1">
                                      <a:solidFill>
                                        <a:schemeClr val="bg1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it-IT" sz="1400" b="0" i="1" smtClean="0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it-IT" sz="1400" i="1">
                                      <a:solidFill>
                                        <a:schemeClr val="bg1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1400" i="1">
                                      <a:solidFill>
                                        <a:schemeClr val="bg1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it-IT" sz="1400" b="0" i="1" smtClean="0">
                                      <a:solidFill>
                                        <a:schemeClr val="bg1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it-IT" sz="1400" b="0" i="1" smtClean="0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+…+</m:t>
                              </m:r>
                              <m:r>
                                <a:rPr lang="it-IT" sz="1400" i="1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it-IT" sz="1400" i="1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it-IT" sz="14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8" name="Rettangolo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603428" y="9202501"/>
                <a:ext cx="7640531" cy="68050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Connettore diritto 18"/>
          <p:cNvCxnSpPr/>
          <p:nvPr/>
        </p:nvCxnSpPr>
        <p:spPr>
          <a:xfrm>
            <a:off x="0" y="9109055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97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757147" y="629013"/>
            <a:ext cx="548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Massima Log-Verosimiglianza</a:t>
            </a:r>
            <a:r>
              <a:rPr lang="it-IT" dirty="0" smtClean="0"/>
              <a:t>: Distribuzione normale.</a:t>
            </a:r>
          </a:p>
          <a:p>
            <a:endParaRPr lang="it-IT" dirty="0"/>
          </a:p>
          <a:p>
            <a:endParaRPr lang="it-IT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ttangolo 14"/>
              <p:cNvSpPr/>
              <p:nvPr/>
            </p:nvSpPr>
            <p:spPr>
              <a:xfrm>
                <a:off x="306116" y="1183435"/>
                <a:ext cx="6226166" cy="88388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1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it-IT" b="1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it-IT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it-IT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𝑙</m:t>
                      </m:r>
                      <m:d>
                        <m:dPr>
                          <m:ctrlP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it-IT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;</m:t>
                          </m:r>
                          <m:sSub>
                            <m:sSubPr>
                              <m:ctrlP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it-IT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it-IT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ctrlPr>
                            <a:rPr lang="it-IT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ad>
                                        <m:radPr>
                                          <m:degHide m:val="on"/>
                                          <m:ctrlPr>
                                            <a:rPr lang="it-IT" i="1">
                                              <a:solidFill>
                                                <a:sysClr val="windowText" lastClr="00000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it-IT" i="1">
                                              <a:solidFill>
                                                <a:sysClr val="windowText" lastClr="00000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  <m:r>
                                            <a:rPr lang="it-IT" i="1">
                                              <a:solidFill>
                                                <a:sysClr val="windowText" lastClr="00000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𝜋</m:t>
                                          </m:r>
                                          <m:sSubSup>
                                            <m:sSubSupPr>
                                              <m:ctrlPr>
                                                <a:rPr lang="it-IT" i="1">
                                                  <a:solidFill>
                                                    <a:sysClr val="windowText" lastClr="000000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SupPr>
                                            <m:e>
                                              <m:r>
                                                <a:rPr lang="it-IT" i="1">
                                                  <a:solidFill>
                                                    <a:sysClr val="windowText" lastClr="000000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𝜑</m:t>
                                              </m:r>
                                            </m:e>
                                            <m:sub>
                                              <m:r>
                                                <a:rPr lang="it-IT" i="1">
                                                  <a:solidFill>
                                                    <a:sysClr val="windowText" lastClr="000000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  <m:sup>
                                              <m:r>
                                                <a:rPr lang="it-IT" i="1">
                                                  <a:solidFill>
                                                    <a:sysClr val="windowText" lastClr="000000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bSup>
                                        </m:e>
                                      </m:rad>
                                    </m:e>
                                  </m:d>
                                </m:e>
                                <m:sup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den>
                          </m:f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𝑒𝑥𝑝</m:t>
                          </m:r>
                          <m:d>
                            <m:dPr>
                              <m:begChr m:val="{"/>
                              <m:endChr m:val="}"/>
                              <m:ctrlP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sSubSup>
                                    <m:sSubSupPr>
                                      <m:ctrlP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𝜑</m:t>
                                      </m:r>
                                    </m:e>
                                    <m:sub>
                                      <m: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den>
                              </m:f>
                              <m:nary>
                                <m:naryPr>
                                  <m:chr m:val="∑"/>
                                  <m:ctrlP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  <m:e>
                                  <m:sSup>
                                    <m:sSupPr>
                                      <m:ctrlP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it-IT" i="1">
                                              <a:solidFill>
                                                <a:sysClr val="windowText" lastClr="00000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it-IT" i="1">
                                                  <a:solidFill>
                                                    <a:sysClr val="windowText" lastClr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it-IT" i="1">
                                                  <a:solidFill>
                                                    <a:sysClr val="windowText" lastClr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𝑦</m:t>
                                              </m:r>
                                            </m:e>
                                            <m:sub>
                                              <m:r>
                                                <a:rPr lang="it-IT" i="1">
                                                  <a:solidFill>
                                                    <a:sysClr val="windowText" lastClr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  <m:r>
                                            <a:rPr lang="it-IT" i="1">
                                              <a:solidFill>
                                                <a:sysClr val="windowText" lastClr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it-IT" i="1">
                                                  <a:solidFill>
                                                    <a:sysClr val="windowText" lastClr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it-IT" i="1">
                                                  <a:solidFill>
                                                    <a:sysClr val="windowText" lastClr="000000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𝜑</m:t>
                                              </m:r>
                                            </m:e>
                                            <m:sub>
                                              <m:r>
                                                <a:rPr lang="it-IT" i="1">
                                                  <a:solidFill>
                                                    <a:sysClr val="windowText" lastClr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  <m:sup>
                                      <m: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e>
                          </m:d>
                        </m:e>
                      </m:d>
                    </m:oMath>
                  </m:oMathPara>
                </a14:m>
                <a:endParaRPr lang="it-IT" b="0" i="1" dirty="0" smtClean="0">
                  <a:solidFill>
                    <a:sysClr val="windowText" lastClr="00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it-IT" b="0" i="1" dirty="0" smtClean="0">
                  <a:solidFill>
                    <a:sysClr val="windowText" lastClr="00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it-IT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ctrlP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ad>
                                        <m:radPr>
                                          <m:degHide m:val="on"/>
                                          <m:ctrlPr>
                                            <a:rPr lang="it-IT" i="1">
                                              <a:solidFill>
                                                <a:sysClr val="windowText" lastClr="00000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it-IT" i="1">
                                              <a:solidFill>
                                                <a:sysClr val="windowText" lastClr="00000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  <m:r>
                                            <a:rPr lang="it-IT" i="1">
                                              <a:solidFill>
                                                <a:sysClr val="windowText" lastClr="00000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𝜋</m:t>
                                          </m:r>
                                          <m:sSubSup>
                                            <m:sSubSupPr>
                                              <m:ctrlPr>
                                                <a:rPr lang="it-IT" i="1">
                                                  <a:solidFill>
                                                    <a:sysClr val="windowText" lastClr="000000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SupPr>
                                            <m:e>
                                              <m:r>
                                                <a:rPr lang="it-IT" i="1">
                                                  <a:solidFill>
                                                    <a:sysClr val="windowText" lastClr="000000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𝜑</m:t>
                                              </m:r>
                                            </m:e>
                                            <m:sub>
                                              <m:r>
                                                <a:rPr lang="it-IT" i="1">
                                                  <a:solidFill>
                                                    <a:sysClr val="windowText" lastClr="000000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  <m:sup>
                                              <m:r>
                                                <a:rPr lang="it-IT" i="1">
                                                  <a:solidFill>
                                                    <a:sysClr val="windowText" lastClr="000000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bSup>
                                        </m:e>
                                      </m:rad>
                                    </m:e>
                                  </m:d>
                                </m:e>
                                <m:sup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lang="it-IT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it-IT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ctrlP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𝑒𝑥𝑝</m:t>
                          </m:r>
                          <m:d>
                            <m:dPr>
                              <m:begChr m:val="{"/>
                              <m:endChr m:val="}"/>
                              <m:ctrlP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sSubSup>
                                    <m:sSubSupPr>
                                      <m:ctrlP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𝜑</m:t>
                                      </m:r>
                                    </m:e>
                                    <m:sub>
                                      <m: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den>
                              </m:f>
                              <m:nary>
                                <m:naryPr>
                                  <m:chr m:val="∑"/>
                                  <m:ctrlP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  <m:e>
                                  <m:sSup>
                                    <m:sSupPr>
                                      <m:ctrlP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it-IT" i="1">
                                              <a:solidFill>
                                                <a:sysClr val="windowText" lastClr="00000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it-IT" i="1">
                                                  <a:solidFill>
                                                    <a:sysClr val="windowText" lastClr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it-IT" i="1">
                                                  <a:solidFill>
                                                    <a:sysClr val="windowText" lastClr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𝑦</m:t>
                                              </m:r>
                                            </m:e>
                                            <m:sub>
                                              <m:r>
                                                <a:rPr lang="it-IT" i="1">
                                                  <a:solidFill>
                                                    <a:sysClr val="windowText" lastClr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  <m:r>
                                            <a:rPr lang="it-IT" i="1">
                                              <a:solidFill>
                                                <a:sysClr val="windowText" lastClr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it-IT" i="1">
                                                  <a:solidFill>
                                                    <a:sysClr val="windowText" lastClr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it-IT" i="1">
                                                  <a:solidFill>
                                                    <a:sysClr val="windowText" lastClr="000000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𝜑</m:t>
                                              </m:r>
                                            </m:e>
                                            <m:sub>
                                              <m:r>
                                                <a:rPr lang="it-IT" i="1">
                                                  <a:solidFill>
                                                    <a:sysClr val="windowText" lastClr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  <m:sup>
                                      <m: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e>
                          </m:d>
                        </m:e>
                      </m:d>
                    </m:oMath>
                  </m:oMathPara>
                </a14:m>
                <a:endParaRPr lang="it-IT" i="1" dirty="0" smtClean="0">
                  <a:solidFill>
                    <a:sysClr val="windowText" lastClr="00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it-IT" i="1" dirty="0" smtClean="0">
                  <a:solidFill>
                    <a:sysClr val="windowText" lastClr="00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it-IT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ctrlP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it-IT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  <m:sSubSup>
                                    <m:sSubSupPr>
                                      <m:ctrlP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𝜑</m:t>
                                      </m:r>
                                    </m:e>
                                    <m:sub>
                                      <m: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e>
                              </m:d>
                            </m:e>
                            <m:sup>
                              <m:r>
                                <a:rPr lang="it-IT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it-IT" i="1" smtClean="0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b="0" i="1" smtClean="0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num>
                                <m:den>
                                  <m:r>
                                    <a:rPr lang="it-IT" b="0" i="1" smtClean="0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</m:e>
                      </m:d>
                      <m:r>
                        <a:rPr lang="it-IT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it-IT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ctrlP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𝑒𝑥𝑝</m:t>
                          </m:r>
                          <m:d>
                            <m:dPr>
                              <m:begChr m:val="{"/>
                              <m:endChr m:val="}"/>
                              <m:ctrlP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sSubSup>
                                    <m:sSubSupPr>
                                      <m:ctrlP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𝜑</m:t>
                                      </m:r>
                                    </m:e>
                                    <m:sub>
                                      <m: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den>
                              </m:f>
                              <m:nary>
                                <m:naryPr>
                                  <m:chr m:val="∑"/>
                                  <m:ctrlP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  <m:e>
                                  <m:sSup>
                                    <m:sSupPr>
                                      <m:ctrlP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it-IT" i="1">
                                              <a:solidFill>
                                                <a:sysClr val="windowText" lastClr="00000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it-IT" i="1">
                                                  <a:solidFill>
                                                    <a:sysClr val="windowText" lastClr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it-IT" i="1">
                                                  <a:solidFill>
                                                    <a:sysClr val="windowText" lastClr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𝑦</m:t>
                                              </m:r>
                                            </m:e>
                                            <m:sub>
                                              <m:r>
                                                <a:rPr lang="it-IT" i="1">
                                                  <a:solidFill>
                                                    <a:sysClr val="windowText" lastClr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  <m:r>
                                            <a:rPr lang="it-IT" i="1">
                                              <a:solidFill>
                                                <a:sysClr val="windowText" lastClr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it-IT" i="1">
                                                  <a:solidFill>
                                                    <a:sysClr val="windowText" lastClr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it-IT" i="1">
                                                  <a:solidFill>
                                                    <a:sysClr val="windowText" lastClr="000000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𝜑</m:t>
                                              </m:r>
                                            </m:e>
                                            <m:sub>
                                              <m:r>
                                                <a:rPr lang="it-IT" i="1">
                                                  <a:solidFill>
                                                    <a:sysClr val="windowText" lastClr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  <m:sup>
                                      <m: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e>
                          </m:d>
                        </m:e>
                      </m:d>
                    </m:oMath>
                  </m:oMathPara>
                </a14:m>
                <a:endParaRPr lang="it-IT" i="1" dirty="0" smtClean="0">
                  <a:solidFill>
                    <a:sysClr val="windowText" lastClr="00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it-IT" i="1" dirty="0" smtClean="0">
                  <a:solidFill>
                    <a:sysClr val="windowText" lastClr="00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it-IT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it-IT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ctrlP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</m:d>
                      <m:r>
                        <a:rPr lang="it-IT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it-IT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ctrlP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e>
                      </m:d>
                      <m:r>
                        <a:rPr lang="it-IT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sSubSup>
                            <m:sSubSupPr>
                              <m:ctrlP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den>
                      </m:f>
                      <m:nary>
                        <m:naryPr>
                          <m:chr m:val="∑"/>
                          <m:ctrlP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𝜑</m:t>
                                      </m:r>
                                    </m:e>
                                    <m:sub>
                                      <m: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it-IT" b="0" dirty="0" smtClean="0">
                  <a:solidFill>
                    <a:sysClr val="windowText" lastClr="000000"/>
                  </a:solidFill>
                  <a:ea typeface="Cambria Math" panose="02040503050406030204" pitchFamily="18" charset="0"/>
                </a:endParaRPr>
              </a:p>
              <a:p>
                <a:endParaRPr lang="it-IT" dirty="0" smtClean="0"/>
              </a:p>
              <a:p>
                <a:r>
                  <a:rPr lang="it-IT" dirty="0" smtClean="0"/>
                  <a:t>Sappiamo che la distribuzione normale ha come parametri ignoti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it-IT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it-IT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it-IT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it-IT" dirty="0" smtClean="0"/>
                  <a:t> e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it-IT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it-IT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it-IT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</m:oMath>
                </a14:m>
                <a:r>
                  <a:rPr lang="it-IT" dirty="0" smtClean="0"/>
                  <a:t>, le cui stime campionarie sono:</a:t>
                </a:r>
              </a:p>
              <a:p>
                <a:endParaRPr lang="it-IT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t-IT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</m:acc>
                      <m:r>
                        <a:rPr lang="it-IT" i="1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it-IT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f>
                            <m:fPr>
                              <m:ctrlP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</m:e>
                      </m:nary>
                    </m:oMath>
                  </m:oMathPara>
                </a14:m>
                <a:endParaRPr lang="it-IT" dirty="0"/>
              </a:p>
              <a:p>
                <a:pPr algn="ctr"/>
                <a:endParaRPr lang="it-IT" dirty="0" smtClean="0"/>
              </a:p>
              <a:p>
                <a:r>
                  <a:rPr lang="it-IT" dirty="0"/>
                  <a:t>e</a:t>
                </a:r>
                <a:r>
                  <a:rPr lang="it-IT" dirty="0" smtClean="0"/>
                  <a:t> la </a:t>
                </a:r>
                <a:r>
                  <a:rPr lang="it-IT" dirty="0"/>
                  <a:t>deviazione standard </a:t>
                </a:r>
                <a:r>
                  <a:rPr lang="it-IT" dirty="0" smtClean="0"/>
                  <a:t>campionaria</a:t>
                </a:r>
                <a:r>
                  <a:rPr lang="it-IT" i="1" dirty="0" smtClean="0"/>
                  <a:t>,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t-IT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</m:acc>
                      <m:r>
                        <a:rPr lang="it-IT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it-IT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it-IT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  <m:nary>
                            <m:naryPr>
                              <m:chr m:val="∑"/>
                              <m:ctrlP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it-IT" i="1">
                                              <a:solidFill>
                                                <a:sysClr val="windowText" lastClr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it-IT" i="1">
                                              <a:solidFill>
                                                <a:sysClr val="windowText" lastClr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sub>
                                          <m:r>
                                            <a:rPr lang="it-IT" i="1">
                                              <a:solidFill>
                                                <a:sysClr val="windowText" lastClr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̅"/>
                                          <m:ctrlPr>
                                            <a:rPr lang="it-IT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it-IT" i="1"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e>
                      </m:rad>
                    </m:oMath>
                  </m:oMathPara>
                </a14:m>
                <a:endParaRPr lang="it-IT" dirty="0"/>
              </a:p>
              <a:p>
                <a:endParaRPr lang="it-IT" i="1" dirty="0" smtClean="0"/>
              </a:p>
              <a:p>
                <a:endParaRPr lang="it-IT" dirty="0"/>
              </a:p>
            </p:txBody>
          </p:sp>
        </mc:Choice>
        <mc:Fallback>
          <p:sp>
            <p:nvSpPr>
              <p:cNvPr id="15" name="Rettangolo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116" y="1183435"/>
                <a:ext cx="6226166" cy="8838830"/>
              </a:xfrm>
              <a:prstGeom prst="rect">
                <a:avLst/>
              </a:prstGeom>
              <a:blipFill>
                <a:blip r:embed="rId2"/>
                <a:stretch>
                  <a:fillRect l="-783" r="-1174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ttangolo 17"/>
              <p:cNvSpPr/>
              <p:nvPr/>
            </p:nvSpPr>
            <p:spPr>
              <a:xfrm>
                <a:off x="-657025" y="9109055"/>
                <a:ext cx="7640531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1400" i="1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it-IT" sz="1400" i="1">
                                  <a:solidFill>
                                    <a:schemeClr val="tx1">
                                      <a:lumMod val="50000"/>
                                      <a:lumOff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1400" b="0" i="1" smtClean="0">
                                  <a:solidFill>
                                    <a:schemeClr val="tx1">
                                      <a:lumMod val="50000"/>
                                      <a:lumOff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𝑙𝑛</m:t>
                              </m:r>
                              <m:r>
                                <a:rPr lang="it-IT" sz="1400" b="0" i="1" smtClean="0">
                                  <a:solidFill>
                                    <a:schemeClr val="tx1">
                                      <a:lumMod val="50000"/>
                                      <a:lumOff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it-IT" sz="1400" i="1">
                                  <a:solidFill>
                                    <a:schemeClr val="tx1">
                                      <a:lumMod val="50000"/>
                                      <a:lumOff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it-IT" sz="1400" i="1">
                                  <a:solidFill>
                                    <a:schemeClr val="tx1">
                                      <a:lumMod val="50000"/>
                                      <a:lumOff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it-IT" sz="1400" i="1">
                                  <a:solidFill>
                                    <a:schemeClr val="tx1">
                                      <a:lumMod val="50000"/>
                                      <a:lumOff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1400" i="1" smtClean="0">
                                  <a:solidFill>
                                    <a:schemeClr val="tx1">
                                      <a:lumMod val="50000"/>
                                      <a:lumOff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r>
                                <a:rPr lang="it-IT" sz="1400" i="1">
                                  <a:solidFill>
                                    <a:schemeClr val="tx1">
                                      <a:lumMod val="50000"/>
                                      <a:lumOff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it-IT" sz="1400" i="1">
                                  <a:solidFill>
                                    <a:schemeClr val="tx1">
                                      <a:lumMod val="50000"/>
                                      <a:lumOff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it-IT" sz="1400" i="1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it-IT" sz="1400" i="1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…</m:t>
                          </m:r>
                          <m:r>
                            <a:rPr lang="it-IT" sz="1400" i="1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it-IT" sz="1400" i="1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it-IT" sz="1400" i="1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it-IT" sz="1400" b="0" i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sSub>
                        <m:sSubPr>
                          <m:ctrlPr>
                            <a:rPr lang="it-IT" sz="1400" i="1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it-IT" sz="1400" i="1">
                                  <a:solidFill>
                                    <a:schemeClr val="tx1">
                                      <a:lumMod val="50000"/>
                                      <a:lumOff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1400" b="0" i="1" smtClean="0">
                                  <a:solidFill>
                                    <a:schemeClr val="tx1">
                                      <a:lumMod val="50000"/>
                                      <a:lumOff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𝑙𝑛</m:t>
                              </m:r>
                              <m:r>
                                <a:rPr lang="it-IT" sz="1400" i="1">
                                  <a:solidFill>
                                    <a:schemeClr val="tx1">
                                      <a:lumMod val="50000"/>
                                      <a:lumOff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it-IT" sz="1400" i="1">
                                  <a:solidFill>
                                    <a:schemeClr val="tx1">
                                      <a:lumMod val="50000"/>
                                      <a:lumOff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it-IT" sz="1400" i="1">
                                  <a:solidFill>
                                    <a:schemeClr val="tx1">
                                      <a:lumMod val="50000"/>
                                      <a:lumOff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it-IT" sz="1400" b="0" i="1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it-IT" sz="1400" i="1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it-IT" sz="1400" i="1">
                                  <a:solidFill>
                                    <a:schemeClr val="tx1">
                                      <a:lumMod val="50000"/>
                                      <a:lumOff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it-IT" sz="1400" b="0" i="0" smtClean="0">
                                  <a:solidFill>
                                    <a:schemeClr val="tx1">
                                      <a:lumMod val="50000"/>
                                      <a:lumOff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  <m:r>
                                <a:rPr lang="it-IT" sz="1400" b="0" i="1" smtClean="0">
                                  <a:solidFill>
                                    <a:schemeClr val="tx1">
                                      <a:lumMod val="50000"/>
                                      <a:lumOff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⁡(</m:t>
                              </m:r>
                              <m:r>
                                <a:rPr lang="it-IT" sz="1400" i="1">
                                  <a:solidFill>
                                    <a:schemeClr val="tx1">
                                      <a:lumMod val="50000"/>
                                      <a:lumOff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it-IT" sz="1400" i="1">
                                  <a:solidFill>
                                    <a:schemeClr val="tx1">
                                      <a:lumMod val="50000"/>
                                      <a:lumOff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it-IT" sz="1400" b="0" i="1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it-IT" sz="1400" i="1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+…+</m:t>
                          </m:r>
                          <m:r>
                            <m:rPr>
                              <m:sty m:val="p"/>
                            </m:rPr>
                            <a:rPr lang="it-IT" sz="1400" b="0" i="0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  <m:r>
                            <a:rPr lang="it-IT" sz="1400" b="0" i="1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⁡(</m:t>
                          </m:r>
                          <m:r>
                            <a:rPr lang="it-IT" sz="1400" i="1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it-IT" sz="1400" i="1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it-IT" sz="1400" i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it-IT" sz="1400" i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;</m:t>
                      </m:r>
                      <m:r>
                        <a:rPr lang="it-IT" sz="1400" b="0" i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it-IT" sz="1400" i="1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400" i="1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𝑙𝑛</m:t>
                          </m:r>
                          <m:r>
                            <a:rPr lang="it-IT" sz="1400" i="1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(1/</m:t>
                          </m:r>
                          <m:r>
                            <a:rPr lang="it-IT" sz="1400" i="1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it-IT" sz="1400" i="1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it-IT" sz="1400" i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it-IT" sz="1400" b="0" i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=0−</m:t>
                      </m:r>
                      <m:sSub>
                        <m:sSubPr>
                          <m:ctrlPr>
                            <a:rPr lang="it-IT" sz="1400" i="1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it-IT" sz="1400" b="0" i="0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  <m:r>
                            <a:rPr lang="it-IT" sz="1400" i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⁡</m:t>
                          </m:r>
                          <m:r>
                            <a:rPr lang="it-IT" sz="1400" i="1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it-IT" sz="1400" i="1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it-IT" sz="1400" i="1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it-IT" sz="1400" i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it-IT" sz="1400" b="0" i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;</m:t>
                      </m:r>
                    </m:oMath>
                  </m:oMathPara>
                </a14:m>
                <a:endParaRPr lang="it-IT" sz="1400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8" name="Rettangolo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657025" y="9109055"/>
                <a:ext cx="7640531" cy="307777"/>
              </a:xfrm>
              <a:prstGeom prst="rect">
                <a:avLst/>
              </a:prstGeom>
              <a:blipFill>
                <a:blip r:embed="rId3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Connettore diritto 18"/>
          <p:cNvCxnSpPr/>
          <p:nvPr/>
        </p:nvCxnSpPr>
        <p:spPr>
          <a:xfrm>
            <a:off x="0" y="9109055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ttangolo 12"/>
              <p:cNvSpPr/>
              <p:nvPr/>
            </p:nvSpPr>
            <p:spPr>
              <a:xfrm>
                <a:off x="-824367" y="9350079"/>
                <a:ext cx="7640531" cy="5559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1400" i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𝑙𝑛</m:t>
                      </m:r>
                      <m:r>
                        <a:rPr lang="it-IT" sz="1400" i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⁡(</m:t>
                      </m:r>
                      <m:sSup>
                        <m:sSupPr>
                          <m:ctrlPr>
                            <a:rPr lang="it-IT" sz="1400" i="1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1400" i="1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it-IT" sz="1400" b="0" i="1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sup>
                      </m:sSup>
                      <m:r>
                        <a:rPr lang="it-IT" sz="1400" i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it-IT" sz="1400" b="0" i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it-IT" sz="1400" i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𝑙𝑛</m:t>
                      </m:r>
                      <m:r>
                        <a:rPr lang="it-IT" sz="1400" i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it-IT" sz="1400" i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it-IT" sz="1400" i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);</m:t>
                      </m:r>
                      <m:f>
                        <m:fPr>
                          <m:ctrlPr>
                            <a:rPr lang="it-IT" sz="1400" i="1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1400" b="0" i="1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it-IT" sz="1400" b="0" i="1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it-IT" sz="1400" i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it-IT" sz="1400" i="1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1400" i="1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it-IT" sz="1400" b="0" i="1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it-IT" sz="1400" b="0" i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f>
                        <m:fPr>
                          <m:ctrlPr>
                            <a:rPr lang="it-IT" sz="1400" i="1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1400" b="0" i="1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it-IT" sz="1400" i="1" smtClean="0">
                                  <a:solidFill>
                                    <a:schemeClr val="tx1">
                                      <a:lumMod val="50000"/>
                                      <a:lumOff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1400" b="0" i="1" smtClean="0">
                                  <a:solidFill>
                                    <a:schemeClr val="tx1">
                                      <a:lumMod val="50000"/>
                                      <a:lumOff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it-IT" sz="1400" b="0" i="1" smtClean="0">
                                  <a:solidFill>
                                    <a:schemeClr val="tx1">
                                      <a:lumMod val="50000"/>
                                      <a:lumOff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  <m:r>
                        <a:rPr lang="it-IT" sz="1400" i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it-IT" sz="1400" i="1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1400" i="1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it-IT" sz="1400" b="0" i="1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it-IT" sz="1400" i="1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it-IT" sz="1400" b="0" i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f>
                        <m:fPr>
                          <m:ctrlPr>
                            <a:rPr lang="it-IT" sz="1400" i="1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1400" b="0" i="1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ctrlPr>
                                <a:rPr lang="it-IT" sz="1400" i="1">
                                  <a:solidFill>
                                    <a:schemeClr val="tx1">
                                      <a:lumMod val="50000"/>
                                      <a:lumOff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>
                              <m:r>
                                <a:rPr lang="it-IT" sz="1400" i="1">
                                  <a:solidFill>
                                    <a:schemeClr val="tx1">
                                      <a:lumMod val="50000"/>
                                      <a:lumOff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g>
                            <m:e>
                              <m:r>
                                <a:rPr lang="it-IT" sz="1400" i="1">
                                  <a:solidFill>
                                    <a:schemeClr val="tx1">
                                      <a:lumMod val="50000"/>
                                      <a:lumOff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rad>
                        </m:den>
                      </m:f>
                      <m:r>
                        <a:rPr lang="it-IT" sz="1400" i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it-IT" sz="1400" i="1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1400" i="1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it-IT" sz="1400" b="0" i="1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  <m:r>
                            <a:rPr lang="it-IT" sz="1400" i="1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/2</m:t>
                          </m:r>
                        </m:sup>
                      </m:sSup>
                      <m:r>
                        <a:rPr lang="it-IT" sz="1400" b="0" i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f>
                        <m:fPr>
                          <m:ctrlPr>
                            <a:rPr lang="it-IT" sz="1400" i="1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1400" b="0" i="1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ctrlPr>
                                <a:rPr lang="it-IT" sz="1400" i="1" smtClean="0">
                                  <a:solidFill>
                                    <a:schemeClr val="tx1">
                                      <a:lumMod val="50000"/>
                                      <a:lumOff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>
                              <m:r>
                                <a:rPr lang="it-IT" sz="1400" i="1" smtClean="0">
                                  <a:solidFill>
                                    <a:schemeClr val="tx1">
                                      <a:lumMod val="50000"/>
                                      <a:lumOff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g>
                            <m:e>
                              <m:sSup>
                                <m:sSupPr>
                                  <m:ctrlPr>
                                    <a:rPr lang="it-IT" sz="1400" i="1" smtClean="0">
                                      <a:solidFill>
                                        <a:schemeClr val="tx1">
                                          <a:lumMod val="50000"/>
                                          <a:lumOff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it-IT" sz="1400" b="0" i="1" smtClean="0">
                                      <a:solidFill>
                                        <a:schemeClr val="tx1">
                                          <a:lumMod val="50000"/>
                                          <a:lumOff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it-IT" sz="1400" b="0" i="1" smtClean="0">
                                      <a:solidFill>
                                        <a:schemeClr val="tx1">
                                          <a:lumMod val="50000"/>
                                          <a:lumOff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  <m:r>
                        <a:rPr lang="it-IT" sz="1400" i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t-IT" sz="1400" b="0" i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it-IT" sz="1400" b="0" i="1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1400" b="0" i="1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it-IT" sz="1400" b="0" i="1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it-IT" sz="1400" b="0" i="1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it-IT" sz="1400" b="0" i="1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/2</m:t>
                          </m:r>
                        </m:sup>
                      </m:sSup>
                    </m:oMath>
                  </m:oMathPara>
                </a14:m>
                <a:endParaRPr lang="it-IT" sz="1400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3" name="Rettangolo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824367" y="9350079"/>
                <a:ext cx="7640531" cy="55592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Connettore diritto 13"/>
          <p:cNvCxnSpPr/>
          <p:nvPr/>
        </p:nvCxnSpPr>
        <p:spPr>
          <a:xfrm>
            <a:off x="0" y="596842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ttangolo 4"/>
              <p:cNvSpPr/>
              <p:nvPr/>
            </p:nvSpPr>
            <p:spPr>
              <a:xfrm>
                <a:off x="5944840" y="5306984"/>
                <a:ext cx="85792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1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𝑬𝒒</m:t>
                      </m:r>
                      <m:r>
                        <a:rPr lang="it-IT" b="1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it-IT" b="1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it-IT" b="1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5" name="Rettangolo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4840" y="5306984"/>
                <a:ext cx="857927" cy="369332"/>
              </a:xfrm>
              <a:prstGeom prst="rect">
                <a:avLst/>
              </a:prstGeom>
              <a:blipFill>
                <a:blip r:embed="rId5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ttangolo 15"/>
          <p:cNvSpPr/>
          <p:nvPr/>
        </p:nvSpPr>
        <p:spPr>
          <a:xfrm>
            <a:off x="5944840" y="7166261"/>
            <a:ext cx="18473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it-IT" b="1" dirty="0" smtClean="0">
              <a:solidFill>
                <a:sysClr val="windowText" lastClr="000000"/>
              </a:solidFill>
              <a:ea typeface="Cambria Math" panose="02040503050406030204" pitchFamily="18" charset="0"/>
            </a:endParaRPr>
          </a:p>
          <a:p>
            <a:endParaRPr lang="it-IT" dirty="0" smtClean="0"/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22413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sellaDiTesto 5"/>
              <p:cNvSpPr txBox="1"/>
              <p:nvPr/>
            </p:nvSpPr>
            <p:spPr>
              <a:xfrm>
                <a:off x="757146" y="629013"/>
                <a:ext cx="5704209" cy="82430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b="1" dirty="0" smtClean="0"/>
                  <a:t>Massima Log-Verosimiglianza</a:t>
                </a:r>
                <a:r>
                  <a:rPr lang="it-IT" dirty="0" smtClean="0"/>
                  <a:t>: Distribuzione normale.</a:t>
                </a:r>
              </a:p>
              <a:p>
                <a:endParaRPr lang="it-IT" dirty="0"/>
              </a:p>
              <a:p>
                <a:r>
                  <a:rPr lang="it-IT" dirty="0" smtClean="0"/>
                  <a:t>Per ottenere le stima di massima verosimiglianza dei parametri ignoti della distribuzione normale dobbiamo calcolare le </a:t>
                </a:r>
                <a:r>
                  <a:rPr lang="it-IT" i="1" dirty="0" smtClean="0"/>
                  <a:t>derivate</a:t>
                </a:r>
                <a:r>
                  <a:rPr lang="it-IT" dirty="0" smtClean="0"/>
                  <a:t> </a:t>
                </a:r>
                <a:r>
                  <a:rPr lang="it-IT" i="1" dirty="0" smtClean="0"/>
                  <a:t>parziali</a:t>
                </a:r>
                <a:r>
                  <a:rPr lang="it-IT" dirty="0" smtClean="0"/>
                  <a:t> di ordine primo della funzione di log-verosimiglianza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it-IT" i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φ</m:t>
                        </m:r>
                      </m:e>
                      <m:sub>
                        <m:r>
                          <a:rPr lang="it-IT" i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it-IT" dirty="0"/>
                  <a:t> </a:t>
                </a:r>
                <a:r>
                  <a:rPr lang="it-IT" dirty="0" smtClean="0"/>
                  <a:t>e</a:t>
                </a:r>
                <a:r>
                  <a:rPr lang="it-IT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it-IT" i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φ</m:t>
                        </m:r>
                      </m:e>
                      <m:sub>
                        <m:r>
                          <a:rPr lang="it-IT" i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it-IT" b="0" i="0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it-IT" dirty="0" smtClean="0"/>
                  <a:t>ponendole uguali a zero:</a:t>
                </a:r>
              </a:p>
              <a:p>
                <a:endParaRPr lang="it-IT" u="sng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t-IT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  <m:d>
                            <m:dPr>
                              <m:ctrlP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𝜑</m:t>
                                  </m:r>
                                </m:e>
                                <m:sub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𝜑</m:t>
                                  </m:r>
                                </m:e>
                                <m:sub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;</m:t>
                              </m:r>
                              <m:sSub>
                                <m:sSubPr>
                                  <m:ctrlP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it-IT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=0,</m:t>
                      </m:r>
                    </m:oMath>
                  </m:oMathPara>
                </a14:m>
                <a:endParaRPr lang="it-IT" b="0" dirty="0" smtClean="0"/>
              </a:p>
              <a:p>
                <a:endParaRPr lang="it-IT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  <m:d>
                            <m:dPr>
                              <m:ctrlP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𝜑</m:t>
                                  </m:r>
                                </m:e>
                                <m:sub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𝜑</m:t>
                                  </m:r>
                                </m:e>
                                <m:sub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;</m:t>
                              </m:r>
                              <m:sSub>
                                <m:sSubPr>
                                  <m:ctrlP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it-IT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it-IT" i="1">
                          <a:latin typeface="Cambria Math" panose="02040503050406030204" pitchFamily="18" charset="0"/>
                        </a:rPr>
                        <m:t>=0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it-IT" dirty="0"/>
              </a:p>
              <a:p>
                <a:r>
                  <a:rPr lang="it-IT" dirty="0" smtClean="0"/>
                  <a:t>Per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it-IT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φ</m:t>
                        </m:r>
                      </m:e>
                      <m:sub>
                        <m:r>
                          <a:rPr lang="it-IT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it-IT" dirty="0" smtClean="0"/>
                  <a:t> abbiamo che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it-IT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it-IT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𝑙𝑛</m:t>
                          </m:r>
                          <m:d>
                            <m:dPr>
                              <m:ctrlP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e>
                          </m:d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𝑙𝑛</m:t>
                          </m:r>
                          <m:d>
                            <m:dPr>
                              <m:ctrlP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𝜑</m:t>
                                  </m:r>
                                </m:e>
                                <m:sub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d>
                          <m:r>
                            <a:rPr lang="it-IT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sSubSup>
                                <m:sSubSupPr>
                                  <m:ctrlP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𝜑</m:t>
                                  </m:r>
                                </m:e>
                                <m:sub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den>
                          </m:f>
                          <m:groupChr>
                            <m:groupChrPr>
                              <m:chr m:val="⏟"/>
                              <m:ctrlPr>
                                <a:rPr lang="it-IT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nary>
                                <m:naryPr>
                                  <m:chr m:val="∑"/>
                                  <m:ctrlP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  <m:e>
                                  <m:sSup>
                                    <m:sSupPr>
                                      <m:ctrlP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it-IT" i="1">
                                              <a:solidFill>
                                                <a:sysClr val="windowText" lastClr="00000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it-IT" i="1">
                                                  <a:solidFill>
                                                    <a:sysClr val="windowText" lastClr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it-IT" i="1">
                                                  <a:solidFill>
                                                    <a:sysClr val="windowText" lastClr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𝑦</m:t>
                                              </m:r>
                                            </m:e>
                                            <m:sub>
                                              <m:r>
                                                <a:rPr lang="it-IT" i="1">
                                                  <a:solidFill>
                                                    <a:sysClr val="windowText" lastClr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  <m:r>
                                            <a:rPr lang="it-IT" i="1">
                                              <a:solidFill>
                                                <a:sysClr val="windowText" lastClr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it-IT" i="1">
                                                  <a:solidFill>
                                                    <a:sysClr val="windowText" lastClr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it-IT" i="1">
                                                  <a:solidFill>
                                                    <a:sysClr val="windowText" lastClr="000000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𝜑</m:t>
                                              </m:r>
                                            </m:e>
                                            <m:sub>
                                              <m:r>
                                                <a:rPr lang="it-IT" i="1">
                                                  <a:solidFill>
                                                    <a:sysClr val="windowText" lastClr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  <m:sup>
                                      <m: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e>
                          </m:groupChr>
                        </m:e>
                      </m:d>
                      <m:r>
                        <a:rPr lang="it-IT" i="1">
                          <a:latin typeface="Cambria Math" panose="02040503050406030204" pitchFamily="18" charset="0"/>
                        </a:rPr>
                        <m:t>= </m:t>
                      </m:r>
                    </m:oMath>
                  </m:oMathPara>
                </a14:m>
                <a:endParaRPr lang="it-IT" dirty="0" smtClean="0"/>
              </a:p>
              <a:p>
                <a:endParaRPr lang="it-IT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sSubSup>
                                <m:sSubSupPr>
                                  <m:ctrlP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𝜑</m:t>
                                  </m:r>
                                </m:e>
                                <m:sub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den>
                          </m:f>
                          <m:groupChr>
                            <m:groupChrPr>
                              <m:chr m:val="⏟"/>
                              <m:ctrlP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nary>
                                <m:naryPr>
                                  <m:chr m:val="∑"/>
                                  <m:ctrlP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  <m:e>
                                  <m:d>
                                    <m:dPr>
                                      <m:ctrlP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Sup>
                                        <m:sSubSupPr>
                                          <m:ctrlPr>
                                            <a:rPr lang="it-IT" i="1">
                                              <a:solidFill>
                                                <a:sysClr val="windowText" lastClr="00000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it-IT" i="1">
                                              <a:solidFill>
                                                <a:sysClr val="windowText" lastClr="00000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sub>
                                          <m:r>
                                            <a:rPr lang="it-IT" i="1">
                                              <a:solidFill>
                                                <a:sysClr val="windowText" lastClr="00000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  <m:sup>
                                          <m:r>
                                            <a:rPr lang="it-IT" i="1">
                                              <a:solidFill>
                                                <a:sysClr val="windowText" lastClr="00000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bSup>
                                      <m: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−2</m:t>
                                      </m:r>
                                      <m:sSub>
                                        <m:sSubPr>
                                          <m:ctrlPr>
                                            <a:rPr lang="it-IT" i="1">
                                              <a:solidFill>
                                                <a:sysClr val="windowText" lastClr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sSub>
                                            <m:sSubPr>
                                              <m:ctrlPr>
                                                <a:rPr lang="it-IT" i="1">
                                                  <a:solidFill>
                                                    <a:sysClr val="windowText" lastClr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it-IT" i="1">
                                                  <a:solidFill>
                                                    <a:sysClr val="windowText" lastClr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𝑦</m:t>
                                              </m:r>
                                            </m:e>
                                            <m:sub>
                                              <m:r>
                                                <a:rPr lang="it-IT" i="1">
                                                  <a:solidFill>
                                                    <a:sysClr val="windowText" lastClr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  <m:r>
                                            <a:rPr lang="it-IT" i="1">
                                              <a:solidFill>
                                                <a:sysClr val="windowText" lastClr="00000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𝜑</m:t>
                                          </m:r>
                                        </m:e>
                                        <m:sub>
                                          <m:r>
                                            <a:rPr lang="it-IT" i="1">
                                              <a:solidFill>
                                                <a:sysClr val="windowText" lastClr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  <m: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sSubSup>
                                        <m:sSubSupPr>
                                          <m:ctrlPr>
                                            <a:rPr lang="it-IT" i="1">
                                              <a:solidFill>
                                                <a:sysClr val="windowText" lastClr="00000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it-IT" i="1">
                                              <a:solidFill>
                                                <a:sysClr val="windowText" lastClr="00000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𝜑</m:t>
                                          </m:r>
                                        </m:e>
                                        <m:sub>
                                          <m:r>
                                            <a:rPr lang="it-IT" i="1">
                                              <a:solidFill>
                                                <a:sysClr val="windowText" lastClr="00000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  <m:sup>
                                          <m:r>
                                            <a:rPr lang="it-IT" i="1">
                                              <a:solidFill>
                                                <a:sysClr val="windowText" lastClr="00000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bSup>
                                    </m:e>
                                  </m:d>
                                </m:e>
                              </m:nary>
                            </m:e>
                          </m:groupChr>
                        </m:e>
                      </m:d>
                      <m:r>
                        <a:rPr lang="it-IT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it-IT" dirty="0" smtClean="0"/>
              </a:p>
              <a:p>
                <a:endParaRPr lang="it-IT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t-IT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sSubSup>
                            <m:sSubSupPr>
                              <m:ctrlP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den>
                      </m:f>
                      <m:f>
                        <m:f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groupChr>
                            <m:groupChrPr>
                              <m:chr m:val="⏟"/>
                              <m:ctrlP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nary>
                                <m:naryPr>
                                  <m:chr m:val="∑"/>
                                  <m:ctrlP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  <m:e>
                                  <m:d>
                                    <m:dPr>
                                      <m:ctrlP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Sup>
                                        <m:sSubSupPr>
                                          <m:ctrlPr>
                                            <a:rPr lang="it-IT" i="1">
                                              <a:solidFill>
                                                <a:sysClr val="windowText" lastClr="00000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it-IT" i="1">
                                              <a:solidFill>
                                                <a:sysClr val="windowText" lastClr="00000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sub>
                                          <m:r>
                                            <a:rPr lang="it-IT" i="1">
                                              <a:solidFill>
                                                <a:sysClr val="windowText" lastClr="00000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  <m:sup>
                                          <m:r>
                                            <a:rPr lang="it-IT" i="1">
                                              <a:solidFill>
                                                <a:sysClr val="windowText" lastClr="00000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bSup>
                                      <m: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−2</m:t>
                                      </m:r>
                                      <m:sSub>
                                        <m:sSubPr>
                                          <m:ctrlPr>
                                            <a:rPr lang="it-IT" i="1">
                                              <a:solidFill>
                                                <a:sysClr val="windowText" lastClr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sSub>
                                            <m:sSubPr>
                                              <m:ctrlPr>
                                                <a:rPr lang="it-IT" i="1">
                                                  <a:solidFill>
                                                    <a:sysClr val="windowText" lastClr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it-IT" i="1">
                                                  <a:solidFill>
                                                    <a:sysClr val="windowText" lastClr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𝑦</m:t>
                                              </m:r>
                                            </m:e>
                                            <m:sub>
                                              <m:r>
                                                <a:rPr lang="it-IT" i="1">
                                                  <a:solidFill>
                                                    <a:sysClr val="windowText" lastClr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  <m:r>
                                            <a:rPr lang="it-IT" i="1">
                                              <a:solidFill>
                                                <a:sysClr val="windowText" lastClr="00000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𝜑</m:t>
                                          </m:r>
                                        </m:e>
                                        <m:sub>
                                          <m:r>
                                            <a:rPr lang="it-IT" i="1">
                                              <a:solidFill>
                                                <a:sysClr val="windowText" lastClr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  <m: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sSubSup>
                                        <m:sSubSupPr>
                                          <m:ctrlPr>
                                            <a:rPr lang="it-IT" i="1">
                                              <a:solidFill>
                                                <a:sysClr val="windowText" lastClr="00000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it-IT" i="1">
                                              <a:solidFill>
                                                <a:sysClr val="windowText" lastClr="00000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𝜑</m:t>
                                          </m:r>
                                        </m:e>
                                        <m:sub>
                                          <m:r>
                                            <a:rPr lang="it-IT" i="1">
                                              <a:solidFill>
                                                <a:sysClr val="windowText" lastClr="00000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  <m:sup>
                                          <m:r>
                                            <a:rPr lang="it-IT" i="1">
                                              <a:solidFill>
                                                <a:sysClr val="windowText" lastClr="00000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bSup>
                                    </m:e>
                                  </m:d>
                                </m:e>
                              </m:nary>
                            </m:e>
                          </m:groupChr>
                        </m:e>
                      </m:d>
                    </m:oMath>
                  </m:oMathPara>
                </a14:m>
                <a:endParaRPr lang="it-IT" dirty="0"/>
              </a:p>
              <a:p>
                <a:endParaRPr lang="it-IT" dirty="0" smtClean="0">
                  <a:solidFill>
                    <a:sysClr val="windowText" lastClr="000000"/>
                  </a:solidFill>
                </a:endParaRPr>
              </a:p>
              <a:p>
                <a:endParaRPr lang="it-IT" dirty="0"/>
              </a:p>
            </p:txBody>
          </p:sp>
        </mc:Choice>
        <mc:Fallback xmlns="">
          <p:sp>
            <p:nvSpPr>
              <p:cNvPr id="6" name="CasellaDiTes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146" y="629013"/>
                <a:ext cx="5704209" cy="8243026"/>
              </a:xfrm>
              <a:prstGeom prst="rect">
                <a:avLst/>
              </a:prstGeom>
              <a:blipFill>
                <a:blip r:embed="rId2"/>
                <a:stretch>
                  <a:fillRect l="-855" t="-370" r="-42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ttangolo 17"/>
              <p:cNvSpPr/>
              <p:nvPr/>
            </p:nvSpPr>
            <p:spPr>
              <a:xfrm>
                <a:off x="-32511" y="9109055"/>
                <a:ext cx="7089961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it-IT" sz="1400" b="0" i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rPr>
                      <m:t>Nel</m:t>
                    </m:r>
                    <m:r>
                      <m:rPr>
                        <m:nor/>
                      </m:rPr>
                      <a:rPr lang="it-IT" sz="1400" b="0" i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rPr>
                      <m:t> </m:t>
                    </m:r>
                    <m:r>
                      <m:rPr>
                        <m:nor/>
                      </m:rPr>
                      <a:rPr lang="it-IT" sz="1400" b="0" i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rPr>
                      <m:t>calcolo</m:t>
                    </m:r>
                    <m:r>
                      <m:rPr>
                        <m:nor/>
                      </m:rPr>
                      <a:rPr lang="it-IT" sz="1400" b="0" i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rPr>
                      <m:t> </m:t>
                    </m:r>
                    <m:r>
                      <m:rPr>
                        <m:nor/>
                      </m:rPr>
                      <a:rPr lang="it-IT" sz="1400" b="0" i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rPr>
                      <m:t>della</m:t>
                    </m:r>
                    <m:r>
                      <m:rPr>
                        <m:nor/>
                      </m:rPr>
                      <a:rPr lang="it-IT" sz="1400" b="0" i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rPr>
                      <m:t> </m:t>
                    </m:r>
                    <m:r>
                      <m:rPr>
                        <m:nor/>
                      </m:rPr>
                      <a:rPr lang="it-IT" sz="1400" b="0" i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rPr>
                      <m:t>derivata</m:t>
                    </m:r>
                    <m:r>
                      <m:rPr>
                        <m:nor/>
                      </m:rPr>
                      <a:rPr lang="it-IT" sz="1400" b="0" i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rPr>
                      <m:t> </m:t>
                    </m:r>
                    <m:r>
                      <m:rPr>
                        <m:nor/>
                      </m:rPr>
                      <a:rPr lang="it-IT" sz="1400" b="0" i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rPr>
                      <m:t>parziale</m:t>
                    </m:r>
                    <m:r>
                      <m:rPr>
                        <m:nor/>
                      </m:rPr>
                      <a:rPr lang="it-IT" sz="1400" b="0" i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rPr>
                      <m:t> </m:t>
                    </m:r>
                    <m:r>
                      <m:rPr>
                        <m:nor/>
                      </m:rPr>
                      <a:rPr lang="it-IT" sz="1400" b="0" i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rPr>
                      <m:t>in</m:t>
                    </m:r>
                    <m:r>
                      <m:rPr>
                        <m:nor/>
                      </m:rPr>
                      <a:rPr lang="it-IT" sz="1400" b="0" i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rPr>
                      <m:t> </m:t>
                    </m:r>
                    <m:r>
                      <m:rPr>
                        <m:nor/>
                      </m:rPr>
                      <a:rPr lang="it-IT" sz="1400" b="0" i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rPr>
                      <m:t>Eq</m:t>
                    </m:r>
                    <m:r>
                      <m:rPr>
                        <m:nor/>
                      </m:rPr>
                      <a:rPr lang="it-IT" sz="1400" b="0" i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rPr>
                      <m:t>(2) </m:t>
                    </m:r>
                    <m:r>
                      <m:rPr>
                        <m:nor/>
                      </m:rPr>
                      <a:rPr lang="it-IT" sz="1400" b="0" i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rPr>
                      <m:t>ignoriamo</m:t>
                    </m:r>
                    <m:r>
                      <m:rPr>
                        <m:nor/>
                      </m:rPr>
                      <a:rPr lang="it-IT" sz="14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rPr>
                      <m:t> </m:t>
                    </m:r>
                    <m:r>
                      <m:rPr>
                        <m:nor/>
                      </m:rPr>
                      <a:rPr lang="it-IT" sz="14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rPr>
                      <m:t>i</m:t>
                    </m:r>
                    <m:r>
                      <m:rPr>
                        <m:nor/>
                      </m:rPr>
                      <a:rPr lang="it-IT" sz="14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rPr>
                      <m:t> </m:t>
                    </m:r>
                    <m:r>
                      <m:rPr>
                        <m:nor/>
                      </m:rPr>
                      <a:rPr lang="it-IT" sz="14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rPr>
                      <m:t>termini</m:t>
                    </m:r>
                    <m:r>
                      <m:rPr>
                        <m:nor/>
                      </m:rPr>
                      <a:rPr lang="it-IT" sz="14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rPr>
                      <m:t> </m:t>
                    </m:r>
                    <m:r>
                      <m:rPr>
                        <m:nor/>
                      </m:rPr>
                      <a:rPr lang="it-IT" sz="14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rPr>
                      <m:t>che</m:t>
                    </m:r>
                    <m:r>
                      <m:rPr>
                        <m:nor/>
                      </m:rPr>
                      <a:rPr lang="it-IT" sz="14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rPr>
                      <m:t> </m:t>
                    </m:r>
                    <m:r>
                      <m:rPr>
                        <m:nor/>
                      </m:rPr>
                      <a:rPr lang="it-IT" sz="14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rPr>
                      <m:t>non</m:t>
                    </m:r>
                    <m:r>
                      <m:rPr>
                        <m:nor/>
                      </m:rPr>
                      <a:rPr lang="it-IT" sz="14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rPr>
                      <m:t> </m:t>
                    </m:r>
                    <m:r>
                      <m:rPr>
                        <m:nor/>
                      </m:rPr>
                      <a:rPr lang="it-IT" sz="14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rPr>
                      <m:t>presentano</m:t>
                    </m:r>
                    <m:sSub>
                      <m:sSubPr>
                        <m:ctrlPr>
                          <a:rPr lang="it-IT" sz="1400" i="1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1400" i="1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it-IT" sz="1400" i="1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it-IT" sz="1400" i="1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it-IT" sz="14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e applichiamo le regole del calcolo differenziale sui termini rimanenti:</a:t>
                </a:r>
                <a:endParaRPr lang="it-IT" sz="1400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8" name="Rettangolo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2511" y="9109055"/>
                <a:ext cx="7089961" cy="523220"/>
              </a:xfrm>
              <a:prstGeom prst="rect">
                <a:avLst/>
              </a:prstGeom>
              <a:blipFill>
                <a:blip r:embed="rId3"/>
                <a:stretch>
                  <a:fillRect l="-258" t="-1163" b="-11628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Connettore diritto 18"/>
          <p:cNvCxnSpPr/>
          <p:nvPr/>
        </p:nvCxnSpPr>
        <p:spPr>
          <a:xfrm>
            <a:off x="0" y="9109055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ttangolo 4"/>
              <p:cNvSpPr/>
              <p:nvPr/>
            </p:nvSpPr>
            <p:spPr>
              <a:xfrm>
                <a:off x="5944845" y="2643120"/>
                <a:ext cx="85792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1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𝑬𝒒</m:t>
                      </m:r>
                      <m:r>
                        <a:rPr lang="it-IT" b="1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it-IT" b="1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it-IT" b="1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5" name="Rettangolo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4845" y="2643120"/>
                <a:ext cx="857927" cy="369332"/>
              </a:xfrm>
              <a:prstGeom prst="rect">
                <a:avLst/>
              </a:prstGeom>
              <a:blipFill>
                <a:blip r:embed="rId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ttangolo 10"/>
              <p:cNvSpPr/>
              <p:nvPr/>
            </p:nvSpPr>
            <p:spPr>
              <a:xfrm>
                <a:off x="5944845" y="3574270"/>
                <a:ext cx="85792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1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𝑬𝒒</m:t>
                      </m:r>
                      <m:r>
                        <a:rPr lang="it-IT" b="1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it-IT" b="1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  <m:r>
                        <a:rPr lang="it-IT" b="1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11" name="Rettangolo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4845" y="3574270"/>
                <a:ext cx="857927" cy="369332"/>
              </a:xfrm>
              <a:prstGeom prst="rect">
                <a:avLst/>
              </a:prstGeom>
              <a:blipFill>
                <a:blip r:embed="rId5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802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sellaDiTesto 5"/>
              <p:cNvSpPr txBox="1"/>
              <p:nvPr/>
            </p:nvSpPr>
            <p:spPr>
              <a:xfrm>
                <a:off x="757146" y="629013"/>
                <a:ext cx="5704209" cy="69328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it-IT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t-IT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sSubSup>
                            <m:sSubSupPr>
                              <m:ctrlP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den>
                      </m:f>
                      <m:nary>
                        <m:naryPr>
                          <m:chr m:val="∑"/>
                          <m:ctrlP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f>
                            <m:f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</m:num>
                            <m:den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𝜑</m:t>
                                  </m:r>
                                </m:e>
                                <m:sub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  <m:d>
                            <m:dPr>
                              <m:ctrlP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  <m:sup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  <m:sSub>
                                <m:sSubPr>
                                  <m:ctrlP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𝜑</m:t>
                                  </m:r>
                                </m:e>
                                <m:sub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𝜑</m:t>
                                  </m:r>
                                </m:e>
                                <m:sub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d>
                        </m:e>
                      </m:nary>
                    </m:oMath>
                  </m:oMathPara>
                </a14:m>
                <a:endParaRPr lang="it-IT" i="1" dirty="0" smtClean="0">
                  <a:solidFill>
                    <a:sysClr val="windowText" lastClr="00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it-IT" dirty="0"/>
              </a:p>
              <a:p>
                <a:endParaRPr lang="it-IT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limLow>
                        <m:limLowPr>
                          <m:ctrlPr>
                            <a:rPr lang="it-IT" b="0" i="1" smtClean="0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groupChr>
                            <m:groupChrPr>
                              <m:chr m:val="⏟"/>
                              <m:ctrlP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f>
                                <m:fPr>
                                  <m:ctrlP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b="0" i="1" smtClean="0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sSubSup>
                                    <m:sSubSupPr>
                                      <m:ctrlP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𝜑</m:t>
                                      </m:r>
                                    </m:e>
                                    <m:sub>
                                      <m: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den>
                              </m:f>
                              <m:nary>
                                <m:naryPr>
                                  <m:chr m:val="∑"/>
                                  <m:ctrlP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  <m:e>
                                  <m:d>
                                    <m:dPr>
                                      <m:ctrlP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it-IT" b="0" i="1" smtClean="0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sSub>
                                        <m:sSubPr>
                                          <m:ctrlPr>
                                            <a:rPr lang="it-IT" i="1">
                                              <a:solidFill>
                                                <a:sysClr val="windowText" lastClr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it-IT" i="1">
                                              <a:solidFill>
                                                <a:sysClr val="windowText" lastClr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sub>
                                          <m:r>
                                            <a:rPr lang="it-IT" i="1">
                                              <a:solidFill>
                                                <a:sysClr val="windowText" lastClr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it-IT" b="0" i="1" smtClean="0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sSubSup>
                                        <m:sSubSupPr>
                                          <m:ctrlPr>
                                            <a:rPr lang="it-IT" i="1">
                                              <a:solidFill>
                                                <a:sysClr val="windowText" lastClr="00000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it-IT" b="0" i="1" smtClean="0">
                                              <a:solidFill>
                                                <a:sysClr val="windowText" lastClr="00000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  <m:r>
                                            <a:rPr lang="it-IT" i="1">
                                              <a:solidFill>
                                                <a:sysClr val="windowText" lastClr="00000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𝜑</m:t>
                                          </m:r>
                                        </m:e>
                                        <m:sub>
                                          <m:r>
                                            <a:rPr lang="it-IT" b="0" i="1" smtClean="0">
                                              <a:solidFill>
                                                <a:sysClr val="windowText" lastClr="00000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  <m:sup/>
                                      </m:sSubSup>
                                    </m:e>
                                  </m:d>
                                </m:e>
                              </m:nary>
                            </m:e>
                          </m:groupChr>
                        </m:e>
                        <m:lim>
                          <m:f>
                            <m:fPr>
                              <m:ctrlPr>
                                <a:rPr lang="it-IT" b="0" i="1" smtClean="0">
                                  <a:solidFill>
                                    <a:schemeClr val="tx1">
                                      <a:lumMod val="50000"/>
                                      <a:lumOff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b="0" i="1" smtClean="0">
                                  <a:solidFill>
                                    <a:schemeClr val="tx1">
                                      <a:lumMod val="50000"/>
                                      <a:lumOff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num>
                            <m:den>
                              <m:r>
                                <a:rPr lang="it-IT" b="0" i="1" smtClean="0">
                                  <a:solidFill>
                                    <a:schemeClr val="tx1">
                                      <a:lumMod val="50000"/>
                                      <a:lumOff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𝑑𝑦</m:t>
                              </m:r>
                            </m:den>
                          </m:f>
                          <m:d>
                            <m:dPr>
                              <m:ctrlPr>
                                <a:rPr lang="it-IT" b="0" i="1" smtClean="0">
                                  <a:solidFill>
                                    <a:schemeClr val="tx1">
                                      <a:lumMod val="50000"/>
                                      <a:lumOff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it-IT" i="1">
                                      <a:solidFill>
                                        <a:schemeClr val="tx1">
                                          <a:lumMod val="50000"/>
                                          <a:lumOff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it-IT" b="0" i="1" smtClean="0">
                                      <a:solidFill>
                                        <a:schemeClr val="tx1">
                                          <a:lumMod val="50000"/>
                                          <a:lumOff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it-IT" b="0" i="1" smtClean="0">
                                      <a:solidFill>
                                        <a:schemeClr val="tx1">
                                          <a:lumMod val="50000"/>
                                          <a:lumOff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sup>
                              </m:sSup>
                            </m:e>
                          </m:d>
                          <m:r>
                            <a:rPr lang="it-IT" i="1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it-IT" i="1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sSup>
                            <m:sSupPr>
                              <m:ctrlPr>
                                <a:rPr lang="it-IT" i="1">
                                  <a:solidFill>
                                    <a:schemeClr val="tx1">
                                      <a:lumMod val="50000"/>
                                      <a:lumOff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i="1">
                                  <a:solidFill>
                                    <a:schemeClr val="tx1">
                                      <a:lumMod val="50000"/>
                                      <a:lumOff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it-IT" i="1">
                                  <a:solidFill>
                                    <a:schemeClr val="tx1">
                                      <a:lumMod val="50000"/>
                                      <a:lumOff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it-IT" i="1">
                                  <a:solidFill>
                                    <a:schemeClr val="tx1">
                                      <a:lumMod val="50000"/>
                                      <a:lumOff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r>
                            <a:rPr lang="it-IT" i="1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</m:lim>
                      </m:limLow>
                    </m:oMath>
                  </m:oMathPara>
                </a14:m>
                <a:endParaRPr lang="it-IT" i="1" dirty="0" smtClean="0">
                  <a:solidFill>
                    <a:sysClr val="windowText" lastClr="00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it-IT" i="1" dirty="0">
                  <a:solidFill>
                    <a:sysClr val="windowText" lastClr="00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sSubSup>
                            <m:sSubSupPr>
                              <m:ctrlP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den>
                      </m:f>
                      <m:nary>
                        <m:naryPr>
                          <m:chr m:val="∑"/>
                          <m:ctrlP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it-IT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</m:t>
                          </m:r>
                          <m:d>
                            <m:dPr>
                              <m:ctrlP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𝜑</m:t>
                                  </m:r>
                                </m:e>
                                <m:sub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</m:oMath>
                  </m:oMathPara>
                </a14:m>
                <a:endParaRPr lang="it-IT" b="0" i="1" dirty="0" smtClean="0">
                  <a:latin typeface="Cambria Math" panose="02040503050406030204" pitchFamily="18" charset="0"/>
                </a:endParaRPr>
              </a:p>
              <a:p>
                <a:endParaRPr lang="it-IT" b="0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Sup>
                            <m:sSubSupPr>
                              <m:ctrlP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den>
                      </m:f>
                      <m:d>
                        <m:dPr>
                          <m:ctrlPr>
                            <a:rPr lang="it-IT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chr m:val="∑"/>
                              <m:ctrlP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  <m:r>
                            <a:rPr lang="it-IT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it-IT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sSub>
                            <m:sSubPr>
                              <m:ctrlP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it-IT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it-IT" dirty="0" smtClean="0"/>
              </a:p>
              <a:p>
                <a:endParaRPr lang="it-IT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it-IT" i="1" dirty="0" smtClean="0">
                    <a:solidFill>
                      <a:sysClr val="windowText" lastClr="000000"/>
                    </a:solidFill>
                  </a:rPr>
                  <a:t>l’</a:t>
                </a:r>
                <a:r>
                  <a:rPr lang="it-IT" i="1" dirty="0" err="1" smtClean="0">
                    <a:solidFill>
                      <a:sysClr val="windowText" lastClr="000000"/>
                    </a:solidFill>
                  </a:rPr>
                  <a:t>Eq</a:t>
                </a:r>
                <a:r>
                  <a:rPr lang="it-IT" i="1" dirty="0" smtClean="0">
                    <a:solidFill>
                      <a:sysClr val="windowText" lastClr="000000"/>
                    </a:solidFill>
                  </a:rPr>
                  <a:t>(2)</a:t>
                </a:r>
                <a:r>
                  <a:rPr lang="it-IT" dirty="0" smtClean="0">
                    <a:solidFill>
                      <a:sysClr val="windowText" lastClr="000000"/>
                    </a:solidFill>
                  </a:rPr>
                  <a:t> </a:t>
                </a:r>
                <a:r>
                  <a:rPr lang="it-IT" dirty="0">
                    <a:solidFill>
                      <a:sysClr val="windowText" lastClr="000000"/>
                    </a:solidFill>
                  </a:rPr>
                  <a:t>viene soddisfatta quando </a:t>
                </a:r>
                <a:r>
                  <a:rPr lang="it-IT" dirty="0" smtClean="0">
                    <a:solidFill>
                      <a:sysClr val="windowText" lastClr="000000"/>
                    </a:solidFill>
                  </a:rPr>
                  <a:t>(</a:t>
                </a:r>
                <a:r>
                  <a:rPr lang="it-IT" b="1" dirty="0" smtClean="0">
                    <a:solidFill>
                      <a:sysClr val="windowText" lastClr="000000"/>
                    </a:solidFill>
                  </a:rPr>
                  <a:t>MLE)</a:t>
                </a:r>
                <a:endParaRPr lang="it-IT" b="1" i="1" dirty="0" smtClean="0">
                  <a:solidFill>
                    <a:sysClr val="windowText" lastClr="00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it-IT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it-IT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sSub>
                        <m:sSubPr>
                          <m:ctrlP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e>
                        <m:sub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it-IT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t-IT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it-IT" b="0" i="0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it-IT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</m:t>
                      </m:r>
                      <m:sSub>
                        <m:sSubPr>
                          <m:ctrlPr>
                            <a:rPr lang="it-IT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e>
                        <m:sub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it-IT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it-IT" b="0" dirty="0" smtClean="0">
                  <a:solidFill>
                    <a:sysClr val="windowText" lastClr="000000"/>
                  </a:solidFill>
                </a:endParaRPr>
              </a:p>
              <a:p>
                <a:endParaRPr lang="it-IT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it-IT" dirty="0" smtClean="0"/>
                  <a:t>N.B. La stima di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it-IT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it-IT" dirty="0" smtClean="0"/>
                  <a:t> non dipende da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it-IT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it-IT" dirty="0"/>
              </a:p>
            </p:txBody>
          </p:sp>
        </mc:Choice>
        <mc:Fallback xmlns="">
          <p:sp>
            <p:nvSpPr>
              <p:cNvPr id="6" name="CasellaDiTes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146" y="629013"/>
                <a:ext cx="5704209" cy="6932860"/>
              </a:xfrm>
              <a:prstGeom prst="rect">
                <a:avLst/>
              </a:prstGeom>
              <a:blipFill>
                <a:blip r:embed="rId2"/>
                <a:stretch>
                  <a:fillRect l="-855" b="-528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ttangolo 17"/>
              <p:cNvSpPr/>
              <p:nvPr/>
            </p:nvSpPr>
            <p:spPr>
              <a:xfrm>
                <a:off x="-32511" y="9109055"/>
                <a:ext cx="7089961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it-IT" sz="1400" b="0" i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rPr>
                      <m:t>Nel</m:t>
                    </m:r>
                    <m:r>
                      <m:rPr>
                        <m:nor/>
                      </m:rPr>
                      <a:rPr lang="it-IT" sz="1400" b="0" i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rPr>
                      <m:t> </m:t>
                    </m:r>
                    <m:r>
                      <m:rPr>
                        <m:nor/>
                      </m:rPr>
                      <a:rPr lang="it-IT" sz="1400" b="0" i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rPr>
                      <m:t>calcolo</m:t>
                    </m:r>
                    <m:r>
                      <m:rPr>
                        <m:nor/>
                      </m:rPr>
                      <a:rPr lang="it-IT" sz="1400" b="0" i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rPr>
                      <m:t> </m:t>
                    </m:r>
                    <m:r>
                      <m:rPr>
                        <m:nor/>
                      </m:rPr>
                      <a:rPr lang="it-IT" sz="1400" b="0" i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rPr>
                      <m:t>della</m:t>
                    </m:r>
                    <m:r>
                      <m:rPr>
                        <m:nor/>
                      </m:rPr>
                      <a:rPr lang="it-IT" sz="1400" b="0" i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rPr>
                      <m:t> </m:t>
                    </m:r>
                    <m:r>
                      <m:rPr>
                        <m:nor/>
                      </m:rPr>
                      <a:rPr lang="it-IT" sz="1400" b="0" i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rPr>
                      <m:t>derivata</m:t>
                    </m:r>
                    <m:r>
                      <m:rPr>
                        <m:nor/>
                      </m:rPr>
                      <a:rPr lang="it-IT" sz="1400" b="0" i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rPr>
                      <m:t> </m:t>
                    </m:r>
                    <m:r>
                      <m:rPr>
                        <m:nor/>
                      </m:rPr>
                      <a:rPr lang="it-IT" sz="1400" b="0" i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rPr>
                      <m:t>parziale</m:t>
                    </m:r>
                    <m:r>
                      <m:rPr>
                        <m:nor/>
                      </m:rPr>
                      <a:rPr lang="it-IT" sz="1400" b="0" i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rPr>
                      <m:t> </m:t>
                    </m:r>
                    <m:r>
                      <m:rPr>
                        <m:nor/>
                      </m:rPr>
                      <a:rPr lang="it-IT" sz="1400" b="0" i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rPr>
                      <m:t>in</m:t>
                    </m:r>
                    <m:r>
                      <m:rPr>
                        <m:nor/>
                      </m:rPr>
                      <a:rPr lang="it-IT" sz="1400" b="0" i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rPr>
                      <m:t> </m:t>
                    </m:r>
                    <m:r>
                      <m:rPr>
                        <m:nor/>
                      </m:rPr>
                      <a:rPr lang="it-IT" sz="1400" b="0" i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rPr>
                      <m:t>Eq</m:t>
                    </m:r>
                    <m:r>
                      <m:rPr>
                        <m:nor/>
                      </m:rPr>
                      <a:rPr lang="it-IT" sz="1400" b="0" i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rPr>
                      <m:t>(2) </m:t>
                    </m:r>
                    <m:r>
                      <m:rPr>
                        <m:nor/>
                      </m:rPr>
                      <a:rPr lang="it-IT" sz="1400" b="0" i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rPr>
                      <m:t>ignoriamo</m:t>
                    </m:r>
                    <m:r>
                      <m:rPr>
                        <m:nor/>
                      </m:rPr>
                      <a:rPr lang="it-IT" sz="14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rPr>
                      <m:t> </m:t>
                    </m:r>
                    <m:r>
                      <m:rPr>
                        <m:nor/>
                      </m:rPr>
                      <a:rPr lang="it-IT" sz="14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rPr>
                      <m:t>i</m:t>
                    </m:r>
                    <m:r>
                      <m:rPr>
                        <m:nor/>
                      </m:rPr>
                      <a:rPr lang="it-IT" sz="14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rPr>
                      <m:t> </m:t>
                    </m:r>
                    <m:r>
                      <m:rPr>
                        <m:nor/>
                      </m:rPr>
                      <a:rPr lang="it-IT" sz="14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rPr>
                      <m:t>termini</m:t>
                    </m:r>
                    <m:r>
                      <m:rPr>
                        <m:nor/>
                      </m:rPr>
                      <a:rPr lang="it-IT" sz="14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rPr>
                      <m:t> </m:t>
                    </m:r>
                    <m:r>
                      <m:rPr>
                        <m:nor/>
                      </m:rPr>
                      <a:rPr lang="it-IT" sz="14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rPr>
                      <m:t>che</m:t>
                    </m:r>
                    <m:r>
                      <m:rPr>
                        <m:nor/>
                      </m:rPr>
                      <a:rPr lang="it-IT" sz="14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rPr>
                      <m:t> </m:t>
                    </m:r>
                    <m:r>
                      <m:rPr>
                        <m:nor/>
                      </m:rPr>
                      <a:rPr lang="it-IT" sz="14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rPr>
                      <m:t>non</m:t>
                    </m:r>
                    <m:r>
                      <m:rPr>
                        <m:nor/>
                      </m:rPr>
                      <a:rPr lang="it-IT" sz="14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rPr>
                      <m:t> </m:t>
                    </m:r>
                    <m:r>
                      <m:rPr>
                        <m:nor/>
                      </m:rPr>
                      <a:rPr lang="it-IT" sz="14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rPr>
                      <m:t>presentano</m:t>
                    </m:r>
                    <m:sSub>
                      <m:sSubPr>
                        <m:ctrlPr>
                          <a:rPr lang="it-IT" sz="1400" i="1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1400" i="1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it-IT" sz="1400" i="1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it-IT" sz="1400" i="1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it-IT" sz="14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e applichiamo le regole del calcolo differenziale sui termini rimanenti:</a:t>
                </a:r>
                <a:endParaRPr lang="it-IT" sz="1400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8" name="Rettangolo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2511" y="9109055"/>
                <a:ext cx="7089961" cy="523220"/>
              </a:xfrm>
              <a:prstGeom prst="rect">
                <a:avLst/>
              </a:prstGeom>
              <a:blipFill>
                <a:blip r:embed="rId3"/>
                <a:stretch>
                  <a:fillRect l="-258" t="-1163" b="-11628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Connettore diritto 18"/>
          <p:cNvCxnSpPr/>
          <p:nvPr/>
        </p:nvCxnSpPr>
        <p:spPr>
          <a:xfrm>
            <a:off x="0" y="9109055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ttangolo 11"/>
              <p:cNvSpPr/>
              <p:nvPr/>
            </p:nvSpPr>
            <p:spPr>
              <a:xfrm>
                <a:off x="5763176" y="4957938"/>
                <a:ext cx="85792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1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𝑬𝒒</m:t>
                      </m:r>
                      <m:r>
                        <a:rPr lang="it-IT" b="1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it-IT" b="1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</m:t>
                      </m:r>
                      <m:r>
                        <a:rPr lang="it-IT" b="1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12" name="Rettangolo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3176" y="4957938"/>
                <a:ext cx="857927" cy="369332"/>
              </a:xfrm>
              <a:prstGeom prst="rect">
                <a:avLst/>
              </a:prstGeom>
              <a:blipFill>
                <a:blip r:embed="rId4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374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Connettore diritto 18"/>
          <p:cNvCxnSpPr/>
          <p:nvPr/>
        </p:nvCxnSpPr>
        <p:spPr>
          <a:xfrm>
            <a:off x="0" y="9109055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sellaDiTesto 6"/>
              <p:cNvSpPr txBox="1"/>
              <p:nvPr/>
            </p:nvSpPr>
            <p:spPr>
              <a:xfrm>
                <a:off x="757146" y="629013"/>
                <a:ext cx="5704209" cy="84147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dirty="0" smtClean="0"/>
                  <a:t>Per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it-IT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φ</m:t>
                        </m:r>
                      </m:e>
                      <m:sub>
                        <m:r>
                          <a:rPr lang="it-IT" b="0" i="0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it-IT" dirty="0" smtClean="0"/>
                  <a:t> abbiamo che</a:t>
                </a:r>
              </a:p>
              <a:p>
                <a:endParaRPr lang="it-IT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  <m:d>
                            <m:dPr>
                              <m:ctrlP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𝜑</m:t>
                                  </m:r>
                                </m:e>
                                <m:sub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𝜑</m:t>
                                  </m:r>
                                </m:e>
                                <m:sub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;</m:t>
                              </m:r>
                              <m:sSub>
                                <m:sSubPr>
                                  <m:ctrlP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it-IT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it-IT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it-IT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it-IT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it-IT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𝑙𝑛</m:t>
                          </m:r>
                          <m:d>
                            <m:dPr>
                              <m:ctrlP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e>
                          </m:d>
                          <m:groupChr>
                            <m:groupChrPr>
                              <m:chr m:val="⏟"/>
                              <m:ctrlPr>
                                <a:rPr lang="it-IT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num>
                                <m:den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𝑙𝑛</m:t>
                              </m:r>
                              <m:d>
                                <m:dPr>
                                  <m:ctrlP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𝜑</m:t>
                                      </m:r>
                                    </m:e>
                                    <m:sub>
                                      <m: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e>
                              </m:d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sSubSup>
                                    <m:sSubSupPr>
                                      <m:ctrlP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𝜑</m:t>
                                      </m:r>
                                    </m:e>
                                    <m:sub>
                                      <m: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den>
                              </m:f>
                              <m:nary>
                                <m:naryPr>
                                  <m:chr m:val="∑"/>
                                  <m:ctrlP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  <m:e>
                                  <m:sSup>
                                    <m:sSupPr>
                                      <m:ctrlP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it-IT" i="1">
                                              <a:solidFill>
                                                <a:sysClr val="windowText" lastClr="00000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it-IT" i="1">
                                                  <a:solidFill>
                                                    <a:sysClr val="windowText" lastClr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it-IT" i="1">
                                                  <a:solidFill>
                                                    <a:sysClr val="windowText" lastClr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𝑦</m:t>
                                              </m:r>
                                            </m:e>
                                            <m:sub>
                                              <m:r>
                                                <a:rPr lang="it-IT" i="1">
                                                  <a:solidFill>
                                                    <a:sysClr val="windowText" lastClr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  <m:r>
                                            <a:rPr lang="it-IT" i="1">
                                              <a:solidFill>
                                                <a:sysClr val="windowText" lastClr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it-IT" i="1">
                                                  <a:solidFill>
                                                    <a:sysClr val="windowText" lastClr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it-IT" i="1">
                                                  <a:solidFill>
                                                    <a:sysClr val="windowText" lastClr="000000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𝜑</m:t>
                                              </m:r>
                                            </m:e>
                                            <m:sub>
                                              <m:r>
                                                <a:rPr lang="it-IT" i="1">
                                                  <a:solidFill>
                                                    <a:sysClr val="windowText" lastClr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  <m:sup>
                                      <m: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e>
                          </m:groupChr>
                        </m:e>
                      </m:d>
                      <m:r>
                        <a:rPr lang="it-IT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it-IT" dirty="0" smtClean="0"/>
              </a:p>
              <a:p>
                <a:endParaRPr lang="it-IT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=</m:t>
                      </m:r>
                      <m:limLow>
                        <m:limLowPr>
                          <m:ctrlPr>
                            <a:rPr lang="it-IT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it-IT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r>
                                <a:rPr lang="it-I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it-IT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it-IT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num>
                                <m:den>
                                  <m:r>
                                    <a:rPr lang="it-IT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sSub>
                                    <m:sSubPr>
                                      <m:ctrlPr>
                                        <a:rPr lang="it-IT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it-IT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𝜑</m:t>
                                      </m:r>
                                    </m:e>
                                    <m:sub>
                                      <m:r>
                                        <a:rPr lang="it-IT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lang="it-I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it-IT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it-IT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d>
                                <m:dPr>
                                  <m:ctrlPr>
                                    <a:rPr lang="it-IT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it-IT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it-IT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  <m:sSubSup>
                                        <m:sSubSupPr>
                                          <m:ctrlPr>
                                            <a:rPr lang="it-IT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it-IT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𝜑</m:t>
                                          </m:r>
                                        </m:e>
                                        <m:sub>
                                          <m:r>
                                            <a:rPr lang="it-IT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  <m:sup>
                                          <m:r>
                                            <a:rPr lang="it-IT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  <m:r>
                                            <a:rPr lang="it-IT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−1</m:t>
                                          </m:r>
                                        </m:sup>
                                      </m:sSubSup>
                                    </m:num>
                                    <m:den>
                                      <m:sSubSup>
                                        <m:sSubSupPr>
                                          <m:ctrlPr>
                                            <a:rPr lang="it-IT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it-IT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𝜑</m:t>
                                          </m:r>
                                        </m:e>
                                        <m:sub>
                                          <m:r>
                                            <a:rPr lang="it-IT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  <m:sup>
                                          <m:r>
                                            <a:rPr lang="it-IT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4</m:t>
                                          </m:r>
                                        </m:sup>
                                      </m:sSubSup>
                                    </m:den>
                                  </m:f>
                                </m:e>
                              </m:d>
                              <m:nary>
                                <m:naryPr>
                                  <m:chr m:val="∑"/>
                                  <m:ctrlPr>
                                    <a:rPr lang="it-IT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it-IT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it-IT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it-IT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  <m:e>
                                  <m:sSup>
                                    <m:sSupPr>
                                      <m:ctrlPr>
                                        <a:rPr lang="it-IT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it-IT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it-IT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it-IT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𝑦</m:t>
                                              </m:r>
                                            </m:e>
                                            <m:sub>
                                              <m:r>
                                                <a:rPr lang="it-IT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  <m:r>
                                            <a:rPr lang="it-IT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it-IT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it-IT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𝜑</m:t>
                                              </m:r>
                                            </m:e>
                                            <m:sub>
                                              <m:r>
                                                <a:rPr lang="it-IT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  <m:sup>
                                      <m:r>
                                        <a:rPr lang="it-IT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e>
                          </m:groupChr>
                        </m:e>
                        <m:lim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it-IT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unc>
                                  <m:funcPr>
                                    <m:ctrlPr>
                                      <a:rPr lang="it-IT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  <m:brk m:alnAt="7"/>
                                      </m:rPr>
                                      <a:rPr lang="it-IT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l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it-IT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it-IT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p>
                                          <m:sSupPr>
                                            <m:ctrlPr>
                                              <a:rPr lang="it-IT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it-IT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𝑦</m:t>
                                            </m:r>
                                          </m:e>
                                          <m:sup>
                                            <m:r>
                                              <a:rPr lang="it-IT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</m:e>
                                    </m:d>
                                  </m:e>
                                </m:func>
                                <m:r>
                                  <m:rPr>
                                    <m:brk m:alnAt="7"/>
                                  </m:rPr>
                                  <a:rPr lang="it-IT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it-IT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func>
                                  <m:funcPr>
                                    <m:ctrlPr>
                                      <a:rPr lang="it-IT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  <m:brk m:alnAt="7"/>
                                      </m:rPr>
                                      <a:rPr lang="it-IT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l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it-IT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it-IT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it-IT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</m:d>
                                  </m:e>
                                </m:func>
                              </m:e>
                              <m:e>
                                <m:f>
                                  <m:fPr>
                                    <m:ctrlPr>
                                      <a:rPr lang="it-IT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t-IT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num>
                                  <m:den>
                                    <m:r>
                                      <a:rPr lang="it-IT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𝑑𝑦</m:t>
                                    </m:r>
                                  </m:den>
                                </m:f>
                                <m:d>
                                  <m:dPr>
                                    <m:ctrlPr>
                                      <a:rPr lang="it-IT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𝑙𝑛</m:t>
                                    </m:r>
                                    <m:r>
                                      <a:rPr lang="it-IT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⁡(</m:t>
                                    </m:r>
                                    <m:r>
                                      <a:rPr lang="it-IT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it-IT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</m:d>
                                <m:r>
                                  <a:rPr lang="it-IT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it-IT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t-IT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it-IT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den>
                                </m:f>
                                <m:r>
                                  <a:rPr lang="it-IT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;</m:t>
                                </m:r>
                              </m:e>
                              <m:e>
                                <m:f>
                                  <m:fPr>
                                    <m:ctrlPr>
                                      <a:rPr lang="it-IT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t-IT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num>
                                  <m:den>
                                    <m:r>
                                      <a:rPr lang="it-IT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𝑑𝑦</m:t>
                                    </m:r>
                                  </m:den>
                                </m:f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it-IT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it-IT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it-IT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it-IT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  <m:r>
                                          <a:rPr lang="it-IT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(</m:t>
                                        </m:r>
                                        <m:r>
                                          <a:rPr lang="it-IT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  <m:r>
                                          <a:rPr lang="it-IT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)</m:t>
                                        </m:r>
                                      </m:den>
                                    </m:f>
                                  </m:e>
                                </m:d>
                                <m:r>
                                  <a:rPr lang="it-IT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f>
                                  <m:fPr>
                                    <m:ctrlPr>
                                      <a:rPr lang="it-IT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f>
                                      <m:fPr>
                                        <m:ctrlPr>
                                          <a:rPr lang="it-IT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it-IT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num>
                                      <m:den>
                                        <m:r>
                                          <a:rPr lang="it-IT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𝑑𝑦</m:t>
                                        </m:r>
                                      </m:den>
                                    </m:f>
                                    <m:r>
                                      <a:rPr lang="it-IT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  <m:d>
                                      <m:dPr>
                                        <m:ctrlPr>
                                          <a:rPr lang="it-IT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it-IT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</m:d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it-IT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it-IT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  <m:r>
                                          <a:rPr lang="it-IT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(</m:t>
                                        </m:r>
                                        <m:r>
                                          <a:rPr lang="it-IT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  <m:r>
                                          <a:rPr lang="it-IT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)</m:t>
                                        </m:r>
                                      </m:e>
                                      <m:sup>
                                        <m:r>
                                          <a:rPr lang="it-IT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</m:e>
                            </m:mr>
                          </m:m>
                        </m:lim>
                      </m:limLow>
                    </m:oMath>
                  </m:oMathPara>
                </a14:m>
                <a:endParaRPr lang="it-IT" b="0" i="1" dirty="0" smtClean="0">
                  <a:latin typeface="Cambria Math" panose="02040503050406030204" pitchFamily="18" charset="0"/>
                </a:endParaRPr>
              </a:p>
              <a:p>
                <a:endParaRPr lang="it-IT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t-IT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sSub>
                            <m:sSubPr>
                              <m:ctrlP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it-IT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Sup>
                            <m:sSubSupPr>
                              <m:ctrlP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it-IT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bSup>
                        </m:den>
                      </m:f>
                      <m:nary>
                        <m:naryPr>
                          <m:chr m:val="∑"/>
                          <m:ctrlP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𝜑</m:t>
                                      </m:r>
                                    </m:e>
                                    <m:sub>
                                      <m: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it-IT" dirty="0" smtClean="0">
                  <a:solidFill>
                    <a:sysClr val="windowText" lastClr="000000"/>
                  </a:solidFill>
                  <a:ea typeface="Cambria Math" panose="02040503050406030204" pitchFamily="18" charset="0"/>
                </a:endParaRPr>
              </a:p>
              <a:p>
                <a:endParaRPr lang="it-IT" dirty="0" smtClean="0">
                  <a:solidFill>
                    <a:sysClr val="windowText" lastClr="000000"/>
                  </a:solidFill>
                  <a:ea typeface="Cambria Math" panose="02040503050406030204" pitchFamily="18" charset="0"/>
                </a:endParaRPr>
              </a:p>
              <a:p>
                <a:r>
                  <a:rPr lang="it-IT" dirty="0" smtClean="0"/>
                  <a:t>Raccogliamo il fattore comune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it-IT" i="1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i="1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𝜑</m:t>
                            </m:r>
                          </m:e>
                          <m:sub>
                            <m:r>
                              <a:rPr lang="it-IT" i="1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r>
                  <a:rPr lang="it-IT" dirty="0" smtClean="0"/>
                  <a:t>,</a:t>
                </a:r>
              </a:p>
              <a:p>
                <a:endParaRPr lang="it-IT" dirty="0" smtClean="0">
                  <a:solidFill>
                    <a:sysClr val="windowText" lastClr="00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it-IT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it-IT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bSup>
                                <m:sSubSupPr>
                                  <m:ctrlP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𝜑</m:t>
                                  </m:r>
                                </m:e>
                                <m:sub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it-IT" b="0" i="1" smtClean="0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den>
                          </m:f>
                          <m:nary>
                            <m:naryPr>
                              <m:chr m:val="∑"/>
                              <m:ctrlP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it-IT" i="1">
                                              <a:solidFill>
                                                <a:sysClr val="windowText" lastClr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it-IT" i="1">
                                              <a:solidFill>
                                                <a:sysClr val="windowText" lastClr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sub>
                                          <m:r>
                                            <a:rPr lang="it-IT" i="1">
                                              <a:solidFill>
                                                <a:sysClr val="windowText" lastClr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it-IT" i="1">
                                              <a:solidFill>
                                                <a:sysClr val="windowText" lastClr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it-IT" i="1">
                                              <a:solidFill>
                                                <a:sysClr val="windowText" lastClr="00000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𝜑</m:t>
                                          </m:r>
                                        </m:e>
                                        <m:sub>
                                          <m:r>
                                            <a:rPr lang="it-IT" i="1">
                                              <a:solidFill>
                                                <a:sysClr val="windowText" lastClr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e>
                      </m:d>
                      <m:r>
                        <a:rPr lang="it-IT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it-IT" b="0" dirty="0" smtClean="0">
                  <a:solidFill>
                    <a:sysClr val="windowText" lastClr="000000"/>
                  </a:solidFill>
                  <a:ea typeface="Cambria Math" panose="02040503050406030204" pitchFamily="18" charset="0"/>
                </a:endParaRPr>
              </a:p>
              <a:p>
                <a:endParaRPr lang="it-IT" b="0" dirty="0" smtClean="0">
                  <a:solidFill>
                    <a:sysClr val="windowText" lastClr="000000"/>
                  </a:solidFill>
                  <a:ea typeface="Cambria Math" panose="02040503050406030204" pitchFamily="18" charset="0"/>
                </a:endParaRPr>
              </a:p>
              <a:p>
                <a:r>
                  <a:rPr lang="it-IT" i="1" dirty="0" smtClean="0">
                    <a:solidFill>
                      <a:sysClr val="windowText" lastClr="000000"/>
                    </a:solidFill>
                  </a:rPr>
                  <a:t>l’</a:t>
                </a:r>
                <a:r>
                  <a:rPr lang="it-IT" i="1" dirty="0" err="1" smtClean="0">
                    <a:solidFill>
                      <a:sysClr val="windowText" lastClr="000000"/>
                    </a:solidFill>
                  </a:rPr>
                  <a:t>Eq</a:t>
                </a:r>
                <a:r>
                  <a:rPr lang="it-IT" i="1" dirty="0" smtClean="0">
                    <a:solidFill>
                      <a:sysClr val="windowText" lastClr="000000"/>
                    </a:solidFill>
                  </a:rPr>
                  <a:t>(3)</a:t>
                </a:r>
                <a:r>
                  <a:rPr lang="it-IT" dirty="0" smtClean="0">
                    <a:solidFill>
                      <a:sysClr val="windowText" lastClr="000000"/>
                    </a:solidFill>
                  </a:rPr>
                  <a:t> </a:t>
                </a:r>
                <a:r>
                  <a:rPr lang="it-IT" dirty="0">
                    <a:solidFill>
                      <a:sysClr val="windowText" lastClr="000000"/>
                    </a:solidFill>
                  </a:rPr>
                  <a:t>viene soddisfatta </a:t>
                </a:r>
                <a:r>
                  <a:rPr lang="it-IT" dirty="0" smtClean="0">
                    <a:solidFill>
                      <a:sysClr val="windowText" lastClr="000000"/>
                    </a:solidFill>
                  </a:rPr>
                  <a:t>quando </a:t>
                </a:r>
                <a:r>
                  <a:rPr lang="it-IT" dirty="0">
                    <a:solidFill>
                      <a:sysClr val="windowText" lastClr="000000"/>
                    </a:solidFill>
                  </a:rPr>
                  <a:t>(</a:t>
                </a:r>
                <a:r>
                  <a:rPr lang="it-IT" b="1" dirty="0">
                    <a:solidFill>
                      <a:sysClr val="windowText" lastClr="000000"/>
                    </a:solidFill>
                  </a:rPr>
                  <a:t>MLE</a:t>
                </a:r>
                <a:r>
                  <a:rPr lang="it-IT" dirty="0" smtClean="0">
                    <a:solidFill>
                      <a:sysClr val="windowText" lastClr="000000"/>
                    </a:solidFill>
                  </a:rPr>
                  <a:t>)</a:t>
                </a:r>
              </a:p>
              <a:p>
                <a:endParaRPr lang="it-IT" i="1" dirty="0">
                  <a:solidFill>
                    <a:sysClr val="windowText" lastClr="00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𝜑</m:t>
                                      </m:r>
                                    </m:e>
                                    <m:sub>
                                      <m: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it-IT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it-IT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sSubSup>
                        <m:sSubSupPr>
                          <m:ctrlP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e>
                        <m:sub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it-IT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</m:t>
                      </m:r>
                      <m:sSubSup>
                        <m:sSubSupPr>
                          <m:ctrlP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e>
                        <m:sub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it-IT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it-IT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̅"/>
                                      <m:ctrlPr>
                                        <a:rPr lang="it-IT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it-IT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</m:acc>
                                </m:e>
                              </m:d>
                            </m:e>
                            <m:sup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it-IT" b="0" dirty="0" smtClean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7" name="CasellaDiTes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146" y="629013"/>
                <a:ext cx="5704209" cy="8414739"/>
              </a:xfrm>
              <a:prstGeom prst="rect">
                <a:avLst/>
              </a:prstGeom>
              <a:blipFill>
                <a:blip r:embed="rId2"/>
                <a:stretch>
                  <a:fillRect l="-855" t="-36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ttangolo 8"/>
              <p:cNvSpPr/>
              <p:nvPr/>
            </p:nvSpPr>
            <p:spPr>
              <a:xfrm>
                <a:off x="-32511" y="9109055"/>
                <a:ext cx="7089961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it-IT" sz="1400" b="0" i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rPr>
                      <m:t>Nel</m:t>
                    </m:r>
                    <m:r>
                      <m:rPr>
                        <m:nor/>
                      </m:rPr>
                      <a:rPr lang="it-IT" sz="1400" b="0" i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rPr>
                      <m:t> </m:t>
                    </m:r>
                    <m:r>
                      <m:rPr>
                        <m:nor/>
                      </m:rPr>
                      <a:rPr lang="it-IT" sz="1400" b="0" i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rPr>
                      <m:t>calcolo</m:t>
                    </m:r>
                    <m:r>
                      <m:rPr>
                        <m:nor/>
                      </m:rPr>
                      <a:rPr lang="it-IT" sz="1400" b="0" i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rPr>
                      <m:t> </m:t>
                    </m:r>
                    <m:r>
                      <m:rPr>
                        <m:nor/>
                      </m:rPr>
                      <a:rPr lang="it-IT" sz="1400" b="0" i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rPr>
                      <m:t>della</m:t>
                    </m:r>
                    <m:r>
                      <m:rPr>
                        <m:nor/>
                      </m:rPr>
                      <a:rPr lang="it-IT" sz="1400" b="0" i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rPr>
                      <m:t> </m:t>
                    </m:r>
                    <m:r>
                      <m:rPr>
                        <m:nor/>
                      </m:rPr>
                      <a:rPr lang="it-IT" sz="1400" b="0" i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rPr>
                      <m:t>derivata</m:t>
                    </m:r>
                    <m:r>
                      <m:rPr>
                        <m:nor/>
                      </m:rPr>
                      <a:rPr lang="it-IT" sz="1400" b="0" i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rPr>
                      <m:t> </m:t>
                    </m:r>
                    <m:r>
                      <m:rPr>
                        <m:nor/>
                      </m:rPr>
                      <a:rPr lang="it-IT" sz="1400" b="0" i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rPr>
                      <m:t>parziale</m:t>
                    </m:r>
                    <m:r>
                      <m:rPr>
                        <m:nor/>
                      </m:rPr>
                      <a:rPr lang="it-IT" sz="1400" b="0" i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rPr>
                      <m:t> </m:t>
                    </m:r>
                    <m:r>
                      <m:rPr>
                        <m:nor/>
                      </m:rPr>
                      <a:rPr lang="it-IT" sz="1400" b="0" i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rPr>
                      <m:t>in</m:t>
                    </m:r>
                    <m:r>
                      <m:rPr>
                        <m:nor/>
                      </m:rPr>
                      <a:rPr lang="it-IT" sz="1400" b="0" i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rPr>
                      <m:t> </m:t>
                    </m:r>
                    <m:r>
                      <m:rPr>
                        <m:nor/>
                      </m:rPr>
                      <a:rPr lang="it-IT" sz="1400" b="0" i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rPr>
                      <m:t>Eq</m:t>
                    </m:r>
                    <m:r>
                      <m:rPr>
                        <m:nor/>
                      </m:rPr>
                      <a:rPr lang="it-IT" sz="1400" b="0" i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rPr>
                      <m:t>(3) </m:t>
                    </m:r>
                    <m:r>
                      <m:rPr>
                        <m:nor/>
                      </m:rPr>
                      <a:rPr lang="it-IT" sz="1400" b="0" i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rPr>
                      <m:t>ignoriamo</m:t>
                    </m:r>
                    <m:r>
                      <m:rPr>
                        <m:nor/>
                      </m:rPr>
                      <a:rPr lang="it-IT" sz="14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rPr>
                      <m:t> </m:t>
                    </m:r>
                    <m:r>
                      <m:rPr>
                        <m:nor/>
                      </m:rPr>
                      <a:rPr lang="it-IT" sz="14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rPr>
                      <m:t>i</m:t>
                    </m:r>
                    <m:r>
                      <m:rPr>
                        <m:nor/>
                      </m:rPr>
                      <a:rPr lang="it-IT" sz="14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rPr>
                      <m:t> </m:t>
                    </m:r>
                    <m:r>
                      <m:rPr>
                        <m:nor/>
                      </m:rPr>
                      <a:rPr lang="it-IT" sz="14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rPr>
                      <m:t>termini</m:t>
                    </m:r>
                    <m:r>
                      <m:rPr>
                        <m:nor/>
                      </m:rPr>
                      <a:rPr lang="it-IT" sz="14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rPr>
                      <m:t> </m:t>
                    </m:r>
                    <m:r>
                      <m:rPr>
                        <m:nor/>
                      </m:rPr>
                      <a:rPr lang="it-IT" sz="14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rPr>
                      <m:t>che</m:t>
                    </m:r>
                    <m:r>
                      <m:rPr>
                        <m:nor/>
                      </m:rPr>
                      <a:rPr lang="it-IT" sz="14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rPr>
                      <m:t> </m:t>
                    </m:r>
                    <m:r>
                      <m:rPr>
                        <m:nor/>
                      </m:rPr>
                      <a:rPr lang="it-IT" sz="14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rPr>
                      <m:t>non</m:t>
                    </m:r>
                    <m:r>
                      <m:rPr>
                        <m:nor/>
                      </m:rPr>
                      <a:rPr lang="it-IT" sz="14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rPr>
                      <m:t> </m:t>
                    </m:r>
                    <m:r>
                      <m:rPr>
                        <m:nor/>
                      </m:rPr>
                      <a:rPr lang="it-IT" sz="14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rPr>
                      <m:t>presentano</m:t>
                    </m:r>
                    <m:sSub>
                      <m:sSubPr>
                        <m:ctrlPr>
                          <a:rPr lang="it-IT" sz="1400" i="1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1400" i="1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it-IT" sz="1400" i="1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it-IT" sz="1400" b="0" i="1" smtClean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it-IT" sz="14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e applichiamo le regole del calcolo differenziale sui termini rimanenti:</a:t>
                </a:r>
                <a:endParaRPr lang="it-IT" sz="1400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9" name="Rettangolo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2511" y="9109055"/>
                <a:ext cx="7089961" cy="523220"/>
              </a:xfrm>
              <a:prstGeom prst="rect">
                <a:avLst/>
              </a:prstGeom>
              <a:blipFill>
                <a:blip r:embed="rId3"/>
                <a:stretch>
                  <a:fillRect l="-258" t="-1163" b="-11628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ttangolo 9"/>
              <p:cNvSpPr/>
              <p:nvPr/>
            </p:nvSpPr>
            <p:spPr>
              <a:xfrm>
                <a:off x="5884288" y="4934843"/>
                <a:ext cx="85792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1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𝑬𝒒</m:t>
                      </m:r>
                      <m:r>
                        <a:rPr lang="it-IT" b="1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it-IT" b="1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</m:t>
                      </m:r>
                      <m:r>
                        <a:rPr lang="it-IT" b="1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10" name="Rettangolo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4288" y="4934843"/>
                <a:ext cx="857927" cy="369332"/>
              </a:xfrm>
              <a:prstGeom prst="rect">
                <a:avLst/>
              </a:prstGeom>
              <a:blipFill>
                <a:blip r:embed="rId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ttangolo 10"/>
              <p:cNvSpPr/>
              <p:nvPr/>
            </p:nvSpPr>
            <p:spPr>
              <a:xfrm>
                <a:off x="5884288" y="8357283"/>
                <a:ext cx="85792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1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𝑬𝒒</m:t>
                      </m:r>
                      <m:r>
                        <a:rPr lang="it-IT" b="1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it-IT" b="1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𝟔</m:t>
                      </m:r>
                      <m:r>
                        <a:rPr lang="it-IT" b="1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11" name="Rettangolo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4288" y="8357283"/>
                <a:ext cx="857927" cy="369332"/>
              </a:xfrm>
              <a:prstGeom prst="rect">
                <a:avLst/>
              </a:prstGeom>
              <a:blipFill>
                <a:blip r:embed="rId5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7808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2907463" y="629013"/>
            <a:ext cx="350429" cy="367519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9" name="Connettore diritto 18"/>
          <p:cNvCxnSpPr/>
          <p:nvPr/>
        </p:nvCxnSpPr>
        <p:spPr>
          <a:xfrm>
            <a:off x="0" y="9109055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sellaDiTesto 6"/>
              <p:cNvSpPr txBox="1"/>
              <p:nvPr/>
            </p:nvSpPr>
            <p:spPr>
              <a:xfrm>
                <a:off x="757146" y="629013"/>
                <a:ext cx="5704209" cy="7737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dirty="0" smtClean="0"/>
                  <a:t>Alternativamente, per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it-IT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it-IT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φ</m:t>
                        </m:r>
                      </m:e>
                      <m:sub>
                        <m:r>
                          <a:rPr lang="it-IT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it-IT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it-IT" dirty="0" smtClean="0"/>
                  <a:t> abbiamo che</a:t>
                </a:r>
              </a:p>
              <a:p>
                <a:endParaRPr lang="it-IT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  <m:d>
                            <m:dPr>
                              <m:ctrlP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𝜑</m:t>
                                  </m:r>
                                </m:e>
                                <m:sub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𝜑</m:t>
                                  </m:r>
                                </m:e>
                                <m:sub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;</m:t>
                              </m:r>
                              <m:sSub>
                                <m:sSubPr>
                                  <m:ctrlP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𝜕</m:t>
                          </m:r>
                          <m:sSubSup>
                            <m:sSubSupPr>
                              <m:ctrlP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it-IT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φ</m:t>
                              </m:r>
                            </m:e>
                            <m:sub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den>
                      </m:f>
                      <m:r>
                        <a:rPr lang="it-IT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it-IT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𝜕</m:t>
                          </m:r>
                          <m:sSubSup>
                            <m:sSubSupPr>
                              <m:ctrlP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it-IT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φ</m:t>
                              </m:r>
                            </m:e>
                            <m:sub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den>
                      </m:f>
                      <m:d>
                        <m:dPr>
                          <m:ctrlPr>
                            <a:rPr lang="it-IT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𝑙𝑛</m:t>
                          </m:r>
                          <m:d>
                            <m:dPr>
                              <m:ctrlP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e>
                          </m:d>
                          <m:groupChr>
                            <m:groupChrPr>
                              <m:chr m:val="⏟"/>
                              <m:ctrlPr>
                                <a:rPr lang="it-IT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num>
                                <m:den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𝑙𝑛</m:t>
                              </m:r>
                              <m:d>
                                <m:dPr>
                                  <m:ctrlP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𝜑</m:t>
                                      </m:r>
                                    </m:e>
                                    <m:sub>
                                      <m: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e>
                              </m:d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sSubSup>
                                    <m:sSubSupPr>
                                      <m:ctrlP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𝜑</m:t>
                                      </m:r>
                                    </m:e>
                                    <m:sub>
                                      <m: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den>
                              </m:f>
                              <m:nary>
                                <m:naryPr>
                                  <m:chr m:val="∑"/>
                                  <m:ctrlP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  <m:e>
                                  <m:sSup>
                                    <m:sSupPr>
                                      <m:ctrlP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it-IT" i="1">
                                              <a:solidFill>
                                                <a:sysClr val="windowText" lastClr="00000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it-IT" i="1">
                                                  <a:solidFill>
                                                    <a:sysClr val="windowText" lastClr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it-IT" i="1">
                                                  <a:solidFill>
                                                    <a:sysClr val="windowText" lastClr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𝑦</m:t>
                                              </m:r>
                                            </m:e>
                                            <m:sub>
                                              <m:r>
                                                <a:rPr lang="it-IT" i="1">
                                                  <a:solidFill>
                                                    <a:sysClr val="windowText" lastClr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  <m:r>
                                            <a:rPr lang="it-IT" i="1">
                                              <a:solidFill>
                                                <a:sysClr val="windowText" lastClr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it-IT" i="1">
                                                  <a:solidFill>
                                                    <a:sysClr val="windowText" lastClr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it-IT" i="1">
                                                  <a:solidFill>
                                                    <a:sysClr val="windowText" lastClr="000000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𝜑</m:t>
                                              </m:r>
                                            </m:e>
                                            <m:sub>
                                              <m:r>
                                                <a:rPr lang="it-IT" i="1">
                                                  <a:solidFill>
                                                    <a:sysClr val="windowText" lastClr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  <m:sup>
                                      <m: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e>
                          </m:groupChr>
                        </m:e>
                      </m:d>
                      <m:r>
                        <a:rPr lang="it-IT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it-IT" dirty="0" smtClean="0"/>
              </a:p>
              <a:p>
                <a:endParaRPr lang="it-IT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t-IT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sSubSup>
                            <m:sSubSupPr>
                              <m:ctrlP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den>
                      </m:f>
                      <m:r>
                        <a:rPr lang="it-IT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it-IT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𝜑</m:t>
                                      </m:r>
                                    </m:e>
                                    <m:sub>
                                      <m: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e>
                              </m:d>
                            </m:e>
                            <m:sup>
                              <m:r>
                                <a:rPr lang="it-IT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nary>
                        <m:naryPr>
                          <m:chr m:val="∑"/>
                          <m:ctrlP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𝜑</m:t>
                                      </m:r>
                                    </m:e>
                                    <m:sub>
                                      <m: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it-IT" dirty="0" smtClean="0"/>
              </a:p>
              <a:p>
                <a:endParaRPr lang="it-IT" dirty="0" smtClean="0">
                  <a:solidFill>
                    <a:sysClr val="windowText" lastClr="00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sSubSup>
                            <m:sSubSupPr>
                              <m:ctrlP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it-IT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it-IT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bSup>
                                <m:sSubSupPr>
                                  <m:ctrlP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𝜑</m:t>
                                  </m:r>
                                </m:e>
                                <m:sub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it-IT" b="0" i="1" smtClean="0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den>
                          </m:f>
                          <m:nary>
                            <m:naryPr>
                              <m:chr m:val="∑"/>
                              <m:ctrlP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it-IT" i="1">
                                              <a:solidFill>
                                                <a:sysClr val="windowText" lastClr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it-IT" i="1">
                                              <a:solidFill>
                                                <a:sysClr val="windowText" lastClr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sub>
                                          <m:r>
                                            <a:rPr lang="it-IT" i="1">
                                              <a:solidFill>
                                                <a:sysClr val="windowText" lastClr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it-IT" i="1">
                                              <a:solidFill>
                                                <a:sysClr val="windowText" lastClr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it-IT" i="1">
                                              <a:solidFill>
                                                <a:sysClr val="windowText" lastClr="00000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𝜑</m:t>
                                          </m:r>
                                        </m:e>
                                        <m:sub>
                                          <m:r>
                                            <a:rPr lang="it-IT" i="1">
                                              <a:solidFill>
                                                <a:sysClr val="windowText" lastClr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e>
                      </m:d>
                      <m:r>
                        <a:rPr lang="it-IT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it-IT" b="0" dirty="0" smtClean="0">
                  <a:solidFill>
                    <a:sysClr val="windowText" lastClr="000000"/>
                  </a:solidFill>
                  <a:ea typeface="Cambria Math" panose="02040503050406030204" pitchFamily="18" charset="0"/>
                </a:endParaRPr>
              </a:p>
              <a:p>
                <a:endParaRPr lang="it-IT" b="0" dirty="0" smtClean="0">
                  <a:solidFill>
                    <a:sysClr val="windowText" lastClr="000000"/>
                  </a:solidFill>
                  <a:ea typeface="Cambria Math" panose="02040503050406030204" pitchFamily="18" charset="0"/>
                </a:endParaRPr>
              </a:p>
              <a:p>
                <a:r>
                  <a:rPr lang="it-IT" i="1" dirty="0" smtClean="0">
                    <a:solidFill>
                      <a:sysClr val="windowText" lastClr="000000"/>
                    </a:solidFill>
                  </a:rPr>
                  <a:t>l’</a:t>
                </a:r>
                <a:r>
                  <a:rPr lang="it-IT" i="1" dirty="0" err="1" smtClean="0">
                    <a:solidFill>
                      <a:sysClr val="windowText" lastClr="000000"/>
                    </a:solidFill>
                  </a:rPr>
                  <a:t>Eq</a:t>
                </a:r>
                <a:r>
                  <a:rPr lang="it-IT" i="1" dirty="0" smtClean="0">
                    <a:solidFill>
                      <a:sysClr val="windowText" lastClr="000000"/>
                    </a:solidFill>
                  </a:rPr>
                  <a:t>(3)</a:t>
                </a:r>
                <a:r>
                  <a:rPr lang="it-IT" dirty="0" smtClean="0">
                    <a:solidFill>
                      <a:sysClr val="windowText" lastClr="000000"/>
                    </a:solidFill>
                  </a:rPr>
                  <a:t> </a:t>
                </a:r>
                <a:r>
                  <a:rPr lang="it-IT" dirty="0">
                    <a:solidFill>
                      <a:sysClr val="windowText" lastClr="000000"/>
                    </a:solidFill>
                  </a:rPr>
                  <a:t>viene soddisfatta </a:t>
                </a:r>
                <a:r>
                  <a:rPr lang="it-IT" dirty="0" smtClean="0">
                    <a:solidFill>
                      <a:sysClr val="windowText" lastClr="000000"/>
                    </a:solidFill>
                  </a:rPr>
                  <a:t>quando </a:t>
                </a:r>
                <a:r>
                  <a:rPr lang="it-IT" dirty="0">
                    <a:solidFill>
                      <a:sysClr val="windowText" lastClr="000000"/>
                    </a:solidFill>
                  </a:rPr>
                  <a:t>(</a:t>
                </a:r>
                <a:r>
                  <a:rPr lang="it-IT" b="1" dirty="0">
                    <a:solidFill>
                      <a:sysClr val="windowText" lastClr="000000"/>
                    </a:solidFill>
                  </a:rPr>
                  <a:t>MLE</a:t>
                </a:r>
                <a:r>
                  <a:rPr lang="it-IT" dirty="0" smtClean="0">
                    <a:solidFill>
                      <a:sysClr val="windowText" lastClr="000000"/>
                    </a:solidFill>
                  </a:rPr>
                  <a:t>)</a:t>
                </a:r>
              </a:p>
              <a:p>
                <a:endParaRPr lang="it-IT" i="1" dirty="0">
                  <a:solidFill>
                    <a:sysClr val="windowText" lastClr="00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𝜑</m:t>
                                      </m:r>
                                    </m:e>
                                    <m:sub>
                                      <m: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it-IT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it-IT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sSubSup>
                        <m:sSubSupPr>
                          <m:ctrlP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e>
                        <m:sub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it-IT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</m:t>
                      </m:r>
                      <m:sSubSup>
                        <m:sSubSupPr>
                          <m:ctrlP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e>
                        <m:sub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it-IT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it-IT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̅"/>
                                      <m:ctrlPr>
                                        <a:rPr lang="it-IT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it-IT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</m:acc>
                                </m:e>
                              </m:d>
                            </m:e>
                            <m:sup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it-IT" b="0" dirty="0" smtClean="0">
                  <a:solidFill>
                    <a:sysClr val="windowText" lastClr="000000"/>
                  </a:solidFill>
                </a:endParaRPr>
              </a:p>
              <a:p>
                <a:endParaRPr lang="it-IT" dirty="0">
                  <a:solidFill>
                    <a:sysClr val="windowText" lastClr="000000"/>
                  </a:solidFill>
                </a:endParaRPr>
              </a:p>
              <a:p>
                <a:r>
                  <a:rPr lang="it-IT" b="0" dirty="0" smtClean="0">
                    <a:solidFill>
                      <a:sysClr val="windowText" lastClr="000000"/>
                    </a:solidFill>
                  </a:rPr>
                  <a:t>Le stime di massima verosimiglianza dei parametri della gaussiana corrispondo alla media campionaria ed alla varianza campionaria NON corretta.</a:t>
                </a:r>
              </a:p>
              <a:p>
                <a:endParaRPr lang="it-IT" dirty="0">
                  <a:solidFill>
                    <a:sysClr val="windowText" lastClr="000000"/>
                  </a:solidFill>
                </a:endParaRPr>
              </a:p>
              <a:p>
                <a:r>
                  <a:rPr lang="it-IT" b="0" dirty="0" smtClean="0">
                    <a:solidFill>
                      <a:sysClr val="windowText" lastClr="000000"/>
                    </a:solidFill>
                  </a:rPr>
                  <a:t>N.B. La stima di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it-IT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it-IT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it-IT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it-IT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it-IT" b="0" dirty="0" smtClean="0">
                    <a:solidFill>
                      <a:sysClr val="windowText" lastClr="000000"/>
                    </a:solidFill>
                  </a:rPr>
                  <a:t> dipende dagli scarti dalla media.</a:t>
                </a:r>
              </a:p>
            </p:txBody>
          </p:sp>
        </mc:Choice>
        <mc:Fallback xmlns="">
          <p:sp>
            <p:nvSpPr>
              <p:cNvPr id="7" name="CasellaDiTes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146" y="629013"/>
                <a:ext cx="5704209" cy="7737311"/>
              </a:xfrm>
              <a:prstGeom prst="rect">
                <a:avLst/>
              </a:prstGeom>
              <a:blipFill>
                <a:blip r:embed="rId2"/>
                <a:stretch>
                  <a:fillRect l="-855" t="-315" b="-394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ttangolo 9"/>
              <p:cNvSpPr/>
              <p:nvPr/>
            </p:nvSpPr>
            <p:spPr>
              <a:xfrm>
                <a:off x="5884286" y="4383781"/>
                <a:ext cx="85792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1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𝑬𝒒</m:t>
                      </m:r>
                      <m:r>
                        <a:rPr lang="it-IT" b="1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it-IT" b="1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𝟕</m:t>
                      </m:r>
                      <m:r>
                        <a:rPr lang="it-IT" b="1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10" name="Rettangolo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4286" y="4383781"/>
                <a:ext cx="857927" cy="369332"/>
              </a:xfrm>
              <a:prstGeom prst="rect">
                <a:avLst/>
              </a:prstGeom>
              <a:blipFill>
                <a:blip r:embed="rId3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ttangolo 1"/>
              <p:cNvSpPr/>
              <p:nvPr/>
            </p:nvSpPr>
            <p:spPr>
              <a:xfrm>
                <a:off x="3727414" y="9057434"/>
                <a:ext cx="2585836" cy="8485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it-IT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it-IT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it-IT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it-IT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̅"/>
                                      <m:ctrlPr>
                                        <a:rPr lang="it-IT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it-IT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</m:acc>
                                </m:e>
                              </m:d>
                            </m:e>
                            <m:sup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2" name="Rettangolo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7414" y="9057434"/>
                <a:ext cx="2585836" cy="84856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ttangolo 2"/>
          <p:cNvSpPr/>
          <p:nvPr/>
        </p:nvSpPr>
        <p:spPr>
          <a:xfrm>
            <a:off x="647952" y="9297051"/>
            <a:ext cx="3429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dirty="0" smtClean="0">
                <a:solidFill>
                  <a:sysClr val="windowText" lastClr="000000"/>
                </a:solidFill>
              </a:rPr>
              <a:t>Varianza </a:t>
            </a:r>
            <a:r>
              <a:rPr lang="it-IT" dirty="0">
                <a:solidFill>
                  <a:sysClr val="windowText" lastClr="000000"/>
                </a:solidFill>
              </a:rPr>
              <a:t>campionaria </a:t>
            </a:r>
            <a:r>
              <a:rPr lang="it-IT" dirty="0" smtClean="0">
                <a:solidFill>
                  <a:sysClr val="windowText" lastClr="000000"/>
                </a:solidFill>
              </a:rPr>
              <a:t>corretta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4375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3170285" y="3777396"/>
            <a:ext cx="350429" cy="367519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sellaDiTesto 5"/>
              <p:cNvSpPr txBox="1"/>
              <p:nvPr/>
            </p:nvSpPr>
            <p:spPr>
              <a:xfrm>
                <a:off x="757146" y="629013"/>
                <a:ext cx="5704209" cy="92325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dirty="0" smtClean="0"/>
                  <a:t>Risolviamo ora le derivate parziali di </a:t>
                </a:r>
                <a:r>
                  <a:rPr lang="it-IT" i="1" dirty="0" smtClean="0"/>
                  <a:t>secondo ordine</a:t>
                </a:r>
                <a:r>
                  <a:rPr lang="it-IT" dirty="0" smtClean="0"/>
                  <a:t>:</a:t>
                </a:r>
              </a:p>
              <a:p>
                <a:endParaRPr lang="it-IT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it-IT" dirty="0" smtClean="0"/>
                  <a:t>La derivata parziale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it-IT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it-IT" dirty="0" smtClean="0"/>
                  <a:t> dell’</a:t>
                </a:r>
                <a:r>
                  <a:rPr lang="it-IT" dirty="0" err="1" smtClean="0"/>
                  <a:t>Eq</a:t>
                </a:r>
                <a:r>
                  <a:rPr lang="it-IT" dirty="0" smtClean="0"/>
                  <a:t>. (4);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it-IT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it-IT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bSup>
                                <m:sSubSupPr>
                                  <m:ctrlP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𝜑</m:t>
                                  </m:r>
                                </m:e>
                                <m:sub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den>
                          </m:f>
                          <m:d>
                            <m:dPr>
                              <m:ctrlP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nary>
                                <m:naryPr>
                                  <m:chr m:val="∑"/>
                                  <m:ctrlP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  <m:e>
                                  <m:sSub>
                                    <m:sSubPr>
                                      <m:ctrlP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nary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sSub>
                                <m:sSubPr>
                                  <m:ctrlP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𝜑</m:t>
                                  </m:r>
                                </m:e>
                                <m:sub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e>
                      </m:d>
                      <m:r>
                        <a:rPr lang="it-IT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it-IT" b="0" dirty="0" smtClean="0">
                  <a:solidFill>
                    <a:sysClr val="windowText" lastClr="00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bSup>
                                <m:sSubSupPr>
                                  <m:ctrlP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𝜑</m:t>
                                  </m:r>
                                </m:e>
                                <m:sub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den>
                          </m:f>
                          <m:nary>
                            <m:naryPr>
                              <m:chr m:val="∑"/>
                              <m:ctrlP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  <m:groupChr>
                            <m:groupChrPr>
                              <m:chr m:val="⏟"/>
                              <m:ctrlPr>
                                <a:rPr lang="it-IT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sSubSup>
                                    <m:sSubSupPr>
                                      <m:ctrlP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𝜑</m:t>
                                      </m:r>
                                    </m:e>
                                    <m:sub>
                                      <m: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den>
                              </m:f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sSub>
                                <m:sSubPr>
                                  <m:ctrlP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𝜑</m:t>
                                  </m:r>
                                </m:e>
                                <m:sub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groupChr>
                        </m:e>
                      </m:d>
                      <m:r>
                        <a:rPr lang="it-IT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t-IT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sSubSup>
                            <m:sSubSupPr>
                              <m:ctrlP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den>
                      </m:f>
                      <m:r>
                        <a:rPr lang="it-IT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it-IT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sSup>
                            <m:sSupPr>
                              <m:ctrlP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p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it-IT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&lt;0.</m:t>
                      </m:r>
                    </m:oMath>
                  </m:oMathPara>
                </a14:m>
                <a:endParaRPr lang="it-IT" dirty="0" smtClean="0"/>
              </a:p>
              <a:p>
                <a:endParaRPr lang="it-IT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it-IT" dirty="0" smtClean="0"/>
                  <a:t>La </a:t>
                </a:r>
                <a:r>
                  <a:rPr lang="it-IT" dirty="0"/>
                  <a:t>derivata parziale </a:t>
                </a:r>
                <a:r>
                  <a:rPr lang="it-IT" dirty="0" smtClean="0"/>
                  <a:t>in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it-IT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it-IT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it-IT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it-IT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it-IT" dirty="0" smtClean="0"/>
                  <a:t> dell’Eq</a:t>
                </a:r>
                <a:r>
                  <a:rPr lang="it-IT" dirty="0"/>
                  <a:t>. </a:t>
                </a:r>
                <a:r>
                  <a:rPr lang="it-IT" dirty="0" smtClean="0"/>
                  <a:t>(7);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it-IT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𝜕</m:t>
                          </m:r>
                          <m:sSubSup>
                            <m:sSubSupPr>
                              <m:ctrlP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sSubSup>
                                <m:sSubSupPr>
                                  <m:ctrlP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𝜑</m:t>
                                  </m:r>
                                </m:e>
                                <m:sub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den>
                          </m:f>
                          <m:d>
                            <m:dPr>
                              <m:begChr m:val="["/>
                              <m:endChr m:val="]"/>
                              <m:ctrlP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sSubSup>
                                    <m:sSubSupPr>
                                      <m:ctrlP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𝜑</m:t>
                                      </m:r>
                                    </m:e>
                                    <m:sub>
                                      <m: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den>
                              </m:f>
                              <m:nary>
                                <m:naryPr>
                                  <m:chr m:val="∑"/>
                                  <m:ctrlP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  <m:e>
                                  <m:sSup>
                                    <m:sSupPr>
                                      <m:ctrlP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it-IT" i="1">
                                              <a:solidFill>
                                                <a:sysClr val="windowText" lastClr="00000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it-IT" i="1">
                                                  <a:solidFill>
                                                    <a:sysClr val="windowText" lastClr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it-IT" i="1">
                                                  <a:solidFill>
                                                    <a:sysClr val="windowText" lastClr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𝑦</m:t>
                                              </m:r>
                                            </m:e>
                                            <m:sub>
                                              <m:r>
                                                <a:rPr lang="it-IT" i="1">
                                                  <a:solidFill>
                                                    <a:sysClr val="windowText" lastClr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  <m:r>
                                            <a:rPr lang="it-IT" i="1">
                                              <a:solidFill>
                                                <a:sysClr val="windowText" lastClr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it-IT" i="1">
                                                  <a:solidFill>
                                                    <a:sysClr val="windowText" lastClr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it-IT" i="1">
                                                  <a:solidFill>
                                                    <a:sysClr val="windowText" lastClr="000000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𝜑</m:t>
                                              </m:r>
                                            </m:e>
                                            <m:sub>
                                              <m:r>
                                                <a:rPr lang="it-IT" i="1">
                                                  <a:solidFill>
                                                    <a:sysClr val="windowText" lastClr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  <m:sup>
                                      <m: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e>
                          </m:d>
                        </m:e>
                      </m:d>
                      <m:r>
                        <a:rPr lang="it-IT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it-IT" b="0" dirty="0" smtClean="0">
                  <a:solidFill>
                    <a:sysClr val="windowText" lastClr="000000"/>
                  </a:solidFill>
                </a:endParaRPr>
              </a:p>
              <a:p>
                <a:endParaRPr lang="it-IT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𝜑</m:t>
                                      </m:r>
                                    </m:e>
                                    <m:sub>
                                      <m: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e>
                              </m:d>
                            </m:e>
                            <m:sup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it-IT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sSubSup>
                            <m:sSubSupPr>
                              <m:ctrlP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sSup>
                            <m:sSupPr>
                              <m:ctrlP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d>
                                <m:dPr>
                                  <m:ctrlP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𝜑</m:t>
                                      </m:r>
                                    </m:e>
                                    <m:sub>
                                      <m: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e>
                              </m:d>
                            </m:e>
                            <m:sup>
                              <m:r>
                                <a:rPr lang="it-IT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den>
                      </m:f>
                      <m:nary>
                        <m:naryPr>
                          <m:chr m:val="∑"/>
                          <m:ctrlP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𝜑</m:t>
                                      </m:r>
                                    </m:e>
                                    <m:sub>
                                      <m: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it-IT" dirty="0" smtClean="0"/>
              </a:p>
              <a:p>
                <a:endParaRPr lang="it-IT" dirty="0" smtClean="0"/>
              </a:p>
              <a:p>
                <a:r>
                  <a:rPr lang="it-IT" dirty="0"/>
                  <a:t> </a:t>
                </a:r>
                <a:r>
                  <a:rPr lang="it-IT" dirty="0" smtClean="0"/>
                  <a:t>     Dall’ Equazione (6)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it-IT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it-IT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it-IT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it-IT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p>
                          <m:sSupPr>
                            <m:ctrlPr>
                              <a:rPr lang="it-IT" i="1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it-IT" i="1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it-IT" i="1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i="1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it-IT" i="1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it-IT" i="1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it-IT" i="1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i="1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𝜑</m:t>
                                    </m:r>
                                  </m:e>
                                  <m:sub>
                                    <m:r>
                                      <a:rPr lang="it-IT" i="1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it-IT" i="1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nary>
                    <m:r>
                      <a:rPr lang="it-IT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it-IT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sSubSup>
                      <m:sSubSupPr>
                        <m:ctrlPr>
                          <a:rPr lang="it-IT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it-IT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it-IT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it-IT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endParaRPr lang="it-IT" dirty="0" smtClean="0"/>
              </a:p>
              <a:p>
                <a:endParaRPr lang="it-IT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𝜑</m:t>
                                      </m:r>
                                    </m:e>
                                    <m:sub>
                                      <m: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e>
                              </m:d>
                            </m:e>
                            <m:sup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it-IT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sSup>
                            <m:sSupPr>
                              <m:ctrlP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𝜑</m:t>
                                      </m:r>
                                    </m:e>
                                    <m:sub>
                                      <m: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e>
                              </m:d>
                            </m:e>
                            <m:sup>
                              <m:r>
                                <a:rPr lang="it-IT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it-IT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it-IT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𝜑</m:t>
                                      </m:r>
                                    </m:e>
                                    <m:sub>
                                      <m: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e>
                              </m:d>
                            </m:e>
                            <m:sup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it-IT" b="0" dirty="0" smtClean="0">
                  <a:solidFill>
                    <a:sysClr val="windowText" lastClr="000000"/>
                  </a:solidFill>
                  <a:ea typeface="Cambria Math" panose="02040503050406030204" pitchFamily="18" charset="0"/>
                </a:endParaRPr>
              </a:p>
              <a:p>
                <a:endParaRPr lang="it-IT" b="0" dirty="0" smtClean="0">
                  <a:solidFill>
                    <a:sysClr val="windowText" lastClr="000000"/>
                  </a:solidFill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𝜎</m:t>
                                      </m:r>
                                    </m:e>
                                    <m:sup>
                                      <m: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it-IT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&lt;0.</m:t>
                      </m:r>
                    </m:oMath>
                  </m:oMathPara>
                </a14:m>
                <a:endParaRPr lang="it-IT" dirty="0" smtClean="0"/>
              </a:p>
              <a:p>
                <a:endParaRPr lang="it-IT" dirty="0" smtClean="0"/>
              </a:p>
              <a:p>
                <a:endParaRPr lang="it-IT" dirty="0" smtClean="0"/>
              </a:p>
              <a:p>
                <a:endParaRPr lang="it-IT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it-IT" dirty="0" smtClean="0"/>
              </a:p>
            </p:txBody>
          </p:sp>
        </mc:Choice>
        <mc:Fallback xmlns="">
          <p:sp>
            <p:nvSpPr>
              <p:cNvPr id="6" name="CasellaDiTes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146" y="629013"/>
                <a:ext cx="5704209" cy="9232592"/>
              </a:xfrm>
              <a:prstGeom prst="rect">
                <a:avLst/>
              </a:prstGeom>
              <a:blipFill>
                <a:blip r:embed="rId2"/>
                <a:stretch>
                  <a:fillRect l="-855" t="-33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Connettore diritto 18"/>
          <p:cNvCxnSpPr/>
          <p:nvPr/>
        </p:nvCxnSpPr>
        <p:spPr>
          <a:xfrm>
            <a:off x="0" y="9109055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ttangolo 12"/>
              <p:cNvSpPr/>
              <p:nvPr/>
            </p:nvSpPr>
            <p:spPr>
              <a:xfrm>
                <a:off x="5775652" y="3317991"/>
                <a:ext cx="108234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1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𝑬𝒒</m:t>
                      </m:r>
                      <m:r>
                        <a:rPr lang="it-IT" b="1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it-IT" b="1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𝟖</m:t>
                      </m:r>
                      <m:r>
                        <a:rPr lang="it-IT" b="1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it-IT" b="1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it-IT" b="1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13" name="Rettangolo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5652" y="3317991"/>
                <a:ext cx="1082348" cy="369332"/>
              </a:xfrm>
              <a:prstGeom prst="rect">
                <a:avLst/>
              </a:prstGeom>
              <a:blipFill>
                <a:blip r:embed="rId3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ttangolo 13"/>
              <p:cNvSpPr/>
              <p:nvPr/>
            </p:nvSpPr>
            <p:spPr>
              <a:xfrm>
                <a:off x="5673716" y="8545008"/>
                <a:ext cx="108234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1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𝑬𝒒</m:t>
                      </m:r>
                      <m:r>
                        <a:rPr lang="it-IT" b="1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it-IT" b="1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𝟖</m:t>
                      </m:r>
                      <m:r>
                        <a:rPr lang="it-IT" b="1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it-IT" b="1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it-IT" b="1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14" name="Rettangolo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3716" y="8545008"/>
                <a:ext cx="1082348" cy="369332"/>
              </a:xfrm>
              <a:prstGeom prst="rect">
                <a:avLst/>
              </a:prstGeom>
              <a:blipFill>
                <a:blip r:embed="rId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774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3153858" y="1171082"/>
            <a:ext cx="350429" cy="367519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sellaDiTesto 5"/>
              <p:cNvSpPr txBox="1"/>
              <p:nvPr/>
            </p:nvSpPr>
            <p:spPr>
              <a:xfrm>
                <a:off x="757146" y="629013"/>
                <a:ext cx="5704209" cy="82236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dirty="0" smtClean="0"/>
                  <a:t>Risolviamo ora le derivate cross-parziali di </a:t>
                </a:r>
                <a:r>
                  <a:rPr lang="it-IT" i="1" dirty="0" smtClean="0"/>
                  <a:t>secondo ordine</a:t>
                </a:r>
                <a:r>
                  <a:rPr lang="it-IT" dirty="0" smtClean="0"/>
                  <a:t>:</a:t>
                </a:r>
              </a:p>
              <a:p>
                <a:endParaRPr lang="it-IT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it-IT" dirty="0"/>
                  <a:t>La derivata parziale in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it-IT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it-IT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it-IT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it-IT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it-IT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it-IT" dirty="0" smtClean="0"/>
                  <a:t> dell’Eq</a:t>
                </a:r>
                <a:r>
                  <a:rPr lang="it-IT" dirty="0"/>
                  <a:t>. (4)</a:t>
                </a:r>
              </a:p>
              <a:p>
                <a:endParaRPr lang="it-IT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𝜕</m:t>
                          </m:r>
                          <m:sSubSup>
                            <m:sSubSupPr>
                              <m:ctrlP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bSup>
                                <m:sSubSupPr>
                                  <m:ctrlP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𝜑</m:t>
                                  </m:r>
                                </m:e>
                                <m:sub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den>
                          </m:f>
                          <m:d>
                            <m:dPr>
                              <m:ctrlP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nary>
                                <m:naryPr>
                                  <m:chr m:val="∑"/>
                                  <m:ctrlP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  <m:e>
                                  <m:sSub>
                                    <m:sSubPr>
                                      <m:ctrlP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nary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sSub>
                                <m:sSubPr>
                                  <m:ctrlP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𝜑</m:t>
                                  </m:r>
                                </m:e>
                                <m:sub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e>
                      </m:d>
                      <m:r>
                        <a:rPr lang="it-IT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it-IT" b="0" dirty="0" smtClean="0">
                  <a:solidFill>
                    <a:sysClr val="windowText" lastClr="000000"/>
                  </a:solidFill>
                </a:endParaRPr>
              </a:p>
              <a:p>
                <a:endParaRPr lang="it-IT" b="0" dirty="0" smtClean="0">
                  <a:solidFill>
                    <a:sysClr val="windowText" lastClr="00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𝜑</m:t>
                                      </m:r>
                                    </m:e>
                                    <m:sub>
                                      <m: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e>
                              </m:d>
                            </m:e>
                            <m:sup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d>
                        <m:dPr>
                          <m:ctrlP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chr m:val="∑"/>
                              <m:ctrlP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sSub>
                            <m:sSubPr>
                              <m:ctrlP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it-IT" dirty="0" smtClean="0"/>
              </a:p>
              <a:p>
                <a:endParaRPr lang="it-IT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it-IT" dirty="0"/>
                  <a:t>La derivata parziale </a:t>
                </a:r>
                <a:r>
                  <a:rPr lang="it-IT" dirty="0" smtClean="0"/>
                  <a:t>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it-IT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it-IT" dirty="0" smtClean="0"/>
                  <a:t> </a:t>
                </a:r>
                <a:r>
                  <a:rPr lang="it-IT" dirty="0"/>
                  <a:t>dell’Eq. </a:t>
                </a:r>
                <a:r>
                  <a:rPr lang="it-IT" dirty="0" smtClean="0"/>
                  <a:t>(7)</a:t>
                </a:r>
                <a:endParaRPr lang="it-IT" dirty="0"/>
              </a:p>
              <a:p>
                <a:endParaRPr lang="it-IT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sSubSup>
                                <m:sSubSupPr>
                                  <m:ctrlP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𝜑</m:t>
                                  </m:r>
                                </m:e>
                                <m:sub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den>
                          </m:f>
                          <m:d>
                            <m:dPr>
                              <m:begChr m:val="["/>
                              <m:endChr m:val="]"/>
                              <m:ctrlP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sSubSup>
                                    <m:sSubSupPr>
                                      <m:ctrlP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𝜑</m:t>
                                      </m:r>
                                    </m:e>
                                    <m:sub>
                                      <m: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den>
                              </m:f>
                              <m:nary>
                                <m:naryPr>
                                  <m:chr m:val="∑"/>
                                  <m:ctrlP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  <m:e>
                                  <m:sSup>
                                    <m:sSupPr>
                                      <m:ctrlP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it-IT" i="1">
                                              <a:solidFill>
                                                <a:sysClr val="windowText" lastClr="00000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it-IT" i="1">
                                                  <a:solidFill>
                                                    <a:sysClr val="windowText" lastClr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it-IT" i="1">
                                                  <a:solidFill>
                                                    <a:sysClr val="windowText" lastClr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𝑦</m:t>
                                              </m:r>
                                            </m:e>
                                            <m:sub>
                                              <m:r>
                                                <a:rPr lang="it-IT" i="1">
                                                  <a:solidFill>
                                                    <a:sysClr val="windowText" lastClr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  <m:r>
                                            <a:rPr lang="it-IT" i="1">
                                              <a:solidFill>
                                                <a:sysClr val="windowText" lastClr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it-IT" i="1">
                                                  <a:solidFill>
                                                    <a:sysClr val="windowText" lastClr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it-IT" i="1">
                                                  <a:solidFill>
                                                    <a:sysClr val="windowText" lastClr="000000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𝜑</m:t>
                                              </m:r>
                                            </m:e>
                                            <m:sub>
                                              <m:r>
                                                <a:rPr lang="it-IT" i="1">
                                                  <a:solidFill>
                                                    <a:sysClr val="windowText" lastClr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  <m:sup>
                                      <m: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e>
                          </m:d>
                        </m:e>
                      </m:d>
                      <m:r>
                        <a:rPr lang="it-IT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it-IT" dirty="0">
                  <a:solidFill>
                    <a:sysClr val="windowText" lastClr="000000"/>
                  </a:solidFill>
                </a:endParaRPr>
              </a:p>
              <a:p>
                <a:endParaRPr lang="it-IT" dirty="0">
                  <a:solidFill>
                    <a:sysClr val="windowText" lastClr="00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it-IT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𝜑</m:t>
                                      </m:r>
                                    </m:e>
                                    <m:sub>
                                      <m: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it-IT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e>
                              </m:d>
                            </m:e>
                            <m:sup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d>
                        <m:dPr>
                          <m:ctrlP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chr m:val="∑"/>
                              <m:ctrlP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it-IT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it-IT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sSub>
                            <m:sSubPr>
                              <m:ctrlP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it-IT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it-IT" dirty="0" smtClean="0">
                  <a:solidFill>
                    <a:sysClr val="windowText" lastClr="000000"/>
                  </a:solidFill>
                </a:endParaRPr>
              </a:p>
              <a:p>
                <a:endParaRPr lang="it-IT" dirty="0"/>
              </a:p>
              <a:p>
                <a:endParaRPr lang="it-IT" dirty="0" smtClean="0"/>
              </a:p>
              <a:p>
                <a:r>
                  <a:rPr lang="it-IT" dirty="0" smtClean="0"/>
                  <a:t>Entrambe con valore 0 se calcolate al valore MLE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it-IT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it-IT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it-IT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</m:oMath>
                </a14:m>
                <a:r>
                  <a:rPr lang="it-IT" dirty="0" smtClean="0"/>
                  <a:t>.</a:t>
                </a:r>
              </a:p>
              <a:p>
                <a:endParaRPr lang="it-IT" dirty="0"/>
              </a:p>
              <a:p>
                <a:endParaRPr lang="it-IT" dirty="0"/>
              </a:p>
              <a:p>
                <a:pPr marL="342900" indent="-342900">
                  <a:buAutoNum type="arabicParenR"/>
                </a:pPr>
                <a:endParaRPr lang="it-IT" dirty="0" smtClean="0"/>
              </a:p>
            </p:txBody>
          </p:sp>
        </mc:Choice>
        <mc:Fallback xmlns="">
          <p:sp>
            <p:nvSpPr>
              <p:cNvPr id="6" name="CasellaDiTes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146" y="629013"/>
                <a:ext cx="5704209" cy="8223662"/>
              </a:xfrm>
              <a:prstGeom prst="rect">
                <a:avLst/>
              </a:prstGeom>
              <a:blipFill>
                <a:blip r:embed="rId2"/>
                <a:stretch>
                  <a:fillRect l="-855" t="-371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ttangolo 3"/>
              <p:cNvSpPr/>
              <p:nvPr/>
            </p:nvSpPr>
            <p:spPr>
              <a:xfrm>
                <a:off x="5872175" y="3215045"/>
                <a:ext cx="108234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1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𝑬𝒒</m:t>
                      </m:r>
                      <m:r>
                        <a:rPr lang="it-IT" b="1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it-IT" b="1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𝟖</m:t>
                      </m:r>
                      <m:r>
                        <a:rPr lang="it-IT" b="1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it-IT" b="1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  <m:r>
                        <a:rPr lang="it-IT" b="1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4" name="Rettangolo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2175" y="3215045"/>
                <a:ext cx="1082348" cy="369332"/>
              </a:xfrm>
              <a:prstGeom prst="rect">
                <a:avLst/>
              </a:prstGeom>
              <a:blipFill>
                <a:blip r:embed="rId3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ttangolo 4"/>
              <p:cNvSpPr/>
              <p:nvPr/>
            </p:nvSpPr>
            <p:spPr>
              <a:xfrm>
                <a:off x="5872175" y="6170409"/>
                <a:ext cx="108234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1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𝑬𝒒</m:t>
                      </m:r>
                      <m:r>
                        <a:rPr lang="it-IT" b="1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it-IT" b="1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𝟖</m:t>
                      </m:r>
                      <m:r>
                        <a:rPr lang="it-IT" b="1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it-IT" b="1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</m:t>
                      </m:r>
                      <m:r>
                        <a:rPr lang="it-IT" b="1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5" name="Rettangolo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2175" y="6170409"/>
                <a:ext cx="1082348" cy="369332"/>
              </a:xfrm>
              <a:prstGeom prst="rect">
                <a:avLst/>
              </a:prstGeom>
              <a:blipFill>
                <a:blip r:embed="rId4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3049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1092</TotalTime>
  <Words>3693</Words>
  <Application>Microsoft Office PowerPoint</Application>
  <PresentationFormat>A4 (21x29,7 cm)</PresentationFormat>
  <Paragraphs>223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Dipartimento di Scienze della Vita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Grassi</dc:creator>
  <cp:lastModifiedBy>GRASSI MICHELE</cp:lastModifiedBy>
  <cp:revision>80</cp:revision>
  <cp:lastPrinted>2022-03-16T09:16:14Z</cp:lastPrinted>
  <dcterms:created xsi:type="dcterms:W3CDTF">2021-03-08T08:31:52Z</dcterms:created>
  <dcterms:modified xsi:type="dcterms:W3CDTF">2022-03-16T11:22:38Z</dcterms:modified>
</cp:coreProperties>
</file>