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8"/>
  </p:notesMasterIdLst>
  <p:sldIdLst>
    <p:sldId id="256" r:id="rId2"/>
    <p:sldId id="304" r:id="rId3"/>
    <p:sldId id="283" r:id="rId4"/>
    <p:sldId id="308" r:id="rId5"/>
    <p:sldId id="309" r:id="rId6"/>
    <p:sldId id="297" r:id="rId7"/>
    <p:sldId id="298" r:id="rId8"/>
    <p:sldId id="299" r:id="rId9"/>
    <p:sldId id="300" r:id="rId10"/>
    <p:sldId id="301" r:id="rId11"/>
    <p:sldId id="265" r:id="rId12"/>
    <p:sldId id="279" r:id="rId13"/>
    <p:sldId id="310" r:id="rId14"/>
    <p:sldId id="311" r:id="rId15"/>
    <p:sldId id="312" r:id="rId16"/>
    <p:sldId id="313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 snapToGrid="0" snapToObjects="1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B286B-E391-F14E-B58F-295232AADC8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44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25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6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447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59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6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4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12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05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53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8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0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16/03/22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15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2021-2022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3699" y="2362200"/>
            <a:ext cx="11493501" cy="3831566"/>
          </a:xfrm>
        </p:spPr>
        <p:txBody>
          <a:bodyPr>
            <a:normAutofit/>
          </a:bodyPr>
          <a:lstStyle/>
          <a:p>
            <a:pPr marL="276225" lvl="2" indent="0">
              <a:buNone/>
            </a:pPr>
            <a:r>
              <a:rPr lang="it-IT" sz="2800" i="1" dirty="0">
                <a:sym typeface="Wingdings" pitchFamily="2" charset="2"/>
              </a:rPr>
              <a:t>Lo spazio relazionale della geografia umana è fatto di relazioni intersoggettive territorializzate</a:t>
            </a:r>
            <a:r>
              <a:rPr lang="it-IT" sz="2800" dirty="0">
                <a:sym typeface="Wingdings" pitchFamily="2" charset="2"/>
              </a:rPr>
              <a:t>.</a:t>
            </a:r>
          </a:p>
          <a:p>
            <a:pPr marL="276225" lvl="2" indent="0">
              <a:buNone/>
            </a:pPr>
            <a:endParaRPr lang="it-IT" sz="800" dirty="0">
              <a:sym typeface="Wingdings" pitchFamily="2" charset="2"/>
            </a:endParaRPr>
          </a:p>
          <a:p>
            <a:pPr marL="982663" lvl="2" indent="-171450"/>
            <a:r>
              <a:rPr lang="it-IT" sz="2400" dirty="0">
                <a:sym typeface="Wingdings" pitchFamily="2" charset="2"/>
              </a:rPr>
              <a:t>Anche le relazioni che sembrano sociali /culturali /economiche hanno sempre base </a:t>
            </a:r>
            <a:r>
              <a:rPr lang="it-IT" sz="2400" u="sng" dirty="0">
                <a:sym typeface="Wingdings" pitchFamily="2" charset="2"/>
              </a:rPr>
              <a:t>territoriale</a:t>
            </a:r>
          </a:p>
          <a:p>
            <a:pPr marL="982663" lvl="2" indent="-171450"/>
            <a:endParaRPr lang="it-IT" sz="800" u="sng" dirty="0">
              <a:sym typeface="Wingdings" pitchFamily="2" charset="2"/>
            </a:endParaRPr>
          </a:p>
          <a:p>
            <a:pPr marL="982663" lvl="2" indent="-171450"/>
            <a:r>
              <a:rPr lang="it-IT" sz="2400" dirty="0">
                <a:sym typeface="Wingdings" pitchFamily="2" charset="2"/>
              </a:rPr>
              <a:t>Tutti i fenomeni sono legati da </a:t>
            </a:r>
            <a:r>
              <a:rPr lang="it-IT" sz="2400" b="1" dirty="0">
                <a:sym typeface="Wingdings" pitchFamily="2" charset="2"/>
              </a:rPr>
              <a:t>rapporti di territorialità </a:t>
            </a:r>
            <a:r>
              <a:rPr lang="it-IT" sz="2400" dirty="0">
                <a:sym typeface="Wingdings" pitchFamily="2" charset="2"/>
              </a:rPr>
              <a:t>che i soggetti (singoli o collettivi) intrattengono con le condizioni materiali e immateriali proprie dei loro ambienti di vita</a:t>
            </a:r>
            <a:endParaRPr lang="it-IT" sz="24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405350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300"/>
    </mc:Choice>
    <mc:Fallback xmlns="">
      <p:transition spd="slow" advTm="933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239C3C-DE53-8A49-A648-01DBA8DA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6AFC33-74E8-7344-B750-FAA5FFBB2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654087"/>
            <a:ext cx="10554574" cy="36365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Definizione</a:t>
            </a:r>
            <a:r>
              <a:rPr lang="it-IT" sz="2400" b="1" dirty="0"/>
              <a:t>: la scala è lo strumento che consente di rappresentare (e quindi discutere) la Terra o una sua parte.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Il problema è quello di raccontare un mondo che è</a:t>
            </a:r>
          </a:p>
          <a:p>
            <a:pPr lvl="1"/>
            <a:r>
              <a:rPr lang="it-IT" sz="2400" dirty="0"/>
              <a:t>Enorme</a:t>
            </a:r>
          </a:p>
          <a:p>
            <a:pPr lvl="1"/>
            <a:r>
              <a:rPr lang="it-IT" sz="2400" dirty="0"/>
              <a:t>Tridimensionale</a:t>
            </a:r>
          </a:p>
          <a:p>
            <a:pPr lvl="1"/>
            <a:r>
              <a:rPr lang="it-IT" sz="2400" dirty="0"/>
              <a:t>Contiene di tutto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7414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034"/>
    </mc:Choice>
    <mc:Fallback xmlns="">
      <p:transition spd="slow" advTm="28303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900" y="2032000"/>
            <a:ext cx="11772899" cy="4727448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/>
              <a:t>Può essere cartografica e geografica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400" b="1" dirty="0"/>
              <a:t>Cartografica</a:t>
            </a:r>
            <a:r>
              <a:rPr lang="it-IT" sz="2400" dirty="0"/>
              <a:t>: rapporto fra le distanze sulla carta (sullo schermo) e quelle reali sulla superficie terrestre</a:t>
            </a:r>
          </a:p>
          <a:p>
            <a:endParaRPr lang="it-IT" sz="800" dirty="0"/>
          </a:p>
          <a:p>
            <a:r>
              <a:rPr lang="it-IT" sz="2400" b="1" dirty="0"/>
              <a:t>Geografica</a:t>
            </a:r>
            <a:r>
              <a:rPr lang="it-IT" sz="2400" dirty="0"/>
              <a:t>: scala di osservazione, ovvero livello di analisi utilizzata in un determinato studio</a:t>
            </a:r>
          </a:p>
          <a:p>
            <a:endParaRPr lang="it-IT" sz="2400" dirty="0"/>
          </a:p>
          <a:p>
            <a:pPr lvl="1"/>
            <a:r>
              <a:rPr lang="it-IT" sz="2400" dirty="0"/>
              <a:t>Può essere anche variabile, ma sempre rapportabile alla scala della terra (per avere una visione globale)</a:t>
            </a:r>
          </a:p>
        </p:txBody>
      </p:sp>
    </p:spTree>
    <p:extLst>
      <p:ext uri="{BB962C8B-B14F-4D97-AF65-F5344CB8AC3E}">
        <p14:creationId xmlns:p14="http://schemas.microsoft.com/office/powerpoint/2010/main" val="215259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661"/>
    </mc:Choice>
    <mc:Fallback xmlns="">
      <p:transition spd="slow" advTm="24366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551586-99B1-3D4C-B2BE-ADF23572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Strumenti della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4CFAA6-E488-4C48-B5C3-1058A617A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1930400"/>
            <a:ext cx="11582400" cy="5118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Sono strumenti quelle modalità di gestione / di miglioramento delle metodologie e delle  procedure di lavoro (le tecniche sono prodotto della conoscenza)</a:t>
            </a:r>
          </a:p>
          <a:p>
            <a:pPr marL="0" indent="0">
              <a:buNone/>
            </a:pPr>
            <a:r>
              <a:rPr lang="it-IT" sz="2000" dirty="0"/>
              <a:t>Per i geografia, gli strumenti sono storicamente le descrizioni dello spazio, ovvero i </a:t>
            </a:r>
            <a:r>
              <a:rPr lang="it-IT" sz="2000" b="1" dirty="0"/>
              <a:t>racconti</a:t>
            </a:r>
            <a:r>
              <a:rPr lang="it-IT" sz="2000" dirty="0"/>
              <a:t> e le </a:t>
            </a:r>
            <a:r>
              <a:rPr lang="it-IT" sz="2000" b="1" dirty="0"/>
              <a:t>carte</a:t>
            </a:r>
          </a:p>
          <a:p>
            <a:pPr marL="0" indent="0">
              <a:buNone/>
            </a:pPr>
            <a:r>
              <a:rPr lang="it-IT" sz="2000" dirty="0"/>
              <a:t>Con lo sviluppo della tecnologia (computer)  anche</a:t>
            </a:r>
          </a:p>
          <a:p>
            <a:pPr marL="1074738" indent="-331788"/>
            <a:r>
              <a:rPr lang="it-IT" sz="2000" b="1" dirty="0" err="1"/>
              <a:t>Gps</a:t>
            </a:r>
            <a:endParaRPr lang="it-IT" sz="2000" b="1" dirty="0"/>
          </a:p>
          <a:p>
            <a:pPr marL="1074738" indent="-331788"/>
            <a:r>
              <a:rPr lang="it-IT" sz="2000" b="1" dirty="0"/>
              <a:t>Immagini satellitari</a:t>
            </a:r>
          </a:p>
          <a:p>
            <a:pPr marL="1074738" indent="-331788"/>
            <a:r>
              <a:rPr lang="it-IT" sz="2000" b="1" dirty="0"/>
              <a:t>GIS</a:t>
            </a:r>
          </a:p>
          <a:p>
            <a:pPr marL="1074738" indent="-331788"/>
            <a:r>
              <a:rPr lang="it-IT" sz="2000" b="1" dirty="0"/>
              <a:t>Mappe interattive</a:t>
            </a:r>
          </a:p>
        </p:txBody>
      </p:sp>
    </p:spTree>
    <p:extLst>
      <p:ext uri="{BB962C8B-B14F-4D97-AF65-F5344CB8AC3E}">
        <p14:creationId xmlns:p14="http://schemas.microsoft.com/office/powerpoint/2010/main" val="1105787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9360A1-3990-F942-8DCC-CC28A17D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6A44F6-7E7D-6E40-930D-41ED5D71B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1972069"/>
            <a:ext cx="10670800" cy="47224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Ridotte</a:t>
            </a:r>
          </a:p>
          <a:p>
            <a:pPr marL="0" indent="0">
              <a:buNone/>
            </a:pPr>
            <a:r>
              <a:rPr lang="it-IT" sz="2200" dirty="0"/>
              <a:t>Simboliche </a:t>
            </a:r>
          </a:p>
          <a:p>
            <a:pPr marL="0" indent="0">
              <a:buNone/>
            </a:pPr>
            <a:r>
              <a:rPr lang="it-IT" sz="2200" dirty="0"/>
              <a:t>Approssimate</a:t>
            </a:r>
          </a:p>
          <a:p>
            <a:pPr marL="0" indent="0">
              <a:buNone/>
            </a:pPr>
            <a:r>
              <a:rPr lang="it-IT" sz="2200" dirty="0"/>
              <a:t>Hanno una scala e una legenda</a:t>
            </a:r>
          </a:p>
          <a:p>
            <a:pPr marL="0" indent="0">
              <a:buNone/>
            </a:pPr>
            <a:r>
              <a:rPr lang="it-IT" sz="2200" dirty="0"/>
              <a:t>Usano proiezioni cartografiche per ridurre la distorsione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Equidistanti: mantengono le proporzioni fra distanze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Equivalenti: mantengono proporzione fra aree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Isogone: mantengono la perpendicolarità del reticolo meridiani/paralleli </a:t>
            </a:r>
          </a:p>
        </p:txBody>
      </p:sp>
    </p:spTree>
    <p:extLst>
      <p:ext uri="{BB962C8B-B14F-4D97-AF65-F5344CB8AC3E}">
        <p14:creationId xmlns:p14="http://schemas.microsoft.com/office/powerpoint/2010/main" val="3866770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C60B90-BF6C-0A40-A229-B5A8B165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Proiezioni geografiche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11FBA2-9164-524E-80DF-05E6A9E0E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2222287"/>
            <a:ext cx="11125200" cy="43690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dirty="0"/>
              <a:t>Definizione: </a:t>
            </a:r>
            <a:r>
              <a:rPr lang="it-IT" sz="2200" b="1" dirty="0"/>
              <a:t>sistemi elaborati su base geometrica o matematica per riportare sul piano il reticolato geografico</a:t>
            </a:r>
          </a:p>
          <a:p>
            <a:pPr marL="0" indent="0">
              <a:buNone/>
            </a:pPr>
            <a:r>
              <a:rPr lang="it-IT" sz="2200" dirty="0"/>
              <a:t>Reticolato geografico come base geometrica per la costruzione di una Carta</a:t>
            </a:r>
          </a:p>
          <a:p>
            <a:pPr marL="0" indent="0">
              <a:buNone/>
            </a:pPr>
            <a:r>
              <a:rPr lang="it-IT" sz="2200" dirty="0"/>
              <a:t>Meridiani e paralleli come assi ortogonali su cui sviluppare la raffigurazione degli elementi della superficie terrestre</a:t>
            </a:r>
          </a:p>
          <a:p>
            <a:pPr marL="0" indent="0">
              <a:buNone/>
            </a:pPr>
            <a:r>
              <a:rPr lang="it-IT" sz="2200" dirty="0"/>
              <a:t>Le proiezioni possono essere </a:t>
            </a:r>
          </a:p>
          <a:p>
            <a:pPr marL="1601788" indent="-173038"/>
            <a:r>
              <a:rPr lang="it-IT" sz="2200" dirty="0"/>
              <a:t>Pure</a:t>
            </a:r>
          </a:p>
          <a:p>
            <a:pPr marL="1601788" indent="-173038"/>
            <a:r>
              <a:rPr lang="it-IT" sz="2200" dirty="0"/>
              <a:t>modificate </a:t>
            </a:r>
          </a:p>
          <a:p>
            <a:pPr marL="1601788" indent="-173038"/>
            <a:r>
              <a:rPr lang="it-IT" sz="2200" dirty="0"/>
              <a:t>convenzionali</a:t>
            </a:r>
            <a:r>
              <a:rPr lang="it-IT" dirty="0"/>
              <a:t>.</a:t>
            </a:r>
          </a:p>
          <a:p>
            <a:pPr marL="11113" indent="0">
              <a:buNone/>
            </a:pPr>
            <a:r>
              <a:rPr lang="it-IT" sz="2200" dirty="0"/>
              <a:t>Ma devono mantenere l'equidistanza, l'equivalenza,  l'isogonia</a:t>
            </a:r>
          </a:p>
        </p:txBody>
      </p:sp>
    </p:spTree>
    <p:extLst>
      <p:ext uri="{BB962C8B-B14F-4D97-AF65-F5344CB8AC3E}">
        <p14:creationId xmlns:p14="http://schemas.microsoft.com/office/powerpoint/2010/main" val="1477870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70CC4B-BC7C-DA45-B1EE-8AFF6A42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899400" cy="970450"/>
          </a:xfrm>
        </p:spPr>
        <p:txBody>
          <a:bodyPr/>
          <a:lstStyle/>
          <a:p>
            <a:r>
              <a:rPr lang="it-IT" dirty="0"/>
              <a:t>Proiezioni geografiche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F17A257-E20B-0D46-BBA9-A8C3CEFC8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8834" y="1736725"/>
            <a:ext cx="4626807" cy="5121275"/>
          </a:xfrm>
        </p:spPr>
      </p:pic>
    </p:spTree>
    <p:extLst>
      <p:ext uri="{BB962C8B-B14F-4D97-AF65-F5344CB8AC3E}">
        <p14:creationId xmlns:p14="http://schemas.microsoft.com/office/powerpoint/2010/main" val="184076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C7D477-C44A-D04E-B3FA-2C77F1C8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Concetti fondamentali della 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F93DAA-6685-C44E-AB24-ECF7CA57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7200" y="1917700"/>
            <a:ext cx="8026078" cy="4634315"/>
          </a:xfrm>
        </p:spPr>
        <p:txBody>
          <a:bodyPr>
            <a:normAutofit/>
          </a:bodyPr>
          <a:lstStyle/>
          <a:p>
            <a:pPr marL="531813" indent="0">
              <a:buNone/>
            </a:pPr>
            <a:r>
              <a:rPr lang="it-IT" sz="3200" b="1" dirty="0"/>
              <a:t>Luogo</a:t>
            </a:r>
          </a:p>
          <a:p>
            <a:pPr marL="531813" indent="0">
              <a:buNone/>
            </a:pPr>
            <a:r>
              <a:rPr lang="it-IT" sz="3200" b="1" dirty="0"/>
              <a:t>Spazio</a:t>
            </a:r>
          </a:p>
          <a:p>
            <a:pPr marL="531813" indent="0">
              <a:buNone/>
            </a:pPr>
            <a:r>
              <a:rPr lang="it-IT" sz="3200" b="1" dirty="0"/>
              <a:t>Diffusione spaziale</a:t>
            </a:r>
          </a:p>
          <a:p>
            <a:pPr marL="531813" indent="0">
              <a:buNone/>
            </a:pPr>
            <a:r>
              <a:rPr lang="it-IT" sz="3200" b="1" dirty="0"/>
              <a:t>Interazione spaziale</a:t>
            </a:r>
          </a:p>
          <a:p>
            <a:pPr marL="531813" indent="0">
              <a:buNone/>
            </a:pPr>
            <a:r>
              <a:rPr lang="it-IT" sz="3200" b="1" dirty="0"/>
              <a:t>Territorio</a:t>
            </a:r>
          </a:p>
          <a:p>
            <a:pPr marL="531813" indent="0">
              <a:buNone/>
            </a:pPr>
            <a:r>
              <a:rPr lang="it-IT" sz="3200" b="1" dirty="0"/>
              <a:t>Scala</a:t>
            </a:r>
          </a:p>
        </p:txBody>
      </p:sp>
    </p:spTree>
    <p:extLst>
      <p:ext uri="{BB962C8B-B14F-4D97-AF65-F5344CB8AC3E}">
        <p14:creationId xmlns:p14="http://schemas.microsoft.com/office/powerpoint/2010/main" val="360260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44"/>
    </mc:Choice>
    <mc:Fallback xmlns="">
      <p:transition spd="slow" advTm="6954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05926-B8BC-5146-B73F-37303DB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5924"/>
            <a:ext cx="11861800" cy="1346096"/>
          </a:xfrm>
        </p:spPr>
        <p:txBody>
          <a:bodyPr>
            <a:normAutofit/>
          </a:bodyPr>
          <a:lstStyle/>
          <a:p>
            <a:r>
              <a:rPr lang="it-IT" dirty="0"/>
              <a:t>Interazione spaziale 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67BAB-469A-2445-9719-5442790FF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482020"/>
            <a:ext cx="11768881" cy="5335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relazione fra due o più soggetti nel corso della quale essi si scambiano idee, merci, servizi e modificano le loro azioni in relazione alle idee e ai comportamenti reciproci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600" b="1" dirty="0"/>
              <a:t>Globalizzazione</a:t>
            </a:r>
            <a:r>
              <a:rPr lang="it-IT" sz="2600" dirty="0"/>
              <a:t> si ha quando certi fenomeni naturali (es. riscaldamento globale) o umani coprono l’intero spazio terrestre (al momento conosciuto) permettendo ai relativi luoghi di interagire fra loro.</a:t>
            </a:r>
          </a:p>
          <a:p>
            <a:endParaRPr lang="it-IT" sz="800" dirty="0"/>
          </a:p>
          <a:p>
            <a:r>
              <a:rPr lang="it-IT" sz="2600" dirty="0"/>
              <a:t>Oggi: </a:t>
            </a:r>
            <a:r>
              <a:rPr lang="it-IT" sz="2600" b="1" dirty="0"/>
              <a:t>il primato che le relazioni di mercato a scala mondiale hanno su tutte le altre attività ed espressioni sociali e culturali</a:t>
            </a:r>
          </a:p>
        </p:txBody>
      </p:sp>
    </p:spTree>
    <p:extLst>
      <p:ext uri="{BB962C8B-B14F-4D97-AF65-F5344CB8AC3E}">
        <p14:creationId xmlns:p14="http://schemas.microsoft.com/office/powerpoint/2010/main" val="416199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44FF3B-B5AD-B045-A2CE-F4F6268C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1" y="293909"/>
            <a:ext cx="11563108" cy="1179292"/>
          </a:xfrm>
        </p:spPr>
        <p:txBody>
          <a:bodyPr>
            <a:normAutofit fontScale="90000"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066A04-5C89-694E-933A-796B2F848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71" y="2463800"/>
            <a:ext cx="12041529" cy="4394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/>
              <a:t>L’interazione spaziale è influenzata da tre fattori</a:t>
            </a:r>
          </a:p>
          <a:p>
            <a:r>
              <a:rPr lang="it-IT" sz="2400" b="1" dirty="0"/>
              <a:t>Complementarietà</a:t>
            </a:r>
            <a:r>
              <a:rPr lang="it-IT" sz="2400" dirty="0"/>
              <a:t>. Quando un luogo o una regione trovano altrove una risposta alla propria esigenza di bene e/o servizi creando una interazione spaziale che si sviluppa su distanze più o meno lunghe. Dipende dalla disponibilità di risorse naturali e/o di condizione economiche, sociali e culturali specifiche</a:t>
            </a:r>
          </a:p>
          <a:p>
            <a:r>
              <a:rPr lang="it-IT" sz="2400" b="1" dirty="0"/>
              <a:t>Trasferibilità</a:t>
            </a:r>
            <a:r>
              <a:rPr lang="it-IT" sz="2400" dirty="0"/>
              <a:t> è inversamente proporzionale all’energia/costo necessari per lo spostamento di un bene (</a:t>
            </a:r>
            <a:r>
              <a:rPr lang="it-IT" sz="2400" i="1" dirty="0"/>
              <a:t>attrito della distanza</a:t>
            </a:r>
            <a:r>
              <a:rPr lang="it-IT" sz="2400" dirty="0"/>
              <a:t>)</a:t>
            </a:r>
          </a:p>
          <a:p>
            <a:r>
              <a:rPr lang="it-IT" sz="2400" b="1" dirty="0"/>
              <a:t>Opportunità alternativa</a:t>
            </a:r>
            <a:r>
              <a:rPr lang="it-IT" sz="2400" dirty="0"/>
              <a:t>: esistenza di un luogo che, a parità di costi di trasferimento, offre un bene richiesto a condizioni più vantaggiose (</a:t>
            </a:r>
            <a:r>
              <a:rPr lang="it-IT" sz="2400" i="1" dirty="0"/>
              <a:t>accessibilità</a:t>
            </a:r>
            <a:r>
              <a:rPr lang="it-IT" sz="2400" dirty="0"/>
              <a:t>)</a:t>
            </a:r>
          </a:p>
          <a:p>
            <a:endParaRPr lang="it-IT" sz="1000" dirty="0"/>
          </a:p>
          <a:p>
            <a:pPr marL="0" indent="0">
              <a:buNone/>
            </a:pPr>
            <a:r>
              <a:rPr lang="it-IT" sz="2400" b="1" i="1" dirty="0"/>
              <a:t>L’interazione spaziale tende a ridursi con le distanze</a:t>
            </a:r>
          </a:p>
        </p:txBody>
      </p:sp>
    </p:spTree>
    <p:extLst>
      <p:ext uri="{BB962C8B-B14F-4D97-AF65-F5344CB8AC3E}">
        <p14:creationId xmlns:p14="http://schemas.microsoft.com/office/powerpoint/2010/main" val="3931782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6050AC-A5E2-EB4B-A0B0-C834F037A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4" y="1"/>
            <a:ext cx="12118695" cy="1524000"/>
          </a:xfrm>
        </p:spPr>
        <p:txBody>
          <a:bodyPr>
            <a:normAutofit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9CB0C4-8034-0147-955C-4BE1E333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05" y="2057400"/>
            <a:ext cx="12118695" cy="4800600"/>
          </a:xfrm>
        </p:spPr>
        <p:txBody>
          <a:bodyPr>
            <a:noAutofit/>
          </a:bodyPr>
          <a:lstStyle/>
          <a:p>
            <a:r>
              <a:rPr lang="it-IT" sz="2400" dirty="0"/>
              <a:t>Le innovazioni tecnologiche fanno sembrare più vicini i luoghi in termini di spazio e di tempo</a:t>
            </a:r>
          </a:p>
          <a:p>
            <a:r>
              <a:rPr lang="it-IT" sz="2400" b="1" dirty="0"/>
              <a:t>Compressione spazio-temporale </a:t>
            </a:r>
            <a:r>
              <a:rPr lang="it-IT" sz="2400" dirty="0"/>
              <a:t>(David Harvey) come mutamento dello senso comune dello spazio- tempo</a:t>
            </a:r>
          </a:p>
          <a:p>
            <a:r>
              <a:rPr lang="it-IT" sz="2400" dirty="0"/>
              <a:t>Le distanze relative (non quelle fisiche) sono misurate in termini di tempo/costo/altro, non sulla base della lontananza metrica</a:t>
            </a:r>
          </a:p>
          <a:p>
            <a:r>
              <a:rPr lang="it-IT" sz="2400" dirty="0"/>
              <a:t>La globalizzazione non interviene sulle distanze assolute, ma sulla loro percezione. Modifica l’accessibilità dei luoghi, ne incrementa l’interazione e in prativa riduce l’attrito della distanza</a:t>
            </a:r>
          </a:p>
        </p:txBody>
      </p:sp>
    </p:spTree>
    <p:extLst>
      <p:ext uri="{BB962C8B-B14F-4D97-AF65-F5344CB8AC3E}">
        <p14:creationId xmlns:p14="http://schemas.microsoft.com/office/powerpoint/2010/main" val="301968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06" y="590030"/>
            <a:ext cx="3646793" cy="799576"/>
          </a:xfrm>
        </p:spPr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BF6A0-D2E6-BB47-B93A-9CAA9099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4" y="2365632"/>
            <a:ext cx="11864546" cy="4330058"/>
          </a:xfrm>
        </p:spPr>
        <p:txBody>
          <a:bodyPr>
            <a:normAutofit fontScale="92500" lnSpcReduction="20000"/>
          </a:bodyPr>
          <a:lstStyle/>
          <a:p>
            <a:pPr marL="276225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Spazio delle interazioni fra soggetti (individui e collettività) correlato con l’insieme delle interazioni fra gli stessi soggetti e l’ambiente esterno. Tali interazioni si concretizzano nello spazio geografico umanizzato (o antropizzato) e nella varietà dei suoi paesaggi</a:t>
            </a:r>
          </a:p>
          <a:p>
            <a:pPr marL="276225" indent="0">
              <a:buNone/>
            </a:pPr>
            <a:endParaRPr lang="it-IT" sz="900" b="1" dirty="0"/>
          </a:p>
          <a:p>
            <a:pPr marL="2905125" indent="-457200"/>
            <a:r>
              <a:rPr lang="it-IT" sz="2400" i="1" dirty="0"/>
              <a:t>Interazioni</a:t>
            </a:r>
          </a:p>
          <a:p>
            <a:pPr marL="2905125" indent="-457200"/>
            <a:r>
              <a:rPr lang="it-IT" sz="2400" i="1" dirty="0"/>
              <a:t>Individui</a:t>
            </a:r>
          </a:p>
          <a:p>
            <a:pPr marL="2905125" indent="-457200"/>
            <a:r>
              <a:rPr lang="it-IT" sz="2400" i="1" dirty="0"/>
              <a:t>Ambiente</a:t>
            </a:r>
          </a:p>
          <a:p>
            <a:pPr marL="2905125" indent="-457200"/>
            <a:r>
              <a:rPr lang="it-IT" sz="2400" i="1" dirty="0"/>
              <a:t>Spazio geografico antropizzato</a:t>
            </a:r>
          </a:p>
          <a:p>
            <a:pPr marL="2905125" indent="-457200"/>
            <a:r>
              <a:rPr lang="it-IT" sz="2400" i="1" dirty="0"/>
              <a:t>paesaggio</a:t>
            </a:r>
          </a:p>
          <a:p>
            <a:pPr marL="276225" indent="0">
              <a:buNone/>
            </a:pPr>
            <a:endParaRPr lang="it-IT" sz="900" b="1" dirty="0"/>
          </a:p>
          <a:p>
            <a:pPr marL="276225" indent="0">
              <a:buNone/>
            </a:pPr>
            <a:r>
              <a:rPr lang="it-IT" sz="2600" dirty="0">
                <a:sym typeface="Wingdings" panose="05000000000000000000" pitchFamily="2" charset="2"/>
              </a:rPr>
              <a:t> </a:t>
            </a:r>
            <a:r>
              <a:rPr lang="it-IT" sz="2600" b="1" i="1" dirty="0"/>
              <a:t>Spazio delle interazioni fra  gli esseri viventi</a:t>
            </a:r>
          </a:p>
          <a:p>
            <a:pPr marL="276225" indent="0">
              <a:buNone/>
            </a:pP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143555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838"/>
    </mc:Choice>
    <mc:Fallback xmlns="">
      <p:transition spd="slow" advTm="27983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2E78C-76BF-FE4C-8F76-E67E7705C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F5FA04-9CDD-8044-A9BB-57B1646DB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737360"/>
            <a:ext cx="11672104" cy="5120640"/>
          </a:xfrm>
        </p:spPr>
        <p:txBody>
          <a:bodyPr>
            <a:normAutofit/>
          </a:bodyPr>
          <a:lstStyle/>
          <a:p>
            <a:pPr marL="11113" lvl="2" indent="0">
              <a:buNone/>
            </a:pPr>
            <a:r>
              <a:rPr lang="it-IT" sz="2400" dirty="0">
                <a:sym typeface="Wingdings" pitchFamily="2" charset="2"/>
              </a:rPr>
              <a:t> è l’ambito delle relazioni verso l’interno e verso l’esterno</a:t>
            </a:r>
          </a:p>
          <a:p>
            <a:pPr marL="11113" lvl="2" indent="0">
              <a:buNone/>
            </a:pPr>
            <a:endParaRPr lang="it-IT" sz="1000" dirty="0">
              <a:sym typeface="Wingdings" pitchFamily="2" charset="2"/>
            </a:endParaRPr>
          </a:p>
          <a:p>
            <a:pPr marL="490538" lvl="2" indent="-479425"/>
            <a:endParaRPr lang="it-IT" sz="800" dirty="0">
              <a:sym typeface="Wingdings" pitchFamily="2" charset="2"/>
            </a:endParaRPr>
          </a:p>
          <a:p>
            <a:pPr marL="11113" lvl="2" indent="0">
              <a:buNone/>
            </a:pPr>
            <a:r>
              <a:rPr lang="it-IT" sz="2400" b="1" dirty="0" err="1">
                <a:sym typeface="Wingdings" pitchFamily="2" charset="2"/>
              </a:rPr>
              <a:t>Territorium</a:t>
            </a:r>
            <a:r>
              <a:rPr lang="it-IT" sz="2400" dirty="0">
                <a:sym typeface="Wingdings" pitchFamily="2" charset="2"/>
              </a:rPr>
              <a:t> etimologicamente deriva da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Terreor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Terrere</a:t>
            </a:r>
            <a:r>
              <a:rPr lang="it-IT" sz="2400" dirty="0">
                <a:sym typeface="Wingdings" pitchFamily="2" charset="2"/>
              </a:rPr>
              <a:t> (terrorizzare, spaventare)tutela dall’altro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Tero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Terere</a:t>
            </a:r>
            <a:r>
              <a:rPr lang="it-IT" sz="2400" dirty="0">
                <a:sym typeface="Wingdings" pitchFamily="2" charset="2"/>
              </a:rPr>
              <a:t> (arare, tritare le zolle)  luogo di produzione</a:t>
            </a:r>
          </a:p>
          <a:p>
            <a:pPr marL="733425" lvl="3" indent="0"/>
            <a:endParaRPr lang="it-IT" sz="1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/>
              <a:t>Il territorio si gestisce per disporre delle risorse necessarie</a:t>
            </a:r>
          </a:p>
        </p:txBody>
      </p:sp>
    </p:spTree>
    <p:extLst>
      <p:ext uri="{BB962C8B-B14F-4D97-AF65-F5344CB8AC3E}">
        <p14:creationId xmlns:p14="http://schemas.microsoft.com/office/powerpoint/2010/main" val="4098702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61DCE-A62F-FE4C-8A3E-36E92F8EC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40F2B-D34A-F64F-8F98-0BDB6771E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1" y="1912555"/>
            <a:ext cx="11302678" cy="4845935"/>
          </a:xfrm>
        </p:spPr>
        <p:txBody>
          <a:bodyPr>
            <a:noAutofit/>
          </a:bodyPr>
          <a:lstStyle/>
          <a:p>
            <a:pPr marL="44450" indent="0">
              <a:buNone/>
            </a:pPr>
            <a:r>
              <a:rPr lang="it-IT" sz="2400" dirty="0"/>
              <a:t>Territorio come spazio del controllo ma anche della cooperazione, dello scambio, dell’incontro</a:t>
            </a:r>
          </a:p>
          <a:p>
            <a:pPr marL="949325" indent="0">
              <a:buNone/>
            </a:pPr>
            <a:r>
              <a:rPr lang="it-IT" sz="2400" dirty="0">
                <a:sym typeface="Wingdings" pitchFamily="2" charset="2"/>
              </a:rPr>
              <a:t> base delle relazioni sociali</a:t>
            </a:r>
          </a:p>
          <a:p>
            <a:pPr marL="949325" indent="0">
              <a:buNone/>
            </a:pPr>
            <a:r>
              <a:rPr lang="it-IT" sz="2400" dirty="0">
                <a:sym typeface="Wingdings" pitchFamily="2" charset="2"/>
              </a:rPr>
              <a:t> fonte della soddisfazione dei bisogni materiali e spirituali</a:t>
            </a:r>
          </a:p>
          <a:p>
            <a:pPr marL="0" indent="0">
              <a:buNone/>
            </a:pPr>
            <a:endParaRPr lang="it-IT" sz="11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Per la geografia (umana) gli aspetti materiali e spirituali delle relazioni fra persone sono sempre uniti</a:t>
            </a:r>
          </a:p>
          <a:p>
            <a:pPr marL="0" indent="0">
              <a:buNone/>
            </a:pPr>
            <a:endParaRPr lang="it-IT" sz="1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i="1" dirty="0">
                <a:sym typeface="Wingdings" pitchFamily="2" charset="2"/>
              </a:rPr>
              <a:t>Non ci sono territori senza attori, né attori senza territori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42084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8346" y="2222287"/>
            <a:ext cx="11014940" cy="4363864"/>
          </a:xfrm>
        </p:spPr>
        <p:txBody>
          <a:bodyPr>
            <a:normAutofit fontScale="92500" lnSpcReduction="20000"/>
          </a:bodyPr>
          <a:lstStyle/>
          <a:p>
            <a:pPr marL="276225" indent="0">
              <a:buNone/>
            </a:pPr>
            <a:r>
              <a:rPr lang="it-IT" sz="2800" dirty="0"/>
              <a:t>Per la geografia umana gli esseri viventi privilegiati nell’analisi sono gli esseri umani, sia singoli e collettivi</a:t>
            </a:r>
          </a:p>
          <a:p>
            <a:pPr marL="276225" indent="0">
              <a:buNone/>
            </a:pPr>
            <a:endParaRPr lang="it-IT" sz="2800" dirty="0"/>
          </a:p>
          <a:p>
            <a:pPr marL="1439863" lvl="3" indent="-258763"/>
            <a:r>
              <a:rPr lang="it-IT" sz="2800" dirty="0"/>
              <a:t>Relazioni fra loro</a:t>
            </a:r>
          </a:p>
          <a:p>
            <a:pPr marL="1439863" lvl="3" indent="-258763"/>
            <a:r>
              <a:rPr lang="it-IT" sz="2800" dirty="0"/>
              <a:t>Relazioni fra soggetti e ambiente esterno</a:t>
            </a:r>
          </a:p>
          <a:p>
            <a:pPr marL="1439863" lvl="3" indent="-258763"/>
            <a:r>
              <a:rPr lang="it-IT" sz="2800" dirty="0"/>
              <a:t>Fra loro </a:t>
            </a:r>
            <a:r>
              <a:rPr lang="it-IT" sz="2800" dirty="0">
                <a:sym typeface="Wingdings" pitchFamily="2" charset="2"/>
              </a:rPr>
              <a:t> inclusione / esclusione</a:t>
            </a:r>
          </a:p>
          <a:p>
            <a:pPr marL="1439863" lvl="3" indent="-258763"/>
            <a:r>
              <a:rPr lang="it-IT" sz="2800" dirty="0">
                <a:sym typeface="Wingdings" pitchFamily="2" charset="2"/>
              </a:rPr>
              <a:t>Con ambiente  produzione</a:t>
            </a:r>
          </a:p>
          <a:p>
            <a:pPr marL="182563" lvl="3" indent="0">
              <a:buNone/>
            </a:pPr>
            <a:endParaRPr lang="it-IT" sz="2800" i="1" dirty="0">
              <a:sym typeface="Wingdings" pitchFamily="2" charset="2"/>
            </a:endParaRPr>
          </a:p>
          <a:p>
            <a:pPr marL="182563" lvl="3" indent="0">
              <a:buNone/>
            </a:pPr>
            <a:r>
              <a:rPr lang="it-IT" sz="2800" i="1" dirty="0">
                <a:sym typeface="Wingdings" pitchFamily="2" charset="2"/>
              </a:rPr>
              <a:t> è una scienza sociale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405074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53"/>
    </mc:Choice>
    <mc:Fallback xmlns="">
      <p:transition spd="slow" advTm="28753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azi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zion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{3AAEA5FB-6210-BD4C-9C0E-30A1FC5D1463}tf10001121</Template>
  <TotalTime>3310</TotalTime>
  <Words>867</Words>
  <Application>Microsoft Macintosh PowerPoint</Application>
  <PresentationFormat>Widescreen</PresentationFormat>
  <Paragraphs>113</Paragraphs>
  <Slides>16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Wingdings</vt:lpstr>
      <vt:lpstr>Wingdings 2</vt:lpstr>
      <vt:lpstr>Citazione</vt:lpstr>
      <vt:lpstr>Geografia (LE006)   Corso di Studio  LE01 - DISCIPLINE STORICHE E FILOSOFICHE </vt:lpstr>
      <vt:lpstr>Concetti fondamentali della  geografia</vt:lpstr>
      <vt:lpstr>Interazione spaziale  ovvero della globalizzazione</vt:lpstr>
      <vt:lpstr>Interazione spaziale ovvero della globalizzazione</vt:lpstr>
      <vt:lpstr>Interazione spaziale ovvero della globalizzazione</vt:lpstr>
      <vt:lpstr>territorio</vt:lpstr>
      <vt:lpstr>territorio</vt:lpstr>
      <vt:lpstr>territorio</vt:lpstr>
      <vt:lpstr>territorio</vt:lpstr>
      <vt:lpstr>territorio</vt:lpstr>
      <vt:lpstr>scala</vt:lpstr>
      <vt:lpstr>scala</vt:lpstr>
      <vt:lpstr>Strumenti della geografia</vt:lpstr>
      <vt:lpstr>carte</vt:lpstr>
      <vt:lpstr>Proiezioni geografiche</vt:lpstr>
      <vt:lpstr>Proiezioni geografiche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43</cp:revision>
  <dcterms:created xsi:type="dcterms:W3CDTF">2022-03-01T08:25:09Z</dcterms:created>
  <dcterms:modified xsi:type="dcterms:W3CDTF">2022-03-16T17:04:46Z</dcterms:modified>
</cp:coreProperties>
</file>