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4"/>
  </p:notesMasterIdLst>
  <p:handoutMasterIdLst>
    <p:handoutMasterId r:id="rId55"/>
  </p:handoutMasterIdLst>
  <p:sldIdLst>
    <p:sldId id="256" r:id="rId5"/>
    <p:sldId id="257" r:id="rId6"/>
    <p:sldId id="283" r:id="rId7"/>
    <p:sldId id="285" r:id="rId8"/>
    <p:sldId id="258" r:id="rId9"/>
    <p:sldId id="284" r:id="rId10"/>
    <p:sldId id="286" r:id="rId11"/>
    <p:sldId id="287" r:id="rId12"/>
    <p:sldId id="260" r:id="rId13"/>
    <p:sldId id="261" r:id="rId14"/>
    <p:sldId id="521" r:id="rId15"/>
    <p:sldId id="262" r:id="rId16"/>
    <p:sldId id="519" r:id="rId17"/>
    <p:sldId id="520" r:id="rId18"/>
    <p:sldId id="522" r:id="rId19"/>
    <p:sldId id="551" r:id="rId20"/>
    <p:sldId id="288" r:id="rId21"/>
    <p:sldId id="523" r:id="rId22"/>
    <p:sldId id="526" r:id="rId23"/>
    <p:sldId id="525" r:id="rId24"/>
    <p:sldId id="524" r:id="rId25"/>
    <p:sldId id="528" r:id="rId26"/>
    <p:sldId id="274" r:id="rId27"/>
    <p:sldId id="527" r:id="rId28"/>
    <p:sldId id="276" r:id="rId29"/>
    <p:sldId id="530" r:id="rId30"/>
    <p:sldId id="531" r:id="rId31"/>
    <p:sldId id="289" r:id="rId32"/>
    <p:sldId id="290" r:id="rId33"/>
    <p:sldId id="533" r:id="rId34"/>
    <p:sldId id="549" r:id="rId35"/>
    <p:sldId id="550" r:id="rId36"/>
    <p:sldId id="534" r:id="rId37"/>
    <p:sldId id="294" r:id="rId38"/>
    <p:sldId id="532" r:id="rId39"/>
    <p:sldId id="277" r:id="rId40"/>
    <p:sldId id="543" r:id="rId41"/>
    <p:sldId id="275" r:id="rId42"/>
    <p:sldId id="544" r:id="rId43"/>
    <p:sldId id="545" r:id="rId44"/>
    <p:sldId id="535" r:id="rId45"/>
    <p:sldId id="546" r:id="rId46"/>
    <p:sldId id="293" r:id="rId47"/>
    <p:sldId id="273" r:id="rId48"/>
    <p:sldId id="516" r:id="rId49"/>
    <p:sldId id="270" r:id="rId50"/>
    <p:sldId id="280" r:id="rId51"/>
    <p:sldId id="281" r:id="rId52"/>
    <p:sldId id="282" r:id="rId53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title>
      <c:tx>
        <c:rich>
          <a:bodyPr/>
          <a:lstStyle/>
          <a:p>
            <a:pPr>
              <a:defRPr sz="1300" b="0"/>
            </a:pPr>
            <a:r>
              <a:rPr lang="it-IT"/>
              <a:t>Citochine e anti-TNF nel follow-up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IL8 (6,7-16,2 pg/mL)</c:v>
          </c:tx>
          <c:spPr>
            <a:ln w="28800">
              <a:solidFill>
                <a:srgbClr val="004586"/>
              </a:solidFill>
            </a:ln>
          </c:spPr>
          <c:marker>
            <c:symbol val="square"/>
            <c:size val="7"/>
          </c:marker>
          <c:cat>
            <c:strLit>
              <c:ptCount val="11"/>
            </c:strLit>
          </c:cat>
          <c:val>
            <c:numLit>
              <c:formatCode>General</c:formatCode>
              <c:ptCount val="11"/>
              <c:pt idx="0">
                <c:v>31.9</c:v>
              </c:pt>
              <c:pt idx="1">
                <c:v>166.85599999999999</c:v>
              </c:pt>
              <c:pt idx="2">
                <c:v>207.4</c:v>
              </c:pt>
              <c:pt idx="3">
                <c:v>22.5</c:v>
              </c:pt>
              <c:pt idx="4">
                <c:v>26.5</c:v>
              </c:pt>
              <c:pt idx="5">
                <c:v>16.3</c:v>
              </c:pt>
              <c:pt idx="6">
                <c:v>13.6</c:v>
              </c:pt>
              <c:pt idx="7">
                <c:v>38.700000000000003</c:v>
              </c:pt>
              <c:pt idx="8">
                <c:v>13.3</c:v>
              </c:pt>
              <c:pt idx="9">
                <c:v>33.9</c:v>
              </c:pt>
              <c:pt idx="10">
                <c:v>25.3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0E3E-46BB-B316-CCD013706CAC}"/>
            </c:ext>
          </c:extLst>
        </c:ser>
        <c:ser>
          <c:idx val="1"/>
          <c:order val="1"/>
          <c:tx>
            <c:v>TNFα (7,8-12,2 pg/mL)</c:v>
          </c:tx>
          <c:spPr>
            <a:ln w="28800">
              <a:solidFill>
                <a:srgbClr val="FF420E"/>
              </a:solidFill>
            </a:ln>
          </c:spPr>
          <c:marker>
            <c:symbol val="diamond"/>
            <c:size val="7"/>
          </c:marker>
          <c:cat>
            <c:strLit>
              <c:ptCount val="11"/>
            </c:strLit>
          </c:cat>
          <c:val>
            <c:numLit>
              <c:formatCode>General</c:formatCode>
              <c:ptCount val="11"/>
              <c:pt idx="0">
                <c:v>475.41</c:v>
              </c:pt>
              <c:pt idx="1">
                <c:v>392.072</c:v>
              </c:pt>
              <c:pt idx="2">
                <c:v>319.7</c:v>
              </c:pt>
              <c:pt idx="3">
                <c:v>362</c:v>
              </c:pt>
              <c:pt idx="4">
                <c:v>352</c:v>
              </c:pt>
              <c:pt idx="5">
                <c:v>295</c:v>
              </c:pt>
              <c:pt idx="6">
                <c:v>304.7</c:v>
              </c:pt>
              <c:pt idx="7">
                <c:v>181.6</c:v>
              </c:pt>
              <c:pt idx="8">
                <c:v>72.400000000000006</c:v>
              </c:pt>
              <c:pt idx="9">
                <c:v>55</c:v>
              </c:pt>
              <c:pt idx="10">
                <c:v>43.4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0E3E-46BB-B316-CCD013706CAC}"/>
            </c:ext>
          </c:extLst>
        </c:ser>
        <c:ser>
          <c:idx val="2"/>
          <c:order val="2"/>
          <c:tx>
            <c:v>CTZ</c:v>
          </c:tx>
          <c:spPr>
            <a:ln w="28800">
              <a:solidFill>
                <a:srgbClr val="FFD320"/>
              </a:solidFill>
            </a:ln>
          </c:spPr>
          <c:marker>
            <c:symbol val="triangle"/>
            <c:size val="7"/>
          </c:marker>
          <c:cat>
            <c:strLit>
              <c:ptCount val="11"/>
            </c:strLit>
          </c:cat>
          <c:val>
            <c:numLit>
              <c:formatCode>General</c:formatCode>
              <c:ptCount val="11"/>
              <c:pt idx="0">
                <c:v>21.9</c:v>
              </c:pt>
              <c:pt idx="1">
                <c:v>35.799999999999997</c:v>
              </c:pt>
              <c:pt idx="2">
                <c:v>45.9</c:v>
              </c:pt>
              <c:pt idx="3">
                <c:v>39</c:v>
              </c:pt>
              <c:pt idx="4">
                <c:v>41</c:v>
              </c:pt>
              <c:pt idx="5">
                <c:v>64</c:v>
              </c:pt>
              <c:pt idx="6">
                <c:v>52.7</c:v>
              </c:pt>
              <c:pt idx="7">
                <c:v>30.2</c:v>
              </c:pt>
              <c:pt idx="8">
                <c:v>32.1</c:v>
              </c:pt>
              <c:pt idx="9">
                <c:v>46.1</c:v>
              </c:pt>
              <c:pt idx="10">
                <c:v>37.1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0E3E-46BB-B316-CCD013706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4903679"/>
        <c:axId val="844893695"/>
      </c:lineChart>
      <c:valAx>
        <c:axId val="844893695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0.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844903679"/>
        <c:crossesAt val="0"/>
        <c:crossBetween val="between"/>
      </c:valAx>
      <c:catAx>
        <c:axId val="844903679"/>
        <c:scaling>
          <c:orientation val="minMax"/>
        </c:scaling>
        <c:delete val="0"/>
        <c:axPos val="b"/>
        <c:numFmt formatCode="d\/m\/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844893695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4541F-385A-41DE-A876-91E5FF592A6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Source Sans Pro" pitchFamily="34"/>
              <a:ea typeface="Segoe UI" pitchFamily="2"/>
              <a:cs typeface="Tahoma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D2C3B-DE44-45D7-AE5B-8027B06FBFE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Source Sans Pro" pitchFamily="34"/>
              <a:ea typeface="Segoe UI" pitchFamily="2"/>
              <a:cs typeface="Tahoma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588C6-C000-48C9-91D1-139E2BE5641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Source Sans Pro" pitchFamily="34"/>
              <a:ea typeface="Segoe UI" pitchFamily="2"/>
              <a:cs typeface="Tahoma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9544A-0B3D-466D-B521-77B492AC7D7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F5953FF-8DF1-40F1-9DE6-9F8678CA37DB}" type="slidenum">
              <a:t>‹#›</a:t>
            </a:fld>
            <a:endParaRPr lang="it-IT" sz="1400" b="0" i="0" u="none" strike="noStrike" kern="1200" cap="none">
              <a:ln>
                <a:noFill/>
              </a:ln>
              <a:latin typeface="Source Sans Pro" pitchFamily="34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97004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19971-55F4-4D18-9C1D-A72FD86C05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DCA1-9852-4DB9-81E2-33B072BCF4C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54B08CB-2B9E-4D65-8C5E-265AAE2F451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it-IT" sz="14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07F47-1BE1-4349-A8EC-DF7DDF4DC20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it-IT" sz="14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7D73C-AAF5-44B3-A9C3-3EAF11C1163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it-IT" sz="14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6EC97-0267-42D1-8C63-2E326E9D9A8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it-IT" sz="14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DECEE5BC-B4E9-4488-B54E-AA0D5BCB659C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62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it-IT" sz="2000" b="0" i="0" u="none" strike="noStrike" kern="1200" cap="none">
        <a:ln>
          <a:noFill/>
        </a:ln>
        <a:latin typeface="Source Sans Pro" pitchFamily="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CFFEC-CEE4-41F8-B244-C2F77BA50D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42E27E-4339-43E2-9E0D-620FCD38C925}" type="slidenum">
              <a:t>1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4D8A1-D979-42BD-A5DE-F2674A0C75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41299-54F7-4D8F-8297-3AC8D01E81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3525" cy="4006850"/>
          </a:xfrm>
          <a:prstGeom prst="rect">
            <a:avLst/>
          </a:prstGeom>
        </p:spPr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775" name="CustomShape 3"/>
          <p:cNvSpPr/>
          <p:nvPr/>
        </p:nvSpPr>
        <p:spPr>
          <a:xfrm>
            <a:off x="4282200" y="10155600"/>
            <a:ext cx="327348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14F9D9C-80FE-4FCB-BEAC-7C5E5F5A3B81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3525" cy="4006850"/>
          </a:xfrm>
          <a:prstGeom prst="rect">
            <a:avLst/>
          </a:prstGeom>
        </p:spPr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778" name="CustomShape 3"/>
          <p:cNvSpPr/>
          <p:nvPr/>
        </p:nvSpPr>
        <p:spPr>
          <a:xfrm>
            <a:off x="4282200" y="10155600"/>
            <a:ext cx="327348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FCEA537-939E-4970-BEBC-2297690A1E07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3525" cy="4006850"/>
          </a:xfrm>
          <a:prstGeom prst="rect">
            <a:avLst/>
          </a:prstGeom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806" name="CustomShape 3"/>
          <p:cNvSpPr/>
          <p:nvPr/>
        </p:nvSpPr>
        <p:spPr>
          <a:xfrm>
            <a:off x="4282200" y="10155600"/>
            <a:ext cx="327348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22ACA53-B456-4B30-8E69-B001FF16EB5B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1E3F8-C54E-499D-A3EC-CC6EE10210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03AA098-88D8-4137-A435-AB629CAF4B42}" type="slidenum">
              <a:t>36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0700B7-4784-4E0E-AF2A-E8CBC140CB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DC0DC-F303-45AF-9E50-DF518051CB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5112" cy="4008437"/>
          </a:xfrm>
          <a:prstGeom prst="rect">
            <a:avLst/>
          </a:prstGeom>
        </p:spPr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754" name="CustomShape 3"/>
          <p:cNvSpPr/>
          <p:nvPr/>
        </p:nvSpPr>
        <p:spPr>
          <a:xfrm>
            <a:off x="4282200" y="10155600"/>
            <a:ext cx="327348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9EAD42B-35E7-42DE-859F-11188FF5C8CA}" type="slidenum">
              <a: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37</a:t>
            </a:fld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CustomShape 1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8065AA69-2758-4B32-9F5D-CB35D4BEBBD2}" type="slidenum">
              <a:rPr lang="it-IT" sz="18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40</a:t>
            </a:fld>
            <a:endParaRPr lang="it-IT" sz="1800" b="0" strike="noStrike" spc="-1">
              <a:latin typeface="Arial"/>
            </a:endParaRPr>
          </a:p>
        </p:txBody>
      </p:sp>
      <p:sp>
        <p:nvSpPr>
          <p:cNvPr id="756" name="CustomShape 2"/>
          <p:cNvSpPr/>
          <p:nvPr/>
        </p:nvSpPr>
        <p:spPr>
          <a:xfrm>
            <a:off x="4282200" y="10154880"/>
            <a:ext cx="326088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920" tIns="50760" rIns="97920" bIns="50760" anchor="b">
            <a:noAutofit/>
          </a:bodyPr>
          <a:lstStyle/>
          <a:p>
            <a:pPr algn="r">
              <a:lnSpc>
                <a:spcPct val="100000"/>
              </a:lnSpc>
            </a:pPr>
            <a:fld id="{EAF39F19-F35B-4C38-BDBF-19B5B5124CFE}" type="slidenum">
              <a:rPr lang="it-IT" sz="13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40</a:t>
            </a:fld>
            <a:endParaRPr lang="it-IT" sz="1300" b="0" strike="noStrike" spc="-1">
              <a:latin typeface="Arial"/>
            </a:endParaRPr>
          </a:p>
        </p:txBody>
      </p:sp>
      <p:sp>
        <p:nvSpPr>
          <p:cNvPr id="757" name="CustomShape 3"/>
          <p:cNvSpPr/>
          <p:nvPr/>
        </p:nvSpPr>
        <p:spPr>
          <a:xfrm>
            <a:off x="4282200" y="10154880"/>
            <a:ext cx="3262680" cy="52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920" tIns="50760" rIns="97920" bIns="50760" anchor="b">
            <a:noAutofit/>
          </a:bodyPr>
          <a:lstStyle/>
          <a:p>
            <a:pPr algn="r">
              <a:lnSpc>
                <a:spcPct val="100000"/>
              </a:lnSpc>
            </a:pPr>
            <a:fld id="{982B931F-1EF6-4514-9A14-0CAB2DE9B923}" type="slidenum">
              <a:rPr lang="it-IT" sz="13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40</a:t>
            </a:fld>
            <a:endParaRPr lang="it-IT" sz="1300" b="0" strike="noStrike" spc="-1">
              <a:latin typeface="Arial"/>
            </a:endParaRPr>
          </a:p>
        </p:txBody>
      </p:sp>
      <p:sp>
        <p:nvSpPr>
          <p:cNvPr id="758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317625" y="738188"/>
            <a:ext cx="4922838" cy="3692525"/>
          </a:xfrm>
          <a:prstGeom prst="rect">
            <a:avLst/>
          </a:prstGeom>
        </p:spPr>
      </p:sp>
      <p:sp>
        <p:nvSpPr>
          <p:cNvPr id="759" name="PlaceHolder 5"/>
          <p:cNvSpPr>
            <a:spLocks noGrp="1"/>
          </p:cNvSpPr>
          <p:nvPr>
            <p:ph type="body"/>
          </p:nvPr>
        </p:nvSpPr>
        <p:spPr>
          <a:xfrm>
            <a:off x="756000" y="4678200"/>
            <a:ext cx="6046560" cy="4432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2CFCE43-4C15-4335-AC83-B256F266C1C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1F5F337-A2B2-4054-B10C-9C338E756AA2}" type="slidenum">
              <a:t>47</a:t>
            </a:fld>
            <a:endParaRPr lang="it-IT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85E6F63-50D1-43E6-9D38-926ECB45EDEC}"/>
              </a:ext>
            </a:extLst>
          </p:cNvPr>
          <p:cNvSpPr/>
          <p:nvPr/>
        </p:nvSpPr>
        <p:spPr>
          <a:xfrm>
            <a:off x="4278240" y="10156680"/>
            <a:ext cx="3276720" cy="53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0">
            <a:noAutofit/>
          </a:bodyPr>
          <a:lstStyle/>
          <a:p>
            <a:pPr marL="0" marR="0" lvl="0" indent="0" algn="r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C11AA8E-155A-4F4A-9B79-675F68593428}" type="slidenum">
              <a:t>47</a:t>
            </a:fld>
            <a:endParaRPr lang="it-IT" sz="1400" b="0" i="0" u="none" strike="noStrike" kern="1200" cap="none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D8ECF46-DBDB-4739-9096-B89472352E4A}"/>
              </a:ext>
            </a:extLst>
          </p:cNvPr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B2EB264-C8FA-4058-B49B-D628126187B8}" type="slidenum">
              <a:t>47</a:t>
            </a:fld>
            <a:endParaRPr lang="it-IT" sz="1800" b="0" i="0" u="none" strike="noStrike" kern="1200" cap="none">
              <a:ln>
                <a:noFill/>
              </a:ln>
              <a:solidFill>
                <a:srgbClr val="000000"/>
              </a:solidFill>
              <a:latin typeface="Calibri" pitchFamily="34"/>
              <a:ea typeface="Segoe UI" pitchFamily="2"/>
              <a:cs typeface="Tahoma" pitchFamily="2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47049A9-E1FE-4BEE-9ACC-18F7AFA0F1DD}"/>
              </a:ext>
            </a:extLst>
          </p:cNvPr>
          <p:cNvSpPr/>
          <p:nvPr/>
        </p:nvSpPr>
        <p:spPr>
          <a:xfrm>
            <a:off x="4281480" y="10155240"/>
            <a:ext cx="3274920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102600" tIns="53280" rIns="102600" bIns="53280" anchor="b" anchorCtr="0" compatLnSpc="0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0B2BF99-9F2F-4CAF-A43B-28F6D6D06919}" type="slidenum">
              <a:t>47</a:t>
            </a:fld>
            <a:endParaRPr lang="it-IT" sz="1400" b="0" i="0" u="none" strike="noStrike" kern="1200" cap="none">
              <a:ln>
                <a:noFill/>
              </a:ln>
              <a:solidFill>
                <a:srgbClr val="FFFFFF"/>
              </a:solidFill>
              <a:latin typeface="Source Sans Pro" pitchFamily="34"/>
              <a:ea typeface="Segoe UI" pitchFamily="2"/>
              <a:cs typeface="Tahoma" pitchFamily="2"/>
            </a:endParaRPr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24404B09-9CC2-4892-B99E-64246E935E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01720"/>
            <a:ext cx="7126199" cy="400823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6895D0-C277-4B70-AA19-35C7CD400B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280" y="5078160"/>
            <a:ext cx="6046920" cy="4809960"/>
          </a:xfrm>
        </p:spPr>
        <p:txBody>
          <a:bodyPr wrap="square" anchor="t" anchorCtr="0">
            <a:noAutofit/>
          </a:bodyPr>
          <a:lstStyle/>
          <a:p>
            <a:pPr marL="0" lvl="0" indent="0">
              <a:spcBef>
                <a:spcPts val="510"/>
              </a:spcBef>
            </a:pPr>
            <a:r>
              <a:rPr lang="it-IT">
                <a:latin typeface="Arial" pitchFamily="34"/>
                <a:ea typeface="Microsoft YaHei" pitchFamily="34"/>
              </a:rPr>
              <a:t>90% of patients treated with murine antibodies produced human anti-mouse antibodies (HAMA).</a:t>
            </a:r>
          </a:p>
          <a:p>
            <a:pPr marL="0" lvl="0" indent="0">
              <a:spcBef>
                <a:spcPts val="510"/>
              </a:spcBef>
            </a:pPr>
            <a:r>
              <a:rPr lang="it-IT">
                <a:latin typeface="Arial" pitchFamily="34"/>
                <a:ea typeface="Microsoft YaHei" pitchFamily="34"/>
              </a:rPr>
              <a:t>Immunogenicity of therapeutic antibodies has been markedly reduced by replacing murine constant regions with human ones, resulting in chimeric antibodies such as infliximab and rituximab. About 50% of the patients treated with chimeric antibodies develop human anti-chimeric antibodies (HACA).</a:t>
            </a:r>
          </a:p>
          <a:p>
            <a:pPr marL="0" lvl="0" indent="0">
              <a:spcBef>
                <a:spcPts val="510"/>
              </a:spcBef>
            </a:pPr>
            <a:r>
              <a:rPr lang="it-IT">
                <a:latin typeface="Arial" pitchFamily="34"/>
                <a:ea typeface="Microsoft YaHei" pitchFamily="34"/>
              </a:rPr>
              <a:t>Humanization of the variable regions further reduces immunogenicity. However, even fully human antibodies like adalimumab lead to the production of human anti-human antibodies (HAHA) in ca. </a:t>
            </a:r>
            <a:r>
              <a:rPr lang="it-IT" b="1">
                <a:solidFill>
                  <a:srgbClr val="FF0000"/>
                </a:solidFill>
                <a:latin typeface="Arial" pitchFamily="34"/>
                <a:ea typeface="Microsoft YaHei" pitchFamily="34"/>
              </a:rPr>
              <a:t>20%</a:t>
            </a:r>
            <a:r>
              <a:rPr lang="it-IT">
                <a:solidFill>
                  <a:srgbClr val="FF0000"/>
                </a:solidFill>
                <a:latin typeface="Arial" pitchFamily="34"/>
                <a:ea typeface="Microsoft YaHei" pitchFamily="34"/>
              </a:rPr>
              <a:t> of treated patients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380FC-5F8B-4AE8-9F8A-2FB707B50D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A212187-FAFD-4110-98C1-4C4243F10949}" type="slidenum">
              <a:t>48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8D99B-7517-41E3-8F9C-0022ABCC9C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1E11D-0FE1-42EA-8C64-7CC6B7E843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C9B3C-65AE-430E-A287-8202E3DF40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72C625-B56D-4CCE-BF1D-EDED7A4DC535}" type="slidenum">
              <a:t>49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5BC41-F554-4610-BD87-8B3B0CEC57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71283F-1E38-42DC-892D-6DAA870EA8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91CE5-F7FE-4CAA-AF71-F3B68B9985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256CF2A-0085-44B4-AE5E-725B1511EEE6}" type="slidenum">
              <a:t>2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AA9C8-B8A3-4B85-A1D2-51D681DD80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03441-7728-4B70-B895-011B1F3360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E341B-D216-408D-9101-52BF5B9E7A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CAEEA66-156C-44A9-B591-ABF330E412F5}" type="slidenum">
              <a:t>5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DE631C3-2CC8-47AD-BF38-5815734394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78BA5DB-9B48-42E8-98EA-77C1065491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wrap="square" anchor="t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RIPA </a:t>
            </a:r>
            <a:r>
              <a:rPr lang="it-IT" dirty="0" err="1"/>
              <a:t>radioimmunoprecipitazione</a:t>
            </a:r>
            <a:endParaRPr lang="it-IT" dirty="0"/>
          </a:p>
          <a:p>
            <a:pPr marL="216000" marR="0" lvl="0" indent="-2160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ECEE5BC-B4E9-4488-B54E-AA0D5BCB65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D09A5-47B8-490A-85C7-71342CCDAF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FC25D2A-511A-4926-9B9E-A15C84C61E4D}" type="slidenum">
              <a:t>9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D437-F52B-467A-9D3A-13AA362638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1467C-B3C7-4810-85DE-214D1FF88C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587F2-08FD-4181-A3A9-0F0E732258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33636C2-8FEC-4299-9FE7-9069AA6A482A}" type="slidenum">
              <a:t>10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A66C4-A97A-4686-8B0F-7FD702E9C4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7D351-3266-40A4-B034-FEADBB2C1C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DF5E-AD3A-4065-8B32-688B182EA0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9E248C-B532-47B0-BD2B-EBEC44795916}" type="slidenum">
              <a:t>12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15D4C-984E-4603-A28A-D7CCFF7C08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15186-26B8-44C5-BE9D-95E6F45670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DCE5BF3-715A-46EC-BC7E-D6FACDDE65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ED5814-9709-448C-9D3D-BB3AA11D594F}" type="slidenum"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703F-DB77-4EF5-B137-C426C66C76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B20DDA-ACA2-4335-9AB3-7AF01B21DA87}" type="slidenum">
              <a:t>25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591B0-8EED-4ACD-AC2F-1A3C579B8F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9869D4-BF2F-4CC2-A986-38464E44E2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98D8-FDDE-4295-99AD-66718821C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E86B9-EE62-4A6E-8736-18C2EA79F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58C20-D213-43E7-9672-B519B985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BC86-B02A-4DDB-BD83-23F7917E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AA8A5-9EB9-4A72-A1ED-BAF679EC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B37B74-B187-43E7-BA5F-4B3D2457D81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87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6A0B-7D3E-425D-A951-D68294F5F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4ED79C-1015-4220-A694-09920A93E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5DA5D-B1F3-40D3-BAF9-C2BBCD87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9F36A-12F7-4B5E-8D82-79AEF95D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2B70B-939D-4F2F-8BC9-F698DF95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7256E3-9C1A-468A-ADFF-65FDAE749442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44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76010-F09A-48CC-9E80-9F5511D74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0288" y="360363"/>
            <a:ext cx="2339975" cy="629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4084F-DCFB-4B74-8FD7-5A92C5F2D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363" y="360363"/>
            <a:ext cx="6867525" cy="629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69146-2187-4749-BF38-83BC8221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E17B-B6AC-46C9-9B9D-D8B98BAC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5F596-0F2C-495C-AD2F-A074142F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4A4A66-BFE9-4BEA-9595-C3151CFFE785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701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FF40-43A6-42D4-93CD-605B08DA2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BBE2D-4EA2-407C-8675-80B2FA5E6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D3B1F-C9EB-45B0-B7B8-39CEC115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F125-1A49-4C57-864B-690EF4A7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9FA6A-86F4-4246-AF31-87B9C38D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AE62CE-0AC4-4B9C-9DD1-27342EADAEE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58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1DA7-1DD4-4910-A2AA-2B581823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27FD-35F9-4E14-B1AC-0294104D1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36E12-C218-4D29-ACBB-926A8261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AF445-626D-4D5C-805E-47746607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D0146-2B2D-47B1-A09B-E64E8A5B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9C832C-1A9F-4333-B23F-0AA4EB3E23BD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814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2D13-D73D-43F1-A283-FC51D9E9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2E9C3-E6C0-4346-B27C-78302DF0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F337-69CC-4EB9-A206-55CEC1CB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14D23-C207-4CBF-9191-60D7E719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2ABB4-6E76-4AC1-B812-7AA16A89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EF802E-0756-4DFE-B633-321512A3BB9D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41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CE10-997E-4E3D-91D3-D643EFA5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D1308-80AC-44F8-9814-520CB512C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4679950"/>
            <a:ext cx="4513263" cy="251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9A672-574A-4BA6-B33E-2762DA8B5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5413" y="4679950"/>
            <a:ext cx="4514850" cy="251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37776-3961-4C34-98BA-C3F43E20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5F8F8-B903-4D4D-80D6-F1803EE9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EFD9-B9F0-4384-997E-92636254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69D670-1F8F-47A9-A8F5-72B0CC5041DB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923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E7C9-DBBD-40B9-9902-C38DE71F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3FEA8-E853-4D2B-9FF6-D7C84881C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190A1-B653-4B2A-8CF1-515F86162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06F49-3336-4158-A255-AF640091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0FA0B-7553-4CCE-985B-381BE86D2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BF0D8-0C51-40FD-8950-FDBE44149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A3175-78BA-4CB7-BC2D-07DA46F9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A9872-2C1D-4523-B1DE-DA7C2008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F25291-A0A1-417D-BF53-57EA495FD5F5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45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6BE7-F563-44C8-BA3C-83FC138C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D7E00-05F0-47D4-A0EC-753B1E12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46AFF-D037-4A7A-B789-74D5E4FC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19259-099B-4FD0-9691-71B7EC21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257FA4-D5D2-49DA-972F-6EDF8461F917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369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1F681-F0EC-4963-ABC6-0948F771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753B9-1C81-4D9C-AEF5-ADF260F6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BB810-2DDE-4593-8919-CF71A660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6CE28C-3D88-424D-B0D4-920D3861B11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6281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E41-C46E-4830-B955-ADC1200F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283E9-ADA3-4FB5-92D1-979F60DF0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4CEF-B461-4DFA-BA42-EE3C9B009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FACDF-B518-401F-9930-7378AAEF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D43FF-B781-492B-BA17-86754D34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978E9-7E76-4F97-98BE-D328A7B4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960AC-1446-4D28-B881-522FD798F882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82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0F65-F158-4F40-9DC1-F61F40A8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18994-3961-4F68-A475-B260686F8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60F17-8437-4EFF-B5CB-0E9D8E48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3E61F-4BE0-4418-AB7F-A7B8E9D8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6B0A-250E-4C1D-8075-7590C840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68BBEA-1423-4F02-B75D-A078F81D5A6F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382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542F-3221-4AD7-BD01-F61C7732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12869-08FA-46F5-BFB0-1B6DD08DB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ABDA7-693A-496C-BB82-B3E5E8042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3D094-6C03-4299-95F9-88A7E1DF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B40B6-7F90-40B7-BC02-23F01BBA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7C350-2B1C-4F5F-ADC5-83C5FC14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E4C7FD-0C16-4C00-8E25-5EF6C8CC727D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00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EF76-54D1-4D60-8772-52BEEC51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19DE2-B635-41B7-9CA4-39FB59DD4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C557A-03DE-4865-B6F6-9D318105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1D94-3E1C-45D8-A7CF-5386F770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3D1D-D50B-488F-8716-C7C8DCD2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8AB2B3-68BB-40E7-8EE9-6B6FCD802CB5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37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37A3F7-590D-4B39-B54E-99E2BA30E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0288" y="3330575"/>
            <a:ext cx="2339975" cy="3868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A5889-E260-4681-ADFB-C9CB39CCB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363" y="3330575"/>
            <a:ext cx="6867525" cy="3868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FE3E3-1B47-4DB8-AF65-5D866FDA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45DDC-3B2D-417A-9034-1B68F271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751B9-5E8E-49DB-A960-046DA3D3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D699F4-B258-40B3-9382-B2A4441A84B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343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2145-F5D6-4744-8292-346F1F78B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6C06E-29DF-4A81-95B7-0CFA9C746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432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EFC1-C4BB-48CE-BAF4-866208A0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31271-FBE9-453D-BBE6-6DADA1686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968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0AFF-C3A3-43E2-B179-EF9CE765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98DD7-5147-4C51-BC84-196D20D90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947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36D1-D070-466E-AB69-AA78C01B1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6239E-0909-4F92-8EFD-637C5ADD8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1F5A3-0BEF-40C0-9E1A-CC5C1A2F0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59288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082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AFDE-65D6-4970-9600-68AC4C51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1914F-ABD9-40F8-8D81-1FB203D20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AC7FE-B39C-4E80-B817-9E6486CAF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B6A1A-D7BA-4A18-B948-B0D2AF84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727B9-C917-40FD-9C24-CED43852C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290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3DB6-FF1E-4202-B757-19B160E3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143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062F-9663-4185-B6F7-20FA96B2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4178A-35D6-4A35-80B2-42B4FBC3B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08767-A110-4436-9C24-EF08E043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B43E-2038-4B3A-9EE7-AF39D9C1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6F52A-B43B-4777-9679-BC57B858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58D120-1B42-42E0-8203-15A47A695BA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096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B9ED9-A9C4-4EF8-BDC7-E75D76EE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96F22-76B6-49F4-BE03-E14304350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8F93B-6F59-4D20-BBE3-FBB114DCD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250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0C1F-EA26-4FC4-9222-3E98A304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AAE9F-3327-490E-AE1D-CCDDB3A4D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4C21A-F6BD-4898-BC5E-8916D225C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888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B741-BE84-449B-83A6-C9E25EBA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63C6A-274C-4927-8279-F3AF04B7A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683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44FCF-EB69-4B76-862C-C172D605E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7263" y="301625"/>
            <a:ext cx="22669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F9457-A836-4438-BCCC-3EA4CE6C3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16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39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0788-25D3-44F4-8ADC-D9729F58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1677DC-B62E-4F01-8DD6-D9443F915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05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B29A-9B4F-434F-9853-8A80BC1D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D9F37-93F0-401A-9EC6-026873BC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89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2D5C-CA21-41B8-85DE-4E12E6D1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4DAB7-F6B9-42D7-B089-A516039B6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138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CB3B-9539-4B14-A122-6A03C9D6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58D11-1965-4BAB-BA10-3C788A8E0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738" y="2012950"/>
            <a:ext cx="4270375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AF5D8-A7DF-4BF8-9A1A-ADF8738D3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2012950"/>
            <a:ext cx="4270375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27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3A8B-BFA9-4CD2-8E8A-04AB999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FE37-B5E7-4897-A683-9AC31E4B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2D8F6-AA18-4460-B4FD-78F9D9C92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2B4B9-E466-426A-8FB2-4688A16D3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7905B-158F-4AF6-9032-F51034D59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729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D5F6E-A71B-4AD8-8B3A-24C23E22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8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4121-48D4-4107-981F-EDC5D829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742BE-D89E-4A07-ABC3-B53C1152F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363" y="1979613"/>
            <a:ext cx="45132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D8B81-4CC7-451A-9EED-66FA85F38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6025" y="1979613"/>
            <a:ext cx="4513263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3AB7E-2D2F-4634-99F8-3BEDECAAA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7E177-CF30-4076-92E0-C246EB6F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E8A59-2273-4807-B19B-CB7A2A1C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752DC2-86E3-4CF1-B2F1-A6387D4B5848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84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73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213A1-7D16-4822-97EE-E7256E06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3554-2F28-4702-ABF1-8F3BA23B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4975A-22B5-4889-AF9A-078DE61BA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01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64D9-CD77-4F43-8147-7DBFBDD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0A3388-9E6A-4052-ADF0-1A8E9B640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720FE-630C-4911-9ECF-8D6D5DD7E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395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ABF2-DDF0-4BAB-B97E-811F488D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4CEB0-E321-4A6C-9ACA-7F322DA2D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217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BF9C1-F030-46D4-B132-2AE93C633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600" y="403225"/>
            <a:ext cx="2173288" cy="6405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B08BB-DEC7-4817-B077-E55AEA65A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738" y="403225"/>
            <a:ext cx="6367462" cy="6405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34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7943-41B1-42A1-8851-CBCC9413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94FCF-F65B-4028-A363-9BF8332CF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FF3EC-3044-44FD-AB2E-35581FA5A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53357-6F2E-47D7-ADBA-4902D6F53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18970-B392-45B2-BB7F-1D5B81527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4BA5B-5C6E-4A62-859D-2DE57ADE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64C79-CA7D-48B1-9165-AC8CCF47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E09FE0-02DC-4285-BA0A-AB445F9C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35B6A0-4E45-4D45-B49F-759CDA63495A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89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92D1-2E7C-4619-BD55-C838D8B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88942-EB97-40C1-BB53-0738170A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20E26-5ED9-4AC2-B267-518E9DA6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34AEA-C658-447F-813B-E712DA91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4A3A0C-65B5-48A2-AD1B-2B301202E667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27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A69FF-69D3-4058-A107-88AE1675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9BD8B-3545-4647-98B1-62BB41F78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AA54F-A8BD-45C3-B23D-90F57723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71C255-795C-4D6E-8A15-E169FA8EF0E8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3597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93928-8960-46D2-84E8-02CAC2F5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17AD5-BF2C-4E9B-B502-20519AB2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12CF3-C09E-4B39-B647-4A8B86669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9E1B2-6613-432A-B8E5-C64F2A13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805AF-48D0-4AEB-867D-4A3C88A8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B1831-3F89-498F-B2E9-B9165294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D02025-E55C-48BB-851C-40D591F7017B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89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4D49-84DE-4674-9ED4-98E0F3CF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1D4BDB-0694-4F39-8068-FE3FE7674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781F3-19F6-4104-9F51-EFD54134B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B599F-CF8C-41B3-9FD2-54D845ED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2E2B0-F33F-4AF1-83BA-2286A48EC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3BDF1-A525-4709-9EDE-15DD63D6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91F558-D914-4C76-9D93-68AEDE868535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39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CB2AFAF-086D-445D-A904-EB285E93F490}"/>
              </a:ext>
            </a:extLst>
          </p:cNvPr>
          <p:cNvSpPr/>
          <p:nvPr/>
        </p:nvSpPr>
        <p:spPr>
          <a:xfrm>
            <a:off x="0" y="180000"/>
            <a:ext cx="9720000" cy="12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74C3C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it-IT" sz="1800" b="1" kern="1200">
              <a:solidFill>
                <a:srgbClr val="FFFFFF"/>
              </a:solidFill>
              <a:latin typeface="Source Sans Pro Black" pitchFamily="34"/>
              <a:ea typeface="Segoe UI" pitchFamily="2"/>
              <a:cs typeface="Tahoma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979E5F3-E8C4-485A-A9A9-0439C9EA9246}"/>
              </a:ext>
            </a:extLst>
          </p:cNvPr>
          <p:cNvSpPr/>
          <p:nvPr/>
        </p:nvSpPr>
        <p:spPr>
          <a:xfrm>
            <a:off x="7560000" y="6840000"/>
            <a:ext cx="252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74C3C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it-IT" sz="1800" b="1" kern="1200">
              <a:solidFill>
                <a:srgbClr val="FFFFFF"/>
              </a:solidFill>
              <a:latin typeface="Source Sans Pro Black" pitchFamily="34"/>
              <a:ea typeface="Segoe UI" pitchFamily="2"/>
              <a:cs typeface="Tahoma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F7766D7-A979-4CFA-8C97-1A28A7E645BA}"/>
              </a:ext>
            </a:extLst>
          </p:cNvPr>
          <p:cNvSpPr/>
          <p:nvPr/>
        </p:nvSpPr>
        <p:spPr>
          <a:xfrm>
            <a:off x="900000" y="6840000"/>
            <a:ext cx="648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DC3C7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it-IT" sz="1800" b="1" kern="1200">
              <a:solidFill>
                <a:srgbClr val="FFFFFF"/>
              </a:solidFill>
              <a:latin typeface="Source Sans Pro Black" pitchFamily="34"/>
              <a:ea typeface="Segoe UI" pitchFamily="2"/>
              <a:cs typeface="Tahoma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9F52FE2-0187-4DEA-A623-8FF5A60946AE}"/>
              </a:ext>
            </a:extLst>
          </p:cNvPr>
          <p:cNvSpPr/>
          <p:nvPr/>
        </p:nvSpPr>
        <p:spPr>
          <a:xfrm>
            <a:off x="180000" y="6840000"/>
            <a:ext cx="54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it-IT" sz="1800" b="1" kern="1200">
              <a:solidFill>
                <a:srgbClr val="FFFFFF"/>
              </a:solidFill>
              <a:latin typeface="Source Sans Pro Black" pitchFamily="34"/>
              <a:ea typeface="Segoe UI" pitchFamily="2"/>
              <a:cs typeface="Tahoma" pitchFamily="2"/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206FE0B3-3879-41D3-BAA5-79E35267F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/>
          <a:p>
            <a:endParaRPr lang="it-I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65C605-99A9-422E-8854-1719D2F326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0B62B32-88DE-4310-93B9-00420F98B53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560000" y="6840000"/>
            <a:ext cx="2340000" cy="5216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r" hangingPunct="0">
              <a:buNone/>
              <a:tabLst/>
              <a:defRPr lang="it-IT" sz="18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425DCD-28DF-441B-836C-E8BC99124BC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ctr" hangingPunct="0">
              <a:buNone/>
              <a:tabLst/>
              <a:defRPr lang="it-IT" sz="18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61918B-83F3-495D-BB53-1F70CC083A0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80000" y="6840000"/>
            <a:ext cx="540000" cy="54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ctr" hangingPunct="0">
              <a:buNone/>
              <a:tabLst/>
              <a:defRPr lang="it-IT" sz="1800" b="1" kern="1200">
                <a:solidFill>
                  <a:srgbClr val="FFFFFF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9AB11AE2-9F3B-4918-BC51-E5011C5F534A}" type="slidenum"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hangingPunct="1">
        <a:tabLst/>
        <a:defRPr lang="it-IT" sz="3200" b="1" i="0" u="none" strike="noStrike" kern="1200" cap="none">
          <a:ln>
            <a:noFill/>
          </a:ln>
          <a:solidFill>
            <a:srgbClr val="FFFFFF"/>
          </a:solidFill>
          <a:latin typeface="Source Sans Pro Black" pitchFamily="34"/>
        </a:defRPr>
      </a:lvl1pPr>
    </p:titleStyle>
    <p:bodyStyle>
      <a:lvl1pPr marL="0" marR="0" indent="0" hangingPunct="1">
        <a:spcBef>
          <a:spcPts val="0"/>
        </a:spcBef>
        <a:spcAft>
          <a:spcPts val="1142"/>
        </a:spcAft>
        <a:tabLst/>
        <a:defRPr lang="it-IT" sz="2600" b="1" i="0" u="none" strike="noStrike" kern="1200" cap="none">
          <a:ln>
            <a:noFill/>
          </a:ln>
          <a:solidFill>
            <a:srgbClr val="1C1C1C"/>
          </a:solidFill>
          <a:latin typeface="Source Sans Pro Semibold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26CDBDF-0FE1-4964-8600-D5896C59382A}"/>
              </a:ext>
            </a:extLst>
          </p:cNvPr>
          <p:cNvSpPr/>
          <p:nvPr/>
        </p:nvSpPr>
        <p:spPr>
          <a:xfrm>
            <a:off x="0" y="3150000"/>
            <a:ext cx="9720000" cy="12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74C3C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 cap="none">
              <a:ln>
                <a:noFill/>
              </a:ln>
              <a:latin typeface="Source Sans Pro" pitchFamily="34"/>
              <a:ea typeface="Segoe UI" pitchFamily="2"/>
              <a:cs typeface="Tahoma" pitchFamily="2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9B707BF2-9DEF-4796-94A6-0F9079C8F4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000" y="333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/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389D5-37CE-4065-9B44-4597E7C6A6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0000" y="4680000"/>
            <a:ext cx="9180000" cy="25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D1DEF-E7B7-4268-B3B9-52B0334EAD7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560000" y="6840000"/>
            <a:ext cx="2340000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l" hangingPunct="0">
              <a:buNone/>
              <a:tabLst/>
              <a:defRPr lang="it-IT" sz="1800" b="1" kern="1200">
                <a:solidFill>
                  <a:srgbClr val="E74C3C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3507D-B85D-4EC7-9A93-C4D41A86ADB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ctr" hangingPunct="0">
              <a:buNone/>
              <a:tabLst/>
              <a:defRPr lang="it-IT" sz="1800" b="1" kern="1200">
                <a:solidFill>
                  <a:srgbClr val="E74C3C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B19CC-66DD-43A5-BD8E-E1B8E5DB814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80000" y="6840000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it-IT" sz="1800" b="1" kern="1200">
                <a:solidFill>
                  <a:srgbClr val="E74C3C"/>
                </a:solidFill>
                <a:latin typeface="Source Sans Pro Black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5A8C5609-6F6D-4D56-BFE3-8EE0AC780BFD}" type="slidenum"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hangingPunct="1">
        <a:tabLst/>
        <a:defRPr lang="it-IT" sz="3200" b="1" i="0" u="none" strike="noStrike" kern="1200" cap="none">
          <a:ln>
            <a:noFill/>
          </a:ln>
          <a:solidFill>
            <a:srgbClr val="FFFFFF"/>
          </a:solidFill>
          <a:latin typeface="Source Sans Pro Black" pitchFamily="34"/>
        </a:defRPr>
      </a:lvl1pPr>
    </p:titleStyle>
    <p:bodyStyle>
      <a:lvl1pPr marL="0" marR="0" indent="0" hangingPunct="1">
        <a:spcBef>
          <a:spcPts val="0"/>
        </a:spcBef>
        <a:spcAft>
          <a:spcPts val="1142"/>
        </a:spcAft>
        <a:tabLst/>
        <a:defRPr lang="it-IT" sz="2600" b="1" i="0" u="none" strike="noStrike" kern="1200" cap="none">
          <a:ln>
            <a:noFill/>
          </a:ln>
          <a:solidFill>
            <a:srgbClr val="1C1C1C"/>
          </a:solidFill>
          <a:latin typeface="Source Sans Pro Semibold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13591F35-1CAC-4E44-A6E3-3C442440F9A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l="34571" t="48063" r="48717" b="41137"/>
          <a:stretch>
            <a:fillRect/>
          </a:stretch>
        </p:blipFill>
        <p:spPr>
          <a:xfrm>
            <a:off x="70920" y="131400"/>
            <a:ext cx="1222559" cy="67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A47B2027-8D09-411E-9956-EA9B04644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8783640" y="99720"/>
            <a:ext cx="1222559" cy="79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CBFFF3C2-00AD-4F87-9E76-D764AEC184A9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 l="45837" t="41137" r="45602" b="45330"/>
          <a:stretch>
            <a:fillRect/>
          </a:stretch>
        </p:blipFill>
        <p:spPr>
          <a:xfrm>
            <a:off x="9429120" y="6754319"/>
            <a:ext cx="576720" cy="669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74687033-310F-4CA6-BBE0-32DAB8B5E9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30096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73B55A-3EBA-47C0-9A47-1F3562C079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768320"/>
            <a:ext cx="907128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hangingPunct="0">
        <a:tabLst/>
        <a:defRPr lang="it-IT" sz="587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Lucida Sans" pitchFamily="2"/>
        </a:defRPr>
      </a:lvl1pPr>
    </p:titleStyle>
    <p:bodyStyle>
      <a:lvl1pPr marL="0" marR="0" indent="0" hangingPunct="0">
        <a:spcBef>
          <a:spcPts val="1888"/>
        </a:spcBef>
        <a:spcAft>
          <a:spcPts val="0"/>
        </a:spcAft>
        <a:tabLst/>
        <a:defRPr lang="it-IT" sz="426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Lucida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url=http://pharmastar.it/index.html%3Fcat%3D2%26id%3D18198&amp;rct=j&amp;frm=1&amp;q=&amp;esrc=s&amp;sa=U&amp;ei=-HpHVYvmIMuwUYWCgeAP&amp;ved=0CDQQ9QEwDw&amp;usg=AFQjCNEV7Vy6uhjNS99mMOhH_cBS5u79iQ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3389/fimmu.2017.0060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389/fimmu.2017.0060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0DFA87-4A88-4298-B460-B3E2969AD2F1}"/>
              </a:ext>
            </a:extLst>
          </p:cNvPr>
          <p:cNvSpPr txBox="1"/>
          <p:nvPr/>
        </p:nvSpPr>
        <p:spPr>
          <a:xfrm>
            <a:off x="343618" y="4713217"/>
            <a:ext cx="8794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Arial" pitchFamily="34"/>
              </a:rPr>
              <a:t>Alberto Tommasini</a:t>
            </a:r>
          </a:p>
          <a:p>
            <a:endParaRPr lang="it-IT" b="0" dirty="0">
              <a:solidFill>
                <a:srgbClr val="000000"/>
              </a:solidFill>
              <a:latin typeface="Arial" pitchFamily="34"/>
            </a:endParaRPr>
          </a:p>
          <a:p>
            <a:r>
              <a:rPr lang="it-IT" b="0" dirty="0">
                <a:solidFill>
                  <a:srgbClr val="000000"/>
                </a:solidFill>
                <a:latin typeface="Arial" pitchFamily="34"/>
              </a:rPr>
              <a:t>MATERIALE ADATTATO CON MODIFICHE E AGGIUNTE</a:t>
            </a:r>
            <a:br>
              <a:rPr lang="it-IT" dirty="0">
                <a:solidFill>
                  <a:srgbClr val="000000"/>
                </a:solidFill>
                <a:latin typeface="Arial" pitchFamily="34"/>
              </a:rPr>
            </a:br>
            <a:r>
              <a:rPr lang="it-IT" dirty="0">
                <a:solidFill>
                  <a:srgbClr val="000000"/>
                </a:solidFill>
                <a:latin typeface="Arial" pitchFamily="34"/>
              </a:rPr>
              <a:t>dalla presentazione tenuta dalla </a:t>
            </a:r>
            <a:r>
              <a:rPr lang="it-IT" b="1" dirty="0">
                <a:solidFill>
                  <a:srgbClr val="000000"/>
                </a:solidFill>
                <a:latin typeface="Arial" pitchFamily="34"/>
              </a:rPr>
              <a:t>dr. Martina Fabris, MD</a:t>
            </a:r>
            <a:r>
              <a:rPr lang="it-IT" dirty="0">
                <a:solidFill>
                  <a:srgbClr val="000000"/>
                </a:solidFill>
                <a:latin typeface="Arial" pitchFamily="34"/>
              </a:rPr>
              <a:t>, </a:t>
            </a:r>
            <a:br>
              <a:rPr lang="it-IT" dirty="0">
                <a:solidFill>
                  <a:srgbClr val="000000"/>
                </a:solidFill>
                <a:latin typeface="Arial" pitchFamily="34"/>
              </a:rPr>
            </a:br>
            <a:r>
              <a:rPr lang="it-IT" dirty="0">
                <a:solidFill>
                  <a:srgbClr val="000000"/>
                </a:solidFill>
                <a:latin typeface="Arial" pitchFamily="34"/>
              </a:rPr>
              <a:t>responsabile del laboratorio di Autoimmunità ASUFC</a:t>
            </a:r>
            <a:endParaRPr lang="it-IT" b="0" dirty="0">
              <a:solidFill>
                <a:srgbClr val="000000"/>
              </a:solidFill>
              <a:latin typeface="Arial" pitchFamily="34"/>
            </a:endParaRPr>
          </a:p>
          <a:p>
            <a:r>
              <a:rPr lang="it-IT" dirty="0">
                <a:solidFill>
                  <a:srgbClr val="000000"/>
                </a:solidFill>
                <a:latin typeface="Arial" pitchFamily="34"/>
              </a:rPr>
              <a:t>a</a:t>
            </a:r>
            <a:r>
              <a:rPr lang="it-IT" b="0" dirty="0">
                <a:solidFill>
                  <a:srgbClr val="000000"/>
                </a:solidFill>
                <a:latin typeface="Arial" pitchFamily="34"/>
              </a:rPr>
              <a:t>llo «Young </a:t>
            </a:r>
            <a:r>
              <a:rPr lang="it-IT" b="0" dirty="0" err="1">
                <a:solidFill>
                  <a:srgbClr val="000000"/>
                </a:solidFill>
                <a:latin typeface="Arial" pitchFamily="34"/>
              </a:rPr>
              <a:t>Rheumatologists</a:t>
            </a:r>
            <a:r>
              <a:rPr lang="it-IT" b="0" dirty="0">
                <a:solidFill>
                  <a:srgbClr val="000000"/>
                </a:solidFill>
                <a:latin typeface="Arial" pitchFamily="34"/>
              </a:rPr>
              <a:t> </a:t>
            </a:r>
            <a:r>
              <a:rPr lang="it-IT" b="0" dirty="0" err="1">
                <a:solidFill>
                  <a:srgbClr val="000000"/>
                </a:solidFill>
                <a:latin typeface="Arial" pitchFamily="34"/>
              </a:rPr>
              <a:t>Summer</a:t>
            </a:r>
            <a:r>
              <a:rPr lang="it-IT" b="0" dirty="0">
                <a:solidFill>
                  <a:srgbClr val="000000"/>
                </a:solidFill>
                <a:latin typeface="Arial" pitchFamily="34"/>
              </a:rPr>
              <a:t> school FVG 5.0 2021»</a:t>
            </a:r>
            <a:br>
              <a:rPr lang="it-IT" b="0" dirty="0">
                <a:solidFill>
                  <a:srgbClr val="000000"/>
                </a:solidFill>
                <a:latin typeface="Arial" pitchFamily="34"/>
              </a:rPr>
            </a:br>
            <a:r>
              <a:rPr lang="it-IT" b="0" dirty="0">
                <a:solidFill>
                  <a:srgbClr val="000000"/>
                </a:solidFill>
                <a:latin typeface="Arial" pitchFamily="34"/>
              </a:rPr>
              <a:t>25-26 giugno 2021 </a:t>
            </a:r>
            <a:r>
              <a:rPr lang="it-IT" i="1" dirty="0">
                <a:solidFill>
                  <a:srgbClr val="000000"/>
                </a:solidFill>
                <a:latin typeface="Arial" pitchFamily="34"/>
              </a:rPr>
              <a:t>“Autoanticorpi e il Laboratorio”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B5076-9C82-44EE-9D24-BE7F7D4440A0}"/>
              </a:ext>
            </a:extLst>
          </p:cNvPr>
          <p:cNvSpPr txBox="1"/>
          <p:nvPr/>
        </p:nvSpPr>
        <p:spPr>
          <a:xfrm>
            <a:off x="434212" y="3412398"/>
            <a:ext cx="8746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AUTOANTICORPI IN REUMATOLOGIA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2CF9E-FB57-401D-BC14-10B38311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188FCD-1995-4FC9-9E70-EFD894FAD043}" type="slidenum">
              <a:t>10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05BF1-0E99-494A-BCED-08911CA21F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 dirty="0">
                <a:cs typeface="Tahoma" pitchFamily="2"/>
              </a:rPr>
              <a:t>FATTORE REUMATOIDE (FR)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DA9A-B70A-47B9-9E15-3D65A6C130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it-IT" b="0" dirty="0">
                <a:cs typeface="Tahoma" pitchFamily="2"/>
              </a:rPr>
              <a:t>Miscela di tutte le classi anticorpali, i test in uso dosano però prevalentemente IgM</a:t>
            </a:r>
          </a:p>
          <a:p>
            <a:pPr lvl="0"/>
            <a:r>
              <a:rPr lang="it-IT" b="0" dirty="0">
                <a:cs typeface="Tahoma" pitchFamily="2"/>
              </a:rPr>
              <a:t>E’ il primo test di diagnostica </a:t>
            </a:r>
            <a:r>
              <a:rPr lang="it-IT" b="0" dirty="0" err="1">
                <a:cs typeface="Tahoma" pitchFamily="2"/>
              </a:rPr>
              <a:t>autoanticorpale</a:t>
            </a:r>
            <a:r>
              <a:rPr lang="it-IT" b="0" dirty="0">
                <a:cs typeface="Tahoma" pitchFamily="2"/>
              </a:rPr>
              <a:t> (prima descrizione del fenomeno nel 1922; </a:t>
            </a:r>
            <a:r>
              <a:rPr lang="it-IT" b="0" dirty="0" err="1">
                <a:cs typeface="Tahoma" pitchFamily="2"/>
              </a:rPr>
              <a:t>Waaler</a:t>
            </a:r>
            <a:r>
              <a:rPr lang="it-IT" b="0" dirty="0">
                <a:cs typeface="Tahoma" pitchFamily="2"/>
              </a:rPr>
              <a:t> Rose 1937-48 riconosciuto come Ab nei pazienti con AR e denominato FR)</a:t>
            </a:r>
          </a:p>
          <a:p>
            <a:pPr lvl="0"/>
            <a:r>
              <a:rPr lang="it-IT" b="0" dirty="0">
                <a:cs typeface="Tahoma" pitchFamily="2"/>
              </a:rPr>
              <a:t>Utilità diagnostica: </a:t>
            </a:r>
            <a:br>
              <a:rPr lang="it-IT" b="0" dirty="0">
                <a:cs typeface="Tahoma" pitchFamily="2"/>
              </a:rPr>
            </a:br>
            <a:r>
              <a:rPr lang="it-IT" b="0" dirty="0">
                <a:cs typeface="Tahoma" pitchFamily="2"/>
              </a:rPr>
              <a:t>- prevalenza in AR 60-90%, bassa specificità in quanto presenti in </a:t>
            </a:r>
            <a:r>
              <a:rPr lang="it-IT" b="0" dirty="0" err="1">
                <a:cs typeface="Tahoma" pitchFamily="2"/>
              </a:rPr>
              <a:t>SjS</a:t>
            </a:r>
            <a:r>
              <a:rPr lang="it-IT" b="0" dirty="0">
                <a:cs typeface="Tahoma" pitchFamily="2"/>
              </a:rPr>
              <a:t> (75-95%), </a:t>
            </a:r>
            <a:r>
              <a:rPr lang="it-IT" b="0" dirty="0" err="1">
                <a:cs typeface="Tahoma" pitchFamily="2"/>
              </a:rPr>
              <a:t>SSc</a:t>
            </a:r>
            <a:r>
              <a:rPr lang="it-IT" b="0" dirty="0">
                <a:cs typeface="Tahoma" pitchFamily="2"/>
              </a:rPr>
              <a:t> (20-30%), LES (15-35%), MC (40-100%), infezioni croniche e nel 10-15% della popolazione generale &gt;60 anni</a:t>
            </a:r>
            <a:br>
              <a:rPr lang="it-IT" b="0" dirty="0">
                <a:cs typeface="Tahoma" pitchFamily="2"/>
              </a:rPr>
            </a:br>
            <a:r>
              <a:rPr lang="it-IT" b="0" dirty="0">
                <a:cs typeface="Tahoma" pitchFamily="2"/>
              </a:rPr>
              <a:t>- Scarsa utilità in età pediatrica.</a:t>
            </a:r>
          </a:p>
          <a:p>
            <a:pPr lvl="0"/>
            <a:r>
              <a:rPr lang="it-IT" b="0" dirty="0">
                <a:cs typeface="Tahoma" pitchFamily="2"/>
              </a:rPr>
              <a:t>- La </a:t>
            </a:r>
            <a:r>
              <a:rPr lang="it-IT" b="0" dirty="0" err="1">
                <a:cs typeface="Tahoma" pitchFamily="2"/>
              </a:rPr>
              <a:t>predittività</a:t>
            </a:r>
            <a:r>
              <a:rPr lang="it-IT" b="0" dirty="0">
                <a:cs typeface="Tahoma" pitchFamily="2"/>
              </a:rPr>
              <a:t>/specificità è legata a classe (IgG e </a:t>
            </a:r>
            <a:r>
              <a:rPr lang="it-IT" b="0" dirty="0" err="1">
                <a:cs typeface="Tahoma" pitchFamily="2"/>
              </a:rPr>
              <a:t>IgA</a:t>
            </a:r>
            <a:r>
              <a:rPr lang="it-IT" b="0" dirty="0">
                <a:cs typeface="Tahoma" pitchFamily="2"/>
              </a:rPr>
              <a:t>). Il titolo correla con l’attività di malattia ed è utile nel monitoraggio delle terapie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7A701-994F-45F0-9841-872F8FC3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3" y="343977"/>
            <a:ext cx="6081311" cy="70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FF2B3-E1B9-4EFD-82E1-26D5C2B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69E48A-6103-4D87-A48F-32BF26ECC464}" type="slidenum">
              <a:t>12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49868-635C-4D0A-8073-0C63A9F524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>
                <a:cs typeface="Tahoma" pitchFamily="2"/>
              </a:rPr>
              <a:t>Anti-CCP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89B0B-069B-4BC1-ABCA-BC223069F3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it-IT">
                <a:cs typeface="Tahoma" pitchFamily="2"/>
              </a:rPr>
              <a:t>Utilità diagnostica: sensibilità media 82%, specificità 96%</a:t>
            </a:r>
          </a:p>
          <a:p>
            <a:pPr lvl="0"/>
            <a:r>
              <a:rPr lang="it-IT">
                <a:cs typeface="Tahoma" pitchFamily="2"/>
              </a:rPr>
              <a:t>Se combinati a FR → VPP vicino al 100%</a:t>
            </a:r>
          </a:p>
          <a:p>
            <a:pPr lvl="0"/>
            <a:r>
              <a:rPr lang="it-IT">
                <a:cs typeface="Tahoma" pitchFamily="2"/>
              </a:rPr>
              <a:t>Particolarmente utile nelle dx differenziale sopratutto all’esordio</a:t>
            </a:r>
          </a:p>
          <a:p>
            <a:pPr lvl="0"/>
            <a:r>
              <a:rPr lang="it-IT">
                <a:cs typeface="Tahoma" pitchFamily="2"/>
              </a:rPr>
              <a:t>Titolo &gt;15 U/ml fortemente specifico per AR</a:t>
            </a:r>
          </a:p>
          <a:p>
            <a:pPr lvl="0"/>
            <a:r>
              <a:rPr lang="it-IT">
                <a:cs typeface="Tahoma" pitchFamily="2"/>
              </a:rPr>
              <a:t>Presenti più precocemente del FR (già in fase pre-clinica), valore predittivo elevato (presenti in elevata % in AR giovanile idiopatica FR negativa che successivamente sviluppano AR in età adulta); associato a HLA-DRB1 e fumo</a:t>
            </a:r>
          </a:p>
          <a:p>
            <a:pPr lvl="0"/>
            <a:r>
              <a:rPr lang="it-IT">
                <a:cs typeface="Tahoma" pitchFamily="2"/>
              </a:rPr>
              <a:t>Elevato valore prognostico → associati a maggiore severità (erosività; manifestazioni extra-articolari; mortalità) e necessità di terapie più precoci e aggressive</a:t>
            </a:r>
          </a:p>
          <a:p>
            <a:pPr lvl="0"/>
            <a:r>
              <a:rPr lang="it-IT">
                <a:cs typeface="Tahoma" pitchFamily="2"/>
              </a:rPr>
              <a:t>Utili nel monitoraggio delle terapie con farmaci biologici (B e non B-mirate)</a:t>
            </a:r>
          </a:p>
          <a:p>
            <a:pPr lvl="0"/>
            <a:endParaRPr lang="it-IT">
              <a:cs typeface="Tahoma" pitchFamily="2"/>
            </a:endParaRPr>
          </a:p>
          <a:p>
            <a:pPr lvl="0"/>
            <a:endParaRPr lang="it-IT">
              <a:cs typeface="Tahoma" pitchFamily="2"/>
            </a:endParaRPr>
          </a:p>
          <a:p>
            <a:pPr lvl="0"/>
            <a:endParaRPr lang="it-IT">
              <a:cs typeface="Tahoma" pitchFamily="2"/>
            </a:endParaRPr>
          </a:p>
          <a:p>
            <a:pPr lvl="0"/>
            <a:endParaRPr lang="it-IT">
              <a:cs typeface="Tahom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F02BA-6C0C-4DDA-93C3-8829E5C3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11" y="376957"/>
            <a:ext cx="6966332" cy="70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3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5EC1-003E-407F-8F99-63821868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SPONDILOARTROPATIE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B53DA-AD06-4ECA-9544-8D17FD85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541" y="1580019"/>
            <a:ext cx="4559507" cy="4618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823B16-E42A-41EC-8ACF-3EC3146513FF}"/>
              </a:ext>
            </a:extLst>
          </p:cNvPr>
          <p:cNvSpPr txBox="1"/>
          <p:nvPr/>
        </p:nvSpPr>
        <p:spPr>
          <a:xfrm>
            <a:off x="3398703" y="6957152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Handa</a:t>
            </a:r>
            <a:r>
              <a:rPr lang="it-IT" dirty="0"/>
              <a:t>, Clinical </a:t>
            </a:r>
            <a:r>
              <a:rPr lang="it-IT" dirty="0" err="1"/>
              <a:t>Rheumatology</a:t>
            </a:r>
            <a:r>
              <a:rPr lang="it-IT" dirty="0"/>
              <a:t>. Springer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3CE48-903F-4C18-8E49-01314C2EE492}"/>
              </a:ext>
            </a:extLst>
          </p:cNvPr>
          <p:cNvSpPr txBox="1"/>
          <p:nvPr/>
        </p:nvSpPr>
        <p:spPr>
          <a:xfrm>
            <a:off x="253388" y="1772285"/>
            <a:ext cx="50347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Interessamento dello scheletro assiale e delle articolazioni sacroiliache</a:t>
            </a:r>
          </a:p>
          <a:p>
            <a:endParaRPr lang="it-IT" sz="2400" dirty="0"/>
          </a:p>
          <a:p>
            <a:r>
              <a:rPr lang="it-IT" sz="2400" dirty="0"/>
              <a:t>Sieronegative (RF-)</a:t>
            </a:r>
          </a:p>
          <a:p>
            <a:endParaRPr lang="it-IT" sz="2400" dirty="0"/>
          </a:p>
          <a:p>
            <a:r>
              <a:rPr lang="it-IT" sz="2400" dirty="0"/>
              <a:t>Interessamento delle </a:t>
            </a:r>
            <a:r>
              <a:rPr lang="it-IT" sz="2400" dirty="0" err="1"/>
              <a:t>entesi</a:t>
            </a:r>
            <a:endParaRPr lang="it-IT" sz="2400" dirty="0"/>
          </a:p>
          <a:p>
            <a:r>
              <a:rPr lang="it-IT" sz="2400" dirty="0"/>
              <a:t>Aspetti </a:t>
            </a:r>
            <a:r>
              <a:rPr lang="it-IT" sz="2400" dirty="0" err="1"/>
              <a:t>osteoproliferativi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Età di esordio 45 aa</a:t>
            </a:r>
            <a:br>
              <a:rPr lang="it-IT" sz="2400" dirty="0"/>
            </a:br>
            <a:r>
              <a:rPr lang="it-IT" sz="2400" dirty="0"/>
              <a:t>Dolore lombare su base infiammatoria</a:t>
            </a:r>
          </a:p>
          <a:p>
            <a:r>
              <a:rPr lang="it-IT" sz="2400" dirty="0"/>
              <a:t>Artrite periferica asimmetrica</a:t>
            </a:r>
          </a:p>
          <a:p>
            <a:r>
              <a:rPr lang="it-IT" sz="2400" dirty="0" err="1"/>
              <a:t>Entesite</a:t>
            </a:r>
            <a:r>
              <a:rPr lang="it-IT" sz="2400" dirty="0"/>
              <a:t>, tenosinovite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321BC-F5CB-4A1D-9677-2D45A0AB7FA7}"/>
              </a:ext>
            </a:extLst>
          </p:cNvPr>
          <p:cNvSpPr txBox="1"/>
          <p:nvPr/>
        </p:nvSpPr>
        <p:spPr>
          <a:xfrm>
            <a:off x="7444854" y="6198548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+ rischio di uveite</a:t>
            </a:r>
          </a:p>
        </p:txBody>
      </p:sp>
    </p:spTree>
    <p:extLst>
      <p:ext uri="{BB962C8B-B14F-4D97-AF65-F5344CB8AC3E}">
        <p14:creationId xmlns:p14="http://schemas.microsoft.com/office/powerpoint/2010/main" val="94473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66D0-A2E3-4CAB-9034-1B10F465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HLA B27 NELLE </a:t>
            </a:r>
            <a:r>
              <a:rPr lang="it-IT" dirty="0" err="1"/>
              <a:t>SpA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2B9-FD2E-435D-865E-59645EDE770A}"/>
              </a:ext>
            </a:extLst>
          </p:cNvPr>
          <p:cNvSpPr txBox="1"/>
          <p:nvPr/>
        </p:nvSpPr>
        <p:spPr>
          <a:xfrm>
            <a:off x="220337" y="1707614"/>
            <a:ext cx="93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</a:rPr>
              <a:t>HLA B27: 5%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popolazione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(solo 10% di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loro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sviluppano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SpA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fino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al 30% se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familiarità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</a:rPr>
              <a:t>10–15%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dei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soggetti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con AS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possono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essere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B27-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C65C5-3F55-4C0A-ABBA-C07FACAB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9" y="2584614"/>
            <a:ext cx="7142488" cy="39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3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B4AC8-C7B9-44C3-BC4A-D29CE05D1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" y="572731"/>
            <a:ext cx="9196235" cy="64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F55A-EE7D-43F9-B95E-0339D38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LUPUS ERITEMATOSO SISTEMICO</a:t>
            </a:r>
          </a:p>
        </p:txBody>
      </p:sp>
      <p:pic>
        <p:nvPicPr>
          <p:cNvPr id="5" name="Immagine 6" descr="wolf_and_butterfly_by_lucky978-d6rerpo.jpg">
            <a:extLst>
              <a:ext uri="{FF2B5EF4-FFF2-40B4-BE49-F238E27FC236}">
                <a16:creationId xmlns:a16="http://schemas.microsoft.com/office/drawing/2014/main" id="{309C344A-C36E-476C-A177-0BACEF0E5B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723" y="1762697"/>
            <a:ext cx="3953863" cy="4896201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B5DA02C7-C7F9-4662-BCCF-434B4C1561D7}"/>
              </a:ext>
            </a:extLst>
          </p:cNvPr>
          <p:cNvSpPr txBox="1"/>
          <p:nvPr/>
        </p:nvSpPr>
        <p:spPr>
          <a:xfrm>
            <a:off x="4869456" y="1710279"/>
            <a:ext cx="4900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Lesioni cutanee erosive che possono ricordare il morso di un lupo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7BB992D-64EA-4DF6-9C6C-6610C4C9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0620" y="2707127"/>
            <a:ext cx="2351745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9">
            <a:extLst>
              <a:ext uri="{FF2B5EF4-FFF2-40B4-BE49-F238E27FC236}">
                <a16:creationId xmlns:a16="http://schemas.microsoft.com/office/drawing/2014/main" id="{4D803F0D-EADA-48DC-A02E-CB9E2D3BB32F}"/>
              </a:ext>
            </a:extLst>
          </p:cNvPr>
          <p:cNvSpPr txBox="1"/>
          <p:nvPr/>
        </p:nvSpPr>
        <p:spPr>
          <a:xfrm>
            <a:off x="4869456" y="5681289"/>
            <a:ext cx="453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 la farfalla, a indicare la disposizione del </a:t>
            </a:r>
            <a:r>
              <a:rPr lang="it-IT" sz="2400" dirty="0" err="1"/>
              <a:t>rash</a:t>
            </a:r>
            <a:r>
              <a:rPr lang="it-IT" sz="2400" dirty="0"/>
              <a:t> sul viso</a:t>
            </a:r>
          </a:p>
        </p:txBody>
      </p:sp>
    </p:spTree>
    <p:extLst>
      <p:ext uri="{BB962C8B-B14F-4D97-AF65-F5344CB8AC3E}">
        <p14:creationId xmlns:p14="http://schemas.microsoft.com/office/powerpoint/2010/main" val="34005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A03C-9C29-4CBB-979B-129F16F8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MALATTIA SISTEMICA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6EE32-D476-4EFD-ACE1-A9F94473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43" y="1481769"/>
            <a:ext cx="6677527" cy="59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035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AE90-D28A-4FAF-926B-246D5D62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POSSIBILI FENOMENI PATOGENETICI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58A6E3A-6843-45CC-8D48-065BAB45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51" y="1782638"/>
            <a:ext cx="8784976" cy="456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185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EC2182-15C1-4841-97EE-028721E1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06B870-B745-4C39-9AFC-786746C522DC}" type="slidenum">
              <a:t>2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0FFB1-95E9-4177-84D8-3FB0FD26DD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 dirty="0">
                <a:cs typeface="Tahoma" pitchFamily="2"/>
              </a:rPr>
              <a:t>ANTICORPI E IMMUNOPATOLOGIA</a:t>
            </a:r>
            <a:br>
              <a:rPr lang="it-IT" dirty="0">
                <a:cs typeface="Tahoma" pitchFamily="2"/>
              </a:rPr>
            </a:br>
            <a:r>
              <a:rPr lang="it-IT" dirty="0">
                <a:cs typeface="Tahoma" pitchFamily="2"/>
              </a:rPr>
              <a:t>CAUSA, EPIFENOMENO O MARCATORE?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2D677-DA67-4DC8-9846-EC07EAB1B2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000" y="1980000"/>
            <a:ext cx="9180000" cy="2641576"/>
          </a:xfrm>
        </p:spPr>
        <p:txBody>
          <a:bodyPr/>
          <a:lstStyle/>
          <a:p>
            <a:pPr lvl="0"/>
            <a:r>
              <a:rPr lang="it-IT" dirty="0">
                <a:cs typeface="Tahoma" pitchFamily="2"/>
              </a:rPr>
              <a:t>Il ruolo dei linfociti B nelle malattie autoimmuni</a:t>
            </a:r>
          </a:p>
          <a:p>
            <a:pPr marL="457200" lvl="0" indent="-457200">
              <a:buFontTx/>
              <a:buChar char="-"/>
            </a:pPr>
            <a:r>
              <a:rPr lang="it-IT" dirty="0">
                <a:cs typeface="Tahoma" pitchFamily="2"/>
              </a:rPr>
              <a:t>Presentazione di autoantigeni</a:t>
            </a:r>
          </a:p>
          <a:p>
            <a:pPr marL="457200" lvl="0" indent="-457200">
              <a:buFontTx/>
              <a:buChar char="-"/>
            </a:pPr>
            <a:r>
              <a:rPr lang="it-IT" dirty="0">
                <a:cs typeface="Tahoma" pitchFamily="2"/>
              </a:rPr>
              <a:t>Produzione di autoanticorpi</a:t>
            </a:r>
          </a:p>
          <a:p>
            <a:pPr marL="457200" lvl="0" indent="-457200">
              <a:buFontTx/>
              <a:buChar char="-"/>
            </a:pPr>
            <a:r>
              <a:rPr lang="it-IT" dirty="0">
                <a:cs typeface="Tahoma" pitchFamily="2"/>
              </a:rPr>
              <a:t>Generazione di centri germinativi ectopici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F225-7483-4421-97A9-85822CB9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STORIA NATURALE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8F14E-4BC3-4AA6-A0B8-F562DB30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326" y="2153604"/>
            <a:ext cx="8057347" cy="342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273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FF23-D33D-405A-8B7A-49A539A2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AUTOANTICORPI NEL LUPUS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2E17296E-C21D-4AD1-849F-DDB45DAC6319}"/>
              </a:ext>
            </a:extLst>
          </p:cNvPr>
          <p:cNvSpPr txBox="1"/>
          <p:nvPr/>
        </p:nvSpPr>
        <p:spPr>
          <a:xfrm>
            <a:off x="405657" y="1692907"/>
            <a:ext cx="80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1945 &gt; Autoanticorpi nella febbre reumatica</a:t>
            </a:r>
          </a:p>
          <a:p>
            <a:r>
              <a:rPr lang="it-IT" sz="2400" dirty="0"/>
              <a:t>1948 &gt; LE </a:t>
            </a:r>
            <a:r>
              <a:rPr lang="it-IT" sz="2400" dirty="0" err="1"/>
              <a:t>cells</a:t>
            </a:r>
            <a:endParaRPr lang="it-IT" sz="2400" dirty="0"/>
          </a:p>
        </p:txBody>
      </p:sp>
      <p:pic>
        <p:nvPicPr>
          <p:cNvPr id="4" name="Immagine 8" descr="images.jpg">
            <a:extLst>
              <a:ext uri="{FF2B5EF4-FFF2-40B4-BE49-F238E27FC236}">
                <a16:creationId xmlns:a16="http://schemas.microsoft.com/office/drawing/2014/main" id="{1E8C7AFA-67B1-4D9B-80D3-5425E6AC69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162" y="2771081"/>
            <a:ext cx="3744416" cy="3025488"/>
          </a:xfrm>
          <a:prstGeom prst="rect">
            <a:avLst/>
          </a:prstGeom>
        </p:spPr>
      </p:pic>
      <p:sp>
        <p:nvSpPr>
          <p:cNvPr id="5" name="CasellaDiTesto 9">
            <a:extLst>
              <a:ext uri="{FF2B5EF4-FFF2-40B4-BE49-F238E27FC236}">
                <a16:creationId xmlns:a16="http://schemas.microsoft.com/office/drawing/2014/main" id="{7409AA1A-134B-4DBB-8B15-DADBD9F152A5}"/>
              </a:ext>
            </a:extLst>
          </p:cNvPr>
          <p:cNvSpPr txBox="1"/>
          <p:nvPr/>
        </p:nvSpPr>
        <p:spPr>
          <a:xfrm>
            <a:off x="4438602" y="2700225"/>
            <a:ext cx="3744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Granulociti che mangiano granulociti</a:t>
            </a:r>
          </a:p>
          <a:p>
            <a:endParaRPr lang="it-IT" sz="2400" dirty="0"/>
          </a:p>
          <a:p>
            <a:r>
              <a:rPr lang="it-IT" sz="2400" dirty="0"/>
              <a:t>In realtà dovuto alla presenza di fattori sierici </a:t>
            </a:r>
            <a:r>
              <a:rPr lang="it-IT" sz="2400" dirty="0" err="1"/>
              <a:t>opsonizzanti</a:t>
            </a:r>
            <a:r>
              <a:rPr lang="it-IT" sz="2400" dirty="0"/>
              <a:t> il nucleo dei neutrofili</a:t>
            </a:r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656145E1-92DC-43EF-A5BF-6B9E2A6A3190}"/>
              </a:ext>
            </a:extLst>
          </p:cNvPr>
          <p:cNvSpPr txBox="1"/>
          <p:nvPr/>
        </p:nvSpPr>
        <p:spPr>
          <a:xfrm>
            <a:off x="406154" y="5982976"/>
            <a:ext cx="799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1957 &gt; ANA: anticorpi anti-nucleo</a:t>
            </a:r>
          </a:p>
        </p:txBody>
      </p:sp>
    </p:spTree>
    <p:extLst>
      <p:ext uri="{BB962C8B-B14F-4D97-AF65-F5344CB8AC3E}">
        <p14:creationId xmlns:p14="http://schemas.microsoft.com/office/powerpoint/2010/main" val="68519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63DD-502D-43AE-9D45-86E5BFC2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ANTICORPI NEL LUPUS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5817FF2-7AD5-4F9A-9F2E-140178CED4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81957" y="1524187"/>
            <a:ext cx="5379228" cy="349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7261457-D231-4256-923E-E20A6EB400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4007" y="3673679"/>
            <a:ext cx="3256469" cy="3030388"/>
          </a:xfrm>
          <a:prstGeom prst="rect">
            <a:avLst/>
          </a:prstGeom>
          <a:noFill/>
          <a:ln w="9360">
            <a:solidFill>
              <a:srgbClr val="48A142"/>
            </a:solidFill>
            <a:prstDash val="solid"/>
            <a:miter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A874A-88DF-4956-AF41-2FD652AF713D}"/>
              </a:ext>
            </a:extLst>
          </p:cNvPr>
          <p:cNvSpPr txBox="1"/>
          <p:nvPr/>
        </p:nvSpPr>
        <p:spPr>
          <a:xfrm>
            <a:off x="4395730" y="6035488"/>
            <a:ext cx="114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EBBAB-DE7E-4834-AD52-CE64EB5FC48F}"/>
              </a:ext>
            </a:extLst>
          </p:cNvPr>
          <p:cNvSpPr txBox="1"/>
          <p:nvPr/>
        </p:nvSpPr>
        <p:spPr>
          <a:xfrm>
            <a:off x="3056195" y="1524187"/>
            <a:ext cx="984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APL</a:t>
            </a:r>
          </a:p>
        </p:txBody>
      </p:sp>
    </p:spTree>
    <p:extLst>
      <p:ext uri="{BB962C8B-B14F-4D97-AF65-F5344CB8AC3E}">
        <p14:creationId xmlns:p14="http://schemas.microsoft.com/office/powerpoint/2010/main" val="2641051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56548-C9AA-4463-8529-D4F083F22F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4067" y="226897"/>
            <a:ext cx="10084692" cy="7105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C98F02-E36B-46DF-AFFA-2711CBCA5D76}"/>
              </a:ext>
            </a:extLst>
          </p:cNvPr>
          <p:cNvSpPr txBox="1"/>
          <p:nvPr/>
        </p:nvSpPr>
        <p:spPr>
          <a:xfrm>
            <a:off x="8356294" y="4985132"/>
            <a:ext cx="160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Test su Hep2 DFS70-/-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2369-65D4-462C-8E05-3F2E3D82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CRITERI CLASSIFICATIVI: </a:t>
            </a:r>
            <a:r>
              <a:rPr lang="it-IT" dirty="0" err="1"/>
              <a:t>ANApos</a:t>
            </a:r>
            <a:r>
              <a:rPr lang="it-IT" dirty="0"/>
              <a:t> + &gt;= 10 punti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231A2-1A03-46B1-BC26-1D0B55D3A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98" y="1308359"/>
            <a:ext cx="5721311" cy="61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19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3D43-376C-44B4-A79E-7DB731C2D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0359" y="227880"/>
            <a:ext cx="9072720" cy="698400"/>
          </a:xfrm>
        </p:spPr>
        <p:txBody>
          <a:bodyPr anchor="ctr"/>
          <a:lstStyle/>
          <a:p>
            <a:pPr lvl="0"/>
            <a:r>
              <a:rPr lang="it-IT" sz="3600">
                <a:effectLst>
                  <a:outerShdw dist="17961" dir="2700000">
                    <a:scrgbClr r="0" g="0" b="0"/>
                  </a:outerShdw>
                </a:effectLst>
                <a:cs typeface="Tahoma" pitchFamily="2"/>
              </a:rPr>
              <a:t>Approfondimento lineblot LES-specifico</a:t>
            </a: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DF33F435-B18D-438A-A80F-E2AEBEAA3E98}"/>
              </a:ext>
            </a:extLst>
          </p:cNvPr>
          <p:cNvSpPr/>
          <p:nvPr/>
        </p:nvSpPr>
        <p:spPr>
          <a:xfrm>
            <a:off x="3810960" y="1471320"/>
            <a:ext cx="5449319" cy="773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 cap="sq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b="0" i="0" u="none" strike="noStrike" cap="non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Microsoft YaHei" pitchFamily="34"/>
                <a:cs typeface="Microsoft YaHei" pitchFamily="34"/>
              </a:rPr>
              <a:t>Anti-Istone IgG</a:t>
            </a: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b="0" i="0" u="none" strike="noStrike" cap="non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Microsoft YaHei" pitchFamily="34"/>
                <a:cs typeface="Microsoft YaHei" pitchFamily="34"/>
              </a:rPr>
              <a:t>5 major classes: H1, </a:t>
            </a:r>
            <a:r>
              <a:rPr lang="it-IT" sz="2400" b="1" i="0" u="sng" strike="noStrike" cap="none" baseline="0">
                <a:ln>
                  <a:noFill/>
                </a:ln>
                <a:solidFill>
                  <a:srgbClr val="FF0000"/>
                </a:solidFill>
                <a:uFillTx/>
                <a:latin typeface="Arial" pitchFamily="34"/>
                <a:ea typeface="Microsoft YaHei" pitchFamily="34"/>
                <a:cs typeface="Microsoft YaHei" pitchFamily="34"/>
              </a:rPr>
              <a:t>H2a, H2b</a:t>
            </a:r>
            <a:r>
              <a:rPr lang="it-IT" sz="2400" b="0" i="0" u="none" strike="noStrike" cap="non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Microsoft YaHei" pitchFamily="34"/>
                <a:cs typeface="Microsoft YaHei" pitchFamily="34"/>
              </a:rPr>
              <a:t>, H3, H4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EED5FAD5-0D73-4069-845D-1DA0F357A3BB}"/>
              </a:ext>
            </a:extLst>
          </p:cNvPr>
          <p:cNvSpPr/>
          <p:nvPr/>
        </p:nvSpPr>
        <p:spPr>
          <a:xfrm>
            <a:off x="3837240" y="2438280"/>
            <a:ext cx="2498760" cy="433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 cap="sq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b="0" i="0" u="none" strike="noStrike" cap="non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Microsoft YaHei" pitchFamily="34"/>
                <a:cs typeface="Microsoft YaHei" pitchFamily="34"/>
              </a:rPr>
              <a:t>Anti-Nucleosoma</a:t>
            </a:r>
          </a:p>
        </p:txBody>
      </p:sp>
      <p:pic>
        <p:nvPicPr>
          <p:cNvPr id="5" name="Picture 25" descr="ANd9GcQFBdRx8xZg0O72JdfLSCbHDudKEsFNwkAptFzegH0ktEhPYFExV1WXC4M">
            <a:hlinkClick r:id="rId3" action="ppaction://program"/>
            <a:extLst>
              <a:ext uri="{FF2B5EF4-FFF2-40B4-BE49-F238E27FC236}">
                <a16:creationId xmlns:a16="http://schemas.microsoft.com/office/drawing/2014/main" id="{D08330E0-5740-482C-9A6D-E2321BBBBB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1000" y="1398960"/>
            <a:ext cx="1376280" cy="91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EL_ANA3_GB_06">
            <a:extLst>
              <a:ext uri="{FF2B5EF4-FFF2-40B4-BE49-F238E27FC236}">
                <a16:creationId xmlns:a16="http://schemas.microsoft.com/office/drawing/2014/main" id="{C61FAE4A-27B7-4BF6-BFFB-951061C800A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3520" y="2438280"/>
            <a:ext cx="3236760" cy="425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3" descr="Antibodies to the nucleosome arise early in the evolution of systemic lupus erythematosus, before anti-DNA and antihistone antibodies">
            <a:extLst>
              <a:ext uri="{FF2B5EF4-FFF2-40B4-BE49-F238E27FC236}">
                <a16:creationId xmlns:a16="http://schemas.microsoft.com/office/drawing/2014/main" id="{6F0C06CC-A7FF-40B3-9BE2-B27C81F741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28400" y="2323800"/>
            <a:ext cx="2271600" cy="14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55B0EA33-65F1-4B3B-9976-6D9B9E19D5F2}"/>
              </a:ext>
            </a:extLst>
          </p:cNvPr>
          <p:cNvSpPr/>
          <p:nvPr/>
        </p:nvSpPr>
        <p:spPr>
          <a:xfrm>
            <a:off x="4260960" y="3842280"/>
            <a:ext cx="1651320" cy="433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 cap="sq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b="0" i="0" u="none" strike="noStrike" cap="non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Microsoft YaHei" pitchFamily="34"/>
                <a:cs typeface="Microsoft YaHei" pitchFamily="34"/>
              </a:rPr>
              <a:t>Anti-PCNA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6F226F-2E02-4004-8255-B118F961645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03999" y="1080000"/>
            <a:ext cx="1505519" cy="126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F55A-EE7D-43F9-B95E-0339D38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MALATTIA DI SJOGREN </a:t>
            </a:r>
            <a:br>
              <a:rPr lang="it-IT" dirty="0"/>
            </a:br>
            <a:r>
              <a:rPr lang="it-IT" dirty="0"/>
              <a:t>(primitiva o in altre </a:t>
            </a:r>
            <a:r>
              <a:rPr lang="it-IT" dirty="0" err="1"/>
              <a:t>connettivopatie</a:t>
            </a:r>
            <a:r>
              <a:rPr lang="it-IT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C8F7C-BFC0-4D45-A41B-2FB7E715FD24}"/>
              </a:ext>
            </a:extLst>
          </p:cNvPr>
          <p:cNvSpPr txBox="1"/>
          <p:nvPr/>
        </p:nvSpPr>
        <p:spPr>
          <a:xfrm>
            <a:off x="440675" y="1718631"/>
            <a:ext cx="912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Infiltrazione di linfociti nelle ghiandole esocrine (lacrimali, salivari)</a:t>
            </a:r>
          </a:p>
          <a:p>
            <a:r>
              <a:rPr lang="it-IT" sz="2400" dirty="0"/>
              <a:t>Produzione di autoanticorpi</a:t>
            </a:r>
            <a:br>
              <a:rPr lang="it-IT" sz="2400" dirty="0"/>
            </a:br>
            <a:r>
              <a:rPr lang="it-IT" sz="2400" dirty="0"/>
              <a:t>SINDROME SICCA: occhi e bocca secchi</a:t>
            </a:r>
          </a:p>
          <a:p>
            <a:r>
              <a:rPr lang="it-IT" sz="2400" dirty="0"/>
              <a:t>Rischio di linfoma</a:t>
            </a:r>
          </a:p>
        </p:txBody>
      </p:sp>
    </p:spTree>
    <p:extLst>
      <p:ext uri="{BB962C8B-B14F-4D97-AF65-F5344CB8AC3E}">
        <p14:creationId xmlns:p14="http://schemas.microsoft.com/office/powerpoint/2010/main" val="319836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6E5C-F490-4B8A-914D-F1CCE36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44B19-72DF-419E-A1EB-2E54B4DD1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2" y="1677019"/>
            <a:ext cx="5117324" cy="5367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9B5980-3BDF-4256-AE30-7B068E7C147E}"/>
              </a:ext>
            </a:extLst>
          </p:cNvPr>
          <p:cNvSpPr txBox="1"/>
          <p:nvPr/>
        </p:nvSpPr>
        <p:spPr>
          <a:xfrm>
            <a:off x="6230039" y="2098713"/>
            <a:ext cx="2864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VES </a:t>
            </a:r>
            <a:r>
              <a:rPr lang="it-IT" sz="2400" dirty="0" err="1"/>
              <a:t>aum</a:t>
            </a:r>
            <a:endParaRPr lang="it-IT" sz="2400" dirty="0"/>
          </a:p>
          <a:p>
            <a:r>
              <a:rPr lang="it-IT" sz="2400" dirty="0"/>
              <a:t>PCR +</a:t>
            </a:r>
          </a:p>
          <a:p>
            <a:r>
              <a:rPr lang="it-IT" sz="2400" dirty="0"/>
              <a:t>ANEMIA</a:t>
            </a:r>
          </a:p>
          <a:p>
            <a:endParaRPr lang="it-IT" sz="2400" dirty="0"/>
          </a:p>
          <a:p>
            <a:r>
              <a:rPr lang="it-IT" sz="2400" dirty="0" err="1"/>
              <a:t>Schirmer’s</a:t>
            </a:r>
            <a:r>
              <a:rPr lang="it-IT" sz="2400" dirty="0"/>
              <a:t> test</a:t>
            </a:r>
          </a:p>
          <a:p>
            <a:endParaRPr lang="it-IT" sz="2400" dirty="0"/>
          </a:p>
          <a:p>
            <a:r>
              <a:rPr lang="it-IT" sz="2400" dirty="0"/>
              <a:t>AUTOANTICORPI</a:t>
            </a:r>
          </a:p>
        </p:txBody>
      </p:sp>
    </p:spTree>
    <p:extLst>
      <p:ext uri="{BB962C8B-B14F-4D97-AF65-F5344CB8AC3E}">
        <p14:creationId xmlns:p14="http://schemas.microsoft.com/office/powerpoint/2010/main" val="4091749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F55A-EE7D-43F9-B95E-0339D38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MALATTIA DI SJOGREN </a:t>
            </a:r>
            <a:br>
              <a:rPr lang="it-IT" dirty="0"/>
            </a:br>
            <a:r>
              <a:rPr lang="it-IT" dirty="0"/>
              <a:t>(primitiva o in altre </a:t>
            </a:r>
            <a:r>
              <a:rPr lang="it-IT" dirty="0" err="1"/>
              <a:t>connettivopatie</a:t>
            </a:r>
            <a:r>
              <a:rPr lang="it-IT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D9BDF-F771-4412-A8C7-E7A647002C83}"/>
              </a:ext>
            </a:extLst>
          </p:cNvPr>
          <p:cNvSpPr txBox="1"/>
          <p:nvPr/>
        </p:nvSpPr>
        <p:spPr>
          <a:xfrm>
            <a:off x="302964" y="1751682"/>
            <a:ext cx="88465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u="none" strike="noStrike" baseline="0" dirty="0"/>
              <a:t>anti-Ro/SSA </a:t>
            </a:r>
            <a:r>
              <a:rPr lang="en-US" sz="2400" dirty="0"/>
              <a:t>(70–100%) </a:t>
            </a:r>
            <a:endParaRPr lang="it-IT" sz="2400" b="0" i="0" u="none" strike="noStrike" baseline="0" dirty="0"/>
          </a:p>
          <a:p>
            <a:r>
              <a:rPr lang="en-US" sz="2400" b="0" i="0" u="none" strike="noStrike" baseline="0" dirty="0"/>
              <a:t>anti-La/SSB (40–90%)</a:t>
            </a:r>
          </a:p>
          <a:p>
            <a:r>
              <a:rPr lang="en-US" sz="2400" dirty="0"/>
              <a:t>FR (40-60%)</a:t>
            </a:r>
          </a:p>
          <a:p>
            <a:r>
              <a:rPr lang="en-US" sz="2400" b="0" i="0" u="none" strike="noStrike" baseline="0" dirty="0"/>
              <a:t>ANA (90%)</a:t>
            </a:r>
          </a:p>
          <a:p>
            <a:endParaRPr lang="en-US" sz="2400" dirty="0"/>
          </a:p>
          <a:p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essere</a:t>
            </a:r>
            <a:r>
              <a:rPr lang="en-US" sz="2400" dirty="0"/>
              <a:t> pos in LES prima </a:t>
            </a:r>
            <a:r>
              <a:rPr lang="en-US" sz="2400" dirty="0" err="1"/>
              <a:t>degli</a:t>
            </a:r>
            <a:r>
              <a:rPr lang="en-US" sz="2400" dirty="0"/>
              <a:t> anti DNA, e </a:t>
            </a:r>
            <a:r>
              <a:rPr lang="en-US" sz="2400" dirty="0" err="1"/>
              <a:t>correlano</a:t>
            </a:r>
            <a:r>
              <a:rPr lang="en-US" sz="2400" dirty="0"/>
              <a:t> con </a:t>
            </a:r>
            <a:r>
              <a:rPr lang="en-US" sz="2400" dirty="0" err="1"/>
              <a:t>sintomi</a:t>
            </a:r>
            <a:r>
              <a:rPr lang="en-US" sz="2400" dirty="0"/>
              <a:t> </a:t>
            </a:r>
            <a:r>
              <a:rPr lang="en-US" sz="2400" dirty="0" err="1"/>
              <a:t>infiammatori</a:t>
            </a:r>
            <a:r>
              <a:rPr lang="en-US" sz="2400" dirty="0"/>
              <a:t>: </a:t>
            </a:r>
            <a:r>
              <a:rPr lang="en-US" sz="2400" dirty="0" err="1"/>
              <a:t>polmonite</a:t>
            </a:r>
            <a:r>
              <a:rPr lang="en-US" sz="2400" dirty="0"/>
              <a:t> </a:t>
            </a:r>
            <a:r>
              <a:rPr lang="en-US" sz="2400" dirty="0" err="1"/>
              <a:t>interstiziale</a:t>
            </a:r>
            <a:r>
              <a:rPr lang="en-US" sz="2400" dirty="0"/>
              <a:t>, cytopenia, </a:t>
            </a:r>
            <a:r>
              <a:rPr lang="en-US" sz="2400" dirty="0" err="1"/>
              <a:t>artrite</a:t>
            </a:r>
            <a:r>
              <a:rPr lang="en-US" sz="2400" dirty="0"/>
              <a:t> </a:t>
            </a:r>
            <a:r>
              <a:rPr lang="en-US" sz="2400" dirty="0" err="1"/>
              <a:t>deformante</a:t>
            </a:r>
            <a:r>
              <a:rPr lang="en-US" sz="2400" dirty="0"/>
              <a:t> non erosive</a:t>
            </a:r>
          </a:p>
          <a:p>
            <a:endParaRPr lang="en-US" sz="2400" dirty="0"/>
          </a:p>
          <a:p>
            <a:r>
              <a:rPr lang="en-US" sz="2400" dirty="0" err="1"/>
              <a:t>Trasmessi</a:t>
            </a:r>
            <a:r>
              <a:rPr lang="en-US" sz="2400" dirty="0"/>
              <a:t> al </a:t>
            </a:r>
            <a:r>
              <a:rPr lang="en-US" sz="2400" dirty="0" err="1"/>
              <a:t>feto</a:t>
            </a:r>
            <a:r>
              <a:rPr lang="en-US" sz="2400" dirty="0"/>
              <a:t> in </a:t>
            </a:r>
            <a:r>
              <a:rPr lang="en-US" sz="2400" dirty="0" err="1"/>
              <a:t>gravidanza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causare</a:t>
            </a:r>
            <a:r>
              <a:rPr lang="en-US" sz="2400" dirty="0"/>
              <a:t> </a:t>
            </a:r>
            <a:r>
              <a:rPr lang="en-US" sz="2400" dirty="0" err="1"/>
              <a:t>blocco</a:t>
            </a:r>
            <a:r>
              <a:rPr lang="en-US" sz="2400" dirty="0"/>
              <a:t> di </a:t>
            </a:r>
            <a:r>
              <a:rPr lang="en-US" sz="2400" dirty="0" err="1"/>
              <a:t>branca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(2%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neonati</a:t>
            </a:r>
            <a:r>
              <a:rPr lang="en-US" sz="2400" dirty="0"/>
              <a:t> da mamma anti-Ro/SSA positive)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30627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F55A-EE7D-43F9-B95E-0339D38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MIOSITI INFIAMMATORIE </a:t>
            </a:r>
            <a:br>
              <a:rPr lang="it-IT" dirty="0"/>
            </a:br>
            <a:r>
              <a:rPr lang="it-IT" dirty="0"/>
              <a:t>(dermatomiosite, </a:t>
            </a:r>
            <a:r>
              <a:rPr lang="it-IT" dirty="0" err="1"/>
              <a:t>polimiosite</a:t>
            </a:r>
            <a:r>
              <a:rPr lang="it-IT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3EB34-1027-453B-B999-BCA0336F070B}"/>
              </a:ext>
            </a:extLst>
          </p:cNvPr>
          <p:cNvSpPr txBox="1"/>
          <p:nvPr/>
        </p:nvSpPr>
        <p:spPr>
          <a:xfrm>
            <a:off x="202959" y="1649487"/>
            <a:ext cx="9259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Debolezza acuta dei muscoli </a:t>
            </a:r>
            <a:r>
              <a:rPr lang="it-IT" sz="2400" dirty="0" err="1"/>
              <a:t>porssimali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Aumento degli enzimi muscolari: CPK e/o aldolasi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86429-BA79-42EA-AAA3-CDDFFA50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4" y="3059138"/>
            <a:ext cx="3435354" cy="2374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7C4EC-84F6-4DF5-B8A0-1A61F7E0D84A}"/>
              </a:ext>
            </a:extLst>
          </p:cNvPr>
          <p:cNvSpPr txBox="1"/>
          <p:nvPr/>
        </p:nvSpPr>
        <p:spPr>
          <a:xfrm>
            <a:off x="224801" y="5643072"/>
            <a:ext cx="9631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PAPULLE DI GOTTRON	RASH ELIOTROPO 	MANI DA MECCANICO</a:t>
            </a:r>
          </a:p>
          <a:p>
            <a:r>
              <a:rPr lang="it-IT" sz="2400" dirty="0"/>
              <a:t>Nella dermatomiosite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82838-81E6-4E65-B5DC-D84FBEE0B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087" y="3059133"/>
            <a:ext cx="2991804" cy="23746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6F560F-BD9A-4C17-B6BE-E331844C9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20" y="3059137"/>
            <a:ext cx="2949121" cy="237461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7FFFCB-FCA3-4818-84EE-DBDD29CB6FE0}"/>
              </a:ext>
            </a:extLst>
          </p:cNvPr>
          <p:cNvCxnSpPr>
            <a:cxnSpLocks/>
          </p:cNvCxnSpPr>
          <p:nvPr/>
        </p:nvCxnSpPr>
        <p:spPr>
          <a:xfrm flipH="1" flipV="1">
            <a:off x="5778347" y="5194453"/>
            <a:ext cx="870333" cy="1307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8F91E2-7D6D-43A4-A1A3-7002DDF75D11}"/>
              </a:ext>
            </a:extLst>
          </p:cNvPr>
          <p:cNvSpPr txBox="1"/>
          <p:nvPr/>
        </p:nvSpPr>
        <p:spPr>
          <a:xfrm>
            <a:off x="6004192" y="6501743"/>
            <a:ext cx="260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Anche in zona nasolabiale</a:t>
            </a:r>
          </a:p>
        </p:txBody>
      </p:sp>
    </p:spTree>
    <p:extLst>
      <p:ext uri="{BB962C8B-B14F-4D97-AF65-F5344CB8AC3E}">
        <p14:creationId xmlns:p14="http://schemas.microsoft.com/office/powerpoint/2010/main" val="426756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E9B98-3E53-431A-BD50-71175384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CAUSA, EPIFENOMENO, MARCATORE</a:t>
            </a:r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E74697B7-5DEF-4F6F-B0D4-05F203CF7294}"/>
              </a:ext>
            </a:extLst>
          </p:cNvPr>
          <p:cNvSpPr txBox="1">
            <a:spLocks/>
          </p:cNvSpPr>
          <p:nvPr/>
        </p:nvSpPr>
        <p:spPr>
          <a:xfrm>
            <a:off x="179640" y="6840000"/>
            <a:ext cx="539640" cy="53964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fld id="{84828CF8-DDAC-44F1-BB67-A2340E2CB545}" type="slidenum">
              <a:rPr lang="it-IT" b="1" smtClean="0">
                <a:solidFill>
                  <a:srgbClr val="FFFFFF"/>
                </a:solidFill>
                <a:latin typeface="Source Sans Pro Black" pitchFamily="34"/>
                <a:cs typeface="Tahoma" pitchFamily="2"/>
              </a:rPr>
              <a:pPr algn="ctr" hangingPunct="0"/>
              <a:t>3</a:t>
            </a:fld>
            <a:endParaRPr lang="it-IT" b="1">
              <a:solidFill>
                <a:srgbClr val="FFFFFF"/>
              </a:solidFill>
              <a:latin typeface="Source Sans Pro Black" pitchFamily="34"/>
              <a:cs typeface="Tahoma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D74B4-F1F1-4909-AA89-53DE78F9F7F9}"/>
              </a:ext>
            </a:extLst>
          </p:cNvPr>
          <p:cNvSpPr txBox="1"/>
          <p:nvPr/>
        </p:nvSpPr>
        <p:spPr>
          <a:xfrm>
            <a:off x="297455" y="1793473"/>
            <a:ext cx="94225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CAUSA: ANTICORPI CHE IN MODELLI ANIMALI SONO SUFFICIENTI A RIPRODURRE PARTE DELLA PATOLOGIA AUTOIMMUNE</a:t>
            </a:r>
          </a:p>
          <a:p>
            <a:endParaRPr lang="it-IT" sz="2000" b="1" dirty="0"/>
          </a:p>
          <a:p>
            <a:r>
              <a:rPr lang="it-IT" sz="2000" dirty="0"/>
              <a:t>ANTICORPI STIMOLANTI IL RECETTORE DEL TSH nella MALATTIA DI BASEDOW</a:t>
            </a:r>
          </a:p>
          <a:p>
            <a:r>
              <a:rPr lang="it-IT" sz="2000" dirty="0"/>
              <a:t>ANTICORPI ANTI RECETTORE DELL’ACETILCOLINA nella MIASTENIA GRAVIS</a:t>
            </a:r>
          </a:p>
          <a:p>
            <a:r>
              <a:rPr lang="it-IT" sz="2000" dirty="0"/>
              <a:t>ANTI NMDA nella sindrome neuropsichiatrica acuta autoimmune</a:t>
            </a:r>
          </a:p>
          <a:p>
            <a:r>
              <a:rPr lang="it-IT" sz="2000" dirty="0"/>
              <a:t>ANTICORPI IN IMMUNOCOMPLESSI: NEFRITE LUPICA</a:t>
            </a:r>
          </a:p>
          <a:p>
            <a:r>
              <a:rPr lang="it-IT" sz="2000" dirty="0"/>
              <a:t>Sindrome di </a:t>
            </a:r>
            <a:r>
              <a:rPr lang="it-IT" sz="2000" dirty="0" err="1"/>
              <a:t>Sjogren</a:t>
            </a:r>
            <a:endParaRPr lang="it-IT" sz="2000" dirty="0"/>
          </a:p>
          <a:p>
            <a:r>
              <a:rPr lang="it-IT" sz="2000" dirty="0"/>
              <a:t>Miosite autoimmuni</a:t>
            </a:r>
          </a:p>
          <a:p>
            <a:endParaRPr lang="it-IT" sz="2000" dirty="0"/>
          </a:p>
          <a:p>
            <a:r>
              <a:rPr lang="it-IT" sz="2000" b="1" dirty="0"/>
              <a:t>EPIFENOMENO: ANTICORPI ASSOCIATI A INFIAMMAZIONE/AUTOIMMUNITA’ MA NON SUFFICIENTI A RIPRODURRE LA PATOLOGIA (prevalente patogenesi cellulare?)</a:t>
            </a:r>
          </a:p>
          <a:p>
            <a:endParaRPr lang="it-IT" sz="2000" dirty="0"/>
          </a:p>
          <a:p>
            <a:r>
              <a:rPr lang="it-IT" sz="2000" dirty="0"/>
              <a:t>Anticorpi associati alle epatiti o pancreatiti autoimmuni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20703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AAECDCB-6C52-4F57-B41D-5EC69B8BC4AD}"/>
              </a:ext>
            </a:extLst>
          </p:cNvPr>
          <p:cNvSpPr txBox="1">
            <a:spLocks/>
          </p:cNvSpPr>
          <p:nvPr/>
        </p:nvSpPr>
        <p:spPr>
          <a:xfrm>
            <a:off x="512400" y="5124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>
            <a:lvl1pPr algn="l" hangingPunct="1">
              <a:tabLst/>
              <a:defRPr lang="it-IT" sz="3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 Black" pitchFamily="34"/>
              </a:defRPr>
            </a:lvl1pPr>
          </a:lstStyle>
          <a:p>
            <a:r>
              <a:rPr lang="it-IT" dirty="0"/>
              <a:t>LE MIOSITI INFIAMMATORIE </a:t>
            </a:r>
            <a:br>
              <a:rPr lang="it-IT" dirty="0"/>
            </a:br>
            <a:r>
              <a:rPr lang="it-IT" dirty="0"/>
              <a:t>(dermatomiosite, </a:t>
            </a:r>
            <a:r>
              <a:rPr lang="it-IT" dirty="0" err="1"/>
              <a:t>polimiosite</a:t>
            </a:r>
            <a:r>
              <a:rPr lang="it-IT" dirty="0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E42ADC-FE03-4D88-9269-31076032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476440" y="1565640"/>
            <a:ext cx="3311999" cy="24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d9a1a2d999">
            <a:extLst>
              <a:ext uri="{FF2B5EF4-FFF2-40B4-BE49-F238E27FC236}">
                <a16:creationId xmlns:a16="http://schemas.microsoft.com/office/drawing/2014/main" id="{A7277253-3985-4ED3-AD57-3DAA83ACB9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5200" y="1727280"/>
            <a:ext cx="1911240" cy="46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DC9F4-BA51-4F5E-87DD-E3627E91AB9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04000" y="4104000"/>
            <a:ext cx="2657520" cy="22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4089CF5-F93C-499F-9E2E-274045B1F2F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08000" y="2880000"/>
            <a:ext cx="1752840" cy="158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20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Immagine 1"/>
          <p:cNvPicPr/>
          <p:nvPr/>
        </p:nvPicPr>
        <p:blipFill>
          <a:blip r:embed="rId3"/>
          <a:stretch/>
        </p:blipFill>
        <p:spPr>
          <a:xfrm>
            <a:off x="0" y="1840607"/>
            <a:ext cx="2978348" cy="1725513"/>
          </a:xfrm>
          <a:prstGeom prst="rect">
            <a:avLst/>
          </a:prstGeom>
          <a:ln>
            <a:noFill/>
          </a:ln>
        </p:spPr>
      </p:pic>
      <p:sp>
        <p:nvSpPr>
          <p:cNvPr id="556" name="CustomShape 1"/>
          <p:cNvSpPr/>
          <p:nvPr/>
        </p:nvSpPr>
        <p:spPr>
          <a:xfrm>
            <a:off x="1182290" y="2698154"/>
            <a:ext cx="1357610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FFFF"/>
                </a:solidFill>
                <a:latin typeface="Lucida Sans Unicode"/>
                <a:ea typeface="DejaVu Sans"/>
              </a:rPr>
              <a:t>Jo1</a:t>
            </a:r>
            <a:endParaRPr lang="it-IT" spc="-1">
              <a:latin typeface="Arial"/>
            </a:endParaRPr>
          </a:p>
        </p:txBody>
      </p:sp>
      <p:pic>
        <p:nvPicPr>
          <p:cNvPr id="557" name="Immagine 3"/>
          <p:cNvPicPr/>
          <p:nvPr/>
        </p:nvPicPr>
        <p:blipFill>
          <a:blip r:embed="rId4"/>
          <a:stretch/>
        </p:blipFill>
        <p:spPr>
          <a:xfrm>
            <a:off x="2621756" y="1840606"/>
            <a:ext cx="2890540" cy="1732062"/>
          </a:xfrm>
          <a:prstGeom prst="rect">
            <a:avLst/>
          </a:prstGeom>
          <a:ln>
            <a:noFill/>
          </a:ln>
        </p:spPr>
      </p:pic>
      <p:sp>
        <p:nvSpPr>
          <p:cNvPr id="558" name="CustomShape 2"/>
          <p:cNvSpPr/>
          <p:nvPr/>
        </p:nvSpPr>
        <p:spPr>
          <a:xfrm>
            <a:off x="6069210" y="3567013"/>
            <a:ext cx="2335709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0000"/>
                </a:solidFill>
                <a:latin typeface="Lucida Sans Unicode"/>
                <a:ea typeface="DejaVu Sans"/>
              </a:rPr>
              <a:t>PL12</a:t>
            </a:r>
            <a:endParaRPr lang="it-IT" spc="-1">
              <a:latin typeface="Arial"/>
            </a:endParaRPr>
          </a:p>
        </p:txBody>
      </p:sp>
      <p:sp>
        <p:nvSpPr>
          <p:cNvPr id="559" name="CustomShape 3"/>
          <p:cNvSpPr/>
          <p:nvPr/>
        </p:nvSpPr>
        <p:spPr>
          <a:xfrm>
            <a:off x="3373338" y="3530699"/>
            <a:ext cx="2335709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0000"/>
                </a:solidFill>
                <a:latin typeface="Lucida Sans Unicode"/>
                <a:ea typeface="DejaVu Sans"/>
              </a:rPr>
              <a:t>PL7</a:t>
            </a:r>
            <a:endParaRPr lang="it-IT" spc="-1">
              <a:latin typeface="Arial"/>
            </a:endParaRPr>
          </a:p>
        </p:txBody>
      </p:sp>
      <p:pic>
        <p:nvPicPr>
          <p:cNvPr id="560" name="Immagine 6"/>
          <p:cNvPicPr/>
          <p:nvPr/>
        </p:nvPicPr>
        <p:blipFill>
          <a:blip r:embed="rId5"/>
          <a:stretch/>
        </p:blipFill>
        <p:spPr>
          <a:xfrm>
            <a:off x="5094684" y="1833463"/>
            <a:ext cx="2811959" cy="1738908"/>
          </a:xfrm>
          <a:prstGeom prst="rect">
            <a:avLst/>
          </a:prstGeom>
          <a:ln>
            <a:noFill/>
          </a:ln>
        </p:spPr>
      </p:pic>
      <p:pic>
        <p:nvPicPr>
          <p:cNvPr id="561" name="Immagine 7"/>
          <p:cNvPicPr/>
          <p:nvPr/>
        </p:nvPicPr>
        <p:blipFill>
          <a:blip r:embed="rId6"/>
          <a:stretch/>
        </p:blipFill>
        <p:spPr>
          <a:xfrm>
            <a:off x="-1" y="4048025"/>
            <a:ext cx="3186708" cy="1754088"/>
          </a:xfrm>
          <a:prstGeom prst="rect">
            <a:avLst/>
          </a:prstGeom>
          <a:ln>
            <a:noFill/>
          </a:ln>
        </p:spPr>
      </p:pic>
      <p:sp>
        <p:nvSpPr>
          <p:cNvPr id="562" name="CustomShape 4"/>
          <p:cNvSpPr/>
          <p:nvPr/>
        </p:nvSpPr>
        <p:spPr>
          <a:xfrm>
            <a:off x="619125" y="5848261"/>
            <a:ext cx="2337792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0000"/>
                </a:solidFill>
                <a:latin typeface="Lucida Sans Unicode"/>
                <a:ea typeface="DejaVu Sans"/>
              </a:rPr>
              <a:t>OJ/Ej</a:t>
            </a:r>
            <a:endParaRPr lang="it-IT" b="1" spc="-1">
              <a:latin typeface="Arial"/>
            </a:endParaRPr>
          </a:p>
        </p:txBody>
      </p:sp>
      <p:sp>
        <p:nvSpPr>
          <p:cNvPr id="563" name="CustomShape 5"/>
          <p:cNvSpPr/>
          <p:nvPr/>
        </p:nvSpPr>
        <p:spPr>
          <a:xfrm>
            <a:off x="4617838" y="5817305"/>
            <a:ext cx="2335709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0000"/>
                </a:solidFill>
                <a:latin typeface="Lucida Sans Unicode"/>
                <a:ea typeface="DejaVu Sans"/>
              </a:rPr>
              <a:t>Ha/Zo</a:t>
            </a:r>
            <a:endParaRPr lang="it-IT" b="1" spc="-1">
              <a:latin typeface="Arial"/>
            </a:endParaRPr>
          </a:p>
        </p:txBody>
      </p:sp>
      <p:sp>
        <p:nvSpPr>
          <p:cNvPr id="564" name="CustomShape 6"/>
          <p:cNvSpPr/>
          <p:nvPr/>
        </p:nvSpPr>
        <p:spPr>
          <a:xfrm>
            <a:off x="8177807" y="5816114"/>
            <a:ext cx="1168003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FF0000"/>
                </a:solidFill>
                <a:latin typeface="Lucida Sans Unicode"/>
                <a:ea typeface="DejaVu Sans"/>
              </a:rPr>
              <a:t>SRP</a:t>
            </a:r>
            <a:endParaRPr lang="it-IT" b="1" spc="-1">
              <a:latin typeface="Arial"/>
            </a:endParaRPr>
          </a:p>
        </p:txBody>
      </p:sp>
      <p:pic>
        <p:nvPicPr>
          <p:cNvPr id="565" name="Immagine 11"/>
          <p:cNvPicPr/>
          <p:nvPr/>
        </p:nvPicPr>
        <p:blipFill>
          <a:blip r:embed="rId7"/>
          <a:stretch/>
        </p:blipFill>
        <p:spPr>
          <a:xfrm>
            <a:off x="3188791" y="4048025"/>
            <a:ext cx="3595985" cy="1754088"/>
          </a:xfrm>
          <a:prstGeom prst="rect">
            <a:avLst/>
          </a:prstGeom>
          <a:ln>
            <a:noFill/>
          </a:ln>
        </p:spPr>
      </p:pic>
      <p:pic>
        <p:nvPicPr>
          <p:cNvPr id="566" name="Immagine 12"/>
          <p:cNvPicPr/>
          <p:nvPr/>
        </p:nvPicPr>
        <p:blipFill>
          <a:blip r:embed="rId8"/>
          <a:stretch/>
        </p:blipFill>
        <p:spPr>
          <a:xfrm>
            <a:off x="6749653" y="4048025"/>
            <a:ext cx="3328690" cy="1754088"/>
          </a:xfrm>
          <a:prstGeom prst="rect">
            <a:avLst/>
          </a:prstGeom>
          <a:ln>
            <a:noFill/>
          </a:ln>
        </p:spPr>
      </p:pic>
      <p:pic>
        <p:nvPicPr>
          <p:cNvPr id="567" name="Immagine 13"/>
          <p:cNvPicPr/>
          <p:nvPr/>
        </p:nvPicPr>
        <p:blipFill>
          <a:blip r:embed="rId9"/>
          <a:srcRect t="444" b="957"/>
          <a:stretch/>
        </p:blipFill>
        <p:spPr>
          <a:xfrm>
            <a:off x="7501235" y="1822747"/>
            <a:ext cx="2605683" cy="1749623"/>
          </a:xfrm>
          <a:prstGeom prst="rect">
            <a:avLst/>
          </a:prstGeom>
          <a:ln>
            <a:noFill/>
          </a:ln>
        </p:spPr>
      </p:pic>
      <p:sp>
        <p:nvSpPr>
          <p:cNvPr id="568" name="CustomShape 7"/>
          <p:cNvSpPr/>
          <p:nvPr/>
        </p:nvSpPr>
        <p:spPr>
          <a:xfrm>
            <a:off x="8415933" y="3529508"/>
            <a:ext cx="1464766" cy="35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spc="-1">
                <a:solidFill>
                  <a:srgbClr val="006600"/>
                </a:solidFill>
                <a:latin typeface="Lucida Sans Unicode"/>
                <a:ea typeface="DejaVu Sans"/>
              </a:rPr>
              <a:t>HMGCR</a:t>
            </a:r>
            <a:endParaRPr lang="it-IT" spc="-1">
              <a:latin typeface="Arial"/>
            </a:endParaRPr>
          </a:p>
        </p:txBody>
      </p:sp>
      <p:sp>
        <p:nvSpPr>
          <p:cNvPr id="569" name="CustomShape 8"/>
          <p:cNvSpPr/>
          <p:nvPr/>
        </p:nvSpPr>
        <p:spPr>
          <a:xfrm>
            <a:off x="-1" y="1850430"/>
            <a:ext cx="10078641" cy="3967681"/>
          </a:xfrm>
          <a:prstGeom prst="rect">
            <a:avLst/>
          </a:prstGeom>
          <a:noFill/>
          <a:ln w="3816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488" spc="-1">
              <a:latin typeface="Arial"/>
            </a:endParaRPr>
          </a:p>
        </p:txBody>
      </p:sp>
      <p:sp>
        <p:nvSpPr>
          <p:cNvPr id="570" name="CustomShape 9"/>
          <p:cNvSpPr/>
          <p:nvPr/>
        </p:nvSpPr>
        <p:spPr>
          <a:xfrm>
            <a:off x="515540" y="1144091"/>
            <a:ext cx="9398069" cy="380481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wrap="none"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984" b="1" spc="-1">
                <a:solidFill>
                  <a:srgbClr val="000000"/>
                </a:solidFill>
                <a:latin typeface="Arial"/>
                <a:ea typeface="DejaVu Sans"/>
              </a:rPr>
              <a:t>AC 19 e 20: Antigeni con pattern citoplasmatico nelle miopatie infiammatorie</a:t>
            </a:r>
            <a:endParaRPr lang="it-IT" sz="1984" spc="-1">
              <a:latin typeface="Arial"/>
            </a:endParaRPr>
          </a:p>
        </p:txBody>
      </p:sp>
      <p:sp>
        <p:nvSpPr>
          <p:cNvPr id="571" name="CustomShape 10"/>
          <p:cNvSpPr/>
          <p:nvPr/>
        </p:nvSpPr>
        <p:spPr>
          <a:xfrm>
            <a:off x="245864" y="3882529"/>
            <a:ext cx="5952827" cy="988516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74414" tIns="37207" rIns="74414" bIns="37207" anchor="ctr">
            <a:noAutofit/>
          </a:bodyPr>
          <a:lstStyle/>
          <a:p>
            <a:pPr algn="ctr">
              <a:lnSpc>
                <a:spcPct val="100000"/>
              </a:lnSpc>
            </a:pPr>
            <a:br>
              <a:rPr sz="1488"/>
            </a:br>
            <a:r>
              <a:rPr lang="it-IT" sz="2480" b="1" spc="-1">
                <a:solidFill>
                  <a:srgbClr val="0070C0"/>
                </a:solidFill>
                <a:latin typeface="Arial"/>
                <a:ea typeface="DejaVu Sans"/>
              </a:rPr>
              <a:t>ANTICORPI ANTISINTETASI</a:t>
            </a:r>
            <a:endParaRPr lang="it-IT" sz="248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80" b="1" spc="-1">
                <a:solidFill>
                  <a:srgbClr val="0070C0"/>
                </a:solidFill>
                <a:latin typeface="Arial"/>
                <a:ea typeface="DejaVu Sans"/>
              </a:rPr>
              <a:t>Sindrome anti-sintetasi (ARS)</a:t>
            </a:r>
            <a:br>
              <a:rPr sz="1488"/>
            </a:br>
            <a:endParaRPr lang="it-IT" sz="2480" spc="-1">
              <a:latin typeface="Arial"/>
            </a:endParaRPr>
          </a:p>
        </p:txBody>
      </p:sp>
      <p:sp>
        <p:nvSpPr>
          <p:cNvPr id="572" name="CustomShape 11"/>
          <p:cNvSpPr/>
          <p:nvPr/>
        </p:nvSpPr>
        <p:spPr>
          <a:xfrm>
            <a:off x="6236196" y="3924498"/>
            <a:ext cx="3842147" cy="904875"/>
          </a:xfrm>
          <a:prstGeom prst="rect">
            <a:avLst/>
          </a:prstGeom>
          <a:gradFill rotWithShape="0"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 anchor="ctr">
            <a:noAutofit/>
          </a:bodyPr>
          <a:lstStyle/>
          <a:p>
            <a:pPr algn="ctr">
              <a:lnSpc>
                <a:spcPct val="100000"/>
              </a:lnSpc>
            </a:pPr>
            <a:br>
              <a:rPr sz="1488"/>
            </a:br>
            <a:r>
              <a:rPr lang="it-IT" sz="2480" b="1" spc="-1">
                <a:solidFill>
                  <a:srgbClr val="0070C0"/>
                </a:solidFill>
                <a:latin typeface="Arial"/>
                <a:ea typeface="DejaVu Sans"/>
              </a:rPr>
              <a:t>Ab delle</a:t>
            </a:r>
            <a:endParaRPr lang="it-IT" sz="248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80" b="1" spc="-1">
                <a:solidFill>
                  <a:srgbClr val="0070C0"/>
                </a:solidFill>
                <a:latin typeface="Arial"/>
                <a:ea typeface="DejaVu Sans"/>
              </a:rPr>
              <a:t> Miopatie Necrotizzanti</a:t>
            </a:r>
            <a:br>
              <a:rPr sz="1488"/>
            </a:br>
            <a:endParaRPr lang="it-IT" sz="2480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557510" y="2207021"/>
            <a:ext cx="9027914" cy="40130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rmAutofit lnSpcReduction="10000"/>
          </a:bodyPr>
          <a:lstStyle/>
          <a:p>
            <a:pPr>
              <a:spcBef>
                <a:spcPts val="396"/>
              </a:spcBef>
            </a:pPr>
            <a:endParaRPr lang="it-IT" sz="1488" spc="-1">
              <a:latin typeface="Arial"/>
            </a:endParaRPr>
          </a:p>
          <a:p>
            <a:pPr marL="190197" indent="-188114">
              <a:spcBef>
                <a:spcPts val="396"/>
              </a:spcBef>
              <a:buSzPct val="100000"/>
              <a:buBlip>
                <a:blip r:embed="rId3"/>
              </a:buBlip>
            </a:pPr>
            <a:r>
              <a:rPr lang="it-IT" sz="1984" spc="-1">
                <a:solidFill>
                  <a:srgbClr val="1F497D"/>
                </a:solidFill>
                <a:latin typeface="Arial"/>
                <a:ea typeface="DejaVu Sans"/>
              </a:rPr>
              <a:t>Interstiziopatia polmonare (~80%)</a:t>
            </a: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 marL="190197" indent="-188114">
              <a:spcBef>
                <a:spcPts val="396"/>
              </a:spcBef>
              <a:buSzPct val="100000"/>
              <a:buBlip>
                <a:blip r:embed="rId3"/>
              </a:buBlip>
            </a:pPr>
            <a:r>
              <a:rPr lang="it-IT" sz="1984" spc="-1">
                <a:solidFill>
                  <a:srgbClr val="1F497D"/>
                </a:solidFill>
                <a:latin typeface="Arial"/>
                <a:ea typeface="DejaVu Sans"/>
              </a:rPr>
              <a:t>Artrite (~60%)</a:t>
            </a: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 marL="190197" indent="-188114">
              <a:spcBef>
                <a:spcPts val="396"/>
              </a:spcBef>
              <a:buSzPct val="100000"/>
              <a:buBlip>
                <a:blip r:embed="rId3"/>
              </a:buBlip>
            </a:pPr>
            <a:r>
              <a:rPr lang="it-IT" sz="1984" spc="-1">
                <a:solidFill>
                  <a:srgbClr val="1F497D"/>
                </a:solidFill>
                <a:latin typeface="Arial"/>
                <a:ea typeface="DejaVu Sans"/>
              </a:rPr>
              <a:t>Fenomeno di Raynaud (~60%)</a:t>
            </a: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 marL="190197" indent="-188114">
              <a:spcBef>
                <a:spcPts val="396"/>
              </a:spcBef>
              <a:buSzPct val="100000"/>
              <a:buBlip>
                <a:blip r:embed="rId3"/>
              </a:buBlip>
            </a:pPr>
            <a:r>
              <a:rPr lang="it-IT" sz="1984" spc="-1">
                <a:solidFill>
                  <a:srgbClr val="1F497D"/>
                </a:solidFill>
                <a:latin typeface="Arial"/>
                <a:ea typeface="DejaVu Sans"/>
              </a:rPr>
              <a:t>Mano da meccanico (~70%)</a:t>
            </a: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 marL="190197" indent="-188114">
              <a:spcBef>
                <a:spcPts val="396"/>
              </a:spcBef>
              <a:buSzPct val="100000"/>
              <a:buBlip>
                <a:blip r:embed="rId3"/>
              </a:buBlip>
            </a:pPr>
            <a:r>
              <a:rPr lang="it-IT" sz="1984" spc="-1">
                <a:solidFill>
                  <a:srgbClr val="1F497D"/>
                </a:solidFill>
                <a:latin typeface="Arial"/>
                <a:ea typeface="DejaVu Sans"/>
              </a:rPr>
              <a:t>Papule di Gottron</a:t>
            </a: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 marL="190197" indent="-188114">
              <a:spcBef>
                <a:spcPts val="396"/>
              </a:spcBef>
              <a:buSzPct val="100000"/>
              <a:buBlip>
                <a:blip r:embed="rId3"/>
              </a:buBlip>
            </a:pPr>
            <a:r>
              <a:rPr lang="it-IT" sz="1984" spc="-1">
                <a:solidFill>
                  <a:srgbClr val="1F497D"/>
                </a:solidFill>
                <a:latin typeface="Arial"/>
                <a:ea typeface="DejaVu Sans"/>
              </a:rPr>
              <a:t>Febbre</a:t>
            </a: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  <a:p>
            <a:pPr>
              <a:spcBef>
                <a:spcPts val="396"/>
              </a:spcBef>
            </a:pPr>
            <a:endParaRPr lang="it-IT" sz="1984" spc="-1">
              <a:latin typeface="Arial"/>
            </a:endParaRPr>
          </a:p>
        </p:txBody>
      </p:sp>
      <p:pic>
        <p:nvPicPr>
          <p:cNvPr id="574" name="Immagine 1"/>
          <p:cNvPicPr/>
          <p:nvPr/>
        </p:nvPicPr>
        <p:blipFill>
          <a:blip r:embed="rId4"/>
          <a:stretch/>
        </p:blipFill>
        <p:spPr>
          <a:xfrm>
            <a:off x="5072062" y="2350789"/>
            <a:ext cx="4141589" cy="213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5" name="CustomShape 2"/>
          <p:cNvSpPr/>
          <p:nvPr/>
        </p:nvSpPr>
        <p:spPr>
          <a:xfrm>
            <a:off x="297" y="944661"/>
            <a:ext cx="10078343" cy="988516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74414" tIns="37207" rIns="74414" bIns="37207" anchor="ctr">
            <a:noAutofit/>
          </a:bodyPr>
          <a:lstStyle/>
          <a:p>
            <a:pPr algn="ctr">
              <a:lnSpc>
                <a:spcPct val="100000"/>
              </a:lnSpc>
            </a:pPr>
            <a:br>
              <a:rPr sz="1488"/>
            </a:br>
            <a:r>
              <a:rPr lang="it-IT" sz="2480" b="1" spc="-1">
                <a:solidFill>
                  <a:srgbClr val="0070C0"/>
                </a:solidFill>
                <a:latin typeface="Arial"/>
                <a:ea typeface="DejaVu Sans"/>
              </a:rPr>
              <a:t>ANTICORPI ANTISINTETASI</a:t>
            </a:r>
            <a:endParaRPr lang="it-IT" sz="248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80" b="1" spc="-1">
                <a:solidFill>
                  <a:srgbClr val="0070C0"/>
                </a:solidFill>
                <a:latin typeface="Arial"/>
                <a:ea typeface="DejaVu Sans"/>
              </a:rPr>
              <a:t>Sindrome anti-sintetasi (ARS)</a:t>
            </a:r>
            <a:br>
              <a:rPr sz="1488"/>
            </a:br>
            <a:endParaRPr lang="it-IT" sz="2480" spc="-1">
              <a:latin typeface="Arial"/>
            </a:endParaRPr>
          </a:p>
        </p:txBody>
      </p:sp>
      <p:pic>
        <p:nvPicPr>
          <p:cNvPr id="576" name="Picture 6"/>
          <p:cNvPicPr/>
          <p:nvPr/>
        </p:nvPicPr>
        <p:blipFill>
          <a:blip r:embed="rId5"/>
          <a:stretch/>
        </p:blipFill>
        <p:spPr>
          <a:xfrm>
            <a:off x="6945510" y="4069159"/>
            <a:ext cx="2397919" cy="1912441"/>
          </a:xfrm>
          <a:prstGeom prst="rect">
            <a:avLst/>
          </a:prstGeom>
          <a:ln>
            <a:noFill/>
          </a:ln>
        </p:spPr>
      </p:pic>
      <p:pic>
        <p:nvPicPr>
          <p:cNvPr id="577" name="Picture 2"/>
          <p:cNvPicPr/>
          <p:nvPr/>
        </p:nvPicPr>
        <p:blipFill>
          <a:blip r:embed="rId6"/>
          <a:stretch/>
        </p:blipFill>
        <p:spPr>
          <a:xfrm>
            <a:off x="4266306" y="4482603"/>
            <a:ext cx="3130451" cy="178385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A1AD95-1E3C-4B84-855F-952DC8C0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6" y="1624342"/>
            <a:ext cx="8466463" cy="5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4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94717" y="2129928"/>
            <a:ext cx="9212163" cy="4395788"/>
          </a:xfrm>
          <a:prstGeom prst="rect">
            <a:avLst/>
          </a:prstGeom>
          <a:ln>
            <a:noFill/>
          </a:ln>
        </p:spPr>
      </p:pic>
      <p:sp>
        <p:nvSpPr>
          <p:cNvPr id="662" name="CustomShape 1"/>
          <p:cNvSpPr/>
          <p:nvPr/>
        </p:nvSpPr>
        <p:spPr>
          <a:xfrm>
            <a:off x="10715" y="944661"/>
            <a:ext cx="10078343" cy="856952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74414" tIns="37207" rIns="74414" bIns="37207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488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80" b="1" spc="-1">
                <a:solidFill>
                  <a:srgbClr val="002060"/>
                </a:solidFill>
                <a:latin typeface="Arial"/>
                <a:ea typeface="DejaVu Sans"/>
              </a:rPr>
              <a:t>Profilazione delle Miopatie infiammatorie idiopatiche (IIM)</a:t>
            </a:r>
            <a:endParaRPr lang="it-IT" sz="248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984" b="1" spc="-1">
                <a:solidFill>
                  <a:srgbClr val="002060"/>
                </a:solidFill>
                <a:latin typeface="Arial"/>
                <a:ea typeface="DejaVu Sans"/>
              </a:rPr>
              <a:t>Take home messages</a:t>
            </a:r>
            <a:br>
              <a:rPr sz="1488"/>
            </a:br>
            <a:endParaRPr lang="it-IT" sz="1984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F55A-EE7D-43F9-B95E-0339D38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SCLEROSI SISTEMICA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DCDF1-34FE-43E4-B096-CF944D0DBC29}"/>
              </a:ext>
            </a:extLst>
          </p:cNvPr>
          <p:cNvSpPr txBox="1"/>
          <p:nvPr/>
        </p:nvSpPr>
        <p:spPr>
          <a:xfrm>
            <a:off x="264405" y="1647022"/>
            <a:ext cx="936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Disfunzione vascolare più o meno estesa, alterata risposta immunitaria e anormale deposizione di collagene</a:t>
            </a:r>
          </a:p>
          <a:p>
            <a:endParaRPr lang="it-IT" sz="2400" dirty="0"/>
          </a:p>
          <a:p>
            <a:r>
              <a:rPr lang="it-IT" sz="2400" dirty="0"/>
              <a:t>Forme localizzata e </a:t>
            </a:r>
            <a:r>
              <a:rPr lang="it-IT" sz="2400" dirty="0" err="1"/>
              <a:t>difussa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56395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85D4731-639A-4870-B783-F41386E4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76440" y="1565640"/>
            <a:ext cx="3311999" cy="24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d9a1a2d999">
            <a:extLst>
              <a:ext uri="{FF2B5EF4-FFF2-40B4-BE49-F238E27FC236}">
                <a16:creationId xmlns:a16="http://schemas.microsoft.com/office/drawing/2014/main" id="{F0B5C579-6B4F-4AB4-A5FF-B04E235AE6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5200" y="1727280"/>
            <a:ext cx="1911240" cy="46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F5C0667-7612-429E-98E4-9C5B2FE88B0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04000" y="4104000"/>
            <a:ext cx="2657520" cy="22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6390430-3C3D-4084-A592-172600A4DCE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08000" y="2880000"/>
            <a:ext cx="1752840" cy="1589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94D42C-E821-49FF-87F8-BDEACB27D2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280" y="300240"/>
            <a:ext cx="9067680" cy="1255320"/>
          </a:xfrm>
        </p:spPr>
        <p:txBody>
          <a:bodyPr anchor="ctr"/>
          <a:lstStyle/>
          <a:p>
            <a:pPr lvl="0"/>
            <a:r>
              <a:rPr lang="it-IT" sz="3600">
                <a:effectLst>
                  <a:outerShdw dist="17961" dir="2700000">
                    <a:scrgbClr r="0" g="0" b="0"/>
                  </a:outerShdw>
                </a:effectLst>
                <a:cs typeface="Arial" pitchFamily="34"/>
              </a:rPr>
              <a:t>ANA reflex / reflective – miopatie e sclerodermia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Picture 5"/>
          <p:cNvPicPr/>
          <p:nvPr/>
        </p:nvPicPr>
        <p:blipFill>
          <a:blip r:embed="rId3"/>
          <a:stretch/>
        </p:blipFill>
        <p:spPr>
          <a:xfrm>
            <a:off x="532804" y="5129411"/>
            <a:ext cx="2541984" cy="1269206"/>
          </a:xfrm>
          <a:prstGeom prst="rect">
            <a:avLst/>
          </a:prstGeom>
          <a:ln>
            <a:noFill/>
          </a:ln>
        </p:spPr>
      </p:pic>
      <p:pic>
        <p:nvPicPr>
          <p:cNvPr id="484" name="Picture 2"/>
          <p:cNvPicPr/>
          <p:nvPr/>
        </p:nvPicPr>
        <p:blipFill>
          <a:blip r:embed="rId4"/>
          <a:stretch/>
        </p:blipFill>
        <p:spPr>
          <a:xfrm>
            <a:off x="192881" y="2226071"/>
            <a:ext cx="9753898" cy="2495848"/>
          </a:xfrm>
          <a:prstGeom prst="rect">
            <a:avLst/>
          </a:prstGeom>
          <a:ln>
            <a:noFill/>
          </a:ln>
          <a:effectLst>
            <a:outerShdw blurRad="225425" dist="48241" dir="5374345" algn="ctr">
              <a:srgbClr val="000000">
                <a:alpha val="33000"/>
              </a:srgbClr>
            </a:outerShdw>
          </a:effectLst>
        </p:spPr>
      </p:pic>
      <p:sp>
        <p:nvSpPr>
          <p:cNvPr id="485" name="CustomShape 1"/>
          <p:cNvSpPr/>
          <p:nvPr/>
        </p:nvSpPr>
        <p:spPr>
          <a:xfrm>
            <a:off x="649173" y="6973677"/>
            <a:ext cx="6627467" cy="3808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 algn="r">
              <a:spcBef>
                <a:spcPts val="199"/>
              </a:spcBef>
            </a:pPr>
            <a:r>
              <a:rPr lang="it-IT" sz="992" i="1" spc="-1" dirty="0">
                <a:solidFill>
                  <a:srgbClr val="000000"/>
                </a:solidFill>
                <a:latin typeface="Calibri"/>
                <a:ea typeface="DejaVu Sans"/>
              </a:rPr>
              <a:t>ARTHRITIS &amp; RHEUMATISM  Vol. 65, No. 11, November 2013, pp 2737–2747</a:t>
            </a:r>
            <a:endParaRPr lang="it-IT" sz="992" spc="-1" dirty="0"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-95381" y="675876"/>
            <a:ext cx="9672638" cy="684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480" b="1" spc="-1" dirty="0">
                <a:solidFill>
                  <a:srgbClr val="006600"/>
                </a:solidFill>
                <a:latin typeface="Calibri"/>
                <a:ea typeface="DejaVu Sans"/>
              </a:rPr>
              <a:t>SCLERODERMIA</a:t>
            </a:r>
            <a:br>
              <a:rPr sz="1488" dirty="0"/>
            </a:br>
            <a:r>
              <a:rPr lang="it-IT" sz="2480" b="1" spc="-1" dirty="0">
                <a:solidFill>
                  <a:srgbClr val="006600"/>
                </a:solidFill>
                <a:latin typeface="Calibri"/>
                <a:ea typeface="DejaVu Sans"/>
              </a:rPr>
              <a:t>NUOVI CRITERI DIAGNOSTICI</a:t>
            </a:r>
            <a:br>
              <a:rPr sz="1488" dirty="0"/>
            </a:br>
            <a:endParaRPr lang="it-IT" sz="2480" spc="-1" dirty="0">
              <a:latin typeface="Arial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4087713" y="4256087"/>
            <a:ext cx="594420" cy="475357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8" name="Picture 2"/>
          <p:cNvPicPr/>
          <p:nvPr/>
        </p:nvPicPr>
        <p:blipFill>
          <a:blip r:embed="rId5"/>
          <a:srcRect l="11894"/>
          <a:stretch/>
        </p:blipFill>
        <p:spPr>
          <a:xfrm>
            <a:off x="4781240" y="3935286"/>
            <a:ext cx="5106504" cy="238825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441126" y="1405731"/>
            <a:ext cx="10078641" cy="10099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 anchor="ctr">
            <a:noAutofit/>
          </a:bodyPr>
          <a:lstStyle/>
          <a:p>
            <a:pPr marL="614345" indent="-234249" algn="ctr"/>
            <a:r>
              <a:rPr lang="it-IT" sz="2315" b="1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br>
              <a:rPr sz="1488"/>
            </a:br>
            <a:r>
              <a:rPr lang="it-IT" sz="1984" spc="-1">
                <a:solidFill>
                  <a:srgbClr val="FF0000"/>
                </a:solidFill>
                <a:latin typeface="Arial"/>
                <a:ea typeface="DejaVu Sans"/>
              </a:rPr>
              <a:t>Systemic Sclerosis (Nucleoli) Profile  </a:t>
            </a:r>
            <a:endParaRPr lang="it-IT" sz="1984" spc="-1">
              <a:latin typeface="Arial"/>
            </a:endParaRPr>
          </a:p>
        </p:txBody>
      </p:sp>
      <p:pic>
        <p:nvPicPr>
          <p:cNvPr id="491" name="Picture 3"/>
          <p:cNvPicPr/>
          <p:nvPr/>
        </p:nvPicPr>
        <p:blipFill>
          <a:blip r:embed="rId2"/>
          <a:stretch/>
        </p:blipFill>
        <p:spPr>
          <a:xfrm>
            <a:off x="-1" y="1700708"/>
            <a:ext cx="1707654" cy="4148435"/>
          </a:xfrm>
          <a:prstGeom prst="rect">
            <a:avLst/>
          </a:prstGeom>
          <a:ln>
            <a:noFill/>
          </a:ln>
        </p:spPr>
      </p:pic>
      <p:pic>
        <p:nvPicPr>
          <p:cNvPr id="492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4605" t="18214" r="25002" b="21502"/>
          <a:stretch/>
        </p:blipFill>
        <p:spPr>
          <a:xfrm>
            <a:off x="2924358" y="3145738"/>
            <a:ext cx="5112175" cy="2550816"/>
          </a:xfrm>
          <a:prstGeom prst="rect">
            <a:avLst/>
          </a:prstGeom>
          <a:ln>
            <a:noFill/>
          </a:ln>
        </p:spPr>
      </p:pic>
      <p:pic>
        <p:nvPicPr>
          <p:cNvPr id="493" name="Picture 7"/>
          <p:cNvPicPr/>
          <p:nvPr/>
        </p:nvPicPr>
        <p:blipFill>
          <a:blip r:embed="rId5"/>
          <a:srcRect l="6031" t="78642" r="6541" b="15850"/>
          <a:stretch/>
        </p:blipFill>
        <p:spPr>
          <a:xfrm>
            <a:off x="914995" y="5953918"/>
            <a:ext cx="9130903" cy="240506"/>
          </a:xfrm>
          <a:prstGeom prst="rect">
            <a:avLst/>
          </a:prstGeom>
          <a:ln>
            <a:noFill/>
          </a:ln>
          <a:effectLst>
            <a:outerShdw blurRad="10795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94" name="CustomShape 2"/>
          <p:cNvSpPr/>
          <p:nvPr/>
        </p:nvSpPr>
        <p:spPr>
          <a:xfrm>
            <a:off x="2325885" y="2305843"/>
            <a:ext cx="7563743" cy="635794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323" b="1" spc="-1">
                <a:solidFill>
                  <a:srgbClr val="000000"/>
                </a:solidFill>
                <a:latin typeface="Arial"/>
                <a:ea typeface="DejaVu Sans"/>
              </a:rPr>
              <a:t>210 italian SSc vs 150 control sera: specificità 93-100% tutti Ag</a:t>
            </a:r>
            <a:endParaRPr lang="it-IT" sz="1323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661" b="1" spc="-1">
                <a:solidFill>
                  <a:srgbClr val="000000"/>
                </a:solidFill>
                <a:latin typeface="Calibri"/>
                <a:ea typeface="DejaVu Sans"/>
              </a:rPr>
              <a:t>Villalta D, et al. Autoimmun Rev 2012 </a:t>
            </a:r>
            <a:endParaRPr lang="it-IT" sz="661" spc="-1">
              <a:latin typeface="Arial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1785342" y="1067593"/>
            <a:ext cx="7390507" cy="753963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  <p:txBody>
          <a:bodyPr lIns="74414" tIns="37207" rIns="74414" bIns="37207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2646" spc="-1">
                <a:solidFill>
                  <a:srgbClr val="1E1C11"/>
                </a:solidFill>
                <a:latin typeface="Arial"/>
                <a:ea typeface="DejaVu Sans"/>
              </a:rPr>
              <a:t>AUTOANTICORPI SSc SPECIFICI</a:t>
            </a:r>
            <a:endParaRPr lang="it-IT" sz="2646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2"/>
          <p:cNvPicPr/>
          <p:nvPr/>
        </p:nvPicPr>
        <p:blipFill>
          <a:blip r:embed="rId2"/>
          <a:stretch/>
        </p:blipFill>
        <p:spPr>
          <a:xfrm>
            <a:off x="0" y="944661"/>
            <a:ext cx="10079831" cy="5669459"/>
          </a:xfrm>
          <a:prstGeom prst="rect">
            <a:avLst/>
          </a:prstGeom>
          <a:ln>
            <a:noFill/>
          </a:ln>
        </p:spPr>
      </p:pic>
      <p:pic>
        <p:nvPicPr>
          <p:cNvPr id="497" name="Picture 2"/>
          <p:cNvPicPr/>
          <p:nvPr/>
        </p:nvPicPr>
        <p:blipFill>
          <a:blip r:embed="rId3"/>
          <a:stretch/>
        </p:blipFill>
        <p:spPr>
          <a:xfrm>
            <a:off x="158353" y="3958431"/>
            <a:ext cx="1825228" cy="1215926"/>
          </a:xfrm>
          <a:prstGeom prst="rect">
            <a:avLst/>
          </a:prstGeom>
          <a:ln>
            <a:noFill/>
          </a:ln>
        </p:spPr>
      </p:pic>
      <p:pic>
        <p:nvPicPr>
          <p:cNvPr id="498" name="Picture 6"/>
          <p:cNvPicPr/>
          <p:nvPr/>
        </p:nvPicPr>
        <p:blipFill>
          <a:blip r:embed="rId4"/>
          <a:stretch/>
        </p:blipFill>
        <p:spPr>
          <a:xfrm>
            <a:off x="336946" y="5275559"/>
            <a:ext cx="1918692" cy="128885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4B7B-5507-46E5-AEFF-303A9C25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CE35BC4C-D984-483E-9C04-0110767A5CF6}"/>
              </a:ext>
            </a:extLst>
          </p:cNvPr>
          <p:cNvSpPr txBox="1">
            <a:spLocks/>
          </p:cNvSpPr>
          <p:nvPr/>
        </p:nvSpPr>
        <p:spPr>
          <a:xfrm>
            <a:off x="179640" y="6840000"/>
            <a:ext cx="539640" cy="53964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fld id="{84828CF8-DDAC-44F1-BB67-A2340E2CB545}" type="slidenum">
              <a:rPr lang="it-IT" b="1" smtClean="0">
                <a:solidFill>
                  <a:srgbClr val="FFFFFF"/>
                </a:solidFill>
                <a:latin typeface="Source Sans Pro Black" pitchFamily="34"/>
                <a:cs typeface="Tahoma" pitchFamily="2"/>
              </a:rPr>
              <a:pPr algn="ctr" hangingPunct="0"/>
              <a:t>4</a:t>
            </a:fld>
            <a:endParaRPr lang="it-IT" b="1">
              <a:solidFill>
                <a:srgbClr val="FFFFFF"/>
              </a:solidFill>
              <a:latin typeface="Source Sans Pro Black" pitchFamily="34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81DA7-2D1A-44F1-8A2B-8EA6696A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39" y="1894364"/>
            <a:ext cx="5479001" cy="2575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AB03D-E95C-4837-A5BC-669B5F9FF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91" y="1894364"/>
            <a:ext cx="4083018" cy="2590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15103C-F030-4EC9-AD01-FF95C7EF3D6A}"/>
              </a:ext>
            </a:extLst>
          </p:cNvPr>
          <p:cNvSpPr txBox="1"/>
          <p:nvPr/>
        </p:nvSpPr>
        <p:spPr>
          <a:xfrm>
            <a:off x="202599" y="4806985"/>
            <a:ext cx="10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Basedow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CCEF0-B9D5-4E8F-A689-E44BF86A14EA}"/>
              </a:ext>
            </a:extLst>
          </p:cNvPr>
          <p:cNvSpPr txBox="1"/>
          <p:nvPr/>
        </p:nvSpPr>
        <p:spPr>
          <a:xfrm>
            <a:off x="1581010" y="4806985"/>
            <a:ext cx="110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Miastenia</a:t>
            </a:r>
          </a:p>
          <a:p>
            <a:r>
              <a:rPr lang="it-IT" dirty="0" err="1"/>
              <a:t>gravis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FCB16-9393-42F5-B2D7-46A31D7DC9A6}"/>
              </a:ext>
            </a:extLst>
          </p:cNvPr>
          <p:cNvSpPr txBox="1"/>
          <p:nvPr/>
        </p:nvSpPr>
        <p:spPr>
          <a:xfrm>
            <a:off x="2919139" y="4806985"/>
            <a:ext cx="152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Sindrome anti-fosfolipidi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1DBF9-D68F-433F-A722-6D98DD50D6B9}"/>
              </a:ext>
            </a:extLst>
          </p:cNvPr>
          <p:cNvSpPr txBox="1"/>
          <p:nvPr/>
        </p:nvSpPr>
        <p:spPr>
          <a:xfrm>
            <a:off x="7115624" y="4806984"/>
            <a:ext cx="152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Anemia emolitica autoimmune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81818-3793-4DD5-AAD6-75C51788948E}"/>
              </a:ext>
            </a:extLst>
          </p:cNvPr>
          <p:cNvSpPr txBox="1"/>
          <p:nvPr/>
        </p:nvSpPr>
        <p:spPr>
          <a:xfrm>
            <a:off x="8499615" y="4806985"/>
            <a:ext cx="152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Artrite reumatoide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CB2598-DB9A-49E0-B99C-3C824A5E20C5}"/>
              </a:ext>
            </a:extLst>
          </p:cNvPr>
          <p:cNvSpPr txBox="1"/>
          <p:nvPr/>
        </p:nvSpPr>
        <p:spPr>
          <a:xfrm>
            <a:off x="4425261" y="4806984"/>
            <a:ext cx="152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Pemfigo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7F765-576F-41B6-83E3-B42884325C04}"/>
              </a:ext>
            </a:extLst>
          </p:cNvPr>
          <p:cNvSpPr txBox="1"/>
          <p:nvPr/>
        </p:nvSpPr>
        <p:spPr>
          <a:xfrm>
            <a:off x="5785334" y="4806984"/>
            <a:ext cx="152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AT1R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8A6582-233A-4B38-81BD-852A86AB2B5B}"/>
              </a:ext>
            </a:extLst>
          </p:cNvPr>
          <p:cNvSpPr txBox="1"/>
          <p:nvPr/>
        </p:nvSpPr>
        <p:spPr>
          <a:xfrm>
            <a:off x="1001242" y="7029131"/>
            <a:ext cx="607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D54449"/>
                </a:solidFill>
                <a:effectLst/>
                <a:latin typeface="MuseoSans"/>
                <a:hlinkClick r:id="rId4"/>
              </a:rPr>
              <a:t>https://doi.org/10.3389/fimmu.2017.00603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3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68325" y="539479"/>
            <a:ext cx="5308251" cy="6292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976" b="1" spc="-1" dirty="0">
                <a:solidFill>
                  <a:schemeClr val="bg1"/>
                </a:solidFill>
                <a:latin typeface="Arial"/>
                <a:ea typeface="DejaVu Sans"/>
              </a:rPr>
              <a:t>Anticorpi in </a:t>
            </a:r>
            <a:r>
              <a:rPr lang="it-IT" sz="2976" b="1" spc="-1" dirty="0" err="1">
                <a:solidFill>
                  <a:schemeClr val="bg1"/>
                </a:solidFill>
                <a:latin typeface="Arial"/>
                <a:ea typeface="DejaVu Sans"/>
              </a:rPr>
              <a:t>SSc</a:t>
            </a:r>
            <a:endParaRPr lang="it-IT" sz="2976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3771602" y="2112962"/>
            <a:ext cx="5475089" cy="4166592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Line 3"/>
          <p:cNvSpPr/>
          <p:nvPr/>
        </p:nvSpPr>
        <p:spPr>
          <a:xfrm>
            <a:off x="6349305" y="2112664"/>
            <a:ext cx="40184" cy="2917924"/>
          </a:xfrm>
          <a:prstGeom prst="line">
            <a:avLst/>
          </a:prstGeom>
          <a:ln w="9360">
            <a:solidFill>
              <a:srgbClr val="00CC9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2" name="Line 4"/>
          <p:cNvSpPr/>
          <p:nvPr/>
        </p:nvSpPr>
        <p:spPr>
          <a:xfrm>
            <a:off x="6468367" y="5030589"/>
            <a:ext cx="1351062" cy="892671"/>
          </a:xfrm>
          <a:prstGeom prst="line">
            <a:avLst/>
          </a:prstGeom>
          <a:ln w="9360">
            <a:solidFill>
              <a:srgbClr val="00CC9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Line 5"/>
          <p:cNvSpPr/>
          <p:nvPr/>
        </p:nvSpPr>
        <p:spPr>
          <a:xfrm flipH="1">
            <a:off x="4870549" y="5030589"/>
            <a:ext cx="1450777" cy="892671"/>
          </a:xfrm>
          <a:prstGeom prst="line">
            <a:avLst/>
          </a:prstGeom>
          <a:ln w="9360">
            <a:solidFill>
              <a:srgbClr val="00CC9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6"/>
          <p:cNvSpPr/>
          <p:nvPr/>
        </p:nvSpPr>
        <p:spPr>
          <a:xfrm rot="480000">
            <a:off x="3847802" y="3806031"/>
            <a:ext cx="3103662" cy="1011138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654" b="1" spc="-1">
                <a:solidFill>
                  <a:srgbClr val="000000"/>
                </a:solidFill>
                <a:latin typeface="Arial"/>
                <a:ea typeface="DejaVu Sans"/>
              </a:rPr>
              <a:t>RNA pol 3</a:t>
            </a:r>
            <a:endParaRPr lang="it-IT" sz="1654" spc="-1">
              <a:latin typeface="Arial"/>
            </a:endParaRPr>
          </a:p>
        </p:txBody>
      </p:sp>
      <p:sp>
        <p:nvSpPr>
          <p:cNvPr id="505" name="CustomShape 7"/>
          <p:cNvSpPr/>
          <p:nvPr/>
        </p:nvSpPr>
        <p:spPr>
          <a:xfrm rot="20580000">
            <a:off x="3955256" y="2500511"/>
            <a:ext cx="3384054" cy="1011138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654" b="1" spc="-1">
                <a:solidFill>
                  <a:srgbClr val="000000"/>
                </a:solidFill>
                <a:latin typeface="Arial"/>
                <a:ea typeface="DejaVu Sans"/>
              </a:rPr>
              <a:t>Scl70/topoisomerasi I</a:t>
            </a:r>
            <a:endParaRPr lang="it-IT" sz="1654" spc="-1">
              <a:latin typeface="Arial"/>
            </a:endParaRPr>
          </a:p>
        </p:txBody>
      </p:sp>
      <p:sp>
        <p:nvSpPr>
          <p:cNvPr id="506" name="CustomShape 8"/>
          <p:cNvSpPr/>
          <p:nvPr/>
        </p:nvSpPr>
        <p:spPr>
          <a:xfrm>
            <a:off x="6468368" y="3005336"/>
            <a:ext cx="2540198" cy="1011138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654" b="1" spc="-1">
                <a:solidFill>
                  <a:srgbClr val="000000"/>
                </a:solidFill>
                <a:latin typeface="Arial"/>
                <a:ea typeface="DejaVu Sans"/>
              </a:rPr>
              <a:t>centromero</a:t>
            </a:r>
            <a:endParaRPr lang="it-IT" sz="1654" spc="-1">
              <a:latin typeface="Arial"/>
            </a:endParaRPr>
          </a:p>
        </p:txBody>
      </p:sp>
      <p:sp>
        <p:nvSpPr>
          <p:cNvPr id="507" name="CustomShape 9"/>
          <p:cNvSpPr/>
          <p:nvPr/>
        </p:nvSpPr>
        <p:spPr>
          <a:xfrm>
            <a:off x="6865738" y="4315320"/>
            <a:ext cx="1785938" cy="653951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654" b="1" spc="-1">
                <a:solidFill>
                  <a:srgbClr val="000000"/>
                </a:solidFill>
                <a:latin typeface="Arial"/>
                <a:ea typeface="DejaVu Sans"/>
              </a:rPr>
              <a:t>Th/To</a:t>
            </a:r>
            <a:endParaRPr lang="it-IT" sz="1654" spc="-1">
              <a:latin typeface="Arial"/>
            </a:endParaRPr>
          </a:p>
        </p:txBody>
      </p:sp>
      <p:sp>
        <p:nvSpPr>
          <p:cNvPr id="508" name="CustomShape 10"/>
          <p:cNvSpPr/>
          <p:nvPr/>
        </p:nvSpPr>
        <p:spPr>
          <a:xfrm>
            <a:off x="4643139" y="4911228"/>
            <a:ext cx="1666875" cy="891778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88" b="1" spc="-1">
                <a:solidFill>
                  <a:srgbClr val="000000"/>
                </a:solidFill>
                <a:latin typeface="Arial"/>
                <a:ea typeface="DejaVu Sans"/>
              </a:rPr>
              <a:t>U3RNP</a:t>
            </a:r>
            <a:endParaRPr lang="it-IT" sz="1488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88" b="1" spc="-1">
                <a:solidFill>
                  <a:srgbClr val="000000"/>
                </a:solidFill>
                <a:latin typeface="Arial"/>
                <a:ea typeface="DejaVu Sans"/>
              </a:rPr>
              <a:t>fibrillarin</a:t>
            </a:r>
            <a:endParaRPr lang="it-IT" sz="1488" spc="-1">
              <a:latin typeface="Arial"/>
            </a:endParaRPr>
          </a:p>
        </p:txBody>
      </p:sp>
      <p:sp>
        <p:nvSpPr>
          <p:cNvPr id="509" name="CustomShape 11"/>
          <p:cNvSpPr/>
          <p:nvPr/>
        </p:nvSpPr>
        <p:spPr>
          <a:xfrm>
            <a:off x="5596830" y="5625306"/>
            <a:ext cx="1903214" cy="534591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654" b="1" spc="-1">
                <a:solidFill>
                  <a:srgbClr val="000000"/>
                </a:solidFill>
                <a:latin typeface="Arial"/>
                <a:ea typeface="DejaVu Sans"/>
              </a:rPr>
              <a:t>U1RNP</a:t>
            </a:r>
            <a:endParaRPr lang="it-IT" sz="1654" spc="-1">
              <a:latin typeface="Arial"/>
            </a:endParaRPr>
          </a:p>
        </p:txBody>
      </p:sp>
      <p:sp>
        <p:nvSpPr>
          <p:cNvPr id="510" name="CustomShape 12"/>
          <p:cNvSpPr/>
          <p:nvPr/>
        </p:nvSpPr>
        <p:spPr>
          <a:xfrm>
            <a:off x="6786860" y="5744666"/>
            <a:ext cx="989707" cy="653951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88" b="1" spc="-1">
                <a:solidFill>
                  <a:srgbClr val="000000"/>
                </a:solidFill>
                <a:latin typeface="Arial"/>
                <a:ea typeface="DejaVu Sans"/>
              </a:rPr>
              <a:t>Ku</a:t>
            </a:r>
            <a:endParaRPr lang="it-IT" sz="1488" spc="-1">
              <a:latin typeface="Arial"/>
            </a:endParaRPr>
          </a:p>
        </p:txBody>
      </p:sp>
      <p:sp>
        <p:nvSpPr>
          <p:cNvPr id="511" name="CustomShape 13"/>
          <p:cNvSpPr/>
          <p:nvPr/>
        </p:nvSpPr>
        <p:spPr>
          <a:xfrm>
            <a:off x="5913536" y="5089822"/>
            <a:ext cx="1586508" cy="713184"/>
          </a:xfrm>
          <a:prstGeom prst="ellipse">
            <a:avLst/>
          </a:prstGeom>
          <a:noFill/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88" b="1" spc="-1">
                <a:solidFill>
                  <a:srgbClr val="000000"/>
                </a:solidFill>
                <a:latin typeface="Arial"/>
                <a:ea typeface="DejaVu Sans"/>
              </a:rPr>
              <a:t>PM/Scl</a:t>
            </a:r>
            <a:endParaRPr lang="it-IT" sz="1488" spc="-1">
              <a:latin typeface="Arial"/>
            </a:endParaRPr>
          </a:p>
        </p:txBody>
      </p:sp>
      <p:sp>
        <p:nvSpPr>
          <p:cNvPr id="512" name="CustomShape 14"/>
          <p:cNvSpPr/>
          <p:nvPr/>
        </p:nvSpPr>
        <p:spPr>
          <a:xfrm>
            <a:off x="2341661" y="1815008"/>
            <a:ext cx="2538413" cy="690860"/>
          </a:xfrm>
          <a:prstGeom prst="rect">
            <a:avLst/>
          </a:prstGeom>
          <a:noFill/>
          <a:ln w="414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88" spc="-1">
                <a:solidFill>
                  <a:srgbClr val="000000"/>
                </a:solidFill>
                <a:latin typeface="Arial"/>
                <a:ea typeface="DejaVu Sans"/>
              </a:rPr>
              <a:t>Diffusa cutanea (dSSc)</a:t>
            </a:r>
            <a:endParaRPr lang="it-IT" sz="1488" spc="-1">
              <a:latin typeface="Arial"/>
            </a:endParaRPr>
          </a:p>
        </p:txBody>
      </p:sp>
      <p:sp>
        <p:nvSpPr>
          <p:cNvPr id="513" name="CustomShape 15"/>
          <p:cNvSpPr/>
          <p:nvPr/>
        </p:nvSpPr>
        <p:spPr>
          <a:xfrm>
            <a:off x="7222628" y="1577181"/>
            <a:ext cx="2856905" cy="690860"/>
          </a:xfrm>
          <a:prstGeom prst="rect">
            <a:avLst/>
          </a:prstGeom>
          <a:noFill/>
          <a:ln w="414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88" spc="-1">
                <a:solidFill>
                  <a:srgbClr val="000000"/>
                </a:solidFill>
                <a:latin typeface="Arial"/>
                <a:ea typeface="DejaVu Sans"/>
              </a:rPr>
              <a:t>Limitata cutanea (lSSc)</a:t>
            </a:r>
            <a:endParaRPr lang="it-IT" sz="1488" spc="-1">
              <a:latin typeface="Arial"/>
            </a:endParaRPr>
          </a:p>
        </p:txBody>
      </p:sp>
      <p:sp>
        <p:nvSpPr>
          <p:cNvPr id="514" name="CustomShape 16"/>
          <p:cNvSpPr/>
          <p:nvPr/>
        </p:nvSpPr>
        <p:spPr>
          <a:xfrm>
            <a:off x="1944290" y="5864324"/>
            <a:ext cx="2856905" cy="690860"/>
          </a:xfrm>
          <a:prstGeom prst="rect">
            <a:avLst/>
          </a:prstGeom>
          <a:noFill/>
          <a:ln w="414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88" spc="-1">
                <a:solidFill>
                  <a:srgbClr val="000000"/>
                </a:solidFill>
                <a:latin typeface="Arial"/>
                <a:ea typeface="DejaVu Sans"/>
              </a:rPr>
              <a:t>Forme overlap</a:t>
            </a:r>
            <a:endParaRPr lang="it-IT" sz="1488" spc="-1">
              <a:latin typeface="Arial"/>
            </a:endParaRPr>
          </a:p>
        </p:txBody>
      </p:sp>
      <p:sp>
        <p:nvSpPr>
          <p:cNvPr id="515" name="CustomShape 17"/>
          <p:cNvSpPr/>
          <p:nvPr/>
        </p:nvSpPr>
        <p:spPr>
          <a:xfrm>
            <a:off x="119062" y="2767806"/>
            <a:ext cx="3492401" cy="2708374"/>
          </a:xfrm>
          <a:prstGeom prst="rect">
            <a:avLst/>
          </a:prstGeom>
          <a:noFill/>
          <a:ln w="5076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323" b="1" spc="-1">
                <a:solidFill>
                  <a:srgbClr val="000000"/>
                </a:solidFill>
                <a:latin typeface="Arial"/>
                <a:ea typeface="DejaVu Sans"/>
              </a:rPr>
              <a:t>Quali (e quanti) anticorpi SSc-specifici si caratterizzano oggi in un laboratorio di autoimmunità?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u="sng" spc="-1">
                <a:solidFill>
                  <a:srgbClr val="000000"/>
                </a:solidFill>
                <a:latin typeface="Arial"/>
                <a:ea typeface="DejaVu Sans"/>
              </a:rPr>
              <a:t>Anti-Topo I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u="sng" spc="-1">
                <a:solidFill>
                  <a:srgbClr val="000000"/>
                </a:solidFill>
                <a:latin typeface="Arial"/>
                <a:ea typeface="DejaVu Sans"/>
              </a:rPr>
              <a:t>Anti-centromero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u="sng" spc="-1">
                <a:solidFill>
                  <a:srgbClr val="000000"/>
                </a:solidFill>
                <a:latin typeface="Arial"/>
                <a:ea typeface="DejaVu Sans"/>
              </a:rPr>
              <a:t>Anti-U1RNP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spc="-1">
                <a:solidFill>
                  <a:srgbClr val="000000"/>
                </a:solidFill>
                <a:latin typeface="Arial"/>
                <a:ea typeface="DejaVu Sans"/>
              </a:rPr>
              <a:t>Anti-RNApol3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spc="-1">
                <a:solidFill>
                  <a:srgbClr val="000000"/>
                </a:solidFill>
                <a:latin typeface="Arial"/>
                <a:ea typeface="DejaVu Sans"/>
              </a:rPr>
              <a:t>anti-PM/Scl 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spc="-1">
                <a:solidFill>
                  <a:srgbClr val="000000"/>
                </a:solidFill>
                <a:latin typeface="Arial"/>
                <a:ea typeface="DejaVu Sans"/>
              </a:rPr>
              <a:t>anti-Ku</a:t>
            </a:r>
            <a:endParaRPr lang="it-IT" sz="132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323" b="1" spc="-1">
                <a:solidFill>
                  <a:srgbClr val="000000"/>
                </a:solidFill>
                <a:latin typeface="Arial"/>
                <a:ea typeface="DejaVu Sans"/>
              </a:rPr>
              <a:t>E anche altri….fibrillarina, ThTo, NOR90</a:t>
            </a:r>
            <a:endParaRPr lang="it-IT" sz="1323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magine 397"/>
          <p:cNvPicPr/>
          <p:nvPr/>
        </p:nvPicPr>
        <p:blipFill>
          <a:blip r:embed="rId2"/>
          <a:stretch/>
        </p:blipFill>
        <p:spPr>
          <a:xfrm>
            <a:off x="297" y="1454249"/>
            <a:ext cx="10079236" cy="4944368"/>
          </a:xfrm>
          <a:prstGeom prst="rect">
            <a:avLst/>
          </a:prstGeom>
          <a:ln>
            <a:noFill/>
          </a:ln>
        </p:spPr>
      </p:pic>
      <p:sp>
        <p:nvSpPr>
          <p:cNvPr id="359" name="CustomShape 1"/>
          <p:cNvSpPr/>
          <p:nvPr/>
        </p:nvSpPr>
        <p:spPr>
          <a:xfrm>
            <a:off x="3571875" y="3564036"/>
            <a:ext cx="712589" cy="2319933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10795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2"/>
          <p:cNvSpPr/>
          <p:nvPr/>
        </p:nvSpPr>
        <p:spPr>
          <a:xfrm>
            <a:off x="396478" y="4256087"/>
            <a:ext cx="712589" cy="593824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10795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1" name="Picture 3"/>
          <p:cNvPicPr/>
          <p:nvPr/>
        </p:nvPicPr>
        <p:blipFill>
          <a:blip r:embed="rId3"/>
          <a:stretch/>
        </p:blipFill>
        <p:spPr>
          <a:xfrm>
            <a:off x="7072469" y="2958560"/>
            <a:ext cx="1707654" cy="4148435"/>
          </a:xfrm>
          <a:prstGeom prst="rect">
            <a:avLst/>
          </a:prstGeom>
          <a:ln>
            <a:noFill/>
          </a:ln>
        </p:spPr>
      </p:pic>
      <p:sp>
        <p:nvSpPr>
          <p:cNvPr id="362" name="CustomShape 3"/>
          <p:cNvSpPr/>
          <p:nvPr/>
        </p:nvSpPr>
        <p:spPr>
          <a:xfrm>
            <a:off x="1190624" y="1139626"/>
            <a:ext cx="7516118" cy="578048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976" b="1" spc="-1">
                <a:solidFill>
                  <a:srgbClr val="000000"/>
                </a:solidFill>
                <a:latin typeface="Arial"/>
                <a:ea typeface="DejaVu Sans"/>
              </a:rPr>
              <a:t>Pattern e Antigeni Nucleolari</a:t>
            </a:r>
            <a:endParaRPr lang="it-IT" sz="2976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Immagine 397"/>
          <p:cNvPicPr/>
          <p:nvPr/>
        </p:nvPicPr>
        <p:blipFill>
          <a:blip r:embed="rId2"/>
          <a:stretch/>
        </p:blipFill>
        <p:spPr>
          <a:xfrm>
            <a:off x="297" y="1454249"/>
            <a:ext cx="10079236" cy="4944368"/>
          </a:xfrm>
          <a:prstGeom prst="rect">
            <a:avLst/>
          </a:prstGeom>
          <a:ln>
            <a:noFill/>
          </a:ln>
        </p:spPr>
      </p:pic>
      <p:sp>
        <p:nvSpPr>
          <p:cNvPr id="531" name="CustomShape 1"/>
          <p:cNvSpPr/>
          <p:nvPr/>
        </p:nvSpPr>
        <p:spPr>
          <a:xfrm>
            <a:off x="6529685" y="3564036"/>
            <a:ext cx="712589" cy="2319933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10795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2"/>
          <p:cNvSpPr/>
          <p:nvPr/>
        </p:nvSpPr>
        <p:spPr>
          <a:xfrm>
            <a:off x="7838479" y="3601839"/>
            <a:ext cx="1487686" cy="593824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10795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CustomShape 3"/>
          <p:cNvSpPr/>
          <p:nvPr/>
        </p:nvSpPr>
        <p:spPr>
          <a:xfrm>
            <a:off x="1190624" y="1139626"/>
            <a:ext cx="7516118" cy="578048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74414" tIns="38695" rIns="74414" bIns="38695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976" b="1" spc="-1">
                <a:solidFill>
                  <a:srgbClr val="000000"/>
                </a:solidFill>
                <a:latin typeface="Arial"/>
                <a:ea typeface="DejaVu Sans"/>
              </a:rPr>
              <a:t>Pattern e Antigeni Citoplasmatici</a:t>
            </a:r>
            <a:endParaRPr lang="it-IT" sz="2976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317E-661C-4859-8D5F-F38245C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SIGNATURE INTERFERONICA E L’IS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4E63C59-C134-444A-8BAC-3DCFC0F8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0" y="2527999"/>
            <a:ext cx="7406479" cy="464868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6F3CDCE-1358-4403-8D5A-F5882C40C4D3}"/>
              </a:ext>
            </a:extLst>
          </p:cNvPr>
          <p:cNvSpPr txBox="1"/>
          <p:nvPr/>
        </p:nvSpPr>
        <p:spPr>
          <a:xfrm>
            <a:off x="1418502" y="7202502"/>
            <a:ext cx="7684185" cy="28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1" dirty="0"/>
              <a:t>Crow Y. J. et al. </a:t>
            </a:r>
            <a:r>
              <a:rPr lang="en-US" sz="1221" dirty="0" err="1"/>
              <a:t>Aicardi-Goutières</a:t>
            </a:r>
            <a:r>
              <a:rPr lang="en-US" sz="1221" dirty="0"/>
              <a:t> syndrome and the type I </a:t>
            </a:r>
            <a:r>
              <a:rPr lang="en-US" sz="1221" dirty="0" err="1"/>
              <a:t>interferonopathies</a:t>
            </a:r>
            <a:r>
              <a:rPr lang="en-US" sz="1221" dirty="0"/>
              <a:t>. </a:t>
            </a:r>
            <a:r>
              <a:rPr lang="en-US" sz="1221" i="1" dirty="0"/>
              <a:t>Nature Reviews Immunology</a:t>
            </a:r>
            <a:r>
              <a:rPr lang="en-US" sz="1221" dirty="0"/>
              <a:t> 2015. </a:t>
            </a:r>
          </a:p>
        </p:txBody>
      </p:sp>
      <p:sp>
        <p:nvSpPr>
          <p:cNvPr id="5" name="Ovale 28">
            <a:extLst>
              <a:ext uri="{FF2B5EF4-FFF2-40B4-BE49-F238E27FC236}">
                <a16:creationId xmlns:a16="http://schemas.microsoft.com/office/drawing/2014/main" id="{DE4D5885-6D7A-432C-9100-C8DB288F4666}"/>
              </a:ext>
            </a:extLst>
          </p:cNvPr>
          <p:cNvSpPr/>
          <p:nvPr/>
        </p:nvSpPr>
        <p:spPr>
          <a:xfrm>
            <a:off x="226859" y="2661254"/>
            <a:ext cx="5176455" cy="3548757"/>
          </a:xfrm>
          <a:prstGeom prst="ellipse">
            <a:avLst/>
          </a:prstGeom>
          <a:noFill/>
          <a:ln w="57150" cmpd="sng">
            <a:solidFill>
              <a:srgbClr val="C4F3A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32"/>
          </a:p>
        </p:txBody>
      </p:sp>
      <p:sp>
        <p:nvSpPr>
          <p:cNvPr id="6" name="Ovale 31">
            <a:extLst>
              <a:ext uri="{FF2B5EF4-FFF2-40B4-BE49-F238E27FC236}">
                <a16:creationId xmlns:a16="http://schemas.microsoft.com/office/drawing/2014/main" id="{32E99435-12FE-4BAB-9819-50361E5A18B9}"/>
              </a:ext>
            </a:extLst>
          </p:cNvPr>
          <p:cNvSpPr/>
          <p:nvPr/>
        </p:nvSpPr>
        <p:spPr>
          <a:xfrm>
            <a:off x="2764081" y="6266634"/>
            <a:ext cx="997377" cy="720039"/>
          </a:xfrm>
          <a:prstGeom prst="ellipse">
            <a:avLst/>
          </a:prstGeom>
          <a:noFill/>
          <a:ln w="57150" cmpd="sng">
            <a:solidFill>
              <a:srgbClr val="79CB6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32"/>
          </a:p>
        </p:txBody>
      </p:sp>
      <p:sp>
        <p:nvSpPr>
          <p:cNvPr id="7" name="Ovale 32">
            <a:extLst>
              <a:ext uri="{FF2B5EF4-FFF2-40B4-BE49-F238E27FC236}">
                <a16:creationId xmlns:a16="http://schemas.microsoft.com/office/drawing/2014/main" id="{195495B0-35E7-4CD9-AD8F-435D4A4C9737}"/>
              </a:ext>
            </a:extLst>
          </p:cNvPr>
          <p:cNvSpPr/>
          <p:nvPr/>
        </p:nvSpPr>
        <p:spPr>
          <a:xfrm>
            <a:off x="6437660" y="2348407"/>
            <a:ext cx="997377" cy="720039"/>
          </a:xfrm>
          <a:prstGeom prst="ellipse">
            <a:avLst/>
          </a:prstGeom>
          <a:noFill/>
          <a:ln w="57150" cmpd="sng">
            <a:solidFill>
              <a:srgbClr val="79CB6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32"/>
          </a:p>
        </p:txBody>
      </p:sp>
      <p:sp>
        <p:nvSpPr>
          <p:cNvPr id="8" name="Ovale 35">
            <a:extLst>
              <a:ext uri="{FF2B5EF4-FFF2-40B4-BE49-F238E27FC236}">
                <a16:creationId xmlns:a16="http://schemas.microsoft.com/office/drawing/2014/main" id="{C4D26DA8-299F-4241-A5AF-188AEAEA6673}"/>
              </a:ext>
            </a:extLst>
          </p:cNvPr>
          <p:cNvSpPr/>
          <p:nvPr/>
        </p:nvSpPr>
        <p:spPr>
          <a:xfrm>
            <a:off x="6572307" y="5358567"/>
            <a:ext cx="963022" cy="908067"/>
          </a:xfrm>
          <a:prstGeom prst="ellipse">
            <a:avLst/>
          </a:prstGeom>
          <a:noFill/>
          <a:ln w="57150" cmpd="sng">
            <a:solidFill>
              <a:srgbClr val="00A24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32"/>
          </a:p>
        </p:txBody>
      </p:sp>
      <p:sp>
        <p:nvSpPr>
          <p:cNvPr id="19" name="Rettangolo 5">
            <a:extLst>
              <a:ext uri="{FF2B5EF4-FFF2-40B4-BE49-F238E27FC236}">
                <a16:creationId xmlns:a16="http://schemas.microsoft.com/office/drawing/2014/main" id="{F628E223-69A2-444F-95F2-88F460E4BAED}"/>
              </a:ext>
            </a:extLst>
          </p:cNvPr>
          <p:cNvSpPr/>
          <p:nvPr/>
        </p:nvSpPr>
        <p:spPr>
          <a:xfrm>
            <a:off x="7913686" y="3928637"/>
            <a:ext cx="2176237" cy="2840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82" indent="-314982">
              <a:buFont typeface="Wingdings" charset="2"/>
              <a:buChar char="v"/>
            </a:pPr>
            <a:r>
              <a:rPr lang="it-IT" sz="1984" dirty="0"/>
              <a:t>Test disponibile </a:t>
            </a:r>
          </a:p>
          <a:p>
            <a:r>
              <a:rPr lang="it-IT" sz="1984" dirty="0"/>
              <a:t>e veloce</a:t>
            </a:r>
          </a:p>
          <a:p>
            <a:pPr marL="314982" indent="-314982">
              <a:buFont typeface="Arial" charset="0"/>
              <a:buChar char="•"/>
            </a:pPr>
            <a:endParaRPr lang="it-IT" sz="1984" dirty="0"/>
          </a:p>
          <a:p>
            <a:pPr marL="314982" indent="-314982">
              <a:buFont typeface="Wingdings" charset="2"/>
              <a:buChar char="v"/>
            </a:pPr>
            <a:r>
              <a:rPr lang="en-US" sz="1984" dirty="0"/>
              <a:t>“</a:t>
            </a:r>
            <a:r>
              <a:rPr lang="en-US" sz="1984" dirty="0" err="1"/>
              <a:t>Fotografia</a:t>
            </a:r>
            <a:r>
              <a:rPr lang="en-US" sz="1984" dirty="0"/>
              <a:t>” IFN</a:t>
            </a:r>
          </a:p>
          <a:p>
            <a:r>
              <a:rPr lang="en-US" sz="1984" dirty="0"/>
              <a:t>a </a:t>
            </a:r>
            <a:r>
              <a:rPr lang="en-US" sz="1984" dirty="0" err="1"/>
              <a:t>livello</a:t>
            </a:r>
            <a:r>
              <a:rPr lang="en-US" sz="1984" dirty="0"/>
              <a:t> </a:t>
            </a:r>
            <a:r>
              <a:rPr lang="en-US" sz="1984" dirty="0" err="1"/>
              <a:t>sistemico</a:t>
            </a:r>
            <a:endParaRPr lang="en-US" sz="1984" dirty="0"/>
          </a:p>
          <a:p>
            <a:endParaRPr lang="en-US" sz="1984" dirty="0"/>
          </a:p>
          <a:p>
            <a:pPr marL="314982" indent="-314982">
              <a:buFont typeface="Wingdings" charset="2"/>
              <a:buChar char="v"/>
            </a:pPr>
            <a:r>
              <a:rPr lang="it-IT" sz="1984" dirty="0"/>
              <a:t>Scelta e </a:t>
            </a:r>
          </a:p>
          <a:p>
            <a:r>
              <a:rPr lang="it-IT" sz="1984" dirty="0"/>
              <a:t>monitoraggio </a:t>
            </a:r>
          </a:p>
          <a:p>
            <a:r>
              <a:rPr lang="it-IT" sz="1984" dirty="0"/>
              <a:t>terapeutico</a:t>
            </a:r>
          </a:p>
        </p:txBody>
      </p:sp>
      <p:cxnSp>
        <p:nvCxnSpPr>
          <p:cNvPr id="20" name="Connettore 2 43">
            <a:extLst>
              <a:ext uri="{FF2B5EF4-FFF2-40B4-BE49-F238E27FC236}">
                <a16:creationId xmlns:a16="http://schemas.microsoft.com/office/drawing/2014/main" id="{62CFAE6A-0FD8-47A2-A4ED-596A52049DF7}"/>
              </a:ext>
            </a:extLst>
          </p:cNvPr>
          <p:cNvCxnSpPr>
            <a:cxnSpLocks/>
          </p:cNvCxnSpPr>
          <p:nvPr/>
        </p:nvCxnSpPr>
        <p:spPr>
          <a:xfrm>
            <a:off x="9037970" y="2959527"/>
            <a:ext cx="15382" cy="838641"/>
          </a:xfrm>
          <a:prstGeom prst="straightConnector1">
            <a:avLst/>
          </a:prstGeom>
          <a:ln w="38100" cmpd="sng">
            <a:solidFill>
              <a:srgbClr val="307B5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47">
            <a:extLst>
              <a:ext uri="{FF2B5EF4-FFF2-40B4-BE49-F238E27FC236}">
                <a16:creationId xmlns:a16="http://schemas.microsoft.com/office/drawing/2014/main" id="{A65A4F82-DDE9-45AE-86A5-5A8EA4E219F9}"/>
              </a:ext>
            </a:extLst>
          </p:cNvPr>
          <p:cNvSpPr txBox="1"/>
          <p:nvPr/>
        </p:nvSpPr>
        <p:spPr>
          <a:xfrm>
            <a:off x="7847075" y="2489160"/>
            <a:ext cx="229902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84" i="1" dirty="0" err="1"/>
              <a:t>Perchè</a:t>
            </a:r>
            <a:r>
              <a:rPr lang="it-IT" sz="1984" i="1" dirty="0"/>
              <a:t> la </a:t>
            </a:r>
            <a:r>
              <a:rPr lang="it-IT" sz="1984" i="1" dirty="0" err="1"/>
              <a:t>Signature</a:t>
            </a:r>
            <a:r>
              <a:rPr lang="it-IT" sz="1984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4729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o 42"/>
          <p:cNvGrpSpPr/>
          <p:nvPr/>
        </p:nvGrpSpPr>
        <p:grpSpPr>
          <a:xfrm>
            <a:off x="114551" y="890832"/>
            <a:ext cx="10220699" cy="1741113"/>
            <a:chOff x="112058" y="640111"/>
            <a:chExt cx="10044702" cy="1711132"/>
          </a:xfrm>
        </p:grpSpPr>
        <p:grpSp>
          <p:nvGrpSpPr>
            <p:cNvPr id="17" name="Gruppo 16"/>
            <p:cNvGrpSpPr/>
            <p:nvPr/>
          </p:nvGrpSpPr>
          <p:grpSpPr>
            <a:xfrm>
              <a:off x="6692503" y="739828"/>
              <a:ext cx="3464257" cy="1386020"/>
              <a:chOff x="160994" y="4212043"/>
              <a:chExt cx="4285056" cy="1420821"/>
            </a:xfrm>
          </p:grpSpPr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975" y="4474554"/>
                <a:ext cx="3715921" cy="115831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Shape 79"/>
              <p:cNvSpPr/>
              <p:nvPr/>
            </p:nvSpPr>
            <p:spPr>
              <a:xfrm>
                <a:off x="160994" y="4212043"/>
                <a:ext cx="4285056" cy="283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6520" tIns="46520" rIns="46520" bIns="46520" numCol="1" anchor="t">
                <a:spAutoFit/>
              </a:bodyPr>
              <a:lstStyle/>
              <a:p>
                <a:pPr defTabSz="930433"/>
                <a:r>
                  <a:rPr sz="1221" kern="0" dirty="0">
                    <a:solidFill>
                      <a:sysClr val="windowText" lastClr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Human genomics and proteomics 2008</a:t>
                </a:r>
              </a:p>
            </p:txBody>
          </p:sp>
        </p:grpSp>
        <p:sp>
          <p:nvSpPr>
            <p:cNvPr id="21" name="CasellaDiTesto 20"/>
            <p:cNvSpPr txBox="1"/>
            <p:nvPr/>
          </p:nvSpPr>
          <p:spPr>
            <a:xfrm>
              <a:off x="180285" y="640111"/>
              <a:ext cx="5071842" cy="367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90760" indent="-290760">
                <a:buFont typeface="Wingdings" charset="2"/>
                <a:buChar char="Ø"/>
              </a:pPr>
              <a:r>
                <a:rPr lang="it-IT" sz="1832" dirty="0"/>
                <a:t>1° accenno “</a:t>
              </a:r>
              <a:r>
                <a:rPr lang="it-IT" sz="1832" i="1" dirty="0"/>
                <a:t>Interferon </a:t>
              </a:r>
              <a:r>
                <a:rPr lang="it-IT" sz="1832" i="1" dirty="0" err="1"/>
                <a:t>inducible</a:t>
              </a:r>
              <a:r>
                <a:rPr lang="it-IT" sz="1832" i="1" dirty="0"/>
                <a:t> gene </a:t>
              </a:r>
              <a:r>
                <a:rPr lang="it-IT" sz="1832" i="1" dirty="0" err="1"/>
                <a:t>signature</a:t>
              </a:r>
              <a:r>
                <a:rPr lang="it-IT" sz="1832" i="1" dirty="0"/>
                <a:t> </a:t>
              </a:r>
              <a:r>
                <a:rPr lang="it-IT" sz="1832" dirty="0"/>
                <a:t>”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1314" y="1065545"/>
              <a:ext cx="5911530" cy="1229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90760" indent="-290760">
                <a:buFont typeface="Arial" charset="0"/>
                <a:buChar char="•"/>
              </a:pPr>
              <a:r>
                <a:rPr lang="it-IT" sz="1424" dirty="0">
                  <a:sym typeface="Wingdings"/>
                </a:rPr>
                <a:t>Studio </a:t>
              </a:r>
              <a:r>
                <a:rPr lang="it-IT" sz="1628" b="1" dirty="0" err="1">
                  <a:sym typeface="Wingdings"/>
                </a:rPr>
                <a:t>MedImmune</a:t>
              </a:r>
              <a:r>
                <a:rPr lang="it-IT" sz="1628" dirty="0">
                  <a:sym typeface="Wingdings"/>
                </a:rPr>
                <a:t> </a:t>
              </a:r>
              <a:r>
                <a:rPr lang="it-IT" sz="1424" dirty="0">
                  <a:sym typeface="Wingdings"/>
                </a:rPr>
                <a:t>in pazienti con Lupus </a:t>
              </a:r>
            </a:p>
            <a:p>
              <a:pPr marL="290760" indent="-290760">
                <a:buFont typeface="Arial" charset="0"/>
                <a:buChar char="•"/>
              </a:pPr>
              <a:r>
                <a:rPr lang="it-IT" sz="1424" dirty="0">
                  <a:sym typeface="Wingdings"/>
                </a:rPr>
                <a:t>Individuare i geni maggiormente espressi, e quali tra questi indotti dall’IFN</a:t>
              </a:r>
            </a:p>
            <a:p>
              <a:pPr marL="290760" indent="-290760">
                <a:buFont typeface="Arial" charset="0"/>
                <a:buChar char="•"/>
              </a:pPr>
              <a:r>
                <a:rPr lang="it-IT" sz="1424" dirty="0">
                  <a:sym typeface="Wingdings"/>
                </a:rPr>
                <a:t>Stabilire linee guida per il trattamento con il loro anticorpo anti </a:t>
              </a:r>
              <a:r>
                <a:rPr lang="it-IT" sz="1424" dirty="0" err="1">
                  <a:sym typeface="Wingdings"/>
                </a:rPr>
                <a:t>IFNa</a:t>
              </a:r>
              <a:endParaRPr lang="it-IT" sz="1424" dirty="0">
                <a:sym typeface="Wingdings"/>
              </a:endParaRPr>
            </a:p>
            <a:p>
              <a:pPr marL="290760" indent="-290760">
                <a:buFont typeface="Arial" charset="0"/>
                <a:buChar char="•"/>
              </a:pPr>
              <a:endParaRPr lang="it-IT" sz="1424" dirty="0">
                <a:sym typeface="Wingdings"/>
              </a:endParaRPr>
            </a:p>
            <a:p>
              <a:pPr marL="290760" indent="-290760">
                <a:buFont typeface="Arial" charset="0"/>
                <a:buChar char="•"/>
              </a:pPr>
              <a:r>
                <a:rPr lang="it-IT" sz="1424" dirty="0">
                  <a:sym typeface="Wingdings"/>
                </a:rPr>
                <a:t>Selezionati </a:t>
              </a:r>
              <a:r>
                <a:rPr lang="it-IT" sz="1628" b="1" dirty="0">
                  <a:sym typeface="Wingdings"/>
                </a:rPr>
                <a:t>15 geni </a:t>
              </a:r>
              <a:r>
                <a:rPr lang="it-IT" sz="1424" dirty="0">
                  <a:sym typeface="Wingdings"/>
                </a:rPr>
                <a:t>(10-100 volte più espressi rispetto ai controlli)</a:t>
              </a:r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112058" y="640111"/>
              <a:ext cx="9701519" cy="1711132"/>
            </a:xfrm>
            <a:prstGeom prst="rect">
              <a:avLst/>
            </a:prstGeom>
            <a:noFill/>
            <a:ln w="28575">
              <a:solidFill>
                <a:srgbClr val="299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2">
                <a:solidFill>
                  <a:srgbClr val="187338"/>
                </a:solidFill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14550" y="2884555"/>
            <a:ext cx="9933942" cy="4417539"/>
            <a:chOff x="112058" y="2461937"/>
            <a:chExt cx="9762882" cy="4341471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941" y="3448468"/>
              <a:ext cx="4766864" cy="2729028"/>
            </a:xfrm>
            <a:prstGeom prst="rect">
              <a:avLst/>
            </a:prstGeom>
          </p:spPr>
        </p:pic>
        <p:grpSp>
          <p:nvGrpSpPr>
            <p:cNvPr id="10" name="Gruppo 9"/>
            <p:cNvGrpSpPr/>
            <p:nvPr/>
          </p:nvGrpSpPr>
          <p:grpSpPr>
            <a:xfrm>
              <a:off x="6665207" y="2530471"/>
              <a:ext cx="3162018" cy="997048"/>
              <a:chOff x="-3604111" y="3344231"/>
              <a:chExt cx="3838789" cy="1006907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604111" y="3621228"/>
                <a:ext cx="3838789" cy="729910"/>
              </a:xfrm>
              <a:prstGeom prst="rect">
                <a:avLst/>
              </a:prstGeom>
            </p:spPr>
          </p:pic>
          <p:sp>
            <p:nvSpPr>
              <p:cNvPr id="12" name="Shape 75"/>
              <p:cNvSpPr/>
              <p:nvPr/>
            </p:nvSpPr>
            <p:spPr>
              <a:xfrm>
                <a:off x="-3604110" y="3344231"/>
                <a:ext cx="2038066" cy="279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6520" tIns="46520" rIns="46520" bIns="46520" numCol="1" anchor="t">
                <a:spAutoFit/>
              </a:bodyPr>
              <a:lstStyle/>
              <a:p>
                <a:pPr defTabSz="930433"/>
                <a:r>
                  <a:rPr sz="1221" kern="0" dirty="0">
                    <a:solidFill>
                      <a:sysClr val="windowText" lastClr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Lancet Neurology 2013</a:t>
                </a:r>
              </a:p>
            </p:txBody>
          </p:sp>
        </p:grpSp>
        <p:sp>
          <p:nvSpPr>
            <p:cNvPr id="24" name="CasellaDiTesto 23"/>
            <p:cNvSpPr txBox="1"/>
            <p:nvPr/>
          </p:nvSpPr>
          <p:spPr>
            <a:xfrm>
              <a:off x="180284" y="2511789"/>
              <a:ext cx="5635520" cy="798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90760" indent="-290760">
                <a:buFont typeface="Wingdings" charset="2"/>
                <a:buChar char="Ø"/>
              </a:pPr>
              <a:r>
                <a:rPr lang="it-IT" sz="1628" b="1" dirty="0" err="1">
                  <a:sym typeface="Wingdings"/>
                </a:rPr>
                <a:t>Yanick</a:t>
              </a:r>
              <a:r>
                <a:rPr lang="it-IT" sz="1628" b="1" dirty="0">
                  <a:sym typeface="Wingdings"/>
                </a:rPr>
                <a:t> Crow</a:t>
              </a:r>
              <a:r>
                <a:rPr lang="it-IT" sz="1424" dirty="0">
                  <a:sym typeface="Wingdings"/>
                </a:rPr>
                <a:t>: ottimizza il concetto di “</a:t>
              </a:r>
              <a:r>
                <a:rPr lang="it-IT" sz="1628" b="1" i="1" dirty="0" err="1">
                  <a:sym typeface="Wingdings"/>
                </a:rPr>
                <a:t>Signature</a:t>
              </a:r>
              <a:r>
                <a:rPr lang="it-IT" sz="1628" b="1" i="1" dirty="0">
                  <a:sym typeface="Wingdings"/>
                </a:rPr>
                <a:t> </a:t>
              </a:r>
              <a:r>
                <a:rPr lang="it-IT" sz="1628" b="1" i="1" dirty="0" err="1">
                  <a:sym typeface="Wingdings"/>
                </a:rPr>
                <a:t>Interferonica</a:t>
              </a:r>
              <a:r>
                <a:rPr lang="it-IT" sz="1424" dirty="0">
                  <a:sym typeface="Wingdings"/>
                </a:rPr>
                <a:t>” </a:t>
              </a:r>
            </a:p>
            <a:p>
              <a:r>
                <a:rPr lang="it-IT" sz="1424" dirty="0">
                  <a:sym typeface="Wingdings"/>
                </a:rPr>
                <a:t>grazie al modello di una patologia (un’</a:t>
              </a:r>
              <a:r>
                <a:rPr lang="it-IT" sz="1424" dirty="0" err="1">
                  <a:sym typeface="Wingdings"/>
                </a:rPr>
                <a:t>interferonopatia</a:t>
              </a:r>
              <a:r>
                <a:rPr lang="it-IT" sz="1424" dirty="0">
                  <a:sym typeface="Wingdings"/>
                </a:rPr>
                <a:t>) data da mutazioni </a:t>
              </a:r>
            </a:p>
            <a:p>
              <a:r>
                <a:rPr lang="it-IT" sz="1424" dirty="0">
                  <a:sym typeface="Wingdings"/>
                </a:rPr>
                <a:t>in geni noti, la </a:t>
              </a:r>
              <a:r>
                <a:rPr lang="it-IT" sz="1628" b="1" dirty="0">
                  <a:sym typeface="Wingdings"/>
                </a:rPr>
                <a:t>Aicardi </a:t>
              </a:r>
              <a:r>
                <a:rPr lang="it-IT" sz="1628" b="1" dirty="0" err="1">
                  <a:sym typeface="Wingdings"/>
                </a:rPr>
                <a:t>Goutières</a:t>
              </a:r>
              <a:r>
                <a:rPr lang="it-IT" sz="1628" b="1" dirty="0">
                  <a:sym typeface="Wingdings"/>
                </a:rPr>
                <a:t> </a:t>
              </a:r>
              <a:r>
                <a:rPr lang="it-IT" sz="1424" dirty="0">
                  <a:sym typeface="Wingdings"/>
                </a:rPr>
                <a:t>(AG)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243055" y="6246766"/>
              <a:ext cx="4748885" cy="52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24" i="1" dirty="0" err="1"/>
                <a:t>Overespressione</a:t>
              </a:r>
              <a:r>
                <a:rPr lang="it-IT" sz="1424" i="1" dirty="0"/>
                <a:t> dei 6 geni indotti dall’IFN </a:t>
              </a:r>
            </a:p>
            <a:p>
              <a:pPr algn="ctr"/>
              <a:r>
                <a:rPr lang="it-IT" sz="1424" i="1" dirty="0"/>
                <a:t>nei pazienti con AG (in verde) rispetto ai controlli sani (in rosso)</a:t>
              </a: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031405" y="4550690"/>
              <a:ext cx="4529945" cy="767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24" b="1" dirty="0"/>
                <a:t>2) </a:t>
              </a:r>
              <a:r>
                <a:rPr lang="it-IT" sz="1424" dirty="0"/>
                <a:t>Il metodo proposto prevede poi il calcolo di un </a:t>
              </a:r>
              <a:r>
                <a:rPr lang="it-IT" sz="1628" b="1" i="1" dirty="0"/>
                <a:t>Interferon Score: </a:t>
              </a:r>
              <a:r>
                <a:rPr lang="it-IT" sz="1424" dirty="0"/>
                <a:t>punteggio assegnato ad ogni paziente e dato dalla mediana delle quantificazioni relative dei 6 geni</a:t>
              </a:r>
            </a:p>
          </p:txBody>
        </p:sp>
        <p:grpSp>
          <p:nvGrpSpPr>
            <p:cNvPr id="35" name="Gruppo 34"/>
            <p:cNvGrpSpPr/>
            <p:nvPr/>
          </p:nvGrpSpPr>
          <p:grpSpPr>
            <a:xfrm>
              <a:off x="6621017" y="5601635"/>
              <a:ext cx="3253923" cy="952297"/>
              <a:chOff x="5975880" y="5686645"/>
              <a:chExt cx="3671780" cy="952297"/>
            </a:xfrm>
          </p:grpSpPr>
          <p:sp>
            <p:nvSpPr>
              <p:cNvPr id="28" name="CasellaDiTesto 27"/>
              <p:cNvSpPr txBox="1"/>
              <p:nvPr/>
            </p:nvSpPr>
            <p:spPr>
              <a:xfrm>
                <a:off x="6099429" y="5686645"/>
                <a:ext cx="3548231" cy="952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24" dirty="0"/>
                  <a:t>Se positivo:</a:t>
                </a:r>
              </a:p>
              <a:p>
                <a:r>
                  <a:rPr lang="it-IT" sz="1424" dirty="0" err="1"/>
                  <a:t>overespressione</a:t>
                </a:r>
                <a:r>
                  <a:rPr lang="it-IT" sz="1424" dirty="0"/>
                  <a:t> dei geni indotti dall’IFN </a:t>
                </a:r>
              </a:p>
              <a:p>
                <a:r>
                  <a:rPr lang="it-IT" sz="1424" dirty="0"/>
                  <a:t>alterazione della via dell’IFN</a:t>
                </a:r>
              </a:p>
              <a:p>
                <a:r>
                  <a:rPr lang="it-IT" sz="1424" dirty="0"/>
                  <a:t>si può parlare di </a:t>
                </a:r>
                <a:r>
                  <a:rPr lang="it-IT" sz="1424" b="1" dirty="0" err="1"/>
                  <a:t>interferonopatia</a:t>
                </a:r>
                <a:endParaRPr lang="it-IT" sz="1424" b="1" dirty="0"/>
              </a:p>
            </p:txBody>
          </p:sp>
          <p:grpSp>
            <p:nvGrpSpPr>
              <p:cNvPr id="34" name="Gruppo 33"/>
              <p:cNvGrpSpPr/>
              <p:nvPr/>
            </p:nvGrpSpPr>
            <p:grpSpPr>
              <a:xfrm>
                <a:off x="5975880" y="5897212"/>
                <a:ext cx="110766" cy="703777"/>
                <a:chOff x="5975880" y="5897212"/>
                <a:chExt cx="110766" cy="703777"/>
              </a:xfrm>
            </p:grpSpPr>
            <p:sp>
              <p:nvSpPr>
                <p:cNvPr id="29" name="Freccia circolare a destra 28"/>
                <p:cNvSpPr/>
                <p:nvPr/>
              </p:nvSpPr>
              <p:spPr>
                <a:xfrm rot="19964407">
                  <a:off x="5975880" y="5897212"/>
                  <a:ext cx="108495" cy="210181"/>
                </a:xfrm>
                <a:prstGeom prst="curvedRightArrow">
                  <a:avLst>
                    <a:gd name="adj1" fmla="val 25000"/>
                    <a:gd name="adj2" fmla="val 50000"/>
                    <a:gd name="adj3" fmla="val 31990"/>
                  </a:avLst>
                </a:prstGeom>
                <a:solidFill>
                  <a:srgbClr val="38D4C6"/>
                </a:solidFill>
                <a:ln w="38100" cmpd="sng">
                  <a:solidFill>
                    <a:srgbClr val="16648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832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Freccia circolare a destra 31"/>
                <p:cNvSpPr/>
                <p:nvPr/>
              </p:nvSpPr>
              <p:spPr>
                <a:xfrm rot="19964407">
                  <a:off x="5978151" y="6145147"/>
                  <a:ext cx="108495" cy="210181"/>
                </a:xfrm>
                <a:prstGeom prst="curvedRightArrow">
                  <a:avLst>
                    <a:gd name="adj1" fmla="val 25000"/>
                    <a:gd name="adj2" fmla="val 50000"/>
                    <a:gd name="adj3" fmla="val 31990"/>
                  </a:avLst>
                </a:prstGeom>
                <a:solidFill>
                  <a:srgbClr val="38D4C6"/>
                </a:solidFill>
                <a:ln w="38100" cmpd="sng">
                  <a:solidFill>
                    <a:srgbClr val="16648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832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ccia circolare a destra 32"/>
                <p:cNvSpPr/>
                <p:nvPr/>
              </p:nvSpPr>
              <p:spPr>
                <a:xfrm rot="19964407">
                  <a:off x="5978151" y="6390808"/>
                  <a:ext cx="108495" cy="210181"/>
                </a:xfrm>
                <a:prstGeom prst="curvedRightArrow">
                  <a:avLst>
                    <a:gd name="adj1" fmla="val 25000"/>
                    <a:gd name="adj2" fmla="val 50000"/>
                    <a:gd name="adj3" fmla="val 31990"/>
                  </a:avLst>
                </a:prstGeom>
                <a:solidFill>
                  <a:srgbClr val="38D4C6"/>
                </a:solidFill>
                <a:ln w="38100" cmpd="sng">
                  <a:solidFill>
                    <a:srgbClr val="16648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832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6" name="CasellaDiTesto 35"/>
            <p:cNvSpPr txBox="1"/>
            <p:nvPr/>
          </p:nvSpPr>
          <p:spPr>
            <a:xfrm>
              <a:off x="5235532" y="5717131"/>
              <a:ext cx="1045310" cy="829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28" b="1" dirty="0"/>
                <a:t>Utilità</a:t>
              </a:r>
            </a:p>
            <a:p>
              <a:pPr algn="ctr"/>
              <a:r>
                <a:rPr lang="it-IT" sz="1628" b="1" dirty="0"/>
                <a:t>Interferon</a:t>
              </a:r>
            </a:p>
            <a:p>
              <a:pPr algn="ctr"/>
              <a:r>
                <a:rPr lang="it-IT" sz="1628" b="1" dirty="0"/>
                <a:t>Score</a:t>
              </a:r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12058" y="2461937"/>
              <a:ext cx="9701519" cy="4341471"/>
            </a:xfrm>
            <a:prstGeom prst="rect">
              <a:avLst/>
            </a:prstGeom>
            <a:noFill/>
            <a:ln w="28575">
              <a:solidFill>
                <a:srgbClr val="79CB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32"/>
            </a:p>
          </p:txBody>
        </p:sp>
        <p:sp>
          <p:nvSpPr>
            <p:cNvPr id="41" name="Rettangolo arrotondato 40"/>
            <p:cNvSpPr/>
            <p:nvPr/>
          </p:nvSpPr>
          <p:spPr>
            <a:xfrm>
              <a:off x="5181876" y="5717132"/>
              <a:ext cx="1219138" cy="829708"/>
            </a:xfrm>
            <a:prstGeom prst="roundRect">
              <a:avLst/>
            </a:prstGeom>
            <a:noFill/>
            <a:ln w="28575">
              <a:solidFill>
                <a:srgbClr val="2DB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28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5120091" y="4165981"/>
            <a:ext cx="4238661" cy="530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21"/>
              </a:spcBef>
            </a:pPr>
            <a:r>
              <a:rPr lang="it-IT" sz="1424" b="1" dirty="0">
                <a:sym typeface="Wingdings"/>
              </a:rPr>
              <a:t>1) </a:t>
            </a:r>
            <a:r>
              <a:rPr lang="it-IT" sz="1424" dirty="0">
                <a:sym typeface="Wingdings"/>
              </a:rPr>
              <a:t>Restringe </a:t>
            </a:r>
            <a:r>
              <a:rPr lang="it-IT" sz="1424" dirty="0"/>
              <a:t>il campo a </a:t>
            </a:r>
            <a:r>
              <a:rPr lang="it-IT" sz="1424" b="1" dirty="0"/>
              <a:t>6 geni </a:t>
            </a:r>
            <a:r>
              <a:rPr lang="it-IT" sz="1424" dirty="0"/>
              <a:t>la cui </a:t>
            </a:r>
            <a:r>
              <a:rPr lang="it-IT" sz="1424" dirty="0" err="1"/>
              <a:t>overespressione</a:t>
            </a:r>
            <a:r>
              <a:rPr lang="it-IT" sz="1424" dirty="0"/>
              <a:t> è </a:t>
            </a:r>
          </a:p>
          <a:p>
            <a:r>
              <a:rPr lang="it-IT" sz="1424" dirty="0"/>
              <a:t>caratteristica dei pazienti con AG</a:t>
            </a:r>
          </a:p>
        </p:txBody>
      </p:sp>
      <p:cxnSp>
        <p:nvCxnSpPr>
          <p:cNvPr id="4" name="Connettore 2 3"/>
          <p:cNvCxnSpPr/>
          <p:nvPr/>
        </p:nvCxnSpPr>
        <p:spPr>
          <a:xfrm flipH="1">
            <a:off x="5056325" y="4753256"/>
            <a:ext cx="803283" cy="0"/>
          </a:xfrm>
          <a:prstGeom prst="straightConnector1">
            <a:avLst/>
          </a:prstGeom>
          <a:ln w="38100">
            <a:solidFill>
              <a:srgbClr val="2DB8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76944" y="102535"/>
            <a:ext cx="4785284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86" i="1" dirty="0"/>
              <a:t>Da dove deriva la </a:t>
            </a:r>
            <a:r>
              <a:rPr lang="it-IT" sz="3086" i="1" dirty="0" err="1"/>
              <a:t>Signature</a:t>
            </a:r>
            <a:r>
              <a:rPr lang="it-IT" sz="3086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976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288" y="35126630"/>
            <a:ext cx="9517841" cy="80670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6578" y="35101572"/>
            <a:ext cx="9371629" cy="72613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81" y="35294622"/>
            <a:ext cx="9517841" cy="806708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71" y="35269565"/>
            <a:ext cx="9371629" cy="726131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74" y="35462615"/>
            <a:ext cx="9517841" cy="80670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564" y="35437557"/>
            <a:ext cx="9371629" cy="72613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66" y="35630608"/>
            <a:ext cx="9517841" cy="806708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556" y="35605550"/>
            <a:ext cx="9371629" cy="726131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05" y="4070205"/>
            <a:ext cx="4119511" cy="348946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13" y="4070205"/>
            <a:ext cx="3862764" cy="299667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76944" y="102535"/>
            <a:ext cx="3347391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86" i="1" dirty="0"/>
              <a:t>Esempi di </a:t>
            </a:r>
            <a:r>
              <a:rPr lang="it-IT" sz="3086" i="1" dirty="0" err="1"/>
              <a:t>Signature</a:t>
            </a:r>
            <a:endParaRPr lang="it-IT" sz="3086" i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541" y="1118241"/>
            <a:ext cx="2783238" cy="209430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767" y="1089564"/>
            <a:ext cx="2737409" cy="2122983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216025" y="3390779"/>
            <a:ext cx="3977051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84" i="1" dirty="0" err="1"/>
              <a:t>Signature</a:t>
            </a:r>
            <a:r>
              <a:rPr lang="it-IT" sz="1984" dirty="0"/>
              <a:t> analizzate Genova - Trieste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16025" y="1514956"/>
            <a:ext cx="1176925" cy="70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84" i="1" dirty="0" err="1"/>
              <a:t>Signature</a:t>
            </a:r>
            <a:endParaRPr lang="it-IT" sz="1984" i="1" dirty="0"/>
          </a:p>
          <a:p>
            <a:pPr algn="ctr"/>
            <a:r>
              <a:rPr lang="it-IT" sz="1984" dirty="0"/>
              <a:t>positiva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177105" y="1514956"/>
            <a:ext cx="1188146" cy="703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84" i="1" dirty="0" err="1"/>
              <a:t>Signature</a:t>
            </a:r>
            <a:endParaRPr lang="it-IT" sz="1984" i="1" dirty="0"/>
          </a:p>
          <a:p>
            <a:pPr algn="ctr"/>
            <a:r>
              <a:rPr lang="it-IT" sz="1984" dirty="0"/>
              <a:t>negativa</a:t>
            </a:r>
          </a:p>
        </p:txBody>
      </p:sp>
    </p:spTree>
    <p:extLst>
      <p:ext uri="{BB962C8B-B14F-4D97-AF65-F5344CB8AC3E}">
        <p14:creationId xmlns:p14="http://schemas.microsoft.com/office/powerpoint/2010/main" val="1718183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53737" y="1970612"/>
            <a:ext cx="4247317" cy="2183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77979" lvl="1" indent="-377979">
              <a:spcBef>
                <a:spcPts val="1323"/>
              </a:spcBef>
              <a:spcAft>
                <a:spcPts val="1323"/>
              </a:spcAft>
              <a:buFont typeface="Wingdings" charset="2"/>
              <a:buChar char="v"/>
            </a:pPr>
            <a:r>
              <a:rPr lang="en-US" sz="3086" dirty="0"/>
              <a:t>Signature </a:t>
            </a:r>
            <a:r>
              <a:rPr lang="en-US" sz="3086" dirty="0" err="1"/>
              <a:t>Interferonica</a:t>
            </a:r>
            <a:endParaRPr lang="en-US" sz="3086" dirty="0"/>
          </a:p>
          <a:p>
            <a:pPr marL="377979" lvl="1" indent="-377979" defTabSz="1007943">
              <a:spcBef>
                <a:spcPts val="1323"/>
              </a:spcBef>
              <a:spcAft>
                <a:spcPts val="1323"/>
              </a:spcAft>
              <a:buFont typeface="Wingdings" charset="2"/>
              <a:buChar char="v"/>
              <a:defRPr/>
            </a:pPr>
            <a:r>
              <a:rPr lang="en-US" sz="3086" dirty="0"/>
              <a:t>pTBK1</a:t>
            </a:r>
          </a:p>
          <a:p>
            <a:pPr marL="377979" lvl="1" indent="-377979" defTabSz="1007943">
              <a:spcBef>
                <a:spcPts val="1323"/>
              </a:spcBef>
              <a:spcAft>
                <a:spcPts val="1323"/>
              </a:spcAft>
              <a:buFont typeface="Wingdings" charset="2"/>
              <a:buChar char="v"/>
              <a:defRPr/>
            </a:pPr>
            <a:r>
              <a:rPr lang="en-US" sz="3086" dirty="0"/>
              <a:t>pSTAT1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6943" y="102535"/>
            <a:ext cx="7617598" cy="63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27" i="1" dirty="0"/>
              <a:t>Cosa possiamo offrire come laboratorio?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481837" y="2056814"/>
            <a:ext cx="2252471" cy="2087836"/>
            <a:chOff x="1490491" y="4311938"/>
            <a:chExt cx="2043401" cy="1894047"/>
          </a:xfrm>
        </p:grpSpPr>
        <p:grpSp>
          <p:nvGrpSpPr>
            <p:cNvPr id="3" name="Gruppo 2"/>
            <p:cNvGrpSpPr/>
            <p:nvPr/>
          </p:nvGrpSpPr>
          <p:grpSpPr>
            <a:xfrm>
              <a:off x="1490491" y="4311938"/>
              <a:ext cx="2043401" cy="1186109"/>
              <a:chOff x="3461683" y="3412650"/>
              <a:chExt cx="3062303" cy="1897100"/>
            </a:xfrm>
          </p:grpSpPr>
          <p:pic>
            <p:nvPicPr>
              <p:cNvPr id="15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1" t="45679" r="45216" b="9136"/>
              <a:stretch/>
            </p:blipFill>
            <p:spPr bwMode="auto">
              <a:xfrm rot="615243">
                <a:off x="5055423" y="3975408"/>
                <a:ext cx="1060463" cy="960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1" t="45679" r="45216" b="9136"/>
              <a:stretch/>
            </p:blipFill>
            <p:spPr bwMode="auto">
              <a:xfrm>
                <a:off x="3896971" y="3704449"/>
                <a:ext cx="1060463" cy="960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1484978">
                <a:off x="4517193" y="4644396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19628183">
                <a:off x="4770988" y="3412650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973565">
                <a:off x="3461683" y="4524033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1388284">
                <a:off x="5903764" y="4734892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Rettangolo 42"/>
            <p:cNvSpPr/>
            <p:nvPr/>
          </p:nvSpPr>
          <p:spPr>
            <a:xfrm>
              <a:off x="1606798" y="5568224"/>
              <a:ext cx="1798748" cy="63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/>
              <a:r>
                <a:rPr lang="en-US" sz="1984" dirty="0" err="1"/>
                <a:t>Sangue</a:t>
              </a:r>
              <a:r>
                <a:rPr lang="en-US" sz="1984" dirty="0"/>
                <a:t> </a:t>
              </a:r>
              <a:r>
                <a:rPr lang="en-US" sz="1984" dirty="0" err="1"/>
                <a:t>periferico</a:t>
              </a:r>
              <a:endParaRPr lang="en-US" sz="1984" dirty="0"/>
            </a:p>
            <a:p>
              <a:pPr marL="0" lvl="1" algn="ctr"/>
              <a:r>
                <a:rPr lang="en-US" sz="1984" dirty="0"/>
                <a:t>(PBMC </a:t>
              </a:r>
              <a:r>
                <a:rPr lang="en-US" sz="1984" dirty="0" err="1"/>
                <a:t>totali</a:t>
              </a:r>
              <a:r>
                <a:rPr lang="en-US" sz="1984" dirty="0"/>
                <a:t>)</a:t>
              </a: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99" y="1547674"/>
            <a:ext cx="2069330" cy="208224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-751696" y="-324596"/>
            <a:ext cx="18473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984"/>
          </a:p>
        </p:txBody>
      </p:sp>
      <p:sp>
        <p:nvSpPr>
          <p:cNvPr id="2" name="Rettangolo 1"/>
          <p:cNvSpPr/>
          <p:nvPr/>
        </p:nvSpPr>
        <p:spPr>
          <a:xfrm>
            <a:off x="689670" y="5113725"/>
            <a:ext cx="7192995" cy="1375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77979" lvl="1" indent="-377979">
              <a:spcBef>
                <a:spcPts val="1323"/>
              </a:spcBef>
              <a:spcAft>
                <a:spcPts val="1323"/>
              </a:spcAft>
              <a:buFont typeface="Wingdings" charset="2"/>
              <a:buChar char="v"/>
            </a:pPr>
            <a:r>
              <a:rPr lang="en-US" sz="3086" dirty="0"/>
              <a:t>Signature </a:t>
            </a:r>
            <a:r>
              <a:rPr lang="en-US" sz="3086" dirty="0" err="1"/>
              <a:t>Interferonica</a:t>
            </a:r>
            <a:r>
              <a:rPr lang="en-US" sz="3086" dirty="0"/>
              <a:t> </a:t>
            </a:r>
            <a:r>
              <a:rPr lang="en-US" sz="2646" dirty="0" err="1"/>
              <a:t>su</a:t>
            </a:r>
            <a:r>
              <a:rPr lang="en-US" sz="2646" dirty="0"/>
              <a:t> </a:t>
            </a:r>
            <a:r>
              <a:rPr lang="en-US" sz="2646" dirty="0" err="1"/>
              <a:t>linee</a:t>
            </a:r>
            <a:r>
              <a:rPr lang="en-US" sz="2646" dirty="0"/>
              <a:t> del </a:t>
            </a:r>
            <a:r>
              <a:rPr lang="en-US" sz="2646" dirty="0" err="1"/>
              <a:t>paziente</a:t>
            </a:r>
            <a:endParaRPr lang="en-US" sz="2646" dirty="0"/>
          </a:p>
          <a:p>
            <a:pPr marL="377979" lvl="1" indent="-377979">
              <a:spcBef>
                <a:spcPts val="1323"/>
              </a:spcBef>
              <a:spcAft>
                <a:spcPts val="1323"/>
              </a:spcAft>
              <a:buFont typeface="Wingdings" charset="2"/>
              <a:buChar char="v"/>
            </a:pPr>
            <a:r>
              <a:rPr lang="it-IT" sz="3086" dirty="0"/>
              <a:t>Integrazione con le indagini genetiche</a:t>
            </a:r>
            <a:r>
              <a:rPr lang="en-US" sz="308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231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2E6F3-20A1-461E-9AFA-76FDA4A5B7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1564200"/>
            <a:ext cx="4959360" cy="32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6EDFCE-57F2-4D8B-A4E7-8EE52A562AF3}"/>
              </a:ext>
            </a:extLst>
          </p:cNvPr>
          <p:cNvSpPr/>
          <p:nvPr/>
        </p:nvSpPr>
        <p:spPr>
          <a:xfrm>
            <a:off x="-39600" y="92880"/>
            <a:ext cx="9683640" cy="1468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ctr" anchorCtr="0" compatLnSpc="1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4000" b="1" i="0" u="none" strike="noStrike" cap="none" baseline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Microsoft YaHei" pitchFamily="34"/>
                <a:cs typeface="Microsoft YaHei" pitchFamily="34"/>
              </a:rPr>
              <a:t>Il monitoraggio dei Farmaci Biologici: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4000" b="1" i="0" u="none" strike="noStrike" cap="none" baseline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Microsoft YaHei" pitchFamily="34"/>
                <a:cs typeface="Microsoft YaHei" pitchFamily="34"/>
              </a:rPr>
              <a:t>a breve passeremo da ELISA a CLIA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ECEE7-2AD7-49E3-8FD0-D030DED6E13D}"/>
              </a:ext>
            </a:extLst>
          </p:cNvPr>
          <p:cNvSpPr/>
          <p:nvPr/>
        </p:nvSpPr>
        <p:spPr>
          <a:xfrm>
            <a:off x="515879" y="5016240"/>
            <a:ext cx="4264200" cy="2311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342720" marR="0" lvl="0" indent="-333360" algn="l" hangingPunct="0">
              <a:lnSpc>
                <a:spcPct val="80000"/>
              </a:lnSpc>
              <a:spcBef>
                <a:spcPts val="349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r>
              <a:rPr lang="it-IT" sz="14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Microsoft YaHei" pitchFamily="34"/>
                <a:cs typeface="Microsoft YaHei" pitchFamily="34"/>
              </a:rPr>
              <a:t>Attualmente testiamo:</a:t>
            </a:r>
          </a:p>
          <a:p>
            <a:pPr marL="0" marR="0" lvl="0" indent="0" algn="l" hangingPunct="0">
              <a:lnSpc>
                <a:spcPct val="80000"/>
              </a:lnSpc>
              <a:spcBef>
                <a:spcPts val="349"/>
              </a:spcBef>
              <a:spcAft>
                <a:spcPts val="0"/>
              </a:spcAft>
              <a:buClr>
                <a:srgbClr val="FFFF99"/>
              </a:buClr>
              <a:buSzPct val="100000"/>
              <a:buFont typeface="Verdana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Microsoft YaHei" pitchFamily="34"/>
                <a:cs typeface="Microsoft YaHei" pitchFamily="34"/>
              </a:rPr>
              <a:t>Infliximab e ADA</a:t>
            </a:r>
          </a:p>
          <a:p>
            <a:pPr marL="0" marR="0" lvl="0" indent="0" algn="l" hangingPunct="0">
              <a:lnSpc>
                <a:spcPct val="80000"/>
              </a:lnSpc>
              <a:spcBef>
                <a:spcPts val="349"/>
              </a:spcBef>
              <a:spcAft>
                <a:spcPts val="0"/>
              </a:spcAft>
              <a:buClr>
                <a:srgbClr val="FFFF99"/>
              </a:buClr>
              <a:buSzPct val="100000"/>
              <a:buFont typeface="Verdana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Microsoft YaHei" pitchFamily="34"/>
                <a:cs typeface="Microsoft YaHei" pitchFamily="34"/>
              </a:rPr>
              <a:t>Adalimumab e ADA</a:t>
            </a:r>
          </a:p>
          <a:p>
            <a:pPr marL="0" marR="0" lvl="0" indent="0" algn="l" hangingPunct="0">
              <a:lnSpc>
                <a:spcPct val="80000"/>
              </a:lnSpc>
              <a:spcBef>
                <a:spcPts val="349"/>
              </a:spcBef>
              <a:spcAft>
                <a:spcPts val="0"/>
              </a:spcAft>
              <a:buClr>
                <a:srgbClr val="FFFF99"/>
              </a:buClr>
              <a:buSzPct val="100000"/>
              <a:buFont typeface="Verdana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Microsoft YaHei" pitchFamily="34"/>
                <a:cs typeface="Microsoft YaHei" pitchFamily="34"/>
              </a:rPr>
              <a:t>Golimumab</a:t>
            </a:r>
          </a:p>
          <a:p>
            <a:pPr marL="0" marR="0" lvl="0" indent="0" algn="l" hangingPunct="0">
              <a:lnSpc>
                <a:spcPct val="80000"/>
              </a:lnSpc>
              <a:spcBef>
                <a:spcPts val="349"/>
              </a:spcBef>
              <a:spcAft>
                <a:spcPts val="0"/>
              </a:spcAft>
              <a:buClr>
                <a:srgbClr val="FFFF99"/>
              </a:buClr>
              <a:buSzPct val="100000"/>
              <a:buFont typeface="Verdana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Microsoft YaHei" pitchFamily="34"/>
                <a:cs typeface="Microsoft YaHei" pitchFamily="34"/>
              </a:rPr>
              <a:t>Vedolizumab e ADA</a:t>
            </a:r>
          </a:p>
          <a:p>
            <a:pPr marL="0" marR="0" lvl="0" indent="0" algn="l" hangingPunct="0">
              <a:lnSpc>
                <a:spcPct val="80000"/>
              </a:lnSpc>
              <a:spcBef>
                <a:spcPts val="349"/>
              </a:spcBef>
              <a:spcAft>
                <a:spcPts val="0"/>
              </a:spcAft>
              <a:buClr>
                <a:srgbClr val="FFFF99"/>
              </a:buClr>
              <a:buSzPct val="100000"/>
              <a:buFont typeface="Verdana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Microsoft YaHei" pitchFamily="34"/>
                <a:cs typeface="Microsoft YaHei" pitchFamily="34"/>
              </a:rPr>
              <a:t>Ustekinumab</a:t>
            </a:r>
          </a:p>
        </p:txBody>
      </p:sp>
      <p:pic>
        <p:nvPicPr>
          <p:cNvPr id="5" name="Grafico 5">
            <a:extLst>
              <a:ext uri="{FF2B5EF4-FFF2-40B4-BE49-F238E27FC236}">
                <a16:creationId xmlns:a16="http://schemas.microsoft.com/office/drawing/2014/main" id="{F3C52C38-BA57-496C-9148-9FC9088A5C0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13960" y="3422879"/>
            <a:ext cx="4475160" cy="379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AE7FD25-2775-448B-9651-E35E2DCE0E28}"/>
              </a:ext>
            </a:extLst>
          </p:cNvPr>
          <p:cNvGraphicFramePr/>
          <p:nvPr/>
        </p:nvGraphicFramePr>
        <p:xfrm>
          <a:off x="1224000" y="2015999"/>
          <a:ext cx="7772400" cy="437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FB6A1DE-E286-4659-9DC2-EC326E7FA4C3}"/>
              </a:ext>
            </a:extLst>
          </p:cNvPr>
          <p:cNvSpPr txBox="1"/>
          <p:nvPr/>
        </p:nvSpPr>
        <p:spPr>
          <a:xfrm>
            <a:off x="936000" y="503999"/>
            <a:ext cx="7776000" cy="5367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Segoe UI" pitchFamily="2"/>
                <a:cs typeface="Tahoma" pitchFamily="2"/>
              </a:rPr>
              <a:t>Non solo TDM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2B36D-7832-47AA-B2CC-E0149774DE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>
                <a:cs typeface="Tahoma" pitchFamily="2"/>
              </a:rPr>
              <a:t>Conclusioni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BA961-13DE-410D-9EA9-5FE1F2A2F1B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12000" y="1980000"/>
            <a:ext cx="9180000" cy="4680000"/>
          </a:xfrm>
        </p:spPr>
        <p:txBody>
          <a:bodyPr anchor="t" anchorCtr="0">
            <a:noAutofit/>
          </a:bodyPr>
          <a:lstStyle/>
          <a:p>
            <a:pPr lvl="0" algn="l"/>
            <a:r>
              <a:rPr lang="it-IT" b="0">
                <a:latin typeface="Source Sans Pro Light" pitchFamily="34"/>
                <a:cs typeface="Tahoma" pitchFamily="2"/>
              </a:rPr>
              <a:t>Marker autoanticorpali importanti nella diagnosi (precoce e differenziale), stratificazione, scelta terapeutica e follow-up</a:t>
            </a:r>
          </a:p>
          <a:p>
            <a:pPr lvl="0" algn="l"/>
            <a:endParaRPr lang="it-IT" b="0">
              <a:latin typeface="Source Sans Pro Light" pitchFamily="34"/>
              <a:cs typeface="Tahoma" pitchFamily="2"/>
            </a:endParaRPr>
          </a:p>
          <a:p>
            <a:pPr lvl="0" algn="l"/>
            <a:r>
              <a:rPr lang="it-IT" b="0">
                <a:latin typeface="Source Sans Pro Light" pitchFamily="34"/>
                <a:cs typeface="Tahoma" pitchFamily="2"/>
              </a:rPr>
              <a:t>Integrazione con nuovi marcatori di infiammazione/danno endoteliale/risposta terapeutica</a:t>
            </a:r>
          </a:p>
          <a:p>
            <a:pPr lvl="0" algn="l"/>
            <a:endParaRPr lang="it-IT" b="0">
              <a:latin typeface="Source Sans Pro Light" pitchFamily="34"/>
              <a:cs typeface="Tahoma" pitchFamily="2"/>
            </a:endParaRPr>
          </a:p>
          <a:p>
            <a:pPr lvl="0" algn="l"/>
            <a:r>
              <a:rPr lang="it-IT" b="0">
                <a:latin typeface="Source Sans Pro Light" pitchFamily="34"/>
                <a:cs typeface="Tahoma" pitchFamily="2"/>
              </a:rPr>
              <a:t>Ottimizzazione grazie al confronto con l’impatto reale nella pratica clinica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804F4-7807-422D-8FE5-9471281B2950}"/>
              </a:ext>
            </a:extLst>
          </p:cNvPr>
          <p:cNvSpPr txBox="1"/>
          <p:nvPr/>
        </p:nvSpPr>
        <p:spPr>
          <a:xfrm>
            <a:off x="1152000" y="6893280"/>
            <a:ext cx="5184000" cy="378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cap="none">
                <a:ln>
                  <a:noFill/>
                </a:ln>
                <a:latin typeface="Source Sans Pro" pitchFamily="34"/>
                <a:ea typeface="Segoe UI" pitchFamily="2"/>
                <a:cs typeface="Tahoma" pitchFamily="2"/>
              </a:rPr>
              <a:t>Grazie per l’attenzione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l Laboratorio di Autoimmunit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1EF8EEF9-C136-48AB-B8D6-9F385263EC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79640" y="6840000"/>
            <a:ext cx="539640" cy="53964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lvl="0" algn="ctr" hangingPunct="0"/>
            <a:fld id="{84828CF8-DDAC-44F1-BB67-A2340E2CB545}" type="slidenum">
              <a:t>5</a:t>
            </a:fld>
            <a:endParaRPr lang="it-IT" b="1">
              <a:solidFill>
                <a:srgbClr val="FFFFFF"/>
              </a:solidFill>
              <a:latin typeface="Source Sans Pro Black" pitchFamily="34"/>
              <a:cs typeface="Tahoma" pitchFamily="2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8844426-0AE8-41BB-848B-6E914E5F37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9640" y="360000"/>
            <a:ext cx="9358920" cy="899639"/>
          </a:xfrm>
        </p:spPr>
        <p:txBody>
          <a:bodyPr/>
          <a:lstStyle/>
          <a:p>
            <a:pPr lvl="0"/>
            <a:r>
              <a:rPr lang="it-IT">
                <a:cs typeface="Tahoma" pitchFamily="2"/>
              </a:rPr>
              <a:t>Il Laboratorio di Autoimmunità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C463BB76-84B3-4D74-A32B-1DF3BA3272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280" y="1691640"/>
            <a:ext cx="9433484" cy="4680000"/>
          </a:xfrm>
        </p:spPr>
        <p:txBody>
          <a:bodyPr wrap="square" anchor="t">
            <a:noAutofit/>
          </a:bodyPr>
          <a:lstStyle/>
          <a:p>
            <a:pPr lvl="0" algn="l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Fondamentale per la diagnostica e classificazione in reumatologia</a:t>
            </a:r>
          </a:p>
          <a:p>
            <a:pPr lvl="0" algn="l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Problematiche tecniche e interpretative</a:t>
            </a:r>
          </a:p>
          <a:p>
            <a:pPr lvl="0" algn="l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lvl="0" algn="l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b="0" dirty="0">
                <a:solidFill>
                  <a:srgbClr val="FF0000"/>
                </a:solidFill>
                <a:latin typeface="Arial" pitchFamily="34"/>
                <a:cs typeface="Tahoma" pitchFamily="2"/>
              </a:rPr>
              <a:t>Test IFI con interpretazione operatore-dipendente</a:t>
            </a:r>
          </a:p>
          <a:p>
            <a:pPr lvl="0" algn="l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b="0" dirty="0">
                <a:solidFill>
                  <a:srgbClr val="FF0000"/>
                </a:solidFill>
                <a:latin typeface="Arial" pitchFamily="34"/>
                <a:cs typeface="Tahoma" pitchFamily="2"/>
              </a:rPr>
              <a:t>Molti marcatori soffrono di sensibilità e specificità metodo-dipendenti</a:t>
            </a: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endParaRPr lang="it-IT" sz="2400" b="0" dirty="0">
              <a:latin typeface="Arial" pitchFamily="34"/>
              <a:cs typeface="Tahoma" pitchFamily="2"/>
            </a:endParaRP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b="0" dirty="0">
                <a:latin typeface="Arial" pitchFamily="34"/>
                <a:cs typeface="Tahoma" pitchFamily="2"/>
              </a:rPr>
              <a:t>E’ necessario disporre di più metodi per uno stesso autoanticorpo</a:t>
            </a: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b="0" dirty="0">
                <a:latin typeface="Arial" pitchFamily="34"/>
                <a:cs typeface="Tahoma" pitchFamily="2"/>
              </a:rPr>
              <a:t>Esperienza nel considerare insieme diversi fattori tecnici e clinici</a:t>
            </a: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endParaRPr lang="it-IT" sz="2400" b="0" dirty="0">
              <a:latin typeface="Arial" pitchFamily="34"/>
              <a:cs typeface="Tahoma" pitchFamily="2"/>
            </a:endParaRP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r>
              <a:rPr lang="it-IT" sz="2400" b="0" dirty="0">
                <a:latin typeface="Arial" pitchFamily="34"/>
                <a:cs typeface="Tahoma" pitchFamily="2"/>
              </a:rPr>
              <a:t>Fondamentale lo studio, l’aggiornamento e il confronto con il referente clinico</a:t>
            </a: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endParaRPr lang="it-IT" sz="2000" b="0" dirty="0">
              <a:latin typeface="Arial" pitchFamily="34"/>
              <a:cs typeface="Tahoma" pitchFamily="2"/>
            </a:endParaRPr>
          </a:p>
          <a:p>
            <a:pPr lv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tabLst>
                <a:tab pos="0" algn="l"/>
              </a:tabLst>
            </a:pPr>
            <a:endParaRPr lang="it-IT" sz="2000" b="0" dirty="0">
              <a:latin typeface="Arial" pitchFamily="34"/>
              <a:cs typeface="Tahoma" pitchFamily="2"/>
            </a:endParaRPr>
          </a:p>
          <a:p>
            <a:pPr lvl="0" algn="l">
              <a:tabLst>
                <a:tab pos="0" algn="l"/>
              </a:tabLst>
            </a:pPr>
            <a:endParaRPr lang="it-IT" sz="2000" b="0" dirty="0">
              <a:latin typeface="Arial" pitchFamily="34"/>
              <a:cs typeface="Tahoma" pitchFamily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346C7-04A2-49AD-8E4C-D98DDAE0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9" y="917789"/>
            <a:ext cx="9432906" cy="5724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E5AC42-47F5-458D-BE4A-16FE70B46466}"/>
              </a:ext>
            </a:extLst>
          </p:cNvPr>
          <p:cNvSpPr txBox="1"/>
          <p:nvPr/>
        </p:nvSpPr>
        <p:spPr>
          <a:xfrm>
            <a:off x="1001242" y="7029131"/>
            <a:ext cx="607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D54449"/>
                </a:solidFill>
                <a:effectLst/>
                <a:latin typeface="MuseoSans"/>
                <a:hlinkClick r:id="rId4"/>
              </a:rPr>
              <a:t>https://doi.org/10.3389/fimmu.2017.00603</a:t>
            </a:r>
            <a:endParaRPr lang="it-IT" dirty="0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2C21303D-0B30-4FDD-8A6A-6CB644B01A77}"/>
              </a:ext>
            </a:extLst>
          </p:cNvPr>
          <p:cNvSpPr txBox="1">
            <a:spLocks/>
          </p:cNvSpPr>
          <p:nvPr/>
        </p:nvSpPr>
        <p:spPr>
          <a:xfrm>
            <a:off x="179640" y="6840000"/>
            <a:ext cx="539640" cy="53964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fld id="{84828CF8-DDAC-44F1-BB67-A2340E2CB545}" type="slidenum">
              <a:rPr lang="it-IT" b="1" smtClean="0">
                <a:solidFill>
                  <a:srgbClr val="FFFFFF"/>
                </a:solidFill>
                <a:latin typeface="Source Sans Pro Black" pitchFamily="34"/>
                <a:cs typeface="Tahoma" pitchFamily="2"/>
              </a:rPr>
              <a:pPr algn="ctr" hangingPunct="0"/>
              <a:t>6</a:t>
            </a:fld>
            <a:endParaRPr lang="it-IT" b="1">
              <a:solidFill>
                <a:srgbClr val="FFFFFF"/>
              </a:solidFill>
              <a:latin typeface="Source Sans Pro Black" pitchFamily="34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4760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BC7D-B6F6-4F63-9F85-B9846EC3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ARTRITE REUMATOIDE: quante e quali malattie?</a:t>
            </a:r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7FEBB27D-E477-4432-8AAD-5B761AE37E6F}"/>
              </a:ext>
            </a:extLst>
          </p:cNvPr>
          <p:cNvSpPr txBox="1">
            <a:spLocks/>
          </p:cNvSpPr>
          <p:nvPr/>
        </p:nvSpPr>
        <p:spPr>
          <a:xfrm>
            <a:off x="179640" y="6840000"/>
            <a:ext cx="539640" cy="53964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fld id="{84828CF8-DDAC-44F1-BB67-A2340E2CB545}" type="slidenum">
              <a:rPr lang="it-IT" b="1" smtClean="0">
                <a:solidFill>
                  <a:srgbClr val="FFFFFF"/>
                </a:solidFill>
                <a:latin typeface="Source Sans Pro Black" pitchFamily="34"/>
                <a:cs typeface="Tahoma" pitchFamily="2"/>
              </a:rPr>
              <a:pPr algn="ctr" hangingPunct="0"/>
              <a:t>7</a:t>
            </a:fld>
            <a:endParaRPr lang="it-IT" b="1">
              <a:solidFill>
                <a:srgbClr val="FFFFFF"/>
              </a:solidFill>
              <a:latin typeface="Source Sans Pro Black" pitchFamily="34"/>
              <a:cs typeface="Tahoma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33999-7F72-476A-968F-C973E670EE90}"/>
              </a:ext>
            </a:extLst>
          </p:cNvPr>
          <p:cNvSpPr txBox="1"/>
          <p:nvPr/>
        </p:nvSpPr>
        <p:spPr>
          <a:xfrm>
            <a:off x="264750" y="1701800"/>
            <a:ext cx="9550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u="none" strike="noStrike" baseline="0" dirty="0" err="1"/>
              <a:t>Malattia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infiammatoria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cronica</a:t>
            </a:r>
            <a:r>
              <a:rPr lang="en-US" sz="2400" b="0" i="0" u="none" strike="noStrike" baseline="0" dirty="0"/>
              <a:t> con </a:t>
            </a:r>
            <a:r>
              <a:rPr lang="en-US" sz="2400" b="0" i="0" u="none" strike="noStrike" baseline="0" dirty="0" err="1"/>
              <a:t>rischio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evolutivo</a:t>
            </a:r>
            <a:r>
              <a:rPr lang="en-US" sz="2400" b="0" i="0" u="none" strike="noStrike" baseline="0" dirty="0"/>
              <a:t> in </a:t>
            </a:r>
            <a:r>
              <a:rPr lang="en-US" sz="2400" b="0" i="0" u="none" strike="noStrike" baseline="0" dirty="0" err="1"/>
              <a:t>artrite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erosiva</a:t>
            </a:r>
            <a:endParaRPr lang="it-IT" sz="2400" b="0" i="0" u="none" strike="noStrike" baseline="0" dirty="0"/>
          </a:p>
          <a:p>
            <a:pPr algn="l"/>
            <a:r>
              <a:rPr lang="en-US" sz="2400" b="0" i="0" u="none" strike="noStrike" baseline="0" dirty="0" err="1"/>
              <a:t>Interessa</a:t>
            </a:r>
            <a:r>
              <a:rPr lang="en-US" sz="2400" b="0" i="0" u="none" strike="noStrike" baseline="0" dirty="0"/>
              <a:t> 0.5-1% </a:t>
            </a:r>
            <a:r>
              <a:rPr lang="en-US" sz="2400" b="0" i="0" u="none" strike="noStrike" baseline="0" dirty="0" err="1"/>
              <a:t>della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popolazione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maggiormente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donne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tra</a:t>
            </a:r>
            <a:r>
              <a:rPr lang="en-US" sz="2400" b="0" i="0" u="none" strike="noStrike" baseline="0" dirty="0"/>
              <a:t> 30 e 50 anni</a:t>
            </a:r>
          </a:p>
          <a:p>
            <a:pPr algn="l"/>
            <a:endParaRPr lang="en-US" sz="2400" dirty="0"/>
          </a:p>
          <a:p>
            <a:pPr algn="l"/>
            <a:r>
              <a:rPr lang="en-US" sz="2400" b="0" i="0" u="none" strike="noStrike" baseline="0" dirty="0" err="1"/>
              <a:t>Origine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multifattoriale</a:t>
            </a:r>
            <a:endParaRPr lang="en-US" sz="2400" b="0" i="0" u="none" strike="noStrike" baseline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B694C-57B6-47D2-9A01-DDB2FB261BEB}"/>
              </a:ext>
            </a:extLst>
          </p:cNvPr>
          <p:cNvSpPr txBox="1"/>
          <p:nvPr/>
        </p:nvSpPr>
        <p:spPr>
          <a:xfrm>
            <a:off x="264750" y="3708400"/>
            <a:ext cx="9264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Infiammazione da cellule immuni e cellule sinoviali simil-</a:t>
            </a:r>
            <a:r>
              <a:rPr lang="it-IT" sz="2400" dirty="0" err="1"/>
              <a:t>macrofagiche</a:t>
            </a:r>
            <a:r>
              <a:rPr lang="it-IT" sz="2400" dirty="0"/>
              <a:t>:</a:t>
            </a:r>
          </a:p>
          <a:p>
            <a:pPr lvl="1"/>
            <a:r>
              <a:rPr lang="it-IT" sz="2400" dirty="0"/>
              <a:t>- citochine: TNF-alfa, IL-6 e IL</a:t>
            </a:r>
          </a:p>
          <a:p>
            <a:pPr lvl="1"/>
            <a:r>
              <a:rPr lang="it-IT" sz="2400" dirty="0"/>
              <a:t>- enzimi, metalloproteasi, prostaglandine, leucotrieni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Formazione di centri germinali ectopici in sinovia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Attivazione di osteoclasti</a:t>
            </a:r>
          </a:p>
        </p:txBody>
      </p:sp>
    </p:spTree>
    <p:extLst>
      <p:ext uri="{BB962C8B-B14F-4D97-AF65-F5344CB8AC3E}">
        <p14:creationId xmlns:p14="http://schemas.microsoft.com/office/powerpoint/2010/main" val="206129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C1F9-F55C-4A1F-B858-51DCC26B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5DF54-6A32-49AC-9946-8430D95143E6}"/>
              </a:ext>
            </a:extLst>
          </p:cNvPr>
          <p:cNvSpPr txBox="1"/>
          <p:nvPr/>
        </p:nvSpPr>
        <p:spPr>
          <a:xfrm>
            <a:off x="264750" y="1701800"/>
            <a:ext cx="9550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u="none" strike="noStrike" baseline="0" dirty="0" err="1"/>
              <a:t>Interessamento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simmetrico</a:t>
            </a:r>
            <a:r>
              <a:rPr lang="en-US" sz="2400" b="0" i="0" u="none" strike="noStrike" baseline="0" dirty="0"/>
              <a:t> con </a:t>
            </a:r>
            <a:r>
              <a:rPr lang="en-US" sz="2400" b="0" i="0" u="none" strike="noStrike" baseline="0" dirty="0" err="1"/>
              <a:t>tumefazione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rigidità</a:t>
            </a:r>
            <a:r>
              <a:rPr lang="en-US" sz="2400" b="0" i="0" u="none" strike="noStrike" baseline="0" dirty="0"/>
              <a:t> (</a:t>
            </a:r>
            <a:r>
              <a:rPr lang="en-US" sz="2400" b="0" i="0" u="none" strike="noStrike" baseline="0" dirty="0" err="1"/>
              <a:t>soprattutto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mattutina</a:t>
            </a:r>
            <a:r>
              <a:rPr lang="en-US" sz="2400" b="0" i="0" u="none" strike="noStrike" baseline="0" dirty="0"/>
              <a:t>) e </a:t>
            </a:r>
            <a:r>
              <a:rPr lang="en-US" sz="2400" b="0" i="0" u="none" strike="noStrike" baseline="0" dirty="0" err="1"/>
              <a:t>limitazione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funzionale</a:t>
            </a:r>
            <a:endParaRPr lang="en-US" sz="2400" b="0" i="0" u="none" strike="noStrike" baseline="0" dirty="0"/>
          </a:p>
          <a:p>
            <a:pPr algn="l"/>
            <a:endParaRPr lang="en-US" sz="2400" dirty="0"/>
          </a:p>
          <a:p>
            <a:pPr algn="l"/>
            <a:r>
              <a:rPr lang="en-US" sz="2400" b="0" i="0" u="none" strike="noStrike" baseline="0" dirty="0"/>
              <a:t>Non </a:t>
            </a:r>
            <a:r>
              <a:rPr lang="en-US" sz="2400" b="0" i="0" u="none" strike="noStrike" baseline="0" dirty="0" err="1"/>
              <a:t>criteri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diganostici</a:t>
            </a:r>
            <a:r>
              <a:rPr lang="en-US" sz="2400" b="0" i="0" u="none" strike="noStrike" baseline="0" dirty="0"/>
              <a:t>, ma </a:t>
            </a:r>
            <a:r>
              <a:rPr lang="en-US" sz="2400" b="0" i="0" u="none" strike="noStrike" baseline="0" dirty="0" err="1"/>
              <a:t>classificativi</a:t>
            </a:r>
            <a:endParaRPr lang="en-US" sz="2400" b="0" i="0" u="none" strike="noStrike" baseline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1948F-7E4A-44C7-BF56-4ACEAEE6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36" y="3612690"/>
            <a:ext cx="3753141" cy="26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7BCB3-4E7E-4C98-835B-C602D213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DFFAB8-E503-44D7-8DE4-37E3B2D6F0B1}" type="slidenum">
              <a:t>9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707C-D7CE-430A-9D25-6D0AD0C419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 dirty="0">
                <a:cs typeface="Tahoma" pitchFamily="2"/>
              </a:rPr>
              <a:t>Gli autoanticorpi in Artrite Reumatoide (AR)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432A3-37F0-4D86-AEF0-76C7454DB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it-IT" dirty="0">
                <a:cs typeface="Tahoma" pitchFamily="2"/>
              </a:rPr>
              <a:t>Artrite Reumatoide o Artriti Reumatoidi (autolimitantesi, persistente erosiva o non erosiva...)?</a:t>
            </a:r>
          </a:p>
          <a:p>
            <a:pPr lvl="0"/>
            <a:r>
              <a:rPr lang="it-IT" dirty="0">
                <a:cs typeface="Tahoma" pitchFamily="2"/>
              </a:rPr>
              <a:t>Gli autoanticorpi delineano sottogruppi di pazienti, per prognosi e risposta terapeutica</a:t>
            </a:r>
          </a:p>
          <a:p>
            <a:pPr lvl="0"/>
            <a:r>
              <a:rPr lang="it-IT" dirty="0">
                <a:cs typeface="Tahoma" pitchFamily="2"/>
              </a:rPr>
              <a:t>Sieropositiva vs Sieronegativa</a:t>
            </a:r>
          </a:p>
          <a:p>
            <a:pPr lvl="0"/>
            <a:endParaRPr lang="it-IT" dirty="0">
              <a:cs typeface="Tahoma" pitchFamily="2"/>
            </a:endParaRPr>
          </a:p>
          <a:p>
            <a:pPr lvl="0"/>
            <a:r>
              <a:rPr lang="it-IT" dirty="0">
                <a:cs typeface="Tahoma" pitchFamily="2"/>
              </a:rPr>
              <a:t>- FR (metodo nefelometrico: agglutinazione di particelle di polistirene rivestite di IgG umane; prevalente FR IgM)</a:t>
            </a:r>
          </a:p>
          <a:p>
            <a:pPr lvl="0"/>
            <a:r>
              <a:rPr lang="it-IT" dirty="0">
                <a:cs typeface="Tahoma" pitchFamily="2"/>
              </a:rPr>
              <a:t>- anti-CCP IgG (con peptidi ciclici </a:t>
            </a:r>
            <a:r>
              <a:rPr lang="it-IT" dirty="0" err="1">
                <a:cs typeface="Tahoma" pitchFamily="2"/>
              </a:rPr>
              <a:t>citrullinati</a:t>
            </a:r>
            <a:r>
              <a:rPr lang="it-IT" dirty="0">
                <a:cs typeface="Tahoma" pitchFamily="2"/>
              </a:rPr>
              <a:t> di II generazione - CCP2)</a:t>
            </a:r>
          </a:p>
          <a:p>
            <a:pPr lvl="0"/>
            <a:endParaRPr lang="it-IT" dirty="0">
              <a:cs typeface="Tahoma" pitchFamily="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izar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icorpi.odp" id="{1B1B80B7-39B2-4E95-B904-203D517FB052}" vid="{63B765FE-950D-458F-8F44-0461FD6D9766}"/>
    </a:ext>
  </a:extLst>
</a:theme>
</file>

<file path=ppt/theme/theme2.xml><?xml version="1.0" encoding="utf-8"?>
<a:theme xmlns:a="http://schemas.openxmlformats.org/drawingml/2006/main" name="Alizarin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icorpi.odp" id="{1B1B80B7-39B2-4E95-B904-203D517FB052}" vid="{46BDE5F1-6372-48CB-A976-D78D5FDDB5CA}"/>
    </a:ext>
  </a:extLst>
</a:theme>
</file>

<file path=ppt/theme/theme3.xml><?xml version="1.0" encoding="utf-8"?>
<a:theme xmlns:a="http://schemas.openxmlformats.org/drawingml/2006/main" name="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icorpi.odp" id="{1B1B80B7-39B2-4E95-B904-203D517FB052}" vid="{C819EBDD-BEC6-470A-9FF9-E5F98B99014C}"/>
    </a:ext>
  </a:extLst>
</a:theme>
</file>

<file path=ppt/theme/theme4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icorpi.odp" id="{1B1B80B7-39B2-4E95-B904-203D517FB052}" vid="{E2D53FBA-BBEB-49CF-826F-E391C6172A6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1741</Words>
  <Application>Microsoft Office PowerPoint</Application>
  <PresentationFormat>Custom</PresentationFormat>
  <Paragraphs>337</Paragraphs>
  <Slides>49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Arial</vt:lpstr>
      <vt:lpstr>Calibri</vt:lpstr>
      <vt:lpstr>Calibri Light</vt:lpstr>
      <vt:lpstr>Liberation Sans</vt:lpstr>
      <vt:lpstr>Lucida Sans Unicode</vt:lpstr>
      <vt:lpstr>MuseoSans</vt:lpstr>
      <vt:lpstr>Source Sans Pro</vt:lpstr>
      <vt:lpstr>Source Sans Pro Black</vt:lpstr>
      <vt:lpstr>Source Sans Pro Light</vt:lpstr>
      <vt:lpstr>Source Sans Pro Semibold</vt:lpstr>
      <vt:lpstr>Times New Roman</vt:lpstr>
      <vt:lpstr>Verdana</vt:lpstr>
      <vt:lpstr>Wingdings</vt:lpstr>
      <vt:lpstr>Alizarin</vt:lpstr>
      <vt:lpstr>Alizarin0</vt:lpstr>
      <vt:lpstr>Blank Slide</vt:lpstr>
      <vt:lpstr>Predefinito</vt:lpstr>
      <vt:lpstr>PowerPoint Presentation</vt:lpstr>
      <vt:lpstr>ANTICORPI E IMMUNOPATOLOGIA CAUSA, EPIFENOMENO O MARCATORE?</vt:lpstr>
      <vt:lpstr>CAUSA, EPIFENOMENO, MARCATORE</vt:lpstr>
      <vt:lpstr>PowerPoint Presentation</vt:lpstr>
      <vt:lpstr>Il Laboratorio di Autoimmunità</vt:lpstr>
      <vt:lpstr>PowerPoint Presentation</vt:lpstr>
      <vt:lpstr>ARTRITE REUMATOIDE: quante e quali malattie?</vt:lpstr>
      <vt:lpstr>PowerPoint Presentation</vt:lpstr>
      <vt:lpstr>Gli autoanticorpi in Artrite Reumatoide (AR)</vt:lpstr>
      <vt:lpstr>FATTORE REUMATOIDE (FR)</vt:lpstr>
      <vt:lpstr>PowerPoint Presentation</vt:lpstr>
      <vt:lpstr>Anti-CCP</vt:lpstr>
      <vt:lpstr>PowerPoint Presentation</vt:lpstr>
      <vt:lpstr>SPONDILOARTROPATIE</vt:lpstr>
      <vt:lpstr>HLA B27 NELLE SpA</vt:lpstr>
      <vt:lpstr>PowerPoint Presentation</vt:lpstr>
      <vt:lpstr>IL LUPUS ERITEMATOSO SISTEMICO</vt:lpstr>
      <vt:lpstr>MALATTIA SISTEMICA</vt:lpstr>
      <vt:lpstr>POSSIBILI FENOMENI PATOGENETICI</vt:lpstr>
      <vt:lpstr>STORIA NATURALE</vt:lpstr>
      <vt:lpstr>AUTOANTICORPI NEL LUPUS</vt:lpstr>
      <vt:lpstr>ANTICORPI NEL LUPUS</vt:lpstr>
      <vt:lpstr>PowerPoint Presentation</vt:lpstr>
      <vt:lpstr>CRITERI CLASSIFICATIVI: ANApos + &gt;= 10 punti</vt:lpstr>
      <vt:lpstr>Approfondimento lineblot LES-specifico</vt:lpstr>
      <vt:lpstr>LA MALATTIA DI SJOGREN  (primitiva o in altre connettivopatie)</vt:lpstr>
      <vt:lpstr>PowerPoint Presentation</vt:lpstr>
      <vt:lpstr>LA MALATTIA DI SJOGREN  (primitiva o in altre connettivopatie)</vt:lpstr>
      <vt:lpstr>LE MIOSITI INFIAMMATORIE  (dermatomiosite, polimiosite)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SCLEROSI SISTEMICA</vt:lpstr>
      <vt:lpstr>ANA reflex / reflective – miopatie e sclerodermia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SIGNATURE INTERFERONICA E L’IS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Alizarin</dc:title>
  <dc:creator>Alberto Tommasini</dc:creator>
  <cp:lastModifiedBy>Alberto Tommasini</cp:lastModifiedBy>
  <cp:revision>44</cp:revision>
  <dcterms:created xsi:type="dcterms:W3CDTF">2021-06-24T11:20:10Z</dcterms:created>
  <dcterms:modified xsi:type="dcterms:W3CDTF">2022-03-17T19:37:26Z</dcterms:modified>
</cp:coreProperties>
</file>