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22"/>
  </p:notesMasterIdLst>
  <p:sldIdLst>
    <p:sldId id="319" r:id="rId2"/>
    <p:sldId id="305" r:id="rId3"/>
    <p:sldId id="306" r:id="rId4"/>
    <p:sldId id="307" r:id="rId5"/>
    <p:sldId id="258" r:id="rId6"/>
    <p:sldId id="308" r:id="rId7"/>
    <p:sldId id="311" r:id="rId8"/>
    <p:sldId id="309" r:id="rId9"/>
    <p:sldId id="259" r:id="rId10"/>
    <p:sldId id="325" r:id="rId11"/>
    <p:sldId id="260" r:id="rId12"/>
    <p:sldId id="326" r:id="rId13"/>
    <p:sldId id="324" r:id="rId14"/>
    <p:sldId id="290" r:id="rId15"/>
    <p:sldId id="298" r:id="rId16"/>
    <p:sldId id="291" r:id="rId17"/>
    <p:sldId id="292" r:id="rId18"/>
    <p:sldId id="299" r:id="rId19"/>
    <p:sldId id="327" r:id="rId20"/>
    <p:sldId id="296" r:id="rId2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95" autoAdjust="0"/>
    <p:restoredTop sz="94590"/>
  </p:normalViewPr>
  <p:slideViewPr>
    <p:cSldViewPr snapToGrid="0" snapToObjects="1">
      <p:cViewPr varScale="1">
        <p:scale>
          <a:sx n="92" d="100"/>
          <a:sy n="92" d="100"/>
        </p:scale>
        <p:origin x="15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4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E7698-6407-BB40-B9E5-92E5854A1EA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22BD2A9-0700-FB48-8AA2-1FA8FCC7920E}">
      <dgm:prSet phldrT="[Testo]"/>
      <dgm:spPr/>
      <dgm:t>
        <a:bodyPr/>
        <a:lstStyle/>
        <a:p>
          <a:r>
            <a:rPr lang="it-IT" dirty="0"/>
            <a:t>habitus</a:t>
          </a:r>
        </a:p>
      </dgm:t>
    </dgm:pt>
    <dgm:pt modelId="{97753EFE-370C-F649-8B1D-654569B78166}" type="parTrans" cxnId="{44275972-E31A-3A49-A173-F96F9B10B590}">
      <dgm:prSet/>
      <dgm:spPr/>
      <dgm:t>
        <a:bodyPr/>
        <a:lstStyle/>
        <a:p>
          <a:endParaRPr lang="it-IT"/>
        </a:p>
      </dgm:t>
    </dgm:pt>
    <dgm:pt modelId="{1CC1DC85-4B39-0F48-A5C7-4E27B57CB90E}" type="sibTrans" cxnId="{44275972-E31A-3A49-A173-F96F9B10B590}">
      <dgm:prSet/>
      <dgm:spPr/>
      <dgm:t>
        <a:bodyPr/>
        <a:lstStyle/>
        <a:p>
          <a:endParaRPr lang="it-IT"/>
        </a:p>
      </dgm:t>
    </dgm:pt>
    <dgm:pt modelId="{55B0A287-DCAC-1845-82CE-D8EB129BAFD4}">
      <dgm:prSet phldrT="[Testo]"/>
      <dgm:spPr/>
      <dgm:t>
        <a:bodyPr/>
        <a:lstStyle/>
        <a:p>
          <a:r>
            <a:rPr lang="it-IT" dirty="0"/>
            <a:t>Stile di vita</a:t>
          </a:r>
        </a:p>
      </dgm:t>
    </dgm:pt>
    <dgm:pt modelId="{F94A3B1A-F5AB-B946-88DE-564C3D9BB50D}" type="parTrans" cxnId="{741A1359-0C0F-3F4A-98F5-778A56B88DA1}">
      <dgm:prSet/>
      <dgm:spPr/>
      <dgm:t>
        <a:bodyPr/>
        <a:lstStyle/>
        <a:p>
          <a:endParaRPr lang="it-IT"/>
        </a:p>
      </dgm:t>
    </dgm:pt>
    <dgm:pt modelId="{9D769BF6-11D8-ED4A-BBF2-8B4408CD5725}" type="sibTrans" cxnId="{741A1359-0C0F-3F4A-98F5-778A56B88DA1}">
      <dgm:prSet/>
      <dgm:spPr/>
      <dgm:t>
        <a:bodyPr/>
        <a:lstStyle/>
        <a:p>
          <a:endParaRPr lang="it-IT"/>
        </a:p>
      </dgm:t>
    </dgm:pt>
    <dgm:pt modelId="{CFC70850-64E2-1D42-8F00-9AB9CA151CF6}">
      <dgm:prSet phldrT="[Testo]"/>
      <dgm:spPr/>
      <dgm:t>
        <a:bodyPr/>
        <a:lstStyle/>
        <a:p>
          <a:r>
            <a:rPr lang="it-IT" dirty="0"/>
            <a:t>gusto</a:t>
          </a:r>
        </a:p>
      </dgm:t>
    </dgm:pt>
    <dgm:pt modelId="{8C37AFE7-80C8-464E-AD46-D88F522D458D}" type="parTrans" cxnId="{E5F4EB61-A565-A648-8332-A5C0E6544482}">
      <dgm:prSet/>
      <dgm:spPr/>
      <dgm:t>
        <a:bodyPr/>
        <a:lstStyle/>
        <a:p>
          <a:endParaRPr lang="it-IT"/>
        </a:p>
      </dgm:t>
    </dgm:pt>
    <dgm:pt modelId="{EA72A2D6-1012-054F-8B3B-E73637D5E9F1}" type="sibTrans" cxnId="{E5F4EB61-A565-A648-8332-A5C0E6544482}">
      <dgm:prSet/>
      <dgm:spPr/>
      <dgm:t>
        <a:bodyPr/>
        <a:lstStyle/>
        <a:p>
          <a:endParaRPr lang="it-IT"/>
        </a:p>
      </dgm:t>
    </dgm:pt>
    <dgm:pt modelId="{A3985FD1-8CC8-184B-BDAC-9986BF273C3A}" type="pres">
      <dgm:prSet presAssocID="{217E7698-6407-BB40-B9E5-92E5854A1EAB}" presName="Name0" presStyleCnt="0">
        <dgm:presLayoutVars>
          <dgm:dir/>
          <dgm:resizeHandles val="exact"/>
        </dgm:presLayoutVars>
      </dgm:prSet>
      <dgm:spPr/>
    </dgm:pt>
    <dgm:pt modelId="{9FB9B753-14B6-6F47-A862-1CBABA965C41}" type="pres">
      <dgm:prSet presAssocID="{522BD2A9-0700-FB48-8AA2-1FA8FCC7920E}" presName="node" presStyleLbl="node1" presStyleIdx="0" presStyleCnt="3">
        <dgm:presLayoutVars>
          <dgm:bulletEnabled val="1"/>
        </dgm:presLayoutVars>
      </dgm:prSet>
      <dgm:spPr/>
    </dgm:pt>
    <dgm:pt modelId="{D5D74945-41A3-ED43-A1F8-2C762358ECD2}" type="pres">
      <dgm:prSet presAssocID="{1CC1DC85-4B39-0F48-A5C7-4E27B57CB90E}" presName="sibTrans" presStyleLbl="sibTrans2D1" presStyleIdx="0" presStyleCnt="2"/>
      <dgm:spPr/>
    </dgm:pt>
    <dgm:pt modelId="{78B0B9A6-E9E5-1B48-B315-FF0E83B386F3}" type="pres">
      <dgm:prSet presAssocID="{1CC1DC85-4B39-0F48-A5C7-4E27B57CB90E}" presName="connectorText" presStyleLbl="sibTrans2D1" presStyleIdx="0" presStyleCnt="2"/>
      <dgm:spPr/>
    </dgm:pt>
    <dgm:pt modelId="{FF402DE6-E09E-1C4F-ABEB-96F7E6F99259}" type="pres">
      <dgm:prSet presAssocID="{55B0A287-DCAC-1845-82CE-D8EB129BAFD4}" presName="node" presStyleLbl="node1" presStyleIdx="1" presStyleCnt="3">
        <dgm:presLayoutVars>
          <dgm:bulletEnabled val="1"/>
        </dgm:presLayoutVars>
      </dgm:prSet>
      <dgm:spPr/>
    </dgm:pt>
    <dgm:pt modelId="{54C33111-BAA7-6C43-A022-AB214727C84F}" type="pres">
      <dgm:prSet presAssocID="{9D769BF6-11D8-ED4A-BBF2-8B4408CD5725}" presName="sibTrans" presStyleLbl="sibTrans2D1" presStyleIdx="1" presStyleCnt="2"/>
      <dgm:spPr/>
    </dgm:pt>
    <dgm:pt modelId="{F8FB9A5A-7986-844D-AC1C-E993EDC63327}" type="pres">
      <dgm:prSet presAssocID="{9D769BF6-11D8-ED4A-BBF2-8B4408CD5725}" presName="connectorText" presStyleLbl="sibTrans2D1" presStyleIdx="1" presStyleCnt="2"/>
      <dgm:spPr/>
    </dgm:pt>
    <dgm:pt modelId="{24043A0A-190C-3C42-8496-BCEE7E245613}" type="pres">
      <dgm:prSet presAssocID="{CFC70850-64E2-1D42-8F00-9AB9CA151CF6}" presName="node" presStyleLbl="node1" presStyleIdx="2" presStyleCnt="3">
        <dgm:presLayoutVars>
          <dgm:bulletEnabled val="1"/>
        </dgm:presLayoutVars>
      </dgm:prSet>
      <dgm:spPr/>
    </dgm:pt>
  </dgm:ptLst>
  <dgm:cxnLst>
    <dgm:cxn modelId="{B069AC0B-2111-A143-9C91-16869ACE0BB8}" type="presOf" srcId="{522BD2A9-0700-FB48-8AA2-1FA8FCC7920E}" destId="{9FB9B753-14B6-6F47-A862-1CBABA965C41}" srcOrd="0" destOrd="0" presId="urn:microsoft.com/office/officeart/2005/8/layout/process1"/>
    <dgm:cxn modelId="{A9C75D3A-6848-E047-BD0E-AAC873A9A94A}" type="presOf" srcId="{9D769BF6-11D8-ED4A-BBF2-8B4408CD5725}" destId="{54C33111-BAA7-6C43-A022-AB214727C84F}" srcOrd="0" destOrd="0" presId="urn:microsoft.com/office/officeart/2005/8/layout/process1"/>
    <dgm:cxn modelId="{741A1359-0C0F-3F4A-98F5-778A56B88DA1}" srcId="{217E7698-6407-BB40-B9E5-92E5854A1EAB}" destId="{55B0A287-DCAC-1845-82CE-D8EB129BAFD4}" srcOrd="1" destOrd="0" parTransId="{F94A3B1A-F5AB-B946-88DE-564C3D9BB50D}" sibTransId="{9D769BF6-11D8-ED4A-BBF2-8B4408CD5725}"/>
    <dgm:cxn modelId="{E5F4EB61-A565-A648-8332-A5C0E6544482}" srcId="{217E7698-6407-BB40-B9E5-92E5854A1EAB}" destId="{CFC70850-64E2-1D42-8F00-9AB9CA151CF6}" srcOrd="2" destOrd="0" parTransId="{8C37AFE7-80C8-464E-AD46-D88F522D458D}" sibTransId="{EA72A2D6-1012-054F-8B3B-E73637D5E9F1}"/>
    <dgm:cxn modelId="{44275972-E31A-3A49-A173-F96F9B10B590}" srcId="{217E7698-6407-BB40-B9E5-92E5854A1EAB}" destId="{522BD2A9-0700-FB48-8AA2-1FA8FCC7920E}" srcOrd="0" destOrd="0" parTransId="{97753EFE-370C-F649-8B1D-654569B78166}" sibTransId="{1CC1DC85-4B39-0F48-A5C7-4E27B57CB90E}"/>
    <dgm:cxn modelId="{C7AAE47D-0F03-B34C-851E-3C86188221BD}" type="presOf" srcId="{217E7698-6407-BB40-B9E5-92E5854A1EAB}" destId="{A3985FD1-8CC8-184B-BDAC-9986BF273C3A}" srcOrd="0" destOrd="0" presId="urn:microsoft.com/office/officeart/2005/8/layout/process1"/>
    <dgm:cxn modelId="{04711196-491B-7549-A38D-066D84DE989A}" type="presOf" srcId="{9D769BF6-11D8-ED4A-BBF2-8B4408CD5725}" destId="{F8FB9A5A-7986-844D-AC1C-E993EDC63327}" srcOrd="1" destOrd="0" presId="urn:microsoft.com/office/officeart/2005/8/layout/process1"/>
    <dgm:cxn modelId="{C3B0DD9A-D8F2-3047-8072-31491516B603}" type="presOf" srcId="{1CC1DC85-4B39-0F48-A5C7-4E27B57CB90E}" destId="{D5D74945-41A3-ED43-A1F8-2C762358ECD2}" srcOrd="0" destOrd="0" presId="urn:microsoft.com/office/officeart/2005/8/layout/process1"/>
    <dgm:cxn modelId="{4B70E0B4-2FDC-4E41-B6A2-68B52E101B68}" type="presOf" srcId="{1CC1DC85-4B39-0F48-A5C7-4E27B57CB90E}" destId="{78B0B9A6-E9E5-1B48-B315-FF0E83B386F3}" srcOrd="1" destOrd="0" presId="urn:microsoft.com/office/officeart/2005/8/layout/process1"/>
    <dgm:cxn modelId="{5E9A94CF-4D72-A24A-A687-7D603ADAA405}" type="presOf" srcId="{55B0A287-DCAC-1845-82CE-D8EB129BAFD4}" destId="{FF402DE6-E09E-1C4F-ABEB-96F7E6F99259}" srcOrd="0" destOrd="0" presId="urn:microsoft.com/office/officeart/2005/8/layout/process1"/>
    <dgm:cxn modelId="{C7694BE1-8104-7A44-B038-6DA2AA132928}" type="presOf" srcId="{CFC70850-64E2-1D42-8F00-9AB9CA151CF6}" destId="{24043A0A-190C-3C42-8496-BCEE7E245613}" srcOrd="0" destOrd="0" presId="urn:microsoft.com/office/officeart/2005/8/layout/process1"/>
    <dgm:cxn modelId="{6CBBB8DB-1853-7748-8FDA-8B52F81EAB27}" type="presParOf" srcId="{A3985FD1-8CC8-184B-BDAC-9986BF273C3A}" destId="{9FB9B753-14B6-6F47-A862-1CBABA965C41}" srcOrd="0" destOrd="0" presId="urn:microsoft.com/office/officeart/2005/8/layout/process1"/>
    <dgm:cxn modelId="{300A69ED-1D9D-2141-920B-35725961EB82}" type="presParOf" srcId="{A3985FD1-8CC8-184B-BDAC-9986BF273C3A}" destId="{D5D74945-41A3-ED43-A1F8-2C762358ECD2}" srcOrd="1" destOrd="0" presId="urn:microsoft.com/office/officeart/2005/8/layout/process1"/>
    <dgm:cxn modelId="{ABBE770E-23CD-6E43-988E-D27410F37621}" type="presParOf" srcId="{D5D74945-41A3-ED43-A1F8-2C762358ECD2}" destId="{78B0B9A6-E9E5-1B48-B315-FF0E83B386F3}" srcOrd="0" destOrd="0" presId="urn:microsoft.com/office/officeart/2005/8/layout/process1"/>
    <dgm:cxn modelId="{F806AD20-8CBF-954E-B667-51B75A88966B}" type="presParOf" srcId="{A3985FD1-8CC8-184B-BDAC-9986BF273C3A}" destId="{FF402DE6-E09E-1C4F-ABEB-96F7E6F99259}" srcOrd="2" destOrd="0" presId="urn:microsoft.com/office/officeart/2005/8/layout/process1"/>
    <dgm:cxn modelId="{F5A3D988-BDA1-EF4F-9C03-106F6DDC7D45}" type="presParOf" srcId="{A3985FD1-8CC8-184B-BDAC-9986BF273C3A}" destId="{54C33111-BAA7-6C43-A022-AB214727C84F}" srcOrd="3" destOrd="0" presId="urn:microsoft.com/office/officeart/2005/8/layout/process1"/>
    <dgm:cxn modelId="{7F4D1539-6BCB-464B-8C53-1ADD1D695568}" type="presParOf" srcId="{54C33111-BAA7-6C43-A022-AB214727C84F}" destId="{F8FB9A5A-7986-844D-AC1C-E993EDC63327}" srcOrd="0" destOrd="0" presId="urn:microsoft.com/office/officeart/2005/8/layout/process1"/>
    <dgm:cxn modelId="{9D7467AF-BFAB-4B42-8C84-976E35A44253}" type="presParOf" srcId="{A3985FD1-8CC8-184B-BDAC-9986BF273C3A}" destId="{24043A0A-190C-3C42-8496-BCEE7E24561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9B753-14B6-6F47-A862-1CBABA965C41}">
      <dsp:nvSpPr>
        <dsp:cNvPr id="0" name=""/>
        <dsp:cNvSpPr/>
      </dsp:nvSpPr>
      <dsp:spPr>
        <a:xfrm>
          <a:off x="5698" y="1521007"/>
          <a:ext cx="1703308" cy="1021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habitus</a:t>
          </a:r>
        </a:p>
      </dsp:txBody>
      <dsp:txXfrm>
        <a:off x="35631" y="1550940"/>
        <a:ext cx="1643442" cy="962119"/>
      </dsp:txXfrm>
    </dsp:sp>
    <dsp:sp modelId="{D5D74945-41A3-ED43-A1F8-2C762358ECD2}">
      <dsp:nvSpPr>
        <dsp:cNvPr id="0" name=""/>
        <dsp:cNvSpPr/>
      </dsp:nvSpPr>
      <dsp:spPr>
        <a:xfrm>
          <a:off x="1879338" y="1820789"/>
          <a:ext cx="361101" cy="422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1879338" y="1905273"/>
        <a:ext cx="252771" cy="253452"/>
      </dsp:txXfrm>
    </dsp:sp>
    <dsp:sp modelId="{FF402DE6-E09E-1C4F-ABEB-96F7E6F99259}">
      <dsp:nvSpPr>
        <dsp:cNvPr id="0" name=""/>
        <dsp:cNvSpPr/>
      </dsp:nvSpPr>
      <dsp:spPr>
        <a:xfrm>
          <a:off x="2390331" y="1521007"/>
          <a:ext cx="1703308" cy="1021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Stile di vita</a:t>
          </a:r>
        </a:p>
      </dsp:txBody>
      <dsp:txXfrm>
        <a:off x="2420264" y="1550940"/>
        <a:ext cx="1643442" cy="962119"/>
      </dsp:txXfrm>
    </dsp:sp>
    <dsp:sp modelId="{54C33111-BAA7-6C43-A022-AB214727C84F}">
      <dsp:nvSpPr>
        <dsp:cNvPr id="0" name=""/>
        <dsp:cNvSpPr/>
      </dsp:nvSpPr>
      <dsp:spPr>
        <a:xfrm>
          <a:off x="4263970" y="1820789"/>
          <a:ext cx="361101" cy="422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4263970" y="1905273"/>
        <a:ext cx="252771" cy="253452"/>
      </dsp:txXfrm>
    </dsp:sp>
    <dsp:sp modelId="{24043A0A-190C-3C42-8496-BCEE7E245613}">
      <dsp:nvSpPr>
        <dsp:cNvPr id="0" name=""/>
        <dsp:cNvSpPr/>
      </dsp:nvSpPr>
      <dsp:spPr>
        <a:xfrm>
          <a:off x="4774963" y="1521007"/>
          <a:ext cx="1703308" cy="1021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gusto</a:t>
          </a:r>
        </a:p>
      </dsp:txBody>
      <dsp:txXfrm>
        <a:off x="4804896" y="1550940"/>
        <a:ext cx="1643442" cy="962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81C14-4FB3-1548-9145-DCA6229F7F20}" type="datetimeFigureOut">
              <a:rPr lang="it-IT" smtClean="0"/>
              <a:t>17/03/22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95DD6-3F2B-C24C-9AC4-55AECC4162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1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3795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M. Aime, La scomparsa dei riti di passaggio: </a:t>
            </a: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www.youtube.com</a:t>
            </a:r>
            <a:r>
              <a:rPr lang="it-IT" dirty="0"/>
              <a:t>/</a:t>
            </a:r>
            <a:r>
              <a:rPr lang="it-IT" dirty="0" err="1"/>
              <a:t>watch?v</a:t>
            </a:r>
            <a:r>
              <a:rPr lang="it-IT" dirty="0"/>
              <a:t>=xfECIM0DUuA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95DD6-3F2B-C24C-9AC4-55AECC41623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56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17/03/22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74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17/03/22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16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17/03/22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31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17/03/22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66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17/03/22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72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17/03/22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54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17/03/22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9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17/03/22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85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17/03/22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59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17/03/22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7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F59218DD-9728-694B-9B64-4081A4312876}" type="datetimeFigureOut">
              <a:rPr lang="it-IT" smtClean="0"/>
              <a:t>17/03/22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75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218DD-9728-694B-9B64-4081A4312876}" type="datetimeFigureOut">
              <a:rPr lang="it-IT" smtClean="0"/>
              <a:t>17/03/22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66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B36k0hGxDM&amp;t=4s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youtu.be/4NqQ6KL-aUY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phCr7jcpnQ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39F4648-2EF2-484C-A8F4-B6270B43E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Culture </a:t>
            </a:r>
            <a:r>
              <a:rPr lang="it-IT" dirty="0" err="1"/>
              <a:t>inCORPOrate</a:t>
            </a:r>
            <a:endParaRPr lang="it-IT" dirty="0"/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24793669-D0B5-C84B-9EBF-A74489431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059" y="4002259"/>
            <a:ext cx="8281777" cy="1800959"/>
          </a:xfrm>
        </p:spPr>
        <p:txBody>
          <a:bodyPr>
            <a:normAutofit/>
          </a:bodyPr>
          <a:lstStyle/>
          <a:p>
            <a:r>
              <a:rPr lang="it-IT" dirty="0"/>
              <a:t>Educazione / Inculturazione</a:t>
            </a:r>
          </a:p>
          <a:p>
            <a:r>
              <a:rPr lang="it-IT" dirty="0"/>
              <a:t>Tecniche del corpo</a:t>
            </a:r>
          </a:p>
          <a:p>
            <a:r>
              <a:rPr lang="it-IT" dirty="0"/>
              <a:t>M. </a:t>
            </a:r>
            <a:r>
              <a:rPr lang="it-IT" dirty="0" err="1"/>
              <a:t>Mauss</a:t>
            </a:r>
            <a:r>
              <a:rPr lang="it-IT" dirty="0"/>
              <a:t> (1936): «Il corpo è il primo e il più naturale strumento dell’essere umano». </a:t>
            </a:r>
          </a:p>
          <a:p>
            <a:r>
              <a:rPr lang="it-IT" dirty="0"/>
              <a:t>NATURA / CULTURA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3483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1"/>
          <p:cNvSpPr>
            <a:spLocks noGrp="1"/>
          </p:cNvSpPr>
          <p:nvPr>
            <p:ph type="title" idx="4294967295"/>
          </p:nvPr>
        </p:nvSpPr>
        <p:spPr>
          <a:xfrm>
            <a:off x="0" y="244475"/>
            <a:ext cx="6570663" cy="1049338"/>
          </a:xfrm>
        </p:spPr>
        <p:txBody>
          <a:bodyPr/>
          <a:lstStyle/>
          <a:p>
            <a:pPr algn="ctr"/>
            <a:r>
              <a:rPr lang="it-IT" dirty="0">
                <a:latin typeface="Tw Cen MT" charset="0"/>
              </a:rPr>
              <a:t>Habitus</a:t>
            </a:r>
            <a:br>
              <a:rPr lang="it-IT" dirty="0">
                <a:latin typeface="Tw Cen MT" charset="0"/>
              </a:rPr>
            </a:br>
            <a:endParaRPr lang="it-IT" dirty="0">
              <a:latin typeface="Tw Cen MT" charset="0"/>
            </a:endParaRPr>
          </a:p>
        </p:txBody>
      </p:sp>
      <p:sp>
        <p:nvSpPr>
          <p:cNvPr id="4" name="Sottotitolo 1">
            <a:extLst>
              <a:ext uri="{FF2B5EF4-FFF2-40B4-BE49-F238E27FC236}">
                <a16:creationId xmlns:a16="http://schemas.microsoft.com/office/drawing/2014/main" id="{ED0782F0-A47B-1545-9E42-6FB9AB0E6ECF}"/>
              </a:ext>
            </a:extLst>
          </p:cNvPr>
          <p:cNvSpPr txBox="1">
            <a:spLocks/>
          </p:cNvSpPr>
          <p:nvPr/>
        </p:nvSpPr>
        <p:spPr>
          <a:xfrm>
            <a:off x="1010142" y="5144878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3800">
                <a:latin typeface="Tw Cen MT" charset="0"/>
              </a:rPr>
              <a:t>Conoscenza incorporata che rende ‘naturale’ prassi abituali come mangiare, bere, dormire, sessualità ecc.</a:t>
            </a:r>
          </a:p>
          <a:p>
            <a:r>
              <a:rPr lang="it-IT" sz="3800">
                <a:latin typeface="Tw Cen MT" charset="0"/>
              </a:rPr>
              <a:t>Cultura come tessuto connettivo tra corpo/mente/società</a:t>
            </a:r>
          </a:p>
          <a:p>
            <a:br>
              <a:rPr lang="it-IT">
                <a:latin typeface="Tw Cen MT" charset="0"/>
              </a:rPr>
            </a:b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2D346AF-3C8A-5A47-AB29-59AE7FBE80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683" y="827617"/>
            <a:ext cx="5950257" cy="429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1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E3916A10-294D-C04C-8953-3EC55844A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P. </a:t>
            </a:r>
            <a:r>
              <a:rPr lang="it-IT" dirty="0" err="1"/>
              <a:t>Bourdieu</a:t>
            </a:r>
            <a:r>
              <a:rPr lang="it-IT" dirty="0"/>
              <a:t>, </a:t>
            </a:r>
            <a:r>
              <a:rPr lang="it-IT" sz="2800" i="1" dirty="0"/>
              <a:t>La distinzione  (</a:t>
            </a:r>
            <a:r>
              <a:rPr lang="it-IT" sz="2800" dirty="0"/>
              <a:t>1979)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FE6B841F-981C-FB43-905B-EF7FD9C2F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207" y="4781657"/>
            <a:ext cx="7877061" cy="3450614"/>
          </a:xfrm>
        </p:spPr>
        <p:txBody>
          <a:bodyPr/>
          <a:lstStyle/>
          <a:p>
            <a:r>
              <a:rPr lang="it-IT" dirty="0"/>
              <a:t>Percezione del mondo sociale come prodotto dell’incorporazione della divisione in classi sociali</a:t>
            </a:r>
          </a:p>
          <a:p>
            <a:r>
              <a:rPr lang="it-IT" dirty="0"/>
              <a:t>Sistema di differenze</a:t>
            </a: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AA66744A-94EB-0841-9BC8-D32C45577A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8537820"/>
              </p:ext>
            </p:extLst>
          </p:nvPr>
        </p:nvGraphicFramePr>
        <p:xfrm>
          <a:off x="1128683" y="1257484"/>
          <a:ext cx="648397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09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E98A8D3-7519-FB41-B1E1-31B70BCA5D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5492"/>
            <a:ext cx="9144000" cy="638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0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986031" y="1576736"/>
            <a:ext cx="2842112" cy="404236"/>
          </a:xfrm>
        </p:spPr>
        <p:txBody>
          <a:bodyPr>
            <a:normAutofit fontScale="90000"/>
          </a:bodyPr>
          <a:lstStyle/>
          <a:p>
            <a:r>
              <a:rPr lang="it-IT" dirty="0"/>
              <a:t>INCULTURAZIONE  </a:t>
            </a:r>
          </a:p>
        </p:txBody>
      </p:sp>
      <p:pic>
        <p:nvPicPr>
          <p:cNvPr id="8" name="Segnaposto immagine 7" descr="Bateson_Gregory_Mead_Margaret_Balinese_Character_A_Photographic_Analysis_118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162147" y="872837"/>
            <a:ext cx="3779540" cy="5189462"/>
          </a:xfrm>
        </p:spPr>
      </p:pic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762000" y="1980972"/>
            <a:ext cx="4105195" cy="1474005"/>
          </a:xfrm>
        </p:spPr>
        <p:txBody>
          <a:bodyPr>
            <a:noAutofit/>
          </a:bodyPr>
          <a:lstStyle/>
          <a:p>
            <a:r>
              <a:rPr lang="it-IT" sz="1800" dirty="0"/>
              <a:t>M. Mead &amp; G. </a:t>
            </a:r>
            <a:r>
              <a:rPr lang="it-IT" sz="1800" dirty="0" err="1"/>
              <a:t>Bateson</a:t>
            </a:r>
            <a:r>
              <a:rPr lang="it-IT" sz="1800" dirty="0"/>
              <a:t> 1941</a:t>
            </a:r>
          </a:p>
          <a:p>
            <a:r>
              <a:rPr lang="it-IT" sz="1800" b="1" dirty="0" err="1"/>
              <a:t>Childhood</a:t>
            </a:r>
            <a:r>
              <a:rPr lang="it-IT" sz="1800" b="1" dirty="0"/>
              <a:t> </a:t>
            </a:r>
            <a:r>
              <a:rPr lang="it-IT" sz="1800" b="1" dirty="0" err="1"/>
              <a:t>Rivalry</a:t>
            </a:r>
            <a:r>
              <a:rPr lang="it-IT" sz="1800" b="1" dirty="0"/>
              <a:t> in Bali and New Guinea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01B0F1-3EF7-6E48-A893-376E16B0F1AD}"/>
              </a:ext>
            </a:extLst>
          </p:cNvPr>
          <p:cNvSpPr txBox="1"/>
          <p:nvPr/>
        </p:nvSpPr>
        <p:spPr>
          <a:xfrm>
            <a:off x="1714501" y="4645214"/>
            <a:ext cx="40940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>
                <a:hlinkClick r:id="rId3"/>
              </a:rPr>
              <a:t>Babies 2010</a:t>
            </a:r>
            <a:endParaRPr lang="it-IT" sz="135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18945D-FCE5-EF48-820B-796A06FD3DF4}"/>
              </a:ext>
            </a:extLst>
          </p:cNvPr>
          <p:cNvSpPr txBox="1"/>
          <p:nvPr/>
        </p:nvSpPr>
        <p:spPr>
          <a:xfrm>
            <a:off x="1714501" y="3538105"/>
            <a:ext cx="22756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>
                <a:hlinkClick r:id="rId4"/>
              </a:rPr>
              <a:t>Mead &amp; Bateson</a:t>
            </a:r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1591495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 idx="4294967295"/>
          </p:nvPr>
        </p:nvSpPr>
        <p:spPr>
          <a:xfrm>
            <a:off x="429658" y="4641883"/>
            <a:ext cx="8956712" cy="130728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dirty="0"/>
              <a:t>SPAZI – TEMPI </a:t>
            </a:r>
            <a:br>
              <a:rPr lang="it-IT" sz="2800" dirty="0"/>
            </a:br>
            <a:r>
              <a:rPr lang="it-IT" sz="2800" dirty="0"/>
              <a:t>CORPI AUTO-DISCIPLINATI</a:t>
            </a:r>
            <a:br>
              <a:rPr lang="it-IT" sz="2800" dirty="0"/>
            </a:br>
            <a:r>
              <a:rPr lang="it-IT" sz="2800" dirty="0"/>
              <a:t>ENVIRONMENT (T. </a:t>
            </a:r>
            <a:r>
              <a:rPr lang="it-IT" sz="2800" dirty="0" err="1"/>
              <a:t>Ingold</a:t>
            </a:r>
            <a:r>
              <a:rPr lang="it-IT" sz="2800" dirty="0"/>
              <a:t>) </a:t>
            </a:r>
            <a:br>
              <a:rPr lang="it-IT" sz="2800" dirty="0"/>
            </a:br>
            <a:endParaRPr lang="it-IT" sz="28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66FEB8A-ECA9-DF44-BF62-8C0956B4E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6514923" cy="464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81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6C52579-183C-B247-9C41-4EE9A3BA1A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77" y="132203"/>
            <a:ext cx="4454863" cy="296759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B429476-8903-4C44-91D4-7644631E4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940" y="3207757"/>
            <a:ext cx="4487789" cy="294281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A3C3E0-0F19-B244-871A-7746C08A098E}"/>
              </a:ext>
            </a:extLst>
          </p:cNvPr>
          <p:cNvSpPr txBox="1"/>
          <p:nvPr/>
        </p:nvSpPr>
        <p:spPr>
          <a:xfrm>
            <a:off x="277091" y="3288247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Cultura come strumento adattivo attraverso il processo di INCORPORAZIONE= </a:t>
            </a:r>
          </a:p>
          <a:p>
            <a:r>
              <a:rPr lang="it-IT" dirty="0"/>
              <a:t>Sviluppo dell’organismo nell’ambiente 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err="1"/>
              <a:t>Enskillment</a:t>
            </a:r>
            <a:r>
              <a:rPr lang="it-IT" dirty="0"/>
              <a:t>, educazione all’attenzione</a:t>
            </a:r>
          </a:p>
          <a:p>
            <a:pPr marL="285750" indent="-285750">
              <a:buFontTx/>
              <a:buChar char="-"/>
            </a:pPr>
            <a:r>
              <a:rPr lang="it-IT" dirty="0" err="1"/>
              <a:t>Interagentività</a:t>
            </a:r>
            <a:r>
              <a:rPr lang="it-IT" dirty="0"/>
              <a:t> (</a:t>
            </a:r>
            <a:r>
              <a:rPr lang="it-IT" dirty="0" err="1"/>
              <a:t>Ingold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8408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4294967295"/>
          </p:nvPr>
        </p:nvSpPr>
        <p:spPr>
          <a:xfrm>
            <a:off x="733790" y="5442744"/>
            <a:ext cx="6499952" cy="2830512"/>
          </a:xfrm>
        </p:spPr>
        <p:txBody>
          <a:bodyPr>
            <a:noAutofit/>
          </a:bodyPr>
          <a:lstStyle/>
          <a:p>
            <a:r>
              <a:rPr lang="it-IT" sz="1800" dirty="0">
                <a:latin typeface="Arial"/>
                <a:cs typeface="Arial"/>
              </a:rPr>
              <a:t>COOPERATIVE LEARNING / APPRENDIMENTO INDIVIDUALE – COMPETIZIONE VS. COLLABORAZIONE</a:t>
            </a:r>
          </a:p>
          <a:p>
            <a:endParaRPr lang="it-IT" sz="1800" dirty="0">
              <a:latin typeface="Arial"/>
              <a:cs typeface="Arial"/>
            </a:endParaRPr>
          </a:p>
          <a:p>
            <a:endParaRPr lang="it-IT" sz="1800" dirty="0">
              <a:latin typeface="Arial"/>
              <a:cs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3333D26-B845-2147-B752-A0E94D3F31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2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73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4149" y="6248400"/>
            <a:ext cx="9144000" cy="609600"/>
          </a:xfrm>
        </p:spPr>
        <p:txBody>
          <a:bodyPr>
            <a:normAutofit/>
          </a:bodyPr>
          <a:lstStyle/>
          <a:p>
            <a:pPr algn="ctr"/>
            <a:r>
              <a:rPr lang="it-IT" sz="1800" dirty="0"/>
              <a:t>Educazione primaria = incorporazione culturale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10FD0CF-C336-B446-9820-099B5FA58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85" y="3082879"/>
            <a:ext cx="4180886" cy="2984183"/>
          </a:xfrm>
          <a:prstGeom prst="rect">
            <a:avLst/>
          </a:prstGeom>
        </p:spPr>
      </p:pic>
      <p:pic>
        <p:nvPicPr>
          <p:cNvPr id="9" name="Segnaposto immagine 4" descr="school_lunch_in_japan__its_not_just_about_eating_onlinevideocuttercom_640_ori_crop_master__0x0_640x360.jpg">
            <a:extLst>
              <a:ext uri="{FF2B5EF4-FFF2-40B4-BE49-F238E27FC236}">
                <a16:creationId xmlns:a16="http://schemas.microsoft.com/office/drawing/2014/main" id="{CB6E6408-CF52-D24A-B782-C7F3F5E68D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53388"/>
            <a:ext cx="4626149" cy="278014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1FAA8B5-893A-9447-9DB5-92C65DCF37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895" y="2930487"/>
            <a:ext cx="4176417" cy="31365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F85CF5E-554B-DB46-86DF-5C96BE47A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895" y="195095"/>
            <a:ext cx="4173768" cy="240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36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2DE7AF8-2310-AA44-9EF2-EE04CC42F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593" y="2203373"/>
            <a:ext cx="6625141" cy="3694018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C3C93E2B-BCF8-0E49-82FE-7A5322A4C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Distanziamento sociale ? </a:t>
            </a:r>
          </a:p>
        </p:txBody>
      </p:sp>
    </p:spTree>
    <p:extLst>
      <p:ext uri="{BB962C8B-B14F-4D97-AF65-F5344CB8AC3E}">
        <p14:creationId xmlns:p14="http://schemas.microsoft.com/office/powerpoint/2010/main" val="1598523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FF7EBA-8F39-5A47-919E-28E796CA2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C77B9DA-F88E-5842-890D-CD81735143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7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65673" y="915342"/>
            <a:ext cx="8153400" cy="990600"/>
          </a:xfrm>
        </p:spPr>
        <p:txBody>
          <a:bodyPr>
            <a:normAutofit/>
          </a:bodyPr>
          <a:lstStyle/>
          <a:p>
            <a:r>
              <a:rPr lang="it-IT" sz="2800" dirty="0" err="1"/>
              <a:t>Leroi-Gourhan</a:t>
            </a:r>
            <a:r>
              <a:rPr lang="it-IT" sz="2800" dirty="0"/>
              <a:t>, </a:t>
            </a:r>
            <a:r>
              <a:rPr lang="it-IT" sz="2800" dirty="0">
                <a:hlinkClick r:id="rId2"/>
              </a:rPr>
              <a:t>Il gesto e la parola</a:t>
            </a:r>
            <a:r>
              <a:rPr lang="it-IT" sz="2800" dirty="0"/>
              <a:t> 1964-65</a:t>
            </a:r>
            <a:endParaRPr lang="it-IT" sz="2800" dirty="0">
              <a:solidFill>
                <a:srgbClr val="D2533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0746" y="1410642"/>
            <a:ext cx="8803254" cy="50138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1800" dirty="0"/>
              <a:t>Processo di esteriorizzazione o liberazione: “tutta l’evoluzione umana contribuisce a porre fuori dell’uomo ciò che, nel resto del mondo animale, corrisponde all’adattamento specifico”.</a:t>
            </a:r>
          </a:p>
          <a:p>
            <a:pPr>
              <a:buFontTx/>
              <a:buChar char="-"/>
            </a:pPr>
            <a:r>
              <a:rPr lang="it-IT" sz="1800" dirty="0"/>
              <a:t>Liberazione dell’utensile dalla </a:t>
            </a:r>
            <a:r>
              <a:rPr lang="it-IT" sz="1800" dirty="0">
                <a:solidFill>
                  <a:srgbClr val="F96A1B"/>
                </a:solidFill>
              </a:rPr>
              <a:t>mano</a:t>
            </a:r>
          </a:p>
          <a:p>
            <a:pPr>
              <a:buFontTx/>
              <a:buChar char="-"/>
            </a:pPr>
            <a:r>
              <a:rPr lang="it-IT" sz="1800" dirty="0"/>
              <a:t>Liberazione della </a:t>
            </a:r>
            <a:r>
              <a:rPr lang="it-IT" sz="1800" dirty="0">
                <a:solidFill>
                  <a:srgbClr val="F96A1B"/>
                </a:solidFill>
              </a:rPr>
              <a:t>parola</a:t>
            </a:r>
            <a:r>
              <a:rPr lang="it-IT" sz="1800" dirty="0"/>
              <a:t> rispetto all’oggetto e/o vissuto che rappresenta</a:t>
            </a:r>
          </a:p>
          <a:p>
            <a:endParaRPr lang="it-IT" sz="1800" dirty="0"/>
          </a:p>
          <a:p>
            <a:pPr marL="0" indent="0">
              <a:buNone/>
            </a:pPr>
            <a:r>
              <a:rPr lang="it-IT" sz="1800" dirty="0"/>
              <a:t>“</a:t>
            </a:r>
            <a:r>
              <a:rPr lang="it-IT" sz="1800" dirty="0">
                <a:solidFill>
                  <a:srgbClr val="D2533C"/>
                </a:solidFill>
              </a:rPr>
              <a:t>L’azione manipolatrice </a:t>
            </a:r>
            <a:r>
              <a:rPr lang="it-IT" sz="1800" dirty="0"/>
              <a:t>dei Primati, in cui gesto e utensile si fondono, è seguita presso i primi </a:t>
            </a:r>
            <a:r>
              <a:rPr lang="it-IT" sz="1800" dirty="0" err="1"/>
              <a:t>Antropiani</a:t>
            </a:r>
            <a:r>
              <a:rPr lang="it-IT" sz="1800" dirty="0"/>
              <a:t> da quella della </a:t>
            </a:r>
            <a:r>
              <a:rPr lang="it-IT" sz="1800" dirty="0">
                <a:solidFill>
                  <a:srgbClr val="D2533C"/>
                </a:solidFill>
              </a:rPr>
              <a:t>mano in motilità diretta </a:t>
            </a:r>
            <a:r>
              <a:rPr lang="it-IT" sz="1800" dirty="0"/>
              <a:t>in cui l’utensile manuale è divenuto separabile dal gesto motore. Nella tappa successiva, superata forse prima del Neolitico, le macchina manuali si annettono al gesto </a:t>
            </a:r>
            <a:r>
              <a:rPr lang="it-IT" sz="1800" dirty="0">
                <a:solidFill>
                  <a:srgbClr val="D2533C"/>
                </a:solidFill>
              </a:rPr>
              <a:t>e la mano in motilità indiretta </a:t>
            </a:r>
            <a:r>
              <a:rPr lang="it-IT" sz="1800" dirty="0"/>
              <a:t>apporta soli il proprio impulso motore. In epoca storica la forza motrice abbandona a sua volta il braccio umano, la mano dà l’avvio al processo motore delle macchine animali o i macchine semi-moventi come i mulini. Infine, nell’ultimo stadio, </a:t>
            </a:r>
            <a:r>
              <a:rPr lang="it-IT" sz="1800" dirty="0">
                <a:solidFill>
                  <a:srgbClr val="D2533C"/>
                </a:solidFill>
              </a:rPr>
              <a:t>la mano dà l’avvio a un processo programmato </a:t>
            </a:r>
            <a:r>
              <a:rPr lang="it-IT" sz="1800" dirty="0"/>
              <a:t>con le macchine automatiche che non solo esteriorizzano l’utensile, il gesto e la motilità, ma fanno presa anche sulla memoria e sul comportamento meccanico”.  </a:t>
            </a:r>
          </a:p>
          <a:p>
            <a:pPr marL="0" indent="0">
              <a:buNone/>
            </a:pPr>
            <a:r>
              <a:rPr lang="it-IT" sz="1800" dirty="0">
                <a:solidFill>
                  <a:srgbClr val="F96A1B"/>
                </a:solidFill>
                <a:sym typeface="Wingdings"/>
              </a:rPr>
              <a:t>TECNICO e SIMBOLICO </a:t>
            </a:r>
            <a:r>
              <a:rPr lang="it-IT" sz="1800" dirty="0">
                <a:sym typeface="Wingdings"/>
              </a:rPr>
              <a:t>si sviluppano assieme </a:t>
            </a:r>
            <a:r>
              <a:rPr lang="it-IT" sz="1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sz="1800" dirty="0">
                <a:sym typeface="Wingdings"/>
              </a:rPr>
              <a:t>  Personalità etnica </a:t>
            </a:r>
          </a:p>
        </p:txBody>
      </p:sp>
    </p:spTree>
    <p:extLst>
      <p:ext uri="{BB962C8B-B14F-4D97-AF65-F5344CB8AC3E}">
        <p14:creationId xmlns:p14="http://schemas.microsoft.com/office/powerpoint/2010/main" val="3362728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33263" y="-241526"/>
            <a:ext cx="2425950" cy="2242051"/>
          </a:xfrm>
        </p:spPr>
        <p:txBody>
          <a:bodyPr/>
          <a:lstStyle/>
          <a:p>
            <a:r>
              <a:rPr lang="it-IT" dirty="0"/>
              <a:t>MODALITA’ DIDATTICA</a:t>
            </a:r>
          </a:p>
        </p:txBody>
      </p:sp>
      <p:pic>
        <p:nvPicPr>
          <p:cNvPr id="9" name="Segnaposto immagine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859212" y="1044871"/>
            <a:ext cx="4837495" cy="4898729"/>
          </a:xfrm>
        </p:spPr>
      </p:pic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>
          <a:xfrm>
            <a:off x="263236" y="3131127"/>
            <a:ext cx="3595977" cy="4421404"/>
          </a:xfrm>
        </p:spPr>
        <p:txBody>
          <a:bodyPr/>
          <a:lstStyle/>
          <a:p>
            <a:r>
              <a:rPr lang="it-IT" dirty="0"/>
              <a:t>AUTO OSSERVAZIONE SUL CAMPO</a:t>
            </a:r>
          </a:p>
        </p:txBody>
      </p:sp>
    </p:spTree>
    <p:extLst>
      <p:ext uri="{BB962C8B-B14F-4D97-AF65-F5344CB8AC3E}">
        <p14:creationId xmlns:p14="http://schemas.microsoft.com/office/powerpoint/2010/main" val="155292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loadimg.php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08" r="-4508"/>
          <a:stretch>
            <a:fillRect/>
          </a:stretch>
        </p:blipFill>
        <p:spPr>
          <a:xfrm>
            <a:off x="-449165" y="0"/>
            <a:ext cx="9918423" cy="6858000"/>
          </a:xfrm>
        </p:spPr>
      </p:pic>
    </p:spTree>
    <p:extLst>
      <p:ext uri="{BB962C8B-B14F-4D97-AF65-F5344CB8AC3E}">
        <p14:creationId xmlns:p14="http://schemas.microsoft.com/office/powerpoint/2010/main" val="422337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evolution.pn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925" b="-18925"/>
          <a:stretch>
            <a:fillRect/>
          </a:stretch>
        </p:blipFill>
        <p:spPr>
          <a:xfrm>
            <a:off x="1487273" y="3445309"/>
            <a:ext cx="6565900" cy="3094037"/>
          </a:xfrm>
        </p:spPr>
      </p:pic>
      <p:pic>
        <p:nvPicPr>
          <p:cNvPr id="6" name="Immagine 5" descr="hoved-paleoprimatolog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893" y="228600"/>
            <a:ext cx="6566280" cy="308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6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568" y="169771"/>
            <a:ext cx="8153400" cy="1273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Incorporazione – </a:t>
            </a:r>
            <a:r>
              <a:rPr lang="it-IT" dirty="0" err="1">
                <a:latin typeface="Tw Cen MT" charset="0"/>
                <a:ea typeface="ＭＳ Ｐゴシック" charset="0"/>
                <a:cs typeface="ＭＳ Ｐゴシック" charset="0"/>
              </a:rPr>
              <a:t>Antropopoiesi</a:t>
            </a:r>
            <a:b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</a:br>
            <a:b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Educazione - imitazione</a:t>
            </a:r>
          </a:p>
        </p:txBody>
      </p:sp>
      <p:pic>
        <p:nvPicPr>
          <p:cNvPr id="26627" name="Segnaposto contenuto 5" descr="body-piercing-examp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095" y="1651001"/>
            <a:ext cx="3277928" cy="4381499"/>
          </a:xfrm>
        </p:spPr>
      </p:pic>
      <p:pic>
        <p:nvPicPr>
          <p:cNvPr id="26626" name="Picture 3" descr="captureEtio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1001"/>
            <a:ext cx="32893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81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2309" y="174858"/>
            <a:ext cx="8153400" cy="1234689"/>
          </a:xfrm>
        </p:spPr>
        <p:txBody>
          <a:bodyPr>
            <a:normAutofit fontScale="90000"/>
          </a:bodyPr>
          <a:lstStyle/>
          <a:p>
            <a:r>
              <a:rPr lang="it-IT" dirty="0"/>
              <a:t>CORPOREITA’ come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dimensione socio -culturale</a:t>
            </a:r>
            <a:br>
              <a:rPr lang="it-IT" dirty="0"/>
            </a:br>
            <a:r>
              <a:rPr lang="it-IT" dirty="0"/>
              <a:t> </a:t>
            </a:r>
          </a:p>
        </p:txBody>
      </p:sp>
      <p:pic>
        <p:nvPicPr>
          <p:cNvPr id="6" name="Segnaposto contenuto 5" descr="Ghana-Krobo-12.jp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216"/>
          <a:stretch/>
        </p:blipFill>
        <p:spPr>
          <a:xfrm>
            <a:off x="0" y="1579563"/>
            <a:ext cx="4041775" cy="5157787"/>
          </a:xfrm>
        </p:spPr>
      </p:pic>
      <p:pic>
        <p:nvPicPr>
          <p:cNvPr id="8" name="Immagine 7" descr="samburu_raymorris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482" y="1579563"/>
            <a:ext cx="4894518" cy="420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9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0242"/>
            <a:ext cx="7334200" cy="740845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CC66"/>
              </a:buClr>
              <a:buFont typeface="Comic Sans M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latin typeface="+mn-lt"/>
                <a:ea typeface="ＭＳ Ｐゴシック" charset="0"/>
                <a:cs typeface="ＭＳ Ｐゴシック" charset="0"/>
              </a:rPr>
              <a:t>Riti</a:t>
            </a: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 di </a:t>
            </a:r>
            <a:r>
              <a:rPr lang="en-GB" dirty="0" err="1">
                <a:latin typeface="+mn-lt"/>
                <a:ea typeface="ＭＳ Ｐゴシック" charset="0"/>
                <a:cs typeface="ＭＳ Ｐゴシック" charset="0"/>
              </a:rPr>
              <a:t>passaggio</a:t>
            </a: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 (Van </a:t>
            </a:r>
            <a:r>
              <a:rPr lang="en-GB" dirty="0" err="1">
                <a:latin typeface="+mn-lt"/>
                <a:ea typeface="ＭＳ Ｐゴシック" charset="0"/>
                <a:cs typeface="ＭＳ Ｐゴシック" charset="0"/>
              </a:rPr>
              <a:t>Gennep</a:t>
            </a: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184400"/>
            <a:ext cx="9324975" cy="2788008"/>
          </a:xfrm>
        </p:spPr>
        <p:txBody>
          <a:bodyPr lIns="90000" tIns="46800" rIns="90000" bIns="46800">
            <a:spAutoFit/>
          </a:bodyPr>
          <a:lstStyle/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>
                <a:ea typeface="ＭＳ Ｐゴシック" charset="0"/>
                <a:cs typeface="ＭＳ Ｐゴシック" charset="0"/>
              </a:rPr>
              <a:t>1)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separazione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>
                <a:ea typeface="ＭＳ Ｐゴシック" charset="0"/>
                <a:cs typeface="ＭＳ Ｐゴシック" charset="0"/>
              </a:rPr>
              <a:t>2)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margine</a:t>
            </a:r>
            <a:r>
              <a:rPr lang="en-GB" dirty="0">
                <a:ea typeface="ＭＳ Ｐゴシック" charset="0"/>
                <a:cs typeface="ＭＳ Ｐゴシック" charset="0"/>
              </a:rPr>
              <a:t> (</a:t>
            </a:r>
            <a:r>
              <a:rPr lang="en-GB" dirty="0" err="1">
                <a:ea typeface="ＭＳ Ｐゴシック" charset="0"/>
                <a:cs typeface="ＭＳ Ｐゴシック" charset="0"/>
              </a:rPr>
              <a:t>liminalità</a:t>
            </a:r>
            <a:r>
              <a:rPr lang="en-GB" dirty="0">
                <a:ea typeface="ＭＳ Ｐゴシック" charset="0"/>
                <a:cs typeface="ＭＳ Ｐゴシック" charset="0"/>
              </a:rPr>
              <a:t>) 			   		</a:t>
            </a:r>
            <a:r>
              <a:rPr lang="en-GB" dirty="0" err="1">
                <a:ea typeface="ＭＳ Ｐゴシック" charset="0"/>
                <a:cs typeface="ＭＳ Ｐゴシック" charset="0"/>
              </a:rPr>
              <a:t>Communitas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>
                <a:ea typeface="ＭＳ Ｐゴシック" charset="0"/>
                <a:cs typeface="ＭＳ Ｐゴシック" charset="0"/>
              </a:rPr>
              <a:t>3)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ri-aggregazione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endParaRPr lang="en-GB" dirty="0">
              <a:ea typeface="ＭＳ Ｐゴシック" charset="0"/>
              <a:cs typeface="ＭＳ Ｐゴシック" charset="0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>
                <a:ea typeface="ＭＳ Ｐゴシック" charset="0"/>
                <a:cs typeface="ＭＳ Ｐゴシック" charset="0"/>
              </a:rPr>
              <a:t>Il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rito</a:t>
            </a:r>
            <a:r>
              <a:rPr lang="en-GB" dirty="0">
                <a:ea typeface="ＭＳ Ｐゴシック" charset="0"/>
                <a:cs typeface="ＭＳ Ｐゴシック" charset="0"/>
              </a:rPr>
              <a:t> serve a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controllare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il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pericolo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insito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nel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cambiamento</a:t>
            </a:r>
            <a:r>
              <a:rPr lang="en-GB" dirty="0">
                <a:ea typeface="ＭＳ Ｐゴシック" charset="0"/>
                <a:cs typeface="ＭＳ Ｐゴシック" charset="0"/>
              </a:rPr>
              <a:t>.</a:t>
            </a: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 err="1">
                <a:ea typeface="ＭＳ Ｐゴシック" charset="0"/>
                <a:cs typeface="ＭＳ Ｐゴシック" charset="0"/>
              </a:rPr>
              <a:t>Struttura</a:t>
            </a:r>
            <a:r>
              <a:rPr lang="en-GB" dirty="0">
                <a:ea typeface="ＭＳ Ｐゴシック" charset="0"/>
                <a:cs typeface="ＭＳ Ｐゴシック" charset="0"/>
              </a:rPr>
              <a:t>/</a:t>
            </a:r>
            <a:r>
              <a:rPr lang="en-GB" dirty="0" err="1">
                <a:ea typeface="ＭＳ Ｐゴシック" charset="0"/>
                <a:cs typeface="ＭＳ Ｐゴシック" charset="0"/>
              </a:rPr>
              <a:t>Antistruttura</a:t>
            </a:r>
            <a:endParaRPr lang="en-GB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3962885" y="2649522"/>
            <a:ext cx="1176338" cy="420688"/>
          </a:xfrm>
          <a:prstGeom prst="rightArrow">
            <a:avLst>
              <a:gd name="adj1" fmla="val 50000"/>
              <a:gd name="adj2" fmla="val 69906"/>
            </a:avLst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151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723900"/>
            <a:ext cx="8153400" cy="990600"/>
          </a:xfrm>
        </p:spPr>
        <p:txBody>
          <a:bodyPr>
            <a:normAutofit/>
          </a:bodyPr>
          <a:lstStyle/>
          <a:p>
            <a:r>
              <a:rPr lang="it-IT" dirty="0"/>
              <a:t>Riti di passaggio</a:t>
            </a:r>
            <a:br>
              <a:rPr lang="it-IT" dirty="0"/>
            </a:br>
            <a:r>
              <a:rPr lang="it-IT" dirty="0"/>
              <a:t>oggi? </a:t>
            </a:r>
          </a:p>
        </p:txBody>
      </p:sp>
      <p:pic>
        <p:nvPicPr>
          <p:cNvPr id="4" name="Immagine 3" descr="cresci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045" y="165948"/>
            <a:ext cx="4218669" cy="2316141"/>
          </a:xfrm>
          <a:prstGeom prst="rect">
            <a:avLst/>
          </a:prstGeom>
        </p:spPr>
      </p:pic>
      <p:pic>
        <p:nvPicPr>
          <p:cNvPr id="5" name="Immagine 4" descr="9788806219970_0_0_626_7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379" y="2643682"/>
            <a:ext cx="2706319" cy="4214318"/>
          </a:xfrm>
          <a:prstGeom prst="rect">
            <a:avLst/>
          </a:prstGeom>
        </p:spPr>
      </p:pic>
      <p:pic>
        <p:nvPicPr>
          <p:cNvPr id="6" name="Immagine 5" descr="train-surfing-rio-de-janeir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50" y="2781434"/>
            <a:ext cx="5544869" cy="369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5285" y="405057"/>
            <a:ext cx="8153400" cy="2117806"/>
          </a:xfrm>
        </p:spPr>
        <p:txBody>
          <a:bodyPr>
            <a:normAutofit/>
          </a:bodyPr>
          <a:lstStyle/>
          <a:p>
            <a:br>
              <a:rPr lang="it-IT" dirty="0"/>
            </a:br>
            <a:r>
              <a:rPr lang="it-IT" b="1" dirty="0"/>
              <a:t>Habitus</a:t>
            </a:r>
            <a:r>
              <a:rPr lang="it-IT" dirty="0"/>
              <a:t>, P. </a:t>
            </a:r>
            <a:r>
              <a:rPr lang="it-IT" dirty="0" err="1"/>
              <a:t>Bourdieu</a:t>
            </a:r>
            <a:r>
              <a:rPr lang="it-IT" dirty="0"/>
              <a:t> </a:t>
            </a:r>
            <a:br>
              <a:rPr lang="it-IT" dirty="0"/>
            </a:br>
            <a:r>
              <a:rPr lang="it-IT" sz="2400" i="1" dirty="0"/>
              <a:t>Per una teoria della pratica</a:t>
            </a:r>
            <a:r>
              <a:rPr lang="it-IT" sz="2400" dirty="0"/>
              <a:t> (1972)</a:t>
            </a:r>
            <a:br>
              <a:rPr lang="it-IT" sz="2700" dirty="0"/>
            </a:br>
            <a:endParaRPr lang="it-IT" sz="27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2362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“Complesso di atteggiamenti PSICOFISICI mediante cui gli esseri umani </a:t>
            </a:r>
            <a:r>
              <a:rPr lang="it-IT" b="1" i="1" dirty="0"/>
              <a:t>stanno nel mondo</a:t>
            </a:r>
            <a:r>
              <a:rPr lang="it-IT" dirty="0"/>
              <a:t>”. </a:t>
            </a:r>
          </a:p>
          <a:p>
            <a:pPr marL="0" indent="0">
              <a:buNone/>
            </a:pPr>
            <a:r>
              <a:rPr lang="it-IT" dirty="0"/>
              <a:t>Il soggetto ha una comprensione immediata del mondo </a:t>
            </a:r>
            <a:r>
              <a:rPr lang="it-IT" b="1" dirty="0"/>
              <a:t>familiare</a:t>
            </a:r>
            <a:r>
              <a:rPr lang="it-IT" dirty="0"/>
              <a:t> perché le strutture cognitive messe in opera da lui sono il prodotto dell</a:t>
            </a:r>
            <a:r>
              <a:rPr lang="it-IT" b="1" dirty="0"/>
              <a:t>’</a:t>
            </a:r>
            <a:r>
              <a:rPr lang="it-IT" b="1" i="1" dirty="0"/>
              <a:t>incorporazione</a:t>
            </a:r>
            <a:r>
              <a:rPr lang="it-IT" dirty="0"/>
              <a:t> delle strutture del mondo in cui agisce. </a:t>
            </a:r>
          </a:p>
          <a:p>
            <a:pPr marL="0" indent="0">
              <a:buNone/>
            </a:pPr>
            <a:r>
              <a:rPr lang="it-IT" dirty="0"/>
              <a:t>Tali sistemi di </a:t>
            </a:r>
            <a:r>
              <a:rPr lang="it-IT" b="1" dirty="0"/>
              <a:t>pratiche e di disposizioni durature</a:t>
            </a:r>
            <a:r>
              <a:rPr lang="it-IT" dirty="0"/>
              <a:t> sono strutture strutturate e strutturanti, in quanto generano prassi e rappresentazione.</a:t>
            </a:r>
          </a:p>
        </p:txBody>
      </p:sp>
    </p:spTree>
    <p:extLst>
      <p:ext uri="{BB962C8B-B14F-4D97-AF65-F5344CB8AC3E}">
        <p14:creationId xmlns:p14="http://schemas.microsoft.com/office/powerpoint/2010/main" val="3709644495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496</TotalTime>
  <Words>544</Words>
  <Application>Microsoft Macintosh PowerPoint</Application>
  <PresentationFormat>Presentazione su schermo (4:3)</PresentationFormat>
  <Paragraphs>54</Paragraphs>
  <Slides>20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Century Gothic</vt:lpstr>
      <vt:lpstr>Comic Sans MS</vt:lpstr>
      <vt:lpstr>Tw Cen MT</vt:lpstr>
      <vt:lpstr>Verdana</vt:lpstr>
      <vt:lpstr>Wingdings</vt:lpstr>
      <vt:lpstr>Raccolta</vt:lpstr>
      <vt:lpstr>Culture inCORPOrate</vt:lpstr>
      <vt:lpstr>Leroi-Gourhan, Il gesto e la parola 1964-65</vt:lpstr>
      <vt:lpstr>Presentazione standard di PowerPoint</vt:lpstr>
      <vt:lpstr>Presentazione standard di PowerPoint</vt:lpstr>
      <vt:lpstr>Incorporazione – Antropopoiesi  Educazione - imitazione</vt:lpstr>
      <vt:lpstr>CORPOREITA’ come   dimensione socio -culturale  </vt:lpstr>
      <vt:lpstr>Riti di passaggio (Van Gennep)</vt:lpstr>
      <vt:lpstr>Riti di passaggio oggi? </vt:lpstr>
      <vt:lpstr> Habitus, P. Bourdieu  Per una teoria della pratica (1972) </vt:lpstr>
      <vt:lpstr>Habitus </vt:lpstr>
      <vt:lpstr>P. Bourdieu, La distinzione  (1979)</vt:lpstr>
      <vt:lpstr>Presentazione standard di PowerPoint</vt:lpstr>
      <vt:lpstr>INCULTURAZIONE  </vt:lpstr>
      <vt:lpstr>SPAZI – TEMPI  CORPI AUTO-DISCIPLINATI ENVIRONMENT (T. Ingold)  </vt:lpstr>
      <vt:lpstr>Presentazione standard di PowerPoint</vt:lpstr>
      <vt:lpstr>Presentazione standard di PowerPoint</vt:lpstr>
      <vt:lpstr>Educazione primaria = incorporazione culturale</vt:lpstr>
      <vt:lpstr>Distanziamento sociale ? </vt:lpstr>
      <vt:lpstr>Presentazione standard di PowerPoint</vt:lpstr>
      <vt:lpstr>MODALITA’ DIDATTICA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Diversità e disuguaglianze nelle  Relazioni sociali, di parentela di genere, Generazione, classi sociali </dc:title>
  <dc:creator>roberta altin</dc:creator>
  <cp:lastModifiedBy>ALTIN ROBERTA</cp:lastModifiedBy>
  <cp:revision>78</cp:revision>
  <dcterms:created xsi:type="dcterms:W3CDTF">2020-03-30T07:07:14Z</dcterms:created>
  <dcterms:modified xsi:type="dcterms:W3CDTF">2022-03-17T20:13:52Z</dcterms:modified>
</cp:coreProperties>
</file>