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95" r:id="rId3"/>
    <p:sldId id="258" r:id="rId4"/>
    <p:sldId id="296" r:id="rId5"/>
    <p:sldId id="297" r:id="rId6"/>
    <p:sldId id="259" r:id="rId7"/>
    <p:sldId id="260" r:id="rId8"/>
    <p:sldId id="262" r:id="rId9"/>
    <p:sldId id="277" r:id="rId10"/>
    <p:sldId id="278" r:id="rId11"/>
    <p:sldId id="279" r:id="rId12"/>
    <p:sldId id="263" r:id="rId13"/>
    <p:sldId id="264" r:id="rId14"/>
    <p:sldId id="265" r:id="rId15"/>
    <p:sldId id="266" r:id="rId16"/>
    <p:sldId id="299" r:id="rId17"/>
    <p:sldId id="281" r:id="rId18"/>
    <p:sldId id="302" r:id="rId19"/>
    <p:sldId id="282" r:id="rId20"/>
    <p:sldId id="267" r:id="rId21"/>
    <p:sldId id="268" r:id="rId22"/>
    <p:sldId id="284" r:id="rId23"/>
    <p:sldId id="286" r:id="rId24"/>
    <p:sldId id="288" r:id="rId25"/>
    <p:sldId id="269" r:id="rId26"/>
    <p:sldId id="271" r:id="rId27"/>
    <p:sldId id="272" r:id="rId28"/>
    <p:sldId id="273" r:id="rId29"/>
    <p:sldId id="300" r:id="rId30"/>
    <p:sldId id="301" r:id="rId31"/>
    <p:sldId id="274" r:id="rId32"/>
    <p:sldId id="292" r:id="rId33"/>
    <p:sldId id="298" r:id="rId34"/>
    <p:sldId id="293" r:id="rId35"/>
    <p:sldId id="304" r:id="rId36"/>
    <p:sldId id="289" r:id="rId37"/>
    <p:sldId id="294" r:id="rId38"/>
    <p:sldId id="303" r:id="rId3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1F14B9-3AC3-4D54-90F0-BC86EC2A6DEF}" type="datetimeFigureOut">
              <a:rPr lang="it-IT" smtClean="0"/>
              <a:t>15/03/2022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AB0F2E-F823-44E0-90A4-8DA01EE09F3B}" type="slidenum">
              <a:rPr lang="it-IT" smtClean="0"/>
              <a:t>‹N›</a:t>
            </a:fld>
            <a:endParaRPr lang="it-IT"/>
          </a:p>
        </p:txBody>
      </p:sp>
    </p:spTree>
    <p:extLst>
      <p:ext uri="{BB962C8B-B14F-4D97-AF65-F5344CB8AC3E}">
        <p14:creationId xmlns:p14="http://schemas.microsoft.com/office/powerpoint/2010/main" val="2113761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6AB0F2E-F823-44E0-90A4-8DA01EE09F3B}" type="slidenum">
              <a:rPr lang="it-IT" smtClean="0"/>
              <a:t>8</a:t>
            </a:fld>
            <a:endParaRPr lang="it-IT"/>
          </a:p>
        </p:txBody>
      </p:sp>
    </p:spTree>
    <p:extLst>
      <p:ext uri="{BB962C8B-B14F-4D97-AF65-F5344CB8AC3E}">
        <p14:creationId xmlns:p14="http://schemas.microsoft.com/office/powerpoint/2010/main" val="764856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6AB0F2E-F823-44E0-90A4-8DA01EE09F3B}" type="slidenum">
              <a:rPr lang="it-IT" smtClean="0"/>
              <a:t>17</a:t>
            </a:fld>
            <a:endParaRPr lang="it-IT"/>
          </a:p>
        </p:txBody>
      </p:sp>
    </p:spTree>
    <p:extLst>
      <p:ext uri="{BB962C8B-B14F-4D97-AF65-F5344CB8AC3E}">
        <p14:creationId xmlns:p14="http://schemas.microsoft.com/office/powerpoint/2010/main" val="2647796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6AB0F2E-F823-44E0-90A4-8DA01EE09F3B}" type="slidenum">
              <a:rPr lang="it-IT" smtClean="0"/>
              <a:t>32</a:t>
            </a:fld>
            <a:endParaRPr lang="it-IT"/>
          </a:p>
        </p:txBody>
      </p:sp>
    </p:spTree>
    <p:extLst>
      <p:ext uri="{BB962C8B-B14F-4D97-AF65-F5344CB8AC3E}">
        <p14:creationId xmlns:p14="http://schemas.microsoft.com/office/powerpoint/2010/main" val="3354548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AFAF81-E7A2-47A4-A3B5-5ED782E604A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52C768B-1255-45C7-A30C-6A58A946BD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A7931E8-6BDD-42B7-959D-9D1D030F6E92}"/>
              </a:ext>
            </a:extLst>
          </p:cNvPr>
          <p:cNvSpPr>
            <a:spLocks noGrp="1"/>
          </p:cNvSpPr>
          <p:nvPr>
            <p:ph type="dt" sz="half" idx="10"/>
          </p:nvPr>
        </p:nvSpPr>
        <p:spPr/>
        <p:txBody>
          <a:bodyPr/>
          <a:lstStyle/>
          <a:p>
            <a:fld id="{41934F34-074C-49B2-A12E-47264E7702EE}" type="datetimeFigureOut">
              <a:rPr lang="it-IT" smtClean="0"/>
              <a:t>15/03/2022</a:t>
            </a:fld>
            <a:endParaRPr lang="it-IT"/>
          </a:p>
        </p:txBody>
      </p:sp>
      <p:sp>
        <p:nvSpPr>
          <p:cNvPr id="5" name="Segnaposto piè di pagina 4">
            <a:extLst>
              <a:ext uri="{FF2B5EF4-FFF2-40B4-BE49-F238E27FC236}">
                <a16:creationId xmlns:a16="http://schemas.microsoft.com/office/drawing/2014/main" id="{73127682-D8E6-4E1B-9FFE-E07AFB34825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5FB3D86-8402-4776-BF30-B6B001BF8EF6}"/>
              </a:ext>
            </a:extLst>
          </p:cNvPr>
          <p:cNvSpPr>
            <a:spLocks noGrp="1"/>
          </p:cNvSpPr>
          <p:nvPr>
            <p:ph type="sldNum" sz="quarter" idx="12"/>
          </p:nvPr>
        </p:nvSpPr>
        <p:spPr/>
        <p:txBody>
          <a:bodyPr/>
          <a:lstStyle/>
          <a:p>
            <a:fld id="{01DB6451-50E5-4FB6-8DA5-F3AE8F85D81B}" type="slidenum">
              <a:rPr lang="it-IT" smtClean="0"/>
              <a:t>‹N›</a:t>
            </a:fld>
            <a:endParaRPr lang="it-IT"/>
          </a:p>
        </p:txBody>
      </p:sp>
    </p:spTree>
    <p:extLst>
      <p:ext uri="{BB962C8B-B14F-4D97-AF65-F5344CB8AC3E}">
        <p14:creationId xmlns:p14="http://schemas.microsoft.com/office/powerpoint/2010/main" val="1593472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CBEADC-FEA9-4A52-B415-137CD98BB9A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4B4F233-6B4F-4AFC-9468-3A4ED22ACE2F}"/>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3187E19-6590-4E5B-B494-F6A6065FA839}"/>
              </a:ext>
            </a:extLst>
          </p:cNvPr>
          <p:cNvSpPr>
            <a:spLocks noGrp="1"/>
          </p:cNvSpPr>
          <p:nvPr>
            <p:ph type="dt" sz="half" idx="10"/>
          </p:nvPr>
        </p:nvSpPr>
        <p:spPr/>
        <p:txBody>
          <a:bodyPr/>
          <a:lstStyle/>
          <a:p>
            <a:fld id="{41934F34-074C-49B2-A12E-47264E7702EE}" type="datetimeFigureOut">
              <a:rPr lang="it-IT" smtClean="0"/>
              <a:t>15/03/2022</a:t>
            </a:fld>
            <a:endParaRPr lang="it-IT"/>
          </a:p>
        </p:txBody>
      </p:sp>
      <p:sp>
        <p:nvSpPr>
          <p:cNvPr id="5" name="Segnaposto piè di pagina 4">
            <a:extLst>
              <a:ext uri="{FF2B5EF4-FFF2-40B4-BE49-F238E27FC236}">
                <a16:creationId xmlns:a16="http://schemas.microsoft.com/office/drawing/2014/main" id="{C9C96EE4-ACC0-47A6-9FFB-A2DCF2AEE52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6A15DFE-80BF-495E-8829-B3A626E68409}"/>
              </a:ext>
            </a:extLst>
          </p:cNvPr>
          <p:cNvSpPr>
            <a:spLocks noGrp="1"/>
          </p:cNvSpPr>
          <p:nvPr>
            <p:ph type="sldNum" sz="quarter" idx="12"/>
          </p:nvPr>
        </p:nvSpPr>
        <p:spPr/>
        <p:txBody>
          <a:bodyPr/>
          <a:lstStyle/>
          <a:p>
            <a:fld id="{01DB6451-50E5-4FB6-8DA5-F3AE8F85D81B}" type="slidenum">
              <a:rPr lang="it-IT" smtClean="0"/>
              <a:t>‹N›</a:t>
            </a:fld>
            <a:endParaRPr lang="it-IT"/>
          </a:p>
        </p:txBody>
      </p:sp>
    </p:spTree>
    <p:extLst>
      <p:ext uri="{BB962C8B-B14F-4D97-AF65-F5344CB8AC3E}">
        <p14:creationId xmlns:p14="http://schemas.microsoft.com/office/powerpoint/2010/main" val="2642200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75D5A63-A8B1-4A03-92D5-5D70D5E67BD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EC8DA50-A422-4672-B7FF-CB69652519A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7ECAC90-57EB-4155-B893-A35A53987276}"/>
              </a:ext>
            </a:extLst>
          </p:cNvPr>
          <p:cNvSpPr>
            <a:spLocks noGrp="1"/>
          </p:cNvSpPr>
          <p:nvPr>
            <p:ph type="dt" sz="half" idx="10"/>
          </p:nvPr>
        </p:nvSpPr>
        <p:spPr/>
        <p:txBody>
          <a:bodyPr/>
          <a:lstStyle/>
          <a:p>
            <a:fld id="{41934F34-074C-49B2-A12E-47264E7702EE}" type="datetimeFigureOut">
              <a:rPr lang="it-IT" smtClean="0"/>
              <a:t>15/03/2022</a:t>
            </a:fld>
            <a:endParaRPr lang="it-IT"/>
          </a:p>
        </p:txBody>
      </p:sp>
      <p:sp>
        <p:nvSpPr>
          <p:cNvPr id="5" name="Segnaposto piè di pagina 4">
            <a:extLst>
              <a:ext uri="{FF2B5EF4-FFF2-40B4-BE49-F238E27FC236}">
                <a16:creationId xmlns:a16="http://schemas.microsoft.com/office/drawing/2014/main" id="{9C589B28-75B1-487C-A7CB-B69ACBB29B6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A4E90E4-031A-451D-8EA9-3E8EA65446F2}"/>
              </a:ext>
            </a:extLst>
          </p:cNvPr>
          <p:cNvSpPr>
            <a:spLocks noGrp="1"/>
          </p:cNvSpPr>
          <p:nvPr>
            <p:ph type="sldNum" sz="quarter" idx="12"/>
          </p:nvPr>
        </p:nvSpPr>
        <p:spPr/>
        <p:txBody>
          <a:bodyPr/>
          <a:lstStyle/>
          <a:p>
            <a:fld id="{01DB6451-50E5-4FB6-8DA5-F3AE8F85D81B}" type="slidenum">
              <a:rPr lang="it-IT" smtClean="0"/>
              <a:t>‹N›</a:t>
            </a:fld>
            <a:endParaRPr lang="it-IT"/>
          </a:p>
        </p:txBody>
      </p:sp>
    </p:spTree>
    <p:extLst>
      <p:ext uri="{BB962C8B-B14F-4D97-AF65-F5344CB8AC3E}">
        <p14:creationId xmlns:p14="http://schemas.microsoft.com/office/powerpoint/2010/main" val="2936365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4AAA43-70C0-4C7E-893D-1F80EF64A3F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8113215-B3C9-4476-A4BA-5A4B35B378E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C1D3EBF-FDED-48F2-AB06-C72A8A99C3B4}"/>
              </a:ext>
            </a:extLst>
          </p:cNvPr>
          <p:cNvSpPr>
            <a:spLocks noGrp="1"/>
          </p:cNvSpPr>
          <p:nvPr>
            <p:ph type="dt" sz="half" idx="10"/>
          </p:nvPr>
        </p:nvSpPr>
        <p:spPr/>
        <p:txBody>
          <a:bodyPr/>
          <a:lstStyle/>
          <a:p>
            <a:fld id="{41934F34-074C-49B2-A12E-47264E7702EE}" type="datetimeFigureOut">
              <a:rPr lang="it-IT" smtClean="0"/>
              <a:t>15/03/2022</a:t>
            </a:fld>
            <a:endParaRPr lang="it-IT"/>
          </a:p>
        </p:txBody>
      </p:sp>
      <p:sp>
        <p:nvSpPr>
          <p:cNvPr id="5" name="Segnaposto piè di pagina 4">
            <a:extLst>
              <a:ext uri="{FF2B5EF4-FFF2-40B4-BE49-F238E27FC236}">
                <a16:creationId xmlns:a16="http://schemas.microsoft.com/office/drawing/2014/main" id="{8FC6D49D-6C2D-42FA-9008-ADF36E26C60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241A7AB-8B35-4AFB-B7D8-FEFFF61B69CF}"/>
              </a:ext>
            </a:extLst>
          </p:cNvPr>
          <p:cNvSpPr>
            <a:spLocks noGrp="1"/>
          </p:cNvSpPr>
          <p:nvPr>
            <p:ph type="sldNum" sz="quarter" idx="12"/>
          </p:nvPr>
        </p:nvSpPr>
        <p:spPr/>
        <p:txBody>
          <a:bodyPr/>
          <a:lstStyle/>
          <a:p>
            <a:fld id="{01DB6451-50E5-4FB6-8DA5-F3AE8F85D81B}" type="slidenum">
              <a:rPr lang="it-IT" smtClean="0"/>
              <a:t>‹N›</a:t>
            </a:fld>
            <a:endParaRPr lang="it-IT"/>
          </a:p>
        </p:txBody>
      </p:sp>
    </p:spTree>
    <p:extLst>
      <p:ext uri="{BB962C8B-B14F-4D97-AF65-F5344CB8AC3E}">
        <p14:creationId xmlns:p14="http://schemas.microsoft.com/office/powerpoint/2010/main" val="22263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76E3B8-C44E-4AEA-8095-8BAE351CBD2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AF06A39-ADC9-4010-9689-579D86E9C2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89711642-ACA4-41DD-A820-1D05B7F6BAD0}"/>
              </a:ext>
            </a:extLst>
          </p:cNvPr>
          <p:cNvSpPr>
            <a:spLocks noGrp="1"/>
          </p:cNvSpPr>
          <p:nvPr>
            <p:ph type="dt" sz="half" idx="10"/>
          </p:nvPr>
        </p:nvSpPr>
        <p:spPr/>
        <p:txBody>
          <a:bodyPr/>
          <a:lstStyle/>
          <a:p>
            <a:fld id="{41934F34-074C-49B2-A12E-47264E7702EE}" type="datetimeFigureOut">
              <a:rPr lang="it-IT" smtClean="0"/>
              <a:t>15/03/2022</a:t>
            </a:fld>
            <a:endParaRPr lang="it-IT"/>
          </a:p>
        </p:txBody>
      </p:sp>
      <p:sp>
        <p:nvSpPr>
          <p:cNvPr id="5" name="Segnaposto piè di pagina 4">
            <a:extLst>
              <a:ext uri="{FF2B5EF4-FFF2-40B4-BE49-F238E27FC236}">
                <a16:creationId xmlns:a16="http://schemas.microsoft.com/office/drawing/2014/main" id="{5153AB1D-5795-40D1-873F-9ACA5C4CFF1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F5BC97F-EB9E-4878-AD0F-97D956ED4AA3}"/>
              </a:ext>
            </a:extLst>
          </p:cNvPr>
          <p:cNvSpPr>
            <a:spLocks noGrp="1"/>
          </p:cNvSpPr>
          <p:nvPr>
            <p:ph type="sldNum" sz="quarter" idx="12"/>
          </p:nvPr>
        </p:nvSpPr>
        <p:spPr/>
        <p:txBody>
          <a:bodyPr/>
          <a:lstStyle/>
          <a:p>
            <a:fld id="{01DB6451-50E5-4FB6-8DA5-F3AE8F85D81B}" type="slidenum">
              <a:rPr lang="it-IT" smtClean="0"/>
              <a:t>‹N›</a:t>
            </a:fld>
            <a:endParaRPr lang="it-IT"/>
          </a:p>
        </p:txBody>
      </p:sp>
    </p:spTree>
    <p:extLst>
      <p:ext uri="{BB962C8B-B14F-4D97-AF65-F5344CB8AC3E}">
        <p14:creationId xmlns:p14="http://schemas.microsoft.com/office/powerpoint/2010/main" val="2682978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7E6EA8-A625-42F3-A822-AFA29347B79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55DF5B4-2CB9-4F78-9175-8C8D5A0A1A8B}"/>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30DD2BC-99A0-461B-94E2-A55A7F33B83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0C7B509-6B55-4C3E-81B7-E2C3BC8E4429}"/>
              </a:ext>
            </a:extLst>
          </p:cNvPr>
          <p:cNvSpPr>
            <a:spLocks noGrp="1"/>
          </p:cNvSpPr>
          <p:nvPr>
            <p:ph type="dt" sz="half" idx="10"/>
          </p:nvPr>
        </p:nvSpPr>
        <p:spPr/>
        <p:txBody>
          <a:bodyPr/>
          <a:lstStyle/>
          <a:p>
            <a:fld id="{41934F34-074C-49B2-A12E-47264E7702EE}" type="datetimeFigureOut">
              <a:rPr lang="it-IT" smtClean="0"/>
              <a:t>15/03/2022</a:t>
            </a:fld>
            <a:endParaRPr lang="it-IT"/>
          </a:p>
        </p:txBody>
      </p:sp>
      <p:sp>
        <p:nvSpPr>
          <p:cNvPr id="6" name="Segnaposto piè di pagina 5">
            <a:extLst>
              <a:ext uri="{FF2B5EF4-FFF2-40B4-BE49-F238E27FC236}">
                <a16:creationId xmlns:a16="http://schemas.microsoft.com/office/drawing/2014/main" id="{8D1E62E2-E5E7-4630-A475-B28F820319D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E661880-5C8F-4A39-AEBB-0330CF5CA7DB}"/>
              </a:ext>
            </a:extLst>
          </p:cNvPr>
          <p:cNvSpPr>
            <a:spLocks noGrp="1"/>
          </p:cNvSpPr>
          <p:nvPr>
            <p:ph type="sldNum" sz="quarter" idx="12"/>
          </p:nvPr>
        </p:nvSpPr>
        <p:spPr/>
        <p:txBody>
          <a:bodyPr/>
          <a:lstStyle/>
          <a:p>
            <a:fld id="{01DB6451-50E5-4FB6-8DA5-F3AE8F85D81B}" type="slidenum">
              <a:rPr lang="it-IT" smtClean="0"/>
              <a:t>‹N›</a:t>
            </a:fld>
            <a:endParaRPr lang="it-IT"/>
          </a:p>
        </p:txBody>
      </p:sp>
    </p:spTree>
    <p:extLst>
      <p:ext uri="{BB962C8B-B14F-4D97-AF65-F5344CB8AC3E}">
        <p14:creationId xmlns:p14="http://schemas.microsoft.com/office/powerpoint/2010/main" val="3546264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5F74F4-419E-41FA-B652-AF3A669E527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E0DEF52-F8AD-4E73-BB7F-27470449FF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095D2BA-0A51-4F6B-9988-27014F2CBF30}"/>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BCD2D72-6FCC-4F33-80BB-5A94E2242A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B7A3A50-C279-43C5-B360-EE1EDDADD80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6D1C21D8-3702-42C5-8673-941E6A42A32C}"/>
              </a:ext>
            </a:extLst>
          </p:cNvPr>
          <p:cNvSpPr>
            <a:spLocks noGrp="1"/>
          </p:cNvSpPr>
          <p:nvPr>
            <p:ph type="dt" sz="half" idx="10"/>
          </p:nvPr>
        </p:nvSpPr>
        <p:spPr/>
        <p:txBody>
          <a:bodyPr/>
          <a:lstStyle/>
          <a:p>
            <a:fld id="{41934F34-074C-49B2-A12E-47264E7702EE}" type="datetimeFigureOut">
              <a:rPr lang="it-IT" smtClean="0"/>
              <a:t>15/03/2022</a:t>
            </a:fld>
            <a:endParaRPr lang="it-IT"/>
          </a:p>
        </p:txBody>
      </p:sp>
      <p:sp>
        <p:nvSpPr>
          <p:cNvPr id="8" name="Segnaposto piè di pagina 7">
            <a:extLst>
              <a:ext uri="{FF2B5EF4-FFF2-40B4-BE49-F238E27FC236}">
                <a16:creationId xmlns:a16="http://schemas.microsoft.com/office/drawing/2014/main" id="{36B2512E-BB0C-429E-BB73-116048F9500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29E9812E-A452-4058-97A8-57C714FC35EA}"/>
              </a:ext>
            </a:extLst>
          </p:cNvPr>
          <p:cNvSpPr>
            <a:spLocks noGrp="1"/>
          </p:cNvSpPr>
          <p:nvPr>
            <p:ph type="sldNum" sz="quarter" idx="12"/>
          </p:nvPr>
        </p:nvSpPr>
        <p:spPr/>
        <p:txBody>
          <a:bodyPr/>
          <a:lstStyle/>
          <a:p>
            <a:fld id="{01DB6451-50E5-4FB6-8DA5-F3AE8F85D81B}" type="slidenum">
              <a:rPr lang="it-IT" smtClean="0"/>
              <a:t>‹N›</a:t>
            </a:fld>
            <a:endParaRPr lang="it-IT"/>
          </a:p>
        </p:txBody>
      </p:sp>
    </p:spTree>
    <p:extLst>
      <p:ext uri="{BB962C8B-B14F-4D97-AF65-F5344CB8AC3E}">
        <p14:creationId xmlns:p14="http://schemas.microsoft.com/office/powerpoint/2010/main" val="1704921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F26DEF-7154-4F9E-8B8F-96B42508450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5124D6C-CFCC-4894-B44B-2CBC6A3EC053}"/>
              </a:ext>
            </a:extLst>
          </p:cNvPr>
          <p:cNvSpPr>
            <a:spLocks noGrp="1"/>
          </p:cNvSpPr>
          <p:nvPr>
            <p:ph type="dt" sz="half" idx="10"/>
          </p:nvPr>
        </p:nvSpPr>
        <p:spPr/>
        <p:txBody>
          <a:bodyPr/>
          <a:lstStyle/>
          <a:p>
            <a:fld id="{41934F34-074C-49B2-A12E-47264E7702EE}" type="datetimeFigureOut">
              <a:rPr lang="it-IT" smtClean="0"/>
              <a:t>15/03/2022</a:t>
            </a:fld>
            <a:endParaRPr lang="it-IT"/>
          </a:p>
        </p:txBody>
      </p:sp>
      <p:sp>
        <p:nvSpPr>
          <p:cNvPr id="4" name="Segnaposto piè di pagina 3">
            <a:extLst>
              <a:ext uri="{FF2B5EF4-FFF2-40B4-BE49-F238E27FC236}">
                <a16:creationId xmlns:a16="http://schemas.microsoft.com/office/drawing/2014/main" id="{1176E5D9-CE3C-437A-BF3D-17E107DB6294}"/>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2D2F3E4D-2133-4211-BB90-523540F0A7E8}"/>
              </a:ext>
            </a:extLst>
          </p:cNvPr>
          <p:cNvSpPr>
            <a:spLocks noGrp="1"/>
          </p:cNvSpPr>
          <p:nvPr>
            <p:ph type="sldNum" sz="quarter" idx="12"/>
          </p:nvPr>
        </p:nvSpPr>
        <p:spPr/>
        <p:txBody>
          <a:bodyPr/>
          <a:lstStyle/>
          <a:p>
            <a:fld id="{01DB6451-50E5-4FB6-8DA5-F3AE8F85D81B}" type="slidenum">
              <a:rPr lang="it-IT" smtClean="0"/>
              <a:t>‹N›</a:t>
            </a:fld>
            <a:endParaRPr lang="it-IT"/>
          </a:p>
        </p:txBody>
      </p:sp>
    </p:spTree>
    <p:extLst>
      <p:ext uri="{BB962C8B-B14F-4D97-AF65-F5344CB8AC3E}">
        <p14:creationId xmlns:p14="http://schemas.microsoft.com/office/powerpoint/2010/main" val="473769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03176CD-0E85-4739-8CDA-552DAEC5486D}"/>
              </a:ext>
            </a:extLst>
          </p:cNvPr>
          <p:cNvSpPr>
            <a:spLocks noGrp="1"/>
          </p:cNvSpPr>
          <p:nvPr>
            <p:ph type="dt" sz="half" idx="10"/>
          </p:nvPr>
        </p:nvSpPr>
        <p:spPr/>
        <p:txBody>
          <a:bodyPr/>
          <a:lstStyle/>
          <a:p>
            <a:fld id="{41934F34-074C-49B2-A12E-47264E7702EE}" type="datetimeFigureOut">
              <a:rPr lang="it-IT" smtClean="0"/>
              <a:t>15/03/2022</a:t>
            </a:fld>
            <a:endParaRPr lang="it-IT"/>
          </a:p>
        </p:txBody>
      </p:sp>
      <p:sp>
        <p:nvSpPr>
          <p:cNvPr id="3" name="Segnaposto piè di pagina 2">
            <a:extLst>
              <a:ext uri="{FF2B5EF4-FFF2-40B4-BE49-F238E27FC236}">
                <a16:creationId xmlns:a16="http://schemas.microsoft.com/office/drawing/2014/main" id="{5F860397-C2BB-479E-BEF1-855DA6AD93E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8E8CF2DD-0213-4097-B430-AF25AC23DB81}"/>
              </a:ext>
            </a:extLst>
          </p:cNvPr>
          <p:cNvSpPr>
            <a:spLocks noGrp="1"/>
          </p:cNvSpPr>
          <p:nvPr>
            <p:ph type="sldNum" sz="quarter" idx="12"/>
          </p:nvPr>
        </p:nvSpPr>
        <p:spPr/>
        <p:txBody>
          <a:bodyPr/>
          <a:lstStyle/>
          <a:p>
            <a:fld id="{01DB6451-50E5-4FB6-8DA5-F3AE8F85D81B}" type="slidenum">
              <a:rPr lang="it-IT" smtClean="0"/>
              <a:t>‹N›</a:t>
            </a:fld>
            <a:endParaRPr lang="it-IT"/>
          </a:p>
        </p:txBody>
      </p:sp>
    </p:spTree>
    <p:extLst>
      <p:ext uri="{BB962C8B-B14F-4D97-AF65-F5344CB8AC3E}">
        <p14:creationId xmlns:p14="http://schemas.microsoft.com/office/powerpoint/2010/main" val="1782212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5309B5-B7C1-4CF0-887C-F03A6CA89B6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3BB05CB-585D-47AB-80F3-8C24B474FE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1D94230-4B7D-44B9-B447-FA5E6B57F5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832445D-4E6F-452E-A128-9EB4896A8128}"/>
              </a:ext>
            </a:extLst>
          </p:cNvPr>
          <p:cNvSpPr>
            <a:spLocks noGrp="1"/>
          </p:cNvSpPr>
          <p:nvPr>
            <p:ph type="dt" sz="half" idx="10"/>
          </p:nvPr>
        </p:nvSpPr>
        <p:spPr/>
        <p:txBody>
          <a:bodyPr/>
          <a:lstStyle/>
          <a:p>
            <a:fld id="{41934F34-074C-49B2-A12E-47264E7702EE}" type="datetimeFigureOut">
              <a:rPr lang="it-IT" smtClean="0"/>
              <a:t>15/03/2022</a:t>
            </a:fld>
            <a:endParaRPr lang="it-IT"/>
          </a:p>
        </p:txBody>
      </p:sp>
      <p:sp>
        <p:nvSpPr>
          <p:cNvPr id="6" name="Segnaposto piè di pagina 5">
            <a:extLst>
              <a:ext uri="{FF2B5EF4-FFF2-40B4-BE49-F238E27FC236}">
                <a16:creationId xmlns:a16="http://schemas.microsoft.com/office/drawing/2014/main" id="{42126100-CFA8-4FEC-8D21-69F1D7BA758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622018A-3292-429B-A89B-4596CC8E70E8}"/>
              </a:ext>
            </a:extLst>
          </p:cNvPr>
          <p:cNvSpPr>
            <a:spLocks noGrp="1"/>
          </p:cNvSpPr>
          <p:nvPr>
            <p:ph type="sldNum" sz="quarter" idx="12"/>
          </p:nvPr>
        </p:nvSpPr>
        <p:spPr/>
        <p:txBody>
          <a:bodyPr/>
          <a:lstStyle/>
          <a:p>
            <a:fld id="{01DB6451-50E5-4FB6-8DA5-F3AE8F85D81B}" type="slidenum">
              <a:rPr lang="it-IT" smtClean="0"/>
              <a:t>‹N›</a:t>
            </a:fld>
            <a:endParaRPr lang="it-IT"/>
          </a:p>
        </p:txBody>
      </p:sp>
    </p:spTree>
    <p:extLst>
      <p:ext uri="{BB962C8B-B14F-4D97-AF65-F5344CB8AC3E}">
        <p14:creationId xmlns:p14="http://schemas.microsoft.com/office/powerpoint/2010/main" val="3000692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1BA426-0585-45D8-A61C-D902998735B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AAB8B17-36ED-4671-9B73-4F41A7B232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C2FBEDC-AC17-4D2C-9943-ABCED176F0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99588DB-96FF-4936-8649-D7D4E81B9AA1}"/>
              </a:ext>
            </a:extLst>
          </p:cNvPr>
          <p:cNvSpPr>
            <a:spLocks noGrp="1"/>
          </p:cNvSpPr>
          <p:nvPr>
            <p:ph type="dt" sz="half" idx="10"/>
          </p:nvPr>
        </p:nvSpPr>
        <p:spPr/>
        <p:txBody>
          <a:bodyPr/>
          <a:lstStyle/>
          <a:p>
            <a:fld id="{41934F34-074C-49B2-A12E-47264E7702EE}" type="datetimeFigureOut">
              <a:rPr lang="it-IT" smtClean="0"/>
              <a:t>15/03/2022</a:t>
            </a:fld>
            <a:endParaRPr lang="it-IT"/>
          </a:p>
        </p:txBody>
      </p:sp>
      <p:sp>
        <p:nvSpPr>
          <p:cNvPr id="6" name="Segnaposto piè di pagina 5">
            <a:extLst>
              <a:ext uri="{FF2B5EF4-FFF2-40B4-BE49-F238E27FC236}">
                <a16:creationId xmlns:a16="http://schemas.microsoft.com/office/drawing/2014/main" id="{7006CFAC-A4DD-4D8C-852C-3BD18F4128D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ED3600A-69FA-4CBA-BC1F-16C72CCF85EF}"/>
              </a:ext>
            </a:extLst>
          </p:cNvPr>
          <p:cNvSpPr>
            <a:spLocks noGrp="1"/>
          </p:cNvSpPr>
          <p:nvPr>
            <p:ph type="sldNum" sz="quarter" idx="12"/>
          </p:nvPr>
        </p:nvSpPr>
        <p:spPr/>
        <p:txBody>
          <a:bodyPr/>
          <a:lstStyle/>
          <a:p>
            <a:fld id="{01DB6451-50E5-4FB6-8DA5-F3AE8F85D81B}" type="slidenum">
              <a:rPr lang="it-IT" smtClean="0"/>
              <a:t>‹N›</a:t>
            </a:fld>
            <a:endParaRPr lang="it-IT"/>
          </a:p>
        </p:txBody>
      </p:sp>
    </p:spTree>
    <p:extLst>
      <p:ext uri="{BB962C8B-B14F-4D97-AF65-F5344CB8AC3E}">
        <p14:creationId xmlns:p14="http://schemas.microsoft.com/office/powerpoint/2010/main" val="1529822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D35ABA7-23CF-41A7-A9C8-55A0D1DF97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F7D42FD-9585-4C5F-8AD0-2439FEF0D7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DCBCA4D-D5DE-425A-BF09-85C7A9E2EF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34F34-074C-49B2-A12E-47264E7702EE}" type="datetimeFigureOut">
              <a:rPr lang="it-IT" smtClean="0"/>
              <a:t>15/03/2022</a:t>
            </a:fld>
            <a:endParaRPr lang="it-IT"/>
          </a:p>
        </p:txBody>
      </p:sp>
      <p:sp>
        <p:nvSpPr>
          <p:cNvPr id="5" name="Segnaposto piè di pagina 4">
            <a:extLst>
              <a:ext uri="{FF2B5EF4-FFF2-40B4-BE49-F238E27FC236}">
                <a16:creationId xmlns:a16="http://schemas.microsoft.com/office/drawing/2014/main" id="{04E50B43-ECC8-4FF2-A18C-11DB9049A7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69799E9C-DE89-4108-9B67-15F7BE2ABA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DB6451-50E5-4FB6-8DA5-F3AE8F85D81B}" type="slidenum">
              <a:rPr lang="it-IT" smtClean="0"/>
              <a:t>‹N›</a:t>
            </a:fld>
            <a:endParaRPr lang="it-IT"/>
          </a:p>
        </p:txBody>
      </p:sp>
    </p:spTree>
    <p:extLst>
      <p:ext uri="{BB962C8B-B14F-4D97-AF65-F5344CB8AC3E}">
        <p14:creationId xmlns:p14="http://schemas.microsoft.com/office/powerpoint/2010/main" val="1801115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regione.fvg.it/rafvg/cms/RAFVG/ambiente-territorio/pianificazione-gestione-territorio/FOGLIA11/FOGLIA209/modulistica/modulistica.html" TargetMode="External"/><Relationship Id="rId2" Type="http://schemas.openxmlformats.org/officeDocument/2006/relationships/hyperlink" Target="https://www.isprambiente.gov.it/it/attivita/autorizzazioni-e-valutazioni-ambientali/valutazione-ambientale-strategica-vas/normativa-via/normativa-di-riferimento-per-la-vas"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21B0FDB-6514-4BE9-90D9-7BA17EBB0BA4}"/>
              </a:ext>
            </a:extLst>
          </p:cNvPr>
          <p:cNvSpPr txBox="1"/>
          <p:nvPr/>
        </p:nvSpPr>
        <p:spPr>
          <a:xfrm>
            <a:off x="0" y="368785"/>
            <a:ext cx="6326155" cy="2400657"/>
          </a:xfrm>
          <a:prstGeom prst="rect">
            <a:avLst/>
          </a:prstGeom>
          <a:noFill/>
        </p:spPr>
        <p:txBody>
          <a:bodyPr wrap="square" rtlCol="0">
            <a:spAutoFit/>
          </a:bodyPr>
          <a:lstStyle/>
          <a:p>
            <a:pPr algn="ctr"/>
            <a:endParaRPr lang="it-IT" sz="2400" b="1" i="0" u="none" strike="noStrike" baseline="0" dirty="0">
              <a:solidFill>
                <a:srgbClr val="CD3300"/>
              </a:solidFill>
              <a:latin typeface="Times New Roman" panose="02020603050405020304" pitchFamily="18" charset="0"/>
              <a:cs typeface="Times New Roman" panose="02020603050405020304" pitchFamily="18" charset="0"/>
            </a:endParaRPr>
          </a:p>
          <a:p>
            <a:pPr algn="ctr"/>
            <a:r>
              <a:rPr lang="it-IT" sz="2600" b="1" i="0" u="none" strike="noStrike" baseline="0" dirty="0">
                <a:solidFill>
                  <a:schemeClr val="bg1"/>
                </a:solidFill>
                <a:latin typeface="Times New Roman" panose="02020603050405020304" pitchFamily="18" charset="0"/>
                <a:cs typeface="Times New Roman" panose="02020603050405020304" pitchFamily="18" charset="0"/>
              </a:rPr>
              <a:t>VIA </a:t>
            </a:r>
            <a:r>
              <a:rPr lang="it-IT" sz="2600" i="0" u="none" strike="noStrike" baseline="0" dirty="0">
                <a:solidFill>
                  <a:schemeClr val="bg1"/>
                </a:solidFill>
                <a:latin typeface="Times New Roman" panose="02020603050405020304" pitchFamily="18" charset="0"/>
                <a:cs typeface="Times New Roman" panose="02020603050405020304" pitchFamily="18" charset="0"/>
              </a:rPr>
              <a:t>E</a:t>
            </a:r>
            <a:r>
              <a:rPr lang="it-IT" sz="2600" b="1" i="0" u="none" strike="noStrike" baseline="0" dirty="0">
                <a:solidFill>
                  <a:schemeClr val="bg1"/>
                </a:solidFill>
                <a:latin typeface="Times New Roman" panose="02020603050405020304" pitchFamily="18" charset="0"/>
                <a:cs typeface="Times New Roman" panose="02020603050405020304" pitchFamily="18" charset="0"/>
              </a:rPr>
              <a:t> VAS</a:t>
            </a:r>
          </a:p>
          <a:p>
            <a:pPr algn="ctr"/>
            <a:endParaRPr lang="it-IT" sz="2400" i="0" u="none" strike="noStrike" baseline="0" dirty="0">
              <a:solidFill>
                <a:schemeClr val="bg1"/>
              </a:solidFill>
              <a:latin typeface="Times New Roman" panose="02020603050405020304" pitchFamily="18" charset="0"/>
              <a:cs typeface="Times New Roman" panose="02020603050405020304" pitchFamily="18" charset="0"/>
            </a:endParaRPr>
          </a:p>
          <a:p>
            <a:pPr algn="ctr"/>
            <a:r>
              <a:rPr lang="it-IT" sz="2600" i="0" u="none" strike="noStrike" baseline="0" dirty="0">
                <a:solidFill>
                  <a:schemeClr val="bg1"/>
                </a:solidFill>
                <a:latin typeface="Times New Roman" panose="02020603050405020304" pitchFamily="18" charset="0"/>
                <a:cs typeface="Times New Roman" panose="02020603050405020304" pitchFamily="18" charset="0"/>
              </a:rPr>
              <a:t>STRUMENTI DI VALUTAZIONE</a:t>
            </a:r>
          </a:p>
          <a:p>
            <a:pPr algn="ctr"/>
            <a:r>
              <a:rPr lang="it-IT" sz="2600" i="0" u="none" strike="noStrike" baseline="0" dirty="0">
                <a:solidFill>
                  <a:schemeClr val="bg1"/>
                </a:solidFill>
                <a:latin typeface="Times New Roman" panose="02020603050405020304" pitchFamily="18" charset="0"/>
                <a:cs typeface="Times New Roman" panose="02020603050405020304" pitchFamily="18" charset="0"/>
              </a:rPr>
              <a:t>DI PIANI E PROGETTI</a:t>
            </a:r>
          </a:p>
          <a:p>
            <a:pPr algn="ctr"/>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8000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DA89181F-5288-49F7-8324-140B1684E3DB}"/>
              </a:ext>
            </a:extLst>
          </p:cNvPr>
          <p:cNvSpPr txBox="1"/>
          <p:nvPr/>
        </p:nvSpPr>
        <p:spPr>
          <a:xfrm>
            <a:off x="130630" y="420846"/>
            <a:ext cx="11914226" cy="5847755"/>
          </a:xfrm>
          <a:prstGeom prst="rect">
            <a:avLst/>
          </a:prstGeom>
          <a:solidFill>
            <a:srgbClr val="FFFF99"/>
          </a:solidFill>
        </p:spPr>
        <p:txBody>
          <a:bodyPr wrap="square" rtlCol="0">
            <a:spAutoFit/>
          </a:bodyPr>
          <a:lstStyle/>
          <a:p>
            <a:pPr algn="just"/>
            <a:endParaRPr lang="it-IT" sz="2200" b="0" i="0" u="none" strike="noStrike" baseline="0" dirty="0">
              <a:solidFill>
                <a:srgbClr val="000000"/>
              </a:solidFill>
              <a:latin typeface="Times New Roman" panose="02020603050405020304" pitchFamily="18" charset="0"/>
            </a:endParaRPr>
          </a:p>
          <a:p>
            <a:pPr algn="just"/>
            <a:r>
              <a:rPr lang="it-IT" sz="2200" b="0" i="0" u="none" strike="noStrike" baseline="0" dirty="0">
                <a:solidFill>
                  <a:srgbClr val="000000"/>
                </a:solidFill>
                <a:latin typeface="Times New Roman" panose="02020603050405020304" pitchFamily="18" charset="0"/>
              </a:rPr>
              <a:t>La </a:t>
            </a:r>
            <a:r>
              <a:rPr lang="it-IT" sz="2200" b="1" i="0" u="none" strike="noStrike" baseline="0" dirty="0">
                <a:solidFill>
                  <a:srgbClr val="000000"/>
                </a:solidFill>
                <a:latin typeface="Times New Roman" panose="02020603050405020304" pitchFamily="18" charset="0"/>
              </a:rPr>
              <a:t>Valutazione d’Impatto Ambientale </a:t>
            </a:r>
            <a:r>
              <a:rPr lang="it-IT" sz="2200" b="0" i="0" u="none" strike="noStrike" baseline="0" dirty="0">
                <a:solidFill>
                  <a:srgbClr val="000000"/>
                </a:solidFill>
                <a:latin typeface="Times New Roman" panose="02020603050405020304" pitchFamily="18" charset="0"/>
              </a:rPr>
              <a:t>è nata negli Stati Uniti nel 1969 con il </a:t>
            </a:r>
            <a:r>
              <a:rPr lang="it-IT" sz="2200" b="1" i="0" u="none" strike="noStrike" baseline="0" dirty="0">
                <a:solidFill>
                  <a:srgbClr val="000000"/>
                </a:solidFill>
                <a:latin typeface="Times New Roman" panose="02020603050405020304" pitchFamily="18" charset="0"/>
              </a:rPr>
              <a:t>National Environment Policy Act </a:t>
            </a:r>
            <a:r>
              <a:rPr lang="it-IT" sz="2200" b="0" i="0" u="none" strike="noStrike" baseline="0" dirty="0">
                <a:solidFill>
                  <a:srgbClr val="000000"/>
                </a:solidFill>
                <a:latin typeface="Times New Roman" panose="02020603050405020304" pitchFamily="18" charset="0"/>
              </a:rPr>
              <a:t>(NEPA), anticipando di quasi 10 anni il principio fondatore del concetto di </a:t>
            </a:r>
            <a:r>
              <a:rPr lang="it-IT" sz="2200" b="1" i="0" u="none" strike="noStrike" baseline="0" dirty="0">
                <a:solidFill>
                  <a:srgbClr val="0D0D0D"/>
                </a:solidFill>
                <a:latin typeface="Times New Roman" panose="02020603050405020304" pitchFamily="18" charset="0"/>
              </a:rPr>
              <a:t>Sviluppo Sostenibile</a:t>
            </a:r>
            <a:r>
              <a:rPr lang="it-IT" sz="2200" i="0" u="none" strike="noStrike" baseline="0" dirty="0">
                <a:solidFill>
                  <a:srgbClr val="0D0D0D"/>
                </a:solidFill>
                <a:latin typeface="Times New Roman" panose="02020603050405020304" pitchFamily="18" charset="0"/>
              </a:rPr>
              <a:t>, </a:t>
            </a:r>
            <a:r>
              <a:rPr lang="it-IT" sz="2200" dirty="0">
                <a:solidFill>
                  <a:srgbClr val="000000"/>
                </a:solidFill>
                <a:latin typeface="Times New Roman" panose="02020603050405020304" pitchFamily="18" charset="0"/>
              </a:rPr>
              <a:t>enunciato nel 1987 dalla </a:t>
            </a:r>
            <a:r>
              <a:rPr lang="it-IT" sz="2200" i="1" dirty="0">
                <a:solidFill>
                  <a:srgbClr val="000000"/>
                </a:solidFill>
                <a:latin typeface="Times New Roman" panose="02020603050405020304" pitchFamily="18" charset="0"/>
              </a:rPr>
              <a:t>World Commission on </a:t>
            </a:r>
            <a:r>
              <a:rPr lang="en-US" sz="2200" i="1" dirty="0">
                <a:solidFill>
                  <a:srgbClr val="000000"/>
                </a:solidFill>
                <a:latin typeface="Times New Roman" panose="02020603050405020304" pitchFamily="18" charset="0"/>
              </a:rPr>
              <a:t>Environment and Development </a:t>
            </a:r>
            <a:r>
              <a:rPr lang="en-US" sz="2200" i="1" dirty="0" err="1">
                <a:solidFill>
                  <a:srgbClr val="000000"/>
                </a:solidFill>
                <a:latin typeface="Times New Roman" panose="02020603050405020304" pitchFamily="18" charset="0"/>
              </a:rPr>
              <a:t>nel</a:t>
            </a:r>
            <a:r>
              <a:rPr lang="en-US" sz="2200" i="1" dirty="0">
                <a:solidFill>
                  <a:srgbClr val="000000"/>
                </a:solidFill>
                <a:latin typeface="Times New Roman" panose="02020603050405020304" pitchFamily="18" charset="0"/>
              </a:rPr>
              <a:t> </a:t>
            </a:r>
            <a:r>
              <a:rPr lang="en-US" sz="2200" i="1" dirty="0" err="1">
                <a:solidFill>
                  <a:srgbClr val="000000"/>
                </a:solidFill>
                <a:latin typeface="Times New Roman" panose="02020603050405020304" pitchFamily="18" charset="0"/>
              </a:rPr>
              <a:t>Rapporto</a:t>
            </a:r>
            <a:r>
              <a:rPr lang="en-US" sz="2200" i="1" dirty="0">
                <a:solidFill>
                  <a:srgbClr val="000000"/>
                </a:solidFill>
                <a:latin typeface="Times New Roman" panose="02020603050405020304" pitchFamily="18" charset="0"/>
              </a:rPr>
              <a:t> Brundtland, Our Common Future </a:t>
            </a:r>
            <a:r>
              <a:rPr lang="en-US" sz="2200" dirty="0">
                <a:solidFill>
                  <a:srgbClr val="000000"/>
                </a:solidFill>
                <a:latin typeface="Times New Roman" panose="02020603050405020304" pitchFamily="18" charset="0"/>
              </a:rPr>
              <a:t>e </a:t>
            </a:r>
            <a:r>
              <a:rPr lang="it-IT" sz="2200" dirty="0">
                <a:solidFill>
                  <a:srgbClr val="000000"/>
                </a:solidFill>
                <a:latin typeface="Times New Roman" panose="02020603050405020304" pitchFamily="18" charset="0"/>
              </a:rPr>
              <a:t>definito </a:t>
            </a:r>
            <a:r>
              <a:rPr lang="it-IT" sz="2200" b="0" i="0" u="none" strike="noStrike" baseline="0" dirty="0">
                <a:latin typeface="Times New Roman" panose="02020603050405020304" pitchFamily="18" charset="0"/>
              </a:rPr>
              <a:t>come </a:t>
            </a:r>
            <a:r>
              <a:rPr lang="it-IT" sz="2200" dirty="0">
                <a:latin typeface="Times New Roman" panose="02020603050405020304" pitchFamily="18" charset="0"/>
              </a:rPr>
              <a:t>segue:</a:t>
            </a:r>
          </a:p>
          <a:p>
            <a:pPr algn="just"/>
            <a:endParaRPr lang="it-IT" sz="2200" dirty="0">
              <a:latin typeface="Times New Roman" panose="02020603050405020304" pitchFamily="18" charset="0"/>
            </a:endParaRPr>
          </a:p>
          <a:p>
            <a:pPr algn="just"/>
            <a:r>
              <a:rPr lang="it-IT" sz="2200" dirty="0">
                <a:latin typeface="Times New Roman" panose="02020603050405020304" pitchFamily="18" charset="0"/>
              </a:rPr>
              <a:t>- … </a:t>
            </a:r>
            <a:r>
              <a:rPr lang="it-IT" sz="2200" i="1" dirty="0">
                <a:solidFill>
                  <a:srgbClr val="FF0000"/>
                </a:solidFill>
                <a:latin typeface="Times New Roman" panose="02020603050405020304" pitchFamily="18" charset="0"/>
              </a:rPr>
              <a:t>lo sviluppo sostenibile è quello sviluppo che consente alla generazione presente di soddisfare i propri bisogni senza compromettere la possibilità delle generazioni future di soddisfare i propri</a:t>
            </a:r>
            <a:r>
              <a:rPr lang="it-IT" sz="2200" dirty="0">
                <a:solidFill>
                  <a:srgbClr val="FF0000"/>
                </a:solidFill>
                <a:latin typeface="Times New Roman" panose="02020603050405020304" pitchFamily="18" charset="0"/>
              </a:rPr>
              <a:t> </a:t>
            </a:r>
            <a:r>
              <a:rPr lang="it-IT" sz="2200" dirty="0">
                <a:latin typeface="Times New Roman" panose="02020603050405020304" pitchFamily="18" charset="0"/>
              </a:rPr>
              <a:t>… -</a:t>
            </a:r>
          </a:p>
          <a:p>
            <a:pPr algn="just"/>
            <a:endParaRPr lang="it-IT" sz="2200" dirty="0">
              <a:latin typeface="Times New Roman" panose="02020603050405020304" pitchFamily="18" charset="0"/>
              <a:cs typeface="Times New Roman" panose="02020603050405020304" pitchFamily="18" charset="0"/>
            </a:endParaRPr>
          </a:p>
          <a:p>
            <a:pPr algn="just"/>
            <a:r>
              <a:rPr lang="it-IT" sz="2200" dirty="0">
                <a:solidFill>
                  <a:srgbClr val="000000"/>
                </a:solidFill>
                <a:latin typeface="Times New Roman" panose="02020603050405020304" pitchFamily="18" charset="0"/>
                <a:cs typeface="Times New Roman" panose="02020603050405020304" pitchFamily="18" charset="0"/>
              </a:rPr>
              <a:t>In seguito, n</a:t>
            </a:r>
            <a:r>
              <a:rPr lang="it-IT" sz="2200" dirty="0">
                <a:latin typeface="Times New Roman" panose="02020603050405020304" pitchFamily="18" charset="0"/>
                <a:cs typeface="Times New Roman" panose="02020603050405020304" pitchFamily="18" charset="0"/>
              </a:rPr>
              <a:t>el 1989, l’Assemblea generale dell’ONU, dopo aver discusso il rapporto, ha deciso di organizzare la prima Conferenza delle Nazioni Unite su ambiente e sviluppo.</a:t>
            </a:r>
            <a:endParaRPr lang="it-IT" sz="2200" dirty="0">
              <a:solidFill>
                <a:srgbClr val="000000"/>
              </a:solidFill>
              <a:latin typeface="Times New Roman" panose="02020603050405020304" pitchFamily="18" charset="0"/>
              <a:cs typeface="Times New Roman" panose="02020603050405020304" pitchFamily="18" charset="0"/>
            </a:endParaRPr>
          </a:p>
          <a:p>
            <a:pPr algn="just"/>
            <a:endParaRPr lang="it-IT" sz="2200" dirty="0">
              <a:solidFill>
                <a:srgbClr val="000000"/>
              </a:solidFill>
              <a:latin typeface="Times New Roman" panose="02020603050405020304" pitchFamily="18" charset="0"/>
              <a:cs typeface="Times New Roman" panose="02020603050405020304" pitchFamily="18" charset="0"/>
            </a:endParaRPr>
          </a:p>
          <a:p>
            <a:pPr algn="just"/>
            <a:r>
              <a:rPr lang="it-IT" sz="2200" b="0" i="0" u="none" strike="noStrike" baseline="0" dirty="0">
                <a:latin typeface="Times New Roman" panose="02020603050405020304" pitchFamily="18" charset="0"/>
              </a:rPr>
              <a:t>In Europa tale procedura è stata introdotta dalla </a:t>
            </a:r>
            <a:r>
              <a:rPr lang="it-IT" sz="2200" b="1" i="0" u="none" strike="noStrike" baseline="0" dirty="0">
                <a:latin typeface="Times New Roman" panose="02020603050405020304" pitchFamily="18" charset="0"/>
              </a:rPr>
              <a:t>Direttiva Comunitaria 85/337/CEE </a:t>
            </a:r>
            <a:r>
              <a:rPr lang="it-IT" sz="2200" b="0" i="0" u="none" strike="noStrike" baseline="0" dirty="0">
                <a:latin typeface="Times New Roman" panose="02020603050405020304" pitchFamily="18" charset="0"/>
              </a:rPr>
              <a:t>(Direttiva del Consiglio del 27 giugno 1985, Valutazione dell’impatto ambientale di determinati </a:t>
            </a:r>
            <a:r>
              <a:rPr lang="it-IT" sz="2200" b="1" i="0" u="none" strike="noStrike" baseline="0" dirty="0">
                <a:latin typeface="Times New Roman" panose="02020603050405020304" pitchFamily="18" charset="0"/>
              </a:rPr>
              <a:t>progetti pubblici e privati</a:t>
            </a:r>
            <a:r>
              <a:rPr lang="it-IT" sz="2200" b="0" i="0" u="none" strike="noStrike" baseline="0" dirty="0">
                <a:latin typeface="Times New Roman" panose="02020603050405020304" pitchFamily="18" charset="0"/>
              </a:rPr>
              <a:t>), quale strumento fondamentale di politica ambientale.</a:t>
            </a:r>
          </a:p>
          <a:p>
            <a:pPr algn="just"/>
            <a:endParaRPr lang="it-IT" sz="2200" dirty="0">
              <a:latin typeface="Times New Roman" panose="02020603050405020304" pitchFamily="18" charset="0"/>
            </a:endParaRPr>
          </a:p>
          <a:p>
            <a:pPr algn="just"/>
            <a:endParaRPr lang="it-IT" sz="2200" dirty="0">
              <a:latin typeface="Times New Roman" panose="02020603050405020304" pitchFamily="18" charset="0"/>
            </a:endParaRPr>
          </a:p>
        </p:txBody>
      </p:sp>
    </p:spTree>
    <p:extLst>
      <p:ext uri="{BB962C8B-B14F-4D97-AF65-F5344CB8AC3E}">
        <p14:creationId xmlns:p14="http://schemas.microsoft.com/office/powerpoint/2010/main" val="2827955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53A23255-6BFA-445F-BC7E-673F614D9A30}"/>
              </a:ext>
            </a:extLst>
          </p:cNvPr>
          <p:cNvSpPr txBox="1"/>
          <p:nvPr/>
        </p:nvSpPr>
        <p:spPr>
          <a:xfrm>
            <a:off x="157655" y="315310"/>
            <a:ext cx="11839904" cy="5847755"/>
          </a:xfrm>
          <a:prstGeom prst="rect">
            <a:avLst/>
          </a:prstGeom>
          <a:solidFill>
            <a:srgbClr val="FFFF99"/>
          </a:solidFill>
        </p:spPr>
        <p:txBody>
          <a:bodyPr wrap="square" rtlCol="0">
            <a:spAutoFit/>
          </a:bodyPr>
          <a:lstStyle/>
          <a:p>
            <a:pPr algn="just"/>
            <a:r>
              <a:rPr lang="it-IT" sz="2200" b="1" i="0" u="none" strike="noStrike" baseline="0" dirty="0">
                <a:solidFill>
                  <a:srgbClr val="000000"/>
                </a:solidFill>
                <a:latin typeface="Times New Roman" panose="02020603050405020304" pitchFamily="18" charset="0"/>
              </a:rPr>
              <a:t>La procedura di VIA </a:t>
            </a:r>
            <a:r>
              <a:rPr lang="it-IT" sz="2200" b="0" i="0" u="none" strike="noStrike" baseline="0" dirty="0">
                <a:solidFill>
                  <a:srgbClr val="000000"/>
                </a:solidFill>
                <a:latin typeface="Times New Roman" panose="02020603050405020304" pitchFamily="18" charset="0"/>
              </a:rPr>
              <a:t>viene strutturata sul </a:t>
            </a:r>
            <a:r>
              <a:rPr lang="it-IT" sz="2200" b="1" i="0" u="none" strike="noStrike" baseline="0" dirty="0">
                <a:solidFill>
                  <a:srgbClr val="000000"/>
                </a:solidFill>
                <a:latin typeface="Times New Roman" panose="02020603050405020304" pitchFamily="18" charset="0"/>
              </a:rPr>
              <a:t>principio dell’azione preventiva</a:t>
            </a:r>
            <a:r>
              <a:rPr lang="it-IT" sz="2200" dirty="0">
                <a:solidFill>
                  <a:srgbClr val="000000"/>
                </a:solidFill>
                <a:latin typeface="Times New Roman" panose="02020603050405020304" pitchFamily="18" charset="0"/>
              </a:rPr>
              <a:t>:</a:t>
            </a:r>
          </a:p>
          <a:p>
            <a:pPr algn="just"/>
            <a:endParaRPr lang="it-IT" sz="2200" b="0" i="0" u="none" strike="noStrike" baseline="0" dirty="0">
              <a:solidFill>
                <a:srgbClr val="000000"/>
              </a:solidFill>
              <a:latin typeface="Times New Roman" panose="02020603050405020304" pitchFamily="18" charset="0"/>
            </a:endParaRPr>
          </a:p>
          <a:p>
            <a:pPr algn="just"/>
            <a:r>
              <a:rPr lang="it-IT" sz="2200" b="0" i="0" u="none" strike="noStrike" baseline="0" dirty="0">
                <a:solidFill>
                  <a:srgbClr val="000000"/>
                </a:solidFill>
                <a:latin typeface="Times New Roman" panose="02020603050405020304" pitchFamily="18" charset="0"/>
              </a:rPr>
              <a:t>la </a:t>
            </a:r>
            <a:r>
              <a:rPr lang="it-IT" sz="2200" b="0" i="0" u="none" strike="noStrike" baseline="0" dirty="0">
                <a:solidFill>
                  <a:srgbClr val="FF0000"/>
                </a:solidFill>
                <a:latin typeface="Times New Roman" panose="02020603050405020304" pitchFamily="18" charset="0"/>
              </a:rPr>
              <a:t>migliore politica ambientale </a:t>
            </a:r>
            <a:r>
              <a:rPr lang="it-IT" sz="2200" b="0" i="0" u="none" strike="noStrike" baseline="0" dirty="0">
                <a:solidFill>
                  <a:srgbClr val="000000"/>
                </a:solidFill>
                <a:latin typeface="Times New Roman" panose="02020603050405020304" pitchFamily="18" charset="0"/>
              </a:rPr>
              <a:t>consiste nel </a:t>
            </a:r>
            <a:r>
              <a:rPr lang="it-IT" sz="2200" b="0" i="0" u="none" strike="noStrike" baseline="0" dirty="0">
                <a:solidFill>
                  <a:srgbClr val="FF0000"/>
                </a:solidFill>
                <a:latin typeface="Times New Roman" panose="02020603050405020304" pitchFamily="18" charset="0"/>
              </a:rPr>
              <a:t>prevenire </a:t>
            </a:r>
            <a:r>
              <a:rPr lang="it-IT" sz="2200" b="0" i="0" u="none" strike="noStrike" baseline="0" dirty="0">
                <a:solidFill>
                  <a:srgbClr val="000000"/>
                </a:solidFill>
                <a:latin typeface="Times New Roman" panose="02020603050405020304" pitchFamily="18" charset="0"/>
              </a:rPr>
              <a:t>gli </a:t>
            </a:r>
            <a:r>
              <a:rPr lang="it-IT" sz="2200" b="0" i="0" u="none" strike="noStrike" baseline="0" dirty="0">
                <a:solidFill>
                  <a:srgbClr val="FF0000"/>
                </a:solidFill>
                <a:latin typeface="Times New Roman" panose="02020603050405020304" pitchFamily="18" charset="0"/>
              </a:rPr>
              <a:t>effetti</a:t>
            </a:r>
            <a:r>
              <a:rPr lang="it-IT" sz="2200" b="0" i="0" u="none" strike="noStrike" baseline="0" dirty="0">
                <a:solidFill>
                  <a:srgbClr val="000000"/>
                </a:solidFill>
                <a:latin typeface="Times New Roman" panose="02020603050405020304" pitchFamily="18" charset="0"/>
              </a:rPr>
              <a:t> </a:t>
            </a:r>
            <a:r>
              <a:rPr lang="it-IT" sz="2200" b="0" i="0" u="none" strike="noStrike" baseline="0" dirty="0">
                <a:solidFill>
                  <a:srgbClr val="FF0000"/>
                </a:solidFill>
                <a:latin typeface="Times New Roman" panose="02020603050405020304" pitchFamily="18" charset="0"/>
              </a:rPr>
              <a:t>negativi</a:t>
            </a:r>
            <a:r>
              <a:rPr lang="it-IT" sz="2200" b="0" i="0" u="none" strike="noStrike" baseline="0" dirty="0">
                <a:solidFill>
                  <a:srgbClr val="000000"/>
                </a:solidFill>
                <a:latin typeface="Times New Roman" panose="02020603050405020304" pitchFamily="18" charset="0"/>
              </a:rPr>
              <a:t> legati alla realizzazione dei progetti, </a:t>
            </a:r>
            <a:r>
              <a:rPr lang="it-IT" sz="2200" b="0" i="0" u="none" strike="noStrike" baseline="0" dirty="0">
                <a:solidFill>
                  <a:srgbClr val="FF0000"/>
                </a:solidFill>
                <a:latin typeface="Times New Roman" panose="02020603050405020304" pitchFamily="18" charset="0"/>
              </a:rPr>
              <a:t>anziché combatterne </a:t>
            </a:r>
            <a:r>
              <a:rPr lang="it-IT" sz="2200" b="0" i="0" u="none" strike="noStrike" baseline="0" dirty="0">
                <a:solidFill>
                  <a:srgbClr val="000000"/>
                </a:solidFill>
                <a:latin typeface="Times New Roman" panose="02020603050405020304" pitchFamily="18" charset="0"/>
              </a:rPr>
              <a:t>successivamente gli </a:t>
            </a:r>
            <a:r>
              <a:rPr lang="it-IT" sz="2200" b="0" i="0" u="none" strike="noStrike" baseline="0" dirty="0">
                <a:solidFill>
                  <a:srgbClr val="FF0000"/>
                </a:solidFill>
                <a:latin typeface="Times New Roman" panose="02020603050405020304" pitchFamily="18" charset="0"/>
              </a:rPr>
              <a:t>impatti</a:t>
            </a:r>
            <a:r>
              <a:rPr lang="it-IT" sz="2200" b="0" i="0" u="none" strike="noStrike" baseline="0" dirty="0">
                <a:solidFill>
                  <a:srgbClr val="000000"/>
                </a:solidFill>
                <a:latin typeface="Times New Roman" panose="02020603050405020304" pitchFamily="18" charset="0"/>
              </a:rPr>
              <a:t>.</a:t>
            </a:r>
          </a:p>
          <a:p>
            <a:pPr algn="just"/>
            <a:endParaRPr lang="it-IT" sz="2200" dirty="0">
              <a:solidFill>
                <a:srgbClr val="000000"/>
              </a:solidFill>
              <a:latin typeface="Times New Roman" panose="02020603050405020304" pitchFamily="18" charset="0"/>
            </a:endParaRPr>
          </a:p>
          <a:p>
            <a:pPr algn="just"/>
            <a:r>
              <a:rPr lang="it-IT" sz="2200" b="0" i="0" u="none" strike="noStrike" baseline="0" dirty="0">
                <a:solidFill>
                  <a:srgbClr val="000000"/>
                </a:solidFill>
                <a:latin typeface="Times New Roman" panose="02020603050405020304" pitchFamily="18" charset="0"/>
              </a:rPr>
              <a:t>La </a:t>
            </a:r>
            <a:r>
              <a:rPr lang="it-IT" sz="2200" b="0" i="0" u="none" strike="noStrike" baseline="0" dirty="0">
                <a:solidFill>
                  <a:srgbClr val="FF0000"/>
                </a:solidFill>
                <a:latin typeface="Times New Roman" panose="02020603050405020304" pitchFamily="18" charset="0"/>
              </a:rPr>
              <a:t>struttura </a:t>
            </a:r>
            <a:r>
              <a:rPr lang="it-IT" sz="2200" b="0" i="0" u="none" strike="noStrike" baseline="0" dirty="0">
                <a:solidFill>
                  <a:srgbClr val="000000"/>
                </a:solidFill>
                <a:latin typeface="Times New Roman" panose="02020603050405020304" pitchFamily="18" charset="0"/>
              </a:rPr>
              <a:t>della procedura viene concepita per dare </a:t>
            </a:r>
            <a:r>
              <a:rPr lang="it-IT" sz="2200" b="1" i="0" u="none" strike="noStrike" baseline="0" dirty="0">
                <a:solidFill>
                  <a:srgbClr val="000000"/>
                </a:solidFill>
                <a:latin typeface="Times New Roman" panose="02020603050405020304" pitchFamily="18" charset="0"/>
              </a:rPr>
              <a:t>informazioni sulle conseguenze ambientali </a:t>
            </a:r>
            <a:r>
              <a:rPr lang="it-IT" sz="2200" b="0" i="0" u="none" strike="noStrike" baseline="0" dirty="0">
                <a:solidFill>
                  <a:srgbClr val="000000"/>
                </a:solidFill>
                <a:latin typeface="Times New Roman" panose="02020603050405020304" pitchFamily="18" charset="0"/>
              </a:rPr>
              <a:t>di</a:t>
            </a:r>
          </a:p>
          <a:p>
            <a:pPr algn="just"/>
            <a:r>
              <a:rPr lang="it-IT" sz="2200" b="0" i="0" u="none" strike="noStrike" baseline="0" dirty="0">
                <a:solidFill>
                  <a:srgbClr val="000000"/>
                </a:solidFill>
                <a:latin typeface="Times New Roman" panose="02020603050405020304" pitchFamily="18" charset="0"/>
              </a:rPr>
              <a:t>un’azione, prima che la decisione venga adottata. Uno </a:t>
            </a:r>
            <a:r>
              <a:rPr lang="it-IT" sz="2200" b="0" i="0" u="none" strike="noStrike" baseline="0" dirty="0">
                <a:solidFill>
                  <a:srgbClr val="FF0000"/>
                </a:solidFill>
                <a:latin typeface="Times New Roman" panose="02020603050405020304" pitchFamily="18" charset="0"/>
              </a:rPr>
              <a:t>strumento </a:t>
            </a:r>
            <a:r>
              <a:rPr lang="it-IT" sz="2200" b="0" i="0" u="none" strike="noStrike" baseline="0" dirty="0">
                <a:solidFill>
                  <a:srgbClr val="000000"/>
                </a:solidFill>
                <a:latin typeface="Times New Roman" panose="02020603050405020304" pitchFamily="18" charset="0"/>
              </a:rPr>
              <a:t>cerca di introdurre </a:t>
            </a:r>
            <a:r>
              <a:rPr lang="it-IT" sz="2200" b="1" i="0" u="none" strike="noStrike" baseline="0" dirty="0">
                <a:solidFill>
                  <a:srgbClr val="000000"/>
                </a:solidFill>
                <a:latin typeface="Times New Roman" panose="02020603050405020304" pitchFamily="18" charset="0"/>
              </a:rPr>
              <a:t>a monte della</a:t>
            </a:r>
          </a:p>
          <a:p>
            <a:pPr algn="just"/>
            <a:r>
              <a:rPr lang="it-IT" sz="2200" b="1" i="0" u="none" strike="noStrike" baseline="0" dirty="0">
                <a:solidFill>
                  <a:srgbClr val="000000"/>
                </a:solidFill>
                <a:latin typeface="Times New Roman" panose="02020603050405020304" pitchFamily="18" charset="0"/>
              </a:rPr>
              <a:t>progettazione un nuovo approccio </a:t>
            </a:r>
            <a:r>
              <a:rPr lang="it-IT" sz="2200" b="0" i="0" u="none" strike="noStrike" baseline="0" dirty="0">
                <a:solidFill>
                  <a:srgbClr val="000000"/>
                </a:solidFill>
                <a:latin typeface="Times New Roman" panose="02020603050405020304" pitchFamily="18" charset="0"/>
              </a:rPr>
              <a:t>che possa influenzare il processo decisionale.</a:t>
            </a:r>
          </a:p>
          <a:p>
            <a:pPr algn="just"/>
            <a:endParaRPr lang="it-IT" sz="2200" b="0" i="0" u="none" strike="noStrike" baseline="0" dirty="0">
              <a:solidFill>
                <a:srgbClr val="000000"/>
              </a:solidFill>
              <a:latin typeface="Times New Roman" panose="02020603050405020304" pitchFamily="18" charset="0"/>
            </a:endParaRPr>
          </a:p>
          <a:p>
            <a:pPr algn="just"/>
            <a:r>
              <a:rPr lang="it-IT" sz="2200" b="0" i="0" u="none" strike="noStrike" baseline="0" dirty="0">
                <a:solidFill>
                  <a:srgbClr val="000000"/>
                </a:solidFill>
                <a:latin typeface="Times New Roman" panose="02020603050405020304" pitchFamily="18" charset="0"/>
              </a:rPr>
              <a:t>Una </a:t>
            </a:r>
            <a:r>
              <a:rPr lang="it-IT" sz="2200" b="0" i="0" u="none" strike="noStrike" baseline="0" dirty="0">
                <a:solidFill>
                  <a:srgbClr val="FF0000"/>
                </a:solidFill>
                <a:latin typeface="Times New Roman" panose="02020603050405020304" pitchFamily="18" charset="0"/>
              </a:rPr>
              <a:t>procedura </a:t>
            </a:r>
            <a:r>
              <a:rPr lang="it-IT" sz="2200" b="0" i="0" u="none" strike="noStrike" baseline="0" dirty="0">
                <a:solidFill>
                  <a:srgbClr val="000000"/>
                </a:solidFill>
                <a:latin typeface="Times New Roman" panose="02020603050405020304" pitchFamily="18" charset="0"/>
              </a:rPr>
              <a:t>che possa </a:t>
            </a:r>
            <a:r>
              <a:rPr lang="it-IT" sz="2200" b="1" i="0" u="none" strike="noStrike" baseline="0" dirty="0">
                <a:solidFill>
                  <a:srgbClr val="000000"/>
                </a:solidFill>
                <a:latin typeface="Times New Roman" panose="02020603050405020304" pitchFamily="18" charset="0"/>
              </a:rPr>
              <a:t>guidare/orientare il processo </a:t>
            </a:r>
            <a:r>
              <a:rPr lang="it-IT" sz="2200" b="0" i="0" u="none" strike="noStrike" baseline="0" dirty="0">
                <a:solidFill>
                  <a:srgbClr val="000000"/>
                </a:solidFill>
                <a:latin typeface="Times New Roman" panose="02020603050405020304" pitchFamily="18" charset="0"/>
              </a:rPr>
              <a:t>stesso in maniera partecipata verso la massimizzazione del/i risultato/i nei termini </a:t>
            </a:r>
            <a:r>
              <a:rPr lang="it-IT" sz="2200" dirty="0">
                <a:solidFill>
                  <a:srgbClr val="000000"/>
                </a:solidFill>
                <a:latin typeface="Times New Roman" panose="02020603050405020304" pitchFamily="18" charset="0"/>
              </a:rPr>
              <a:t>di efficienza ed efficacia funzionale del progetto stesso.</a:t>
            </a:r>
            <a:endParaRPr lang="it-IT" sz="2200" b="0" i="0" u="none" strike="noStrike" baseline="0" dirty="0">
              <a:solidFill>
                <a:srgbClr val="000000"/>
              </a:solidFill>
              <a:latin typeface="Times New Roman" panose="02020603050405020304" pitchFamily="18" charset="0"/>
            </a:endParaRPr>
          </a:p>
          <a:p>
            <a:pPr algn="just"/>
            <a:endParaRPr lang="it-IT" sz="2200" dirty="0">
              <a:solidFill>
                <a:srgbClr val="000000"/>
              </a:solidFill>
              <a:latin typeface="Times New Roman" panose="02020603050405020304" pitchFamily="18" charset="0"/>
            </a:endParaRPr>
          </a:p>
          <a:p>
            <a:pPr algn="just"/>
            <a:r>
              <a:rPr lang="it-IT" sz="2200" b="0" i="0" u="none" strike="noStrike" baseline="0" dirty="0">
                <a:solidFill>
                  <a:srgbClr val="000000"/>
                </a:solidFill>
                <a:latin typeface="Times New Roman" panose="02020603050405020304" pitchFamily="18" charset="0"/>
              </a:rPr>
              <a:t>La VIA nasce quindi come strumento per </a:t>
            </a:r>
            <a:r>
              <a:rPr lang="it-IT" sz="2200" b="0" i="0" u="none" strike="noStrike" baseline="0" dirty="0">
                <a:solidFill>
                  <a:srgbClr val="C10000"/>
                </a:solidFill>
                <a:latin typeface="Times New Roman" panose="02020603050405020304" pitchFamily="18" charset="0"/>
              </a:rPr>
              <a:t>individuare</a:t>
            </a:r>
            <a:r>
              <a:rPr lang="it-IT" sz="2200" b="0" i="0" u="none" strike="noStrike" baseline="0" dirty="0">
                <a:solidFill>
                  <a:srgbClr val="000000"/>
                </a:solidFill>
                <a:latin typeface="Times New Roman" panose="02020603050405020304" pitchFamily="18" charset="0"/>
              </a:rPr>
              <a:t>, </a:t>
            </a:r>
            <a:r>
              <a:rPr lang="it-IT" sz="2200" b="0" i="0" u="none" strike="noStrike" baseline="0" dirty="0">
                <a:solidFill>
                  <a:srgbClr val="C10000"/>
                </a:solidFill>
                <a:latin typeface="Times New Roman" panose="02020603050405020304" pitchFamily="18" charset="0"/>
              </a:rPr>
              <a:t>descrivere </a:t>
            </a:r>
            <a:r>
              <a:rPr lang="it-IT" sz="2200" b="0" i="0" u="none" strike="noStrike" baseline="0" dirty="0">
                <a:solidFill>
                  <a:srgbClr val="000000"/>
                </a:solidFill>
                <a:latin typeface="Times New Roman" panose="02020603050405020304" pitchFamily="18" charset="0"/>
              </a:rPr>
              <a:t>e </a:t>
            </a:r>
            <a:r>
              <a:rPr lang="it-IT" sz="2200" b="0" i="0" u="none" strike="noStrike" baseline="0" dirty="0">
                <a:solidFill>
                  <a:srgbClr val="C10000"/>
                </a:solidFill>
                <a:latin typeface="Times New Roman" panose="02020603050405020304" pitchFamily="18" charset="0"/>
              </a:rPr>
              <a:t>valutare </a:t>
            </a:r>
            <a:r>
              <a:rPr lang="it-IT" sz="2200" b="0" i="0" u="none" strike="noStrike" baseline="0" dirty="0">
                <a:solidFill>
                  <a:srgbClr val="000000"/>
                </a:solidFill>
                <a:latin typeface="Times New Roman" panose="02020603050405020304" pitchFamily="18" charset="0"/>
              </a:rPr>
              <a:t>gli </a:t>
            </a:r>
            <a:r>
              <a:rPr lang="it-IT" sz="2200" b="0" i="0" u="none" strike="noStrike" baseline="0" dirty="0">
                <a:solidFill>
                  <a:srgbClr val="C10000"/>
                </a:solidFill>
                <a:latin typeface="Times New Roman" panose="02020603050405020304" pitchFamily="18" charset="0"/>
              </a:rPr>
              <a:t>effetti diretti </a:t>
            </a:r>
            <a:r>
              <a:rPr lang="it-IT" sz="2200" b="0" i="0" u="none" strike="noStrike" baseline="0" dirty="0">
                <a:solidFill>
                  <a:srgbClr val="000000"/>
                </a:solidFill>
                <a:latin typeface="Times New Roman" panose="02020603050405020304" pitchFamily="18" charset="0"/>
              </a:rPr>
              <a:t>ed </a:t>
            </a:r>
            <a:r>
              <a:rPr lang="it-IT" sz="2200" b="0" i="0" u="none" strike="noStrike" baseline="0" dirty="0">
                <a:solidFill>
                  <a:srgbClr val="C10000"/>
                </a:solidFill>
                <a:latin typeface="Times New Roman" panose="02020603050405020304" pitchFamily="18" charset="0"/>
              </a:rPr>
              <a:t>indiretti </a:t>
            </a:r>
            <a:r>
              <a:rPr lang="it-IT" sz="2200" b="0" i="0" u="none" strike="noStrike" baseline="0" dirty="0">
                <a:solidFill>
                  <a:srgbClr val="000000"/>
                </a:solidFill>
                <a:latin typeface="Times New Roman" panose="02020603050405020304" pitchFamily="18" charset="0"/>
              </a:rPr>
              <a:t>di un progetto sulla </a:t>
            </a:r>
            <a:r>
              <a:rPr lang="it-IT" sz="2200" b="0" i="0" u="none" strike="noStrike" baseline="0" dirty="0">
                <a:solidFill>
                  <a:srgbClr val="C10000"/>
                </a:solidFill>
                <a:latin typeface="Times New Roman" panose="02020603050405020304" pitchFamily="18" charset="0"/>
              </a:rPr>
              <a:t>salute umana </a:t>
            </a:r>
            <a:r>
              <a:rPr lang="it-IT" sz="2200" b="0" i="0" u="none" strike="noStrike" baseline="0" dirty="0">
                <a:solidFill>
                  <a:srgbClr val="000000"/>
                </a:solidFill>
                <a:latin typeface="Times New Roman" panose="02020603050405020304" pitchFamily="18" charset="0"/>
              </a:rPr>
              <a:t>e su alcune </a:t>
            </a:r>
            <a:r>
              <a:rPr lang="it-IT" sz="2200" b="0" i="0" u="none" strike="noStrike" baseline="0" dirty="0">
                <a:solidFill>
                  <a:srgbClr val="C10000"/>
                </a:solidFill>
                <a:latin typeface="Times New Roman" panose="02020603050405020304" pitchFamily="18" charset="0"/>
              </a:rPr>
              <a:t>componenti ambientali, </a:t>
            </a:r>
            <a:r>
              <a:rPr lang="it-IT" sz="2200" b="0" i="0" u="none" strike="noStrike" baseline="0" dirty="0">
                <a:solidFill>
                  <a:srgbClr val="000000"/>
                </a:solidFill>
                <a:latin typeface="Times New Roman" panose="02020603050405020304" pitchFamily="18" charset="0"/>
              </a:rPr>
              <a:t>quali la fauna, la flora, il suolo, le acque, l’aria, il clima, il paesaggio e il patrimonio culturale e </a:t>
            </a:r>
            <a:r>
              <a:rPr lang="it-IT" sz="2200" b="0" i="0" u="none" strike="noStrike" baseline="0" dirty="0">
                <a:solidFill>
                  <a:srgbClr val="C10000"/>
                </a:solidFill>
                <a:latin typeface="Times New Roman" panose="02020603050405020304" pitchFamily="18" charset="0"/>
              </a:rPr>
              <a:t>sull’interazione fra questi fattori e componenti</a:t>
            </a:r>
            <a:r>
              <a:rPr lang="it-IT" sz="2200" b="0" i="0" u="none" strike="noStrike" baseline="0" dirty="0">
                <a:solidFill>
                  <a:srgbClr val="000000"/>
                </a:solidFill>
                <a:latin typeface="Times New Roman" panose="02020603050405020304" pitchFamily="18" charset="0"/>
              </a:rPr>
              <a:t>.</a:t>
            </a:r>
          </a:p>
          <a:p>
            <a:pPr algn="just"/>
            <a:endParaRPr lang="it-IT" sz="2200" dirty="0"/>
          </a:p>
        </p:txBody>
      </p:sp>
    </p:spTree>
    <p:extLst>
      <p:ext uri="{BB962C8B-B14F-4D97-AF65-F5344CB8AC3E}">
        <p14:creationId xmlns:p14="http://schemas.microsoft.com/office/powerpoint/2010/main" val="1219744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1C6EE66-1142-46AA-9448-A46B8EA8FD66}"/>
              </a:ext>
            </a:extLst>
          </p:cNvPr>
          <p:cNvSpPr txBox="1"/>
          <p:nvPr/>
        </p:nvSpPr>
        <p:spPr>
          <a:xfrm>
            <a:off x="168809" y="237769"/>
            <a:ext cx="11854382" cy="6494085"/>
          </a:xfrm>
          <a:prstGeom prst="rect">
            <a:avLst/>
          </a:prstGeom>
          <a:solidFill>
            <a:srgbClr val="FFFF99"/>
          </a:solidFill>
        </p:spPr>
        <p:txBody>
          <a:bodyPr wrap="square" rtlCol="0">
            <a:spAutoFit/>
          </a:bodyPr>
          <a:lstStyle/>
          <a:p>
            <a:pPr algn="just"/>
            <a:r>
              <a:rPr lang="it-IT" sz="2200" i="0" u="none" strike="noStrike" baseline="0" dirty="0">
                <a:latin typeface="Times New Roman" panose="02020603050405020304" pitchFamily="18" charset="0"/>
                <a:cs typeface="Times New Roman" panose="02020603050405020304" pitchFamily="18" charset="0"/>
              </a:rPr>
              <a:t>La </a:t>
            </a:r>
            <a:r>
              <a:rPr lang="it-IT" sz="2200" b="1" i="0" u="none" strike="noStrike" baseline="0" dirty="0">
                <a:latin typeface="Times New Roman" panose="02020603050405020304" pitchFamily="18" charset="0"/>
                <a:cs typeface="Times New Roman" panose="02020603050405020304" pitchFamily="18" charset="0"/>
              </a:rPr>
              <a:t>VIA </a:t>
            </a:r>
            <a:r>
              <a:rPr lang="it-IT" sz="2200" b="0" i="0" u="none" strike="noStrike" baseline="0" dirty="0">
                <a:latin typeface="Times New Roman" panose="02020603050405020304" pitchFamily="18" charset="0"/>
                <a:cs typeface="Times New Roman" panose="02020603050405020304" pitchFamily="18" charset="0"/>
              </a:rPr>
              <a:t>viene recepita nell’ordinamento legislativo comunitario attraverso la</a:t>
            </a:r>
            <a:r>
              <a:rPr lang="it-IT" sz="2200" dirty="0">
                <a:latin typeface="Times New Roman" panose="02020603050405020304" pitchFamily="18" charset="0"/>
                <a:cs typeface="Times New Roman" panose="02020603050405020304" pitchFamily="18" charset="0"/>
              </a:rPr>
              <a:t> </a:t>
            </a:r>
            <a:r>
              <a:rPr lang="it-IT" sz="2200" b="1" i="0" u="none" strike="noStrike" baseline="0" dirty="0">
                <a:solidFill>
                  <a:srgbClr val="FF3300"/>
                </a:solidFill>
                <a:latin typeface="Times New Roman" panose="02020603050405020304" pitchFamily="18" charset="0"/>
                <a:cs typeface="Times New Roman" panose="02020603050405020304" pitchFamily="18" charset="0"/>
              </a:rPr>
              <a:t>DIRETTIVA CEE </a:t>
            </a:r>
            <a:r>
              <a:rPr lang="it-IT" sz="2200" b="1" dirty="0">
                <a:solidFill>
                  <a:srgbClr val="FF3300"/>
                </a:solidFill>
                <a:latin typeface="Times New Roman" panose="02020603050405020304" pitchFamily="18" charset="0"/>
                <a:cs typeface="Times New Roman" panose="02020603050405020304" pitchFamily="18" charset="0"/>
              </a:rPr>
              <a:t>337/85/</a:t>
            </a:r>
            <a:r>
              <a:rPr lang="it-IT" sz="2200" b="1" i="0" u="none" strike="noStrike" baseline="0" dirty="0">
                <a:solidFill>
                  <a:srgbClr val="FF3300"/>
                </a:solidFill>
                <a:latin typeface="Times New Roman" panose="02020603050405020304" pitchFamily="18" charset="0"/>
                <a:cs typeface="Times New Roman" panose="02020603050405020304" pitchFamily="18" charset="0"/>
              </a:rPr>
              <a:t>CEE</a:t>
            </a:r>
            <a:r>
              <a:rPr lang="it-IT" sz="2200" b="1" i="0" u="none" strike="noStrike" baseline="0" dirty="0">
                <a:solidFill>
                  <a:srgbClr val="000000"/>
                </a:solidFill>
                <a:latin typeface="Times New Roman" panose="02020603050405020304" pitchFamily="18" charset="0"/>
                <a:cs typeface="Times New Roman" panose="02020603050405020304" pitchFamily="18" charset="0"/>
              </a:rPr>
              <a:t>, </a:t>
            </a:r>
            <a:r>
              <a:rPr lang="it-IT" sz="2200" dirty="0">
                <a:solidFill>
                  <a:srgbClr val="000000"/>
                </a:solidFill>
                <a:latin typeface="Times New Roman" panose="02020603050405020304" pitchFamily="18" charset="0"/>
                <a:cs typeface="Times New Roman" panose="02020603050405020304" pitchFamily="18" charset="0"/>
              </a:rPr>
              <a:t>m</a:t>
            </a:r>
            <a:r>
              <a:rPr lang="it-IT" sz="2200" i="0" u="none" strike="noStrike" baseline="0" dirty="0">
                <a:solidFill>
                  <a:srgbClr val="000000"/>
                </a:solidFill>
                <a:latin typeface="Times New Roman" panose="02020603050405020304" pitchFamily="18" charset="0"/>
                <a:cs typeface="Times New Roman" panose="02020603050405020304" pitchFamily="18" charset="0"/>
              </a:rPr>
              <a:t>odificata ed integrata da:</a:t>
            </a:r>
            <a:r>
              <a:rPr lang="it-IT" sz="2200" b="1" dirty="0">
                <a:solidFill>
                  <a:srgbClr val="FF3300"/>
                </a:solidFill>
                <a:latin typeface="Times New Roman" panose="02020603050405020304" pitchFamily="18" charset="0"/>
                <a:cs typeface="Times New Roman" panose="02020603050405020304" pitchFamily="18" charset="0"/>
              </a:rPr>
              <a:t> DIRETTIVA 11/97/</a:t>
            </a:r>
            <a:r>
              <a:rPr lang="it-IT" sz="2200" b="1" i="0" u="none" strike="noStrike" baseline="0" dirty="0">
                <a:solidFill>
                  <a:srgbClr val="FF3300"/>
                </a:solidFill>
                <a:latin typeface="Times New Roman" panose="02020603050405020304" pitchFamily="18" charset="0"/>
                <a:cs typeface="Times New Roman" panose="02020603050405020304" pitchFamily="18" charset="0"/>
              </a:rPr>
              <a:t>CEE e DIRETTIVA 42/2001/CE</a:t>
            </a:r>
            <a:r>
              <a:rPr lang="it-IT" sz="2200" b="1" i="0" u="none" strike="noStrike" baseline="0" dirty="0">
                <a:latin typeface="Times New Roman" panose="02020603050405020304" pitchFamily="18" charset="0"/>
                <a:cs typeface="Times New Roman" panose="02020603050405020304" pitchFamily="18" charset="0"/>
              </a:rPr>
              <a:t>.</a:t>
            </a:r>
          </a:p>
          <a:p>
            <a:pPr algn="just"/>
            <a:endParaRPr lang="it-IT" sz="2200" b="1" dirty="0">
              <a:solidFill>
                <a:srgbClr val="FF3300"/>
              </a:solidFill>
              <a:latin typeface="Times New Roman" panose="02020603050405020304" pitchFamily="18" charset="0"/>
              <a:cs typeface="Times New Roman" panose="02020603050405020304" pitchFamily="18" charset="0"/>
            </a:endParaRPr>
          </a:p>
          <a:p>
            <a:pPr algn="just"/>
            <a:r>
              <a:rPr lang="it-IT" sz="2200" b="1" i="0" u="none" strike="noStrike" baseline="0" dirty="0">
                <a:solidFill>
                  <a:srgbClr val="000000"/>
                </a:solidFill>
                <a:latin typeface="Times New Roman" panose="02020603050405020304" pitchFamily="18" charset="0"/>
                <a:cs typeface="Times New Roman" panose="02020603050405020304" pitchFamily="18" charset="0"/>
              </a:rPr>
              <a:t>LE FINALITA’ DELLA </a:t>
            </a:r>
            <a:r>
              <a:rPr lang="it-IT" sz="2200" b="1" i="0" u="none" strike="noStrike" baseline="0" dirty="0">
                <a:solidFill>
                  <a:srgbClr val="FF3300"/>
                </a:solidFill>
                <a:latin typeface="Times New Roman" panose="02020603050405020304" pitchFamily="18" charset="0"/>
                <a:cs typeface="Times New Roman" panose="02020603050405020304" pitchFamily="18" charset="0"/>
              </a:rPr>
              <a:t>DIRETTIVA CEE </a:t>
            </a:r>
            <a:r>
              <a:rPr lang="it-IT" sz="2200" b="1" dirty="0">
                <a:solidFill>
                  <a:srgbClr val="FF3300"/>
                </a:solidFill>
                <a:latin typeface="Times New Roman" panose="02020603050405020304" pitchFamily="18" charset="0"/>
                <a:cs typeface="Times New Roman" panose="02020603050405020304" pitchFamily="18" charset="0"/>
              </a:rPr>
              <a:t>337/85</a:t>
            </a:r>
            <a:r>
              <a:rPr lang="it-IT" sz="2200" b="1" i="0" u="none" strike="noStrike" baseline="0" dirty="0">
                <a:latin typeface="Times New Roman" panose="02020603050405020304" pitchFamily="18" charset="0"/>
                <a:cs typeface="Times New Roman" panose="02020603050405020304" pitchFamily="18" charset="0"/>
              </a:rPr>
              <a:t>:</a:t>
            </a:r>
            <a:endParaRPr lang="it-IT" sz="2200" i="0" u="none" strike="noStrike" baseline="0" dirty="0">
              <a:latin typeface="Times New Roman" panose="02020603050405020304" pitchFamily="18" charset="0"/>
              <a:cs typeface="Times New Roman" panose="02020603050405020304" pitchFamily="18" charset="0"/>
            </a:endParaRPr>
          </a:p>
          <a:p>
            <a:pPr algn="just"/>
            <a:endParaRPr lang="it-IT" sz="2200" b="0" i="0" u="none" strike="noStrike" baseline="0" dirty="0">
              <a:latin typeface="Times New Roman" panose="02020603050405020304" pitchFamily="18" charset="0"/>
              <a:cs typeface="Times New Roman" panose="02020603050405020304" pitchFamily="18" charset="0"/>
            </a:endParaRPr>
          </a:p>
          <a:p>
            <a:pPr algn="just"/>
            <a:r>
              <a:rPr lang="it-IT" sz="2200" b="0" i="0" u="none" strike="noStrike" baseline="0" dirty="0">
                <a:latin typeface="Times New Roman" panose="02020603050405020304" pitchFamily="18" charset="0"/>
                <a:cs typeface="Times New Roman" panose="02020603050405020304" pitchFamily="18" charset="0"/>
              </a:rPr>
              <a:t>- proteggere la </a:t>
            </a:r>
            <a:r>
              <a:rPr lang="it-IT" sz="2200" b="1" i="0" u="none" strike="noStrike" baseline="0" dirty="0">
                <a:latin typeface="Times New Roman" panose="02020603050405020304" pitchFamily="18" charset="0"/>
                <a:cs typeface="Times New Roman" panose="02020603050405020304" pitchFamily="18" charset="0"/>
              </a:rPr>
              <a:t>salute </a:t>
            </a:r>
            <a:r>
              <a:rPr lang="it-IT" sz="2200" b="0" i="0" u="none" strike="noStrike" baseline="0" dirty="0">
                <a:latin typeface="Times New Roman" panose="02020603050405020304" pitchFamily="18" charset="0"/>
                <a:cs typeface="Times New Roman" panose="02020603050405020304" pitchFamily="18" charset="0"/>
              </a:rPr>
              <a:t>umana,</a:t>
            </a:r>
          </a:p>
          <a:p>
            <a:pPr algn="just"/>
            <a:r>
              <a:rPr lang="it-IT" sz="2200" b="0" i="0" u="none" strike="noStrike" baseline="0" dirty="0">
                <a:latin typeface="Times New Roman" panose="02020603050405020304" pitchFamily="18" charset="0"/>
                <a:cs typeface="Times New Roman" panose="02020603050405020304" pitchFamily="18" charset="0"/>
              </a:rPr>
              <a:t>- contribuire, con un migliore ambiente, alla </a:t>
            </a:r>
            <a:r>
              <a:rPr lang="it-IT" sz="2200" b="1" i="0" u="none" strike="noStrike" baseline="0" dirty="0">
                <a:latin typeface="Times New Roman" panose="02020603050405020304" pitchFamily="18" charset="0"/>
                <a:cs typeface="Times New Roman" panose="02020603050405020304" pitchFamily="18" charset="0"/>
              </a:rPr>
              <a:t>qualità della vita </a:t>
            </a:r>
            <a:r>
              <a:rPr lang="it-IT" sz="2200" b="0" i="0" u="none" strike="noStrike" baseline="0" dirty="0">
                <a:latin typeface="Times New Roman" panose="02020603050405020304" pitchFamily="18" charset="0"/>
                <a:cs typeface="Times New Roman" panose="02020603050405020304" pitchFamily="18" charset="0"/>
              </a:rPr>
              <a:t>e</a:t>
            </a:r>
          </a:p>
          <a:p>
            <a:pPr algn="just"/>
            <a:r>
              <a:rPr lang="it-IT" sz="2200" b="0" i="0" u="none" strike="noStrike" baseline="0" dirty="0">
                <a:latin typeface="Times New Roman" panose="02020603050405020304" pitchFamily="18" charset="0"/>
                <a:cs typeface="Times New Roman" panose="02020603050405020304" pitchFamily="18" charset="0"/>
              </a:rPr>
              <a:t>- contribuire al </a:t>
            </a:r>
            <a:r>
              <a:rPr lang="it-IT" sz="2200" b="1" i="0" u="none" strike="noStrike" baseline="0" dirty="0">
                <a:latin typeface="Times New Roman" panose="02020603050405020304" pitchFamily="18" charset="0"/>
                <a:cs typeface="Times New Roman" panose="02020603050405020304" pitchFamily="18" charset="0"/>
              </a:rPr>
              <a:t>mantenimento della varietà delle specie e </a:t>
            </a:r>
            <a:r>
              <a:rPr lang="it-IT" sz="2200" b="0" i="0" u="none" strike="noStrike" baseline="0" dirty="0">
                <a:latin typeface="Times New Roman" panose="02020603050405020304" pitchFamily="18" charset="0"/>
                <a:cs typeface="Times New Roman" panose="02020603050405020304" pitchFamily="18" charset="0"/>
              </a:rPr>
              <a:t>della </a:t>
            </a:r>
            <a:r>
              <a:rPr lang="it-IT" sz="2200" b="1" i="0" u="none" strike="noStrike" baseline="0" dirty="0">
                <a:latin typeface="Times New Roman" panose="02020603050405020304" pitchFamily="18" charset="0"/>
                <a:cs typeface="Times New Roman" panose="02020603050405020304" pitchFamily="18" charset="0"/>
              </a:rPr>
              <a:t>capacità di riproduzione </a:t>
            </a:r>
            <a:r>
              <a:rPr lang="it-IT" sz="2200" b="0" i="0" u="none" strike="noStrike" baseline="0" dirty="0">
                <a:latin typeface="Times New Roman" panose="02020603050405020304" pitchFamily="18" charset="0"/>
                <a:cs typeface="Times New Roman" panose="02020603050405020304" pitchFamily="18" charset="0"/>
              </a:rPr>
              <a:t>dell’eco-sistema</a:t>
            </a:r>
          </a:p>
          <a:p>
            <a:pPr algn="just"/>
            <a:endParaRPr lang="it-IT" sz="2200" dirty="0">
              <a:latin typeface="Times New Roman" panose="02020603050405020304" pitchFamily="18" charset="0"/>
              <a:cs typeface="Times New Roman" panose="02020603050405020304" pitchFamily="18" charset="0"/>
            </a:endParaRPr>
          </a:p>
          <a:p>
            <a:pPr algn="just"/>
            <a:r>
              <a:rPr lang="it-IT" sz="2200" b="0" i="0" u="none" strike="noStrike" baseline="0" dirty="0">
                <a:latin typeface="Times New Roman" panose="02020603050405020304" pitchFamily="18" charset="0"/>
                <a:cs typeface="Times New Roman" panose="02020603050405020304" pitchFamily="18" charset="0"/>
              </a:rPr>
              <a:t>Quanto ai progetti da sottoporre a VIA la direttiva prevede due allegati:</a:t>
            </a:r>
          </a:p>
          <a:p>
            <a:pPr marL="457200" indent="-457200" algn="just">
              <a:buAutoNum type="alphaUcPeriod"/>
            </a:pPr>
            <a:r>
              <a:rPr lang="it-IT" sz="2200" b="1" i="0" u="none" strike="noStrike" baseline="0" dirty="0" err="1">
                <a:latin typeface="Times New Roman" panose="02020603050405020304" pitchFamily="18" charset="0"/>
                <a:cs typeface="Times New Roman" panose="02020603050405020304" pitchFamily="18" charset="0"/>
              </a:rPr>
              <a:t>All</a:t>
            </a:r>
            <a:r>
              <a:rPr lang="it-IT" sz="2200" b="1" i="0" u="none" strike="noStrike" baseline="0" dirty="0">
                <a:latin typeface="Times New Roman" panose="02020603050405020304" pitchFamily="18" charset="0"/>
                <a:cs typeface="Times New Roman" panose="02020603050405020304" pitchFamily="18" charset="0"/>
              </a:rPr>
              <a:t>. I: </a:t>
            </a:r>
            <a:r>
              <a:rPr lang="it-IT" sz="2200" b="0" i="0" u="none" strike="noStrike" baseline="0" dirty="0">
                <a:latin typeface="Times New Roman" panose="02020603050405020304" pitchFamily="18" charset="0"/>
                <a:cs typeface="Times New Roman" panose="02020603050405020304" pitchFamily="18" charset="0"/>
              </a:rPr>
              <a:t>Progetti (Opere o impianti) aventi significativi impatti sull’ambiente da sottoporre necessariamente a VIA</a:t>
            </a:r>
          </a:p>
          <a:p>
            <a:pPr algn="just"/>
            <a:endParaRPr lang="it-IT" sz="2200" b="0" i="0" u="none" strike="noStrike" baseline="0" dirty="0">
              <a:latin typeface="Times New Roman" panose="02020603050405020304" pitchFamily="18" charset="0"/>
              <a:cs typeface="Times New Roman" panose="02020603050405020304" pitchFamily="18" charset="0"/>
            </a:endParaRPr>
          </a:p>
          <a:p>
            <a:pPr algn="just"/>
            <a:r>
              <a:rPr lang="it-IT" sz="2200" b="1" i="0" u="none" strike="noStrike" baseline="0" dirty="0">
                <a:latin typeface="Times New Roman" panose="02020603050405020304" pitchFamily="18" charset="0"/>
                <a:cs typeface="Times New Roman" panose="02020603050405020304" pitchFamily="18" charset="0"/>
              </a:rPr>
              <a:t>B. </a:t>
            </a:r>
            <a:r>
              <a:rPr lang="it-IT" sz="2200" b="1" i="0" u="none" strike="noStrike" baseline="0" dirty="0" err="1">
                <a:latin typeface="Times New Roman" panose="02020603050405020304" pitchFamily="18" charset="0"/>
                <a:cs typeface="Times New Roman" panose="02020603050405020304" pitchFamily="18" charset="0"/>
              </a:rPr>
              <a:t>All</a:t>
            </a:r>
            <a:r>
              <a:rPr lang="it-IT" sz="2200" b="1" i="0" u="none" strike="noStrike" baseline="0" dirty="0">
                <a:latin typeface="Times New Roman" panose="02020603050405020304" pitchFamily="18" charset="0"/>
                <a:cs typeface="Times New Roman" panose="02020603050405020304" pitchFamily="18" charset="0"/>
              </a:rPr>
              <a:t>. II: </a:t>
            </a:r>
            <a:r>
              <a:rPr lang="it-IT" sz="2200" b="0" i="0" u="none" strike="noStrike" baseline="0" dirty="0">
                <a:latin typeface="Times New Roman" panose="02020603050405020304" pitchFamily="18" charset="0"/>
                <a:cs typeface="Times New Roman" panose="02020603050405020304" pitchFamily="18" charset="0"/>
              </a:rPr>
              <a:t>progetti da sottoporre a VIA:</a:t>
            </a:r>
          </a:p>
          <a:p>
            <a:pPr algn="just"/>
            <a:endParaRPr lang="it-IT" sz="2200" b="0" i="0" u="none" strike="noStrike" baseline="0" dirty="0">
              <a:latin typeface="Times New Roman" panose="02020603050405020304" pitchFamily="18" charset="0"/>
              <a:cs typeface="Times New Roman" panose="02020603050405020304" pitchFamily="18" charset="0"/>
            </a:endParaRPr>
          </a:p>
          <a:p>
            <a:pPr algn="just"/>
            <a:r>
              <a:rPr lang="it-IT" sz="2200" b="1" i="0" u="none" strike="noStrike" baseline="0" dirty="0">
                <a:latin typeface="Times New Roman" panose="02020603050405020304" pitchFamily="18" charset="0"/>
                <a:cs typeface="Times New Roman" panose="02020603050405020304" pitchFamily="18" charset="0"/>
              </a:rPr>
              <a:t>B.1: </a:t>
            </a:r>
            <a:r>
              <a:rPr lang="it-IT" sz="2200" b="0" i="0" u="none" strike="noStrike" baseline="0" dirty="0">
                <a:latin typeface="Times New Roman" panose="02020603050405020304" pitchFamily="18" charset="0"/>
                <a:cs typeface="Times New Roman" panose="02020603050405020304" pitchFamily="18" charset="0"/>
              </a:rPr>
              <a:t>o per valutazione discrezionale del legislatore</a:t>
            </a:r>
          </a:p>
          <a:p>
            <a:pPr algn="just"/>
            <a:r>
              <a:rPr lang="it-IT" sz="2200" b="1" i="0" u="none" strike="noStrike" baseline="0" dirty="0">
                <a:latin typeface="Times New Roman" panose="02020603050405020304" pitchFamily="18" charset="0"/>
                <a:cs typeface="Times New Roman" panose="02020603050405020304" pitchFamily="18" charset="0"/>
              </a:rPr>
              <a:t>B.2: </a:t>
            </a:r>
            <a:r>
              <a:rPr lang="it-IT" sz="2200" b="0" i="0" u="none" strike="noStrike" baseline="0" dirty="0">
                <a:latin typeface="Times New Roman" panose="02020603050405020304" pitchFamily="18" charset="0"/>
                <a:cs typeface="Times New Roman" panose="02020603050405020304" pitchFamily="18" charset="0"/>
              </a:rPr>
              <a:t>o previa valutazione caso per caso</a:t>
            </a:r>
          </a:p>
          <a:p>
            <a:pPr algn="just"/>
            <a:endParaRPr lang="it-IT"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7117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D9C2BBE-D522-4D43-98EB-C3D975046A0B}"/>
              </a:ext>
            </a:extLst>
          </p:cNvPr>
          <p:cNvSpPr txBox="1"/>
          <p:nvPr/>
        </p:nvSpPr>
        <p:spPr>
          <a:xfrm>
            <a:off x="132934" y="194013"/>
            <a:ext cx="11926131" cy="6524863"/>
          </a:xfrm>
          <a:prstGeom prst="rect">
            <a:avLst/>
          </a:prstGeom>
          <a:solidFill>
            <a:srgbClr val="FFFF99"/>
          </a:solidFill>
        </p:spPr>
        <p:txBody>
          <a:bodyPr wrap="square" rtlCol="0">
            <a:spAutoFit/>
          </a:bodyPr>
          <a:lstStyle/>
          <a:p>
            <a:pPr algn="just"/>
            <a:r>
              <a:rPr lang="it-IT" sz="2200" b="1" i="0" u="none" strike="noStrike" baseline="0" dirty="0">
                <a:latin typeface="Times New Roman" panose="02020603050405020304" pitchFamily="18" charset="0"/>
                <a:cs typeface="Times New Roman" panose="02020603050405020304" pitchFamily="18" charset="0"/>
              </a:rPr>
              <a:t>PRINCIPI GENERALI DELLA VIA</a:t>
            </a:r>
          </a:p>
          <a:p>
            <a:pPr algn="just"/>
            <a:endParaRPr lang="it-IT" sz="2200" b="1" dirty="0">
              <a:solidFill>
                <a:srgbClr val="FF0000"/>
              </a:solidFill>
              <a:latin typeface="Times New Roman" panose="02020603050405020304" pitchFamily="18" charset="0"/>
              <a:cs typeface="Times New Roman" panose="02020603050405020304" pitchFamily="18" charset="0"/>
            </a:endParaRPr>
          </a:p>
          <a:p>
            <a:pPr algn="just"/>
            <a:r>
              <a:rPr lang="it-IT" sz="2200" b="1" i="0" u="none" strike="noStrike" baseline="0" dirty="0">
                <a:solidFill>
                  <a:srgbClr val="FF0000"/>
                </a:solidFill>
                <a:latin typeface="Times New Roman" panose="02020603050405020304" pitchFamily="18" charset="0"/>
                <a:cs typeface="Times New Roman" panose="02020603050405020304" pitchFamily="18" charset="0"/>
              </a:rPr>
              <a:t>1. </a:t>
            </a:r>
            <a:r>
              <a:rPr lang="it-IT" sz="2200" b="1" i="0" u="none" strike="noStrike" baseline="0" dirty="0">
                <a:latin typeface="Times New Roman" panose="02020603050405020304" pitchFamily="18" charset="0"/>
                <a:cs typeface="Times New Roman" panose="02020603050405020304" pitchFamily="18" charset="0"/>
              </a:rPr>
              <a:t>La Via è una </a:t>
            </a:r>
            <a:r>
              <a:rPr lang="it-IT" sz="2200" b="1" i="0" u="none" strike="noStrike" baseline="0" dirty="0">
                <a:solidFill>
                  <a:srgbClr val="FF0000"/>
                </a:solidFill>
                <a:latin typeface="Times New Roman" panose="02020603050405020304" pitchFamily="18" charset="0"/>
                <a:cs typeface="Times New Roman" panose="02020603050405020304" pitchFamily="18" charset="0"/>
              </a:rPr>
              <a:t>autorizzazione amministrativa preventiva </a:t>
            </a:r>
            <a:r>
              <a:rPr lang="it-IT" sz="2200" b="1" i="0" u="none" strike="noStrike" baseline="0" dirty="0">
                <a:latin typeface="Times New Roman" panose="02020603050405020304" pitchFamily="18" charset="0"/>
                <a:cs typeface="Times New Roman" panose="02020603050405020304" pitchFamily="18" charset="0"/>
              </a:rPr>
              <a:t>ed </a:t>
            </a:r>
            <a:r>
              <a:rPr lang="it-IT" sz="2200" b="1" i="0" u="none" strike="noStrike" baseline="0" dirty="0">
                <a:solidFill>
                  <a:srgbClr val="FF0000"/>
                </a:solidFill>
                <a:latin typeface="Times New Roman" panose="02020603050405020304" pitchFamily="18" charset="0"/>
                <a:cs typeface="Times New Roman" panose="02020603050405020304" pitchFamily="18" charset="0"/>
              </a:rPr>
              <a:t>espressa</a:t>
            </a:r>
            <a:r>
              <a:rPr lang="it-IT" sz="2200" b="1" i="0" u="none" strike="noStrike" baseline="0" dirty="0">
                <a:latin typeface="Times New Roman" panose="02020603050405020304" pitchFamily="18" charset="0"/>
                <a:cs typeface="Times New Roman" panose="02020603050405020304" pitchFamily="18" charset="0"/>
              </a:rPr>
              <a:t> da acquisire prima della autorizzazione finale alla realizzazione di ogni singolo progetto;</a:t>
            </a:r>
          </a:p>
          <a:p>
            <a:pPr algn="just"/>
            <a:endParaRPr lang="it-IT" sz="2200" b="1" i="0" u="none" strike="noStrike" baseline="0" dirty="0">
              <a:latin typeface="Times New Roman" panose="02020603050405020304" pitchFamily="18" charset="0"/>
              <a:cs typeface="Times New Roman" panose="02020603050405020304" pitchFamily="18" charset="0"/>
            </a:endParaRPr>
          </a:p>
          <a:p>
            <a:pPr algn="just"/>
            <a:r>
              <a:rPr lang="it-IT" sz="2200" b="1" i="0" u="none" strike="noStrike" baseline="0" dirty="0">
                <a:solidFill>
                  <a:srgbClr val="FF0000"/>
                </a:solidFill>
                <a:latin typeface="Times New Roman" panose="02020603050405020304" pitchFamily="18" charset="0"/>
                <a:cs typeface="Times New Roman" panose="02020603050405020304" pitchFamily="18" charset="0"/>
              </a:rPr>
              <a:t>2. </a:t>
            </a:r>
            <a:r>
              <a:rPr lang="it-IT" sz="2200" b="1" i="0" u="none" strike="noStrike" baseline="0" dirty="0">
                <a:latin typeface="Times New Roman" panose="02020603050405020304" pitchFamily="18" charset="0"/>
                <a:cs typeface="Times New Roman" panose="02020603050405020304" pitchFamily="18" charset="0"/>
              </a:rPr>
              <a:t>Essa ha come obiettivo la “prevenzione” degli impatti ambientali, distinguendosi in ciò dagli approcci tradizionali (di “</a:t>
            </a:r>
            <a:r>
              <a:rPr lang="it-IT" sz="2200" b="1" i="1" u="none" strike="noStrike" baseline="0" dirty="0" err="1">
                <a:latin typeface="Times New Roman" panose="02020603050405020304" pitchFamily="18" charset="0"/>
                <a:cs typeface="Times New Roman" panose="02020603050405020304" pitchFamily="18" charset="0"/>
              </a:rPr>
              <a:t>command</a:t>
            </a:r>
            <a:r>
              <a:rPr lang="it-IT" sz="2200" b="1" i="1" u="none" strike="noStrike" baseline="0" dirty="0">
                <a:latin typeface="Times New Roman" panose="02020603050405020304" pitchFamily="18" charset="0"/>
                <a:cs typeface="Times New Roman" panose="02020603050405020304" pitchFamily="18" charset="0"/>
              </a:rPr>
              <a:t> and control</a:t>
            </a:r>
            <a:r>
              <a:rPr lang="it-IT" sz="2200" b="1" i="0" u="none" strike="noStrike" baseline="0" dirty="0">
                <a:latin typeface="Times New Roman" panose="02020603050405020304" pitchFamily="18" charset="0"/>
                <a:cs typeface="Times New Roman" panose="02020603050405020304" pitchFamily="18" charset="0"/>
              </a:rPr>
              <a:t>”) che mirano, attraverso norme e controlli amministrativi, alla riduzione di elementi “inquinanti” del territorio e dell’ambiente (l'idea centrale è che se un progetto ha una probabilità di avere una influenza sull'ambiente, questo dovrebbe essere esaminato prima che sia autorizzato);</a:t>
            </a:r>
          </a:p>
          <a:p>
            <a:pPr algn="just"/>
            <a:endParaRPr lang="it-IT" sz="2200" b="1" i="0" u="none" strike="noStrike" baseline="0" dirty="0">
              <a:latin typeface="Times New Roman" panose="02020603050405020304" pitchFamily="18" charset="0"/>
              <a:cs typeface="Times New Roman" panose="02020603050405020304" pitchFamily="18" charset="0"/>
            </a:endParaRPr>
          </a:p>
          <a:p>
            <a:pPr algn="just"/>
            <a:r>
              <a:rPr lang="it-IT" sz="2200" b="1" i="0" u="none" strike="noStrike" baseline="0" dirty="0">
                <a:solidFill>
                  <a:srgbClr val="FF0000"/>
                </a:solidFill>
                <a:latin typeface="Times New Roman" panose="02020603050405020304" pitchFamily="18" charset="0"/>
                <a:cs typeface="Times New Roman" panose="02020603050405020304" pitchFamily="18" charset="0"/>
              </a:rPr>
              <a:t>3. </a:t>
            </a:r>
            <a:r>
              <a:rPr lang="it-IT" sz="2200" b="1" i="0" u="none" strike="noStrike" baseline="0" dirty="0">
                <a:latin typeface="Times New Roman" panose="02020603050405020304" pitchFamily="18" charset="0"/>
                <a:cs typeface="Times New Roman" panose="02020603050405020304" pitchFamily="18" charset="0"/>
              </a:rPr>
              <a:t>Essa si fonda sul</a:t>
            </a:r>
            <a:r>
              <a:rPr lang="it-IT" sz="2200" b="0" i="0" u="none" strike="noStrike" baseline="0" dirty="0">
                <a:latin typeface="Times New Roman" panose="02020603050405020304" pitchFamily="18" charset="0"/>
                <a:cs typeface="Times New Roman" panose="02020603050405020304" pitchFamily="18" charset="0"/>
              </a:rPr>
              <a:t> </a:t>
            </a:r>
            <a:r>
              <a:rPr lang="it-IT" sz="2200" b="1" i="0" u="none" strike="noStrike" baseline="0" dirty="0">
                <a:solidFill>
                  <a:srgbClr val="FF0000"/>
                </a:solidFill>
                <a:latin typeface="Times New Roman" panose="02020603050405020304" pitchFamily="18" charset="0"/>
                <a:cs typeface="Times New Roman" panose="02020603050405020304" pitchFamily="18" charset="0"/>
              </a:rPr>
              <a:t>SIA</a:t>
            </a:r>
            <a:r>
              <a:rPr lang="it-IT" sz="2200" b="0" i="0" u="none" strike="noStrike" baseline="0" dirty="0">
                <a:latin typeface="Times New Roman" panose="02020603050405020304" pitchFamily="18" charset="0"/>
                <a:cs typeface="Times New Roman" panose="02020603050405020304" pitchFamily="18" charset="0"/>
              </a:rPr>
              <a:t> (</a:t>
            </a:r>
            <a:r>
              <a:rPr lang="it-IT" sz="2200" b="1" i="0" u="none" strike="noStrike" baseline="0" dirty="0">
                <a:latin typeface="Times New Roman" panose="02020603050405020304" pitchFamily="18" charset="0"/>
                <a:cs typeface="Times New Roman" panose="02020603050405020304" pitchFamily="18" charset="0"/>
              </a:rPr>
              <a:t>Studio di  Impatto Ambientale</a:t>
            </a:r>
            <a:r>
              <a:rPr lang="it-IT" sz="2200" b="0" i="0" u="none" strike="noStrike" baseline="0" dirty="0">
                <a:latin typeface="Times New Roman" panose="02020603050405020304" pitchFamily="18" charset="0"/>
                <a:cs typeface="Times New Roman" panose="02020603050405020304" pitchFamily="18" charset="0"/>
              </a:rPr>
              <a:t>), che </a:t>
            </a:r>
            <a:r>
              <a:rPr lang="it-IT" sz="2200" b="1" i="0" u="none" strike="noStrike" baseline="0" dirty="0">
                <a:latin typeface="Times New Roman" panose="02020603050405020304" pitchFamily="18" charset="0"/>
                <a:cs typeface="Times New Roman" panose="02020603050405020304" pitchFamily="18" charset="0"/>
              </a:rPr>
              <a:t>individua, descrive e valuta </a:t>
            </a:r>
            <a:r>
              <a:rPr lang="it-IT" sz="2200" b="0" i="0" u="none" strike="noStrike" baseline="0" dirty="0">
                <a:latin typeface="Times New Roman" panose="02020603050405020304" pitchFamily="18" charset="0"/>
                <a:cs typeface="Times New Roman" panose="02020603050405020304" pitchFamily="18" charset="0"/>
              </a:rPr>
              <a:t>gli </a:t>
            </a:r>
            <a:r>
              <a:rPr lang="it-IT" sz="2200" b="1" i="0" u="none" strike="noStrike" baseline="0" dirty="0">
                <a:latin typeface="Times New Roman" panose="02020603050405020304" pitchFamily="18" charset="0"/>
                <a:cs typeface="Times New Roman" panose="02020603050405020304" pitchFamily="18" charset="0"/>
              </a:rPr>
              <a:t>effetti diretti </a:t>
            </a:r>
            <a:r>
              <a:rPr lang="it-IT" sz="2200" b="0" i="0" u="none" strike="noStrike" baseline="0" dirty="0">
                <a:latin typeface="Times New Roman" panose="02020603050405020304" pitchFamily="18" charset="0"/>
                <a:cs typeface="Times New Roman" panose="02020603050405020304" pitchFamily="18" charset="0"/>
              </a:rPr>
              <a:t>e </a:t>
            </a:r>
            <a:r>
              <a:rPr lang="it-IT" sz="2200" b="1" i="0" u="none" strike="noStrike" baseline="0" dirty="0">
                <a:latin typeface="Times New Roman" panose="02020603050405020304" pitchFamily="18" charset="0"/>
                <a:cs typeface="Times New Roman" panose="02020603050405020304" pitchFamily="18" charset="0"/>
              </a:rPr>
              <a:t>indiretti</a:t>
            </a:r>
            <a:r>
              <a:rPr lang="it-IT" sz="2200" b="0" i="0" u="none" strike="noStrike" baseline="0" dirty="0">
                <a:latin typeface="Times New Roman" panose="02020603050405020304" pitchFamily="18" charset="0"/>
                <a:cs typeface="Times New Roman" panose="02020603050405020304" pitchFamily="18" charset="0"/>
              </a:rPr>
              <a:t> del </a:t>
            </a:r>
            <a:r>
              <a:rPr lang="it-IT" sz="2200" b="1" i="0" u="none" strike="noStrike" baseline="0" dirty="0">
                <a:latin typeface="Times New Roman" panose="02020603050405020304" pitchFamily="18" charset="0"/>
                <a:cs typeface="Times New Roman" panose="02020603050405020304" pitchFamily="18" charset="0"/>
              </a:rPr>
              <a:t>progetto</a:t>
            </a:r>
            <a:r>
              <a:rPr lang="it-IT" sz="2200" b="0" i="0" u="none" strike="noStrike" baseline="0" dirty="0">
                <a:latin typeface="Times New Roman" panose="02020603050405020304" pitchFamily="18" charset="0"/>
                <a:cs typeface="Times New Roman" panose="02020603050405020304" pitchFamily="18" charset="0"/>
              </a:rPr>
              <a:t>:</a:t>
            </a:r>
          </a:p>
          <a:p>
            <a:pPr algn="just"/>
            <a:endParaRPr lang="it-IT" sz="2200" b="0" i="0" u="none" strike="noStrike" baseline="0" dirty="0">
              <a:latin typeface="Times New Roman" panose="02020603050405020304" pitchFamily="18" charset="0"/>
              <a:cs typeface="Times New Roman" panose="02020603050405020304" pitchFamily="18" charset="0"/>
            </a:endParaRPr>
          </a:p>
          <a:p>
            <a:pPr algn="just"/>
            <a:r>
              <a:rPr lang="it-IT" sz="2200" b="0" i="0" u="none" strike="noStrike" baseline="0" dirty="0">
                <a:latin typeface="Times New Roman" panose="02020603050405020304" pitchFamily="18" charset="0"/>
                <a:cs typeface="Times New Roman" panose="02020603050405020304" pitchFamily="18" charset="0"/>
              </a:rPr>
              <a:t>– </a:t>
            </a:r>
            <a:r>
              <a:rPr lang="it-IT" sz="2200" b="1" i="0" u="none" strike="noStrike" baseline="0" dirty="0">
                <a:latin typeface="Times New Roman" panose="02020603050405020304" pitchFamily="18" charset="0"/>
                <a:cs typeface="Times New Roman" panose="02020603050405020304" pitchFamily="18" charset="0"/>
              </a:rPr>
              <a:t>sull’uomo, la fauna e la flora</a:t>
            </a:r>
          </a:p>
          <a:p>
            <a:pPr algn="just"/>
            <a:r>
              <a:rPr lang="it-IT" sz="2200" b="0" i="0" u="none" strike="noStrike" baseline="0" dirty="0">
                <a:latin typeface="Times New Roman" panose="02020603050405020304" pitchFamily="18" charset="0"/>
                <a:cs typeface="Times New Roman" panose="02020603050405020304" pitchFamily="18" charset="0"/>
              </a:rPr>
              <a:t>– </a:t>
            </a:r>
            <a:r>
              <a:rPr lang="it-IT" sz="2200" b="1" i="0" u="none" strike="noStrike" baseline="0" dirty="0">
                <a:latin typeface="Times New Roman" panose="02020603050405020304" pitchFamily="18" charset="0"/>
                <a:cs typeface="Times New Roman" panose="02020603050405020304" pitchFamily="18" charset="0"/>
              </a:rPr>
              <a:t>sul suolo, l’acqua, l’aria, il clima, il paesaggio</a:t>
            </a:r>
          </a:p>
          <a:p>
            <a:pPr algn="just"/>
            <a:r>
              <a:rPr lang="it-IT" sz="2200" b="0" i="0" u="none" strike="noStrike" baseline="0" dirty="0">
                <a:latin typeface="Times New Roman" panose="02020603050405020304" pitchFamily="18" charset="0"/>
                <a:cs typeface="Times New Roman" panose="02020603050405020304" pitchFamily="18" charset="0"/>
              </a:rPr>
              <a:t>– sull’</a:t>
            </a:r>
            <a:r>
              <a:rPr lang="it-IT" sz="2200" b="1" i="0" u="none" strike="noStrike" baseline="0" dirty="0">
                <a:latin typeface="Times New Roman" panose="02020603050405020304" pitchFamily="18" charset="0"/>
                <a:cs typeface="Times New Roman" panose="02020603050405020304" pitchFamily="18" charset="0"/>
              </a:rPr>
              <a:t>interazione </a:t>
            </a:r>
            <a:r>
              <a:rPr lang="it-IT" sz="2200" b="0" i="0" u="none" strike="noStrike" baseline="0" dirty="0">
                <a:latin typeface="Times New Roman" panose="02020603050405020304" pitchFamily="18" charset="0"/>
                <a:cs typeface="Times New Roman" panose="02020603050405020304" pitchFamily="18" charset="0"/>
              </a:rPr>
              <a:t>tra tali fattori</a:t>
            </a:r>
          </a:p>
          <a:p>
            <a:pPr algn="just"/>
            <a:r>
              <a:rPr lang="it-IT" sz="2200" b="0" i="0" u="none" strike="noStrike" baseline="0" dirty="0">
                <a:latin typeface="Times New Roman" panose="02020603050405020304" pitchFamily="18" charset="0"/>
                <a:cs typeface="Times New Roman" panose="02020603050405020304" pitchFamily="18" charset="0"/>
              </a:rPr>
              <a:t>– </a:t>
            </a:r>
            <a:r>
              <a:rPr lang="it-IT" sz="2200" b="1" i="0" u="none" strike="noStrike" baseline="0" dirty="0">
                <a:latin typeface="Times New Roman" panose="02020603050405020304" pitchFamily="18" charset="0"/>
                <a:cs typeface="Times New Roman" panose="02020603050405020304" pitchFamily="18" charset="0"/>
              </a:rPr>
              <a:t>sui beni materiali e sul patrimonio culturale</a:t>
            </a:r>
          </a:p>
          <a:p>
            <a:pPr algn="just"/>
            <a:endParaRPr lang="it-IT" sz="2200" b="1" i="0" u="none" strike="noStrike" baseline="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9228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644FBDD-AD5E-46B9-9A04-062F9395DDD1}"/>
              </a:ext>
            </a:extLst>
          </p:cNvPr>
          <p:cNvSpPr txBox="1"/>
          <p:nvPr/>
        </p:nvSpPr>
        <p:spPr>
          <a:xfrm>
            <a:off x="157655" y="167598"/>
            <a:ext cx="11860174" cy="6524863"/>
          </a:xfrm>
          <a:prstGeom prst="rect">
            <a:avLst/>
          </a:prstGeom>
          <a:solidFill>
            <a:srgbClr val="FFFF99"/>
          </a:solidFill>
        </p:spPr>
        <p:txBody>
          <a:bodyPr wrap="square" rtlCol="0">
            <a:spAutoFit/>
          </a:bodyPr>
          <a:lstStyle/>
          <a:p>
            <a:pPr algn="just"/>
            <a:r>
              <a:rPr lang="it-IT" sz="2200" b="0" i="0" u="none" strike="noStrike" baseline="0" dirty="0">
                <a:latin typeface="Times New Roman" panose="02020603050405020304" pitchFamily="18" charset="0"/>
                <a:cs typeface="Times New Roman" panose="02020603050405020304" pitchFamily="18" charset="0"/>
              </a:rPr>
              <a:t>Il </a:t>
            </a:r>
            <a:r>
              <a:rPr lang="it-IT" sz="2200" b="1" i="0" u="none" strike="noStrike" baseline="0" dirty="0">
                <a:latin typeface="Times New Roman" panose="02020603050405020304" pitchFamily="18" charset="0"/>
                <a:cs typeface="Times New Roman" panose="02020603050405020304" pitchFamily="18" charset="0"/>
              </a:rPr>
              <a:t>SIA </a:t>
            </a:r>
            <a:r>
              <a:rPr lang="it-IT" sz="2200" b="0" i="0" u="none" strike="noStrike" baseline="0" dirty="0">
                <a:latin typeface="Times New Roman" panose="02020603050405020304" pitchFamily="18" charset="0"/>
                <a:cs typeface="Times New Roman" panose="02020603050405020304" pitchFamily="18" charset="0"/>
              </a:rPr>
              <a:t>deve contenere </a:t>
            </a:r>
            <a:r>
              <a:rPr lang="it-IT" sz="2200" b="1" i="0" u="none" strike="noStrike" baseline="0" dirty="0">
                <a:latin typeface="Times New Roman" panose="02020603050405020304" pitchFamily="18" charset="0"/>
                <a:cs typeface="Times New Roman" panose="02020603050405020304" pitchFamily="18" charset="0"/>
              </a:rPr>
              <a:t>la descrizione</a:t>
            </a:r>
            <a:r>
              <a:rPr lang="it-IT" sz="2200" b="0" i="0" u="none" strike="noStrike" baseline="0" dirty="0">
                <a:latin typeface="Times New Roman" panose="02020603050405020304" pitchFamily="18" charset="0"/>
                <a:cs typeface="Times New Roman" panose="02020603050405020304" pitchFamily="18" charset="0"/>
              </a:rPr>
              <a:t>:</a:t>
            </a:r>
          </a:p>
          <a:p>
            <a:pPr algn="just"/>
            <a:endParaRPr lang="it-IT" sz="2200" b="0" i="0" u="none" strike="noStrike" baseline="0" dirty="0">
              <a:latin typeface="Times New Roman" panose="02020603050405020304" pitchFamily="18" charset="0"/>
              <a:cs typeface="Times New Roman" panose="02020603050405020304" pitchFamily="18" charset="0"/>
            </a:endParaRPr>
          </a:p>
          <a:p>
            <a:pPr algn="just"/>
            <a:r>
              <a:rPr lang="it-IT" sz="2200" b="0" i="0" u="none" strike="noStrike" baseline="0" dirty="0">
                <a:latin typeface="Times New Roman" panose="02020603050405020304" pitchFamily="18" charset="0"/>
                <a:cs typeface="Times New Roman" panose="02020603050405020304" pitchFamily="18" charset="0"/>
              </a:rPr>
              <a:t>• del </a:t>
            </a:r>
            <a:r>
              <a:rPr lang="it-IT" sz="2200" b="1" i="0" u="none" strike="noStrike" baseline="0" dirty="0">
                <a:latin typeface="Times New Roman" panose="02020603050405020304" pitchFamily="18" charset="0"/>
                <a:cs typeface="Times New Roman" panose="02020603050405020304" pitchFamily="18" charset="0"/>
              </a:rPr>
              <a:t>progetto</a:t>
            </a:r>
          </a:p>
          <a:p>
            <a:pPr algn="just"/>
            <a:r>
              <a:rPr lang="it-IT" sz="2200" b="0" i="0" u="none" strike="noStrike" baseline="0" dirty="0">
                <a:latin typeface="Times New Roman" panose="02020603050405020304" pitchFamily="18" charset="0"/>
                <a:cs typeface="Times New Roman" panose="02020603050405020304" pitchFamily="18" charset="0"/>
              </a:rPr>
              <a:t>• delle </a:t>
            </a:r>
            <a:r>
              <a:rPr lang="it-IT" sz="2200" b="1" i="0" u="none" strike="noStrike" baseline="0" dirty="0">
                <a:latin typeface="Times New Roman" panose="02020603050405020304" pitchFamily="18" charset="0"/>
                <a:cs typeface="Times New Roman" panose="02020603050405020304" pitchFamily="18" charset="0"/>
              </a:rPr>
              <a:t>principali alternative</a:t>
            </a:r>
          </a:p>
          <a:p>
            <a:pPr algn="just"/>
            <a:r>
              <a:rPr lang="it-IT" sz="2200" b="0" i="0" u="none" strike="noStrike" baseline="0" dirty="0">
                <a:latin typeface="Times New Roman" panose="02020603050405020304" pitchFamily="18" charset="0"/>
                <a:cs typeface="Times New Roman" panose="02020603050405020304" pitchFamily="18" charset="0"/>
              </a:rPr>
              <a:t>• delle </a:t>
            </a:r>
            <a:r>
              <a:rPr lang="it-IT" sz="2200" b="1" i="0" u="none" strike="noStrike" baseline="0" dirty="0">
                <a:latin typeface="Times New Roman" panose="02020603050405020304" pitchFamily="18" charset="0"/>
                <a:cs typeface="Times New Roman" panose="02020603050405020304" pitchFamily="18" charset="0"/>
              </a:rPr>
              <a:t>componenti ambientali </a:t>
            </a:r>
            <a:r>
              <a:rPr lang="it-IT" sz="2200" b="0" i="0" u="none" strike="noStrike" baseline="0" dirty="0">
                <a:latin typeface="Times New Roman" panose="02020603050405020304" pitchFamily="18" charset="0"/>
                <a:cs typeface="Times New Roman" panose="02020603050405020304" pitchFamily="18" charset="0"/>
              </a:rPr>
              <a:t>soggette ad impatto e degli effetti rilevanti prevedibili</a:t>
            </a:r>
          </a:p>
          <a:p>
            <a:pPr algn="just"/>
            <a:r>
              <a:rPr lang="it-IT" sz="2200" b="0" i="0" u="none" strike="noStrike" baseline="0" dirty="0">
                <a:latin typeface="Times New Roman" panose="02020603050405020304" pitchFamily="18" charset="0"/>
                <a:cs typeface="Times New Roman" panose="02020603050405020304" pitchFamily="18" charset="0"/>
              </a:rPr>
              <a:t>• delle </a:t>
            </a:r>
            <a:r>
              <a:rPr lang="it-IT" sz="2200" b="1" i="0" u="none" strike="noStrike" baseline="0" dirty="0">
                <a:latin typeface="Times New Roman" panose="02020603050405020304" pitchFamily="18" charset="0"/>
                <a:cs typeface="Times New Roman" panose="02020603050405020304" pitchFamily="18" charset="0"/>
              </a:rPr>
              <a:t>misure </a:t>
            </a:r>
            <a:r>
              <a:rPr lang="it-IT" sz="2200" b="0" i="0" u="none" strike="noStrike" baseline="0" dirty="0">
                <a:latin typeface="Times New Roman" panose="02020603050405020304" pitchFamily="18" charset="0"/>
                <a:cs typeface="Times New Roman" panose="02020603050405020304" pitchFamily="18" charset="0"/>
              </a:rPr>
              <a:t>per evitare, ridurre o compensare i danni (compensazione e/o mitigazione…)</a:t>
            </a:r>
            <a:endParaRPr lang="it-IT" sz="2200" b="1" dirty="0">
              <a:latin typeface="Times New Roman" panose="02020603050405020304" pitchFamily="18" charset="0"/>
              <a:cs typeface="Times New Roman" panose="02020603050405020304" pitchFamily="18" charset="0"/>
            </a:endParaRPr>
          </a:p>
          <a:p>
            <a:pPr algn="just"/>
            <a:endParaRPr lang="it-IT" sz="2200" b="1" dirty="0">
              <a:solidFill>
                <a:srgbClr val="000000"/>
              </a:solidFill>
              <a:latin typeface="Times New Roman" panose="02020603050405020304" pitchFamily="18" charset="0"/>
              <a:cs typeface="Times New Roman" panose="02020603050405020304" pitchFamily="18" charset="0"/>
            </a:endParaRPr>
          </a:p>
          <a:p>
            <a:pPr algn="just"/>
            <a:r>
              <a:rPr lang="it-IT" sz="2200" b="1" i="0" u="none" strike="noStrike" baseline="0" dirty="0">
                <a:solidFill>
                  <a:srgbClr val="000000"/>
                </a:solidFill>
                <a:latin typeface="Times New Roman" panose="02020603050405020304" pitchFamily="18" charset="0"/>
                <a:cs typeface="Times New Roman" panose="02020603050405020304" pitchFamily="18" charset="0"/>
              </a:rPr>
              <a:t>Normativa nazionale di base:</a:t>
            </a:r>
          </a:p>
          <a:p>
            <a:pPr algn="just"/>
            <a:endParaRPr lang="it-IT" sz="2200" b="1" i="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just">
              <a:buFontTx/>
              <a:buChar char="-"/>
            </a:pPr>
            <a:r>
              <a:rPr lang="it-IT" sz="2200" b="1" dirty="0">
                <a:latin typeface="Times New Roman" panose="02020603050405020304" pitchFamily="18" charset="0"/>
                <a:cs typeface="Times New Roman" panose="02020603050405020304" pitchFamily="18" charset="0"/>
              </a:rPr>
              <a:t>Legge 349/86</a:t>
            </a:r>
            <a:r>
              <a:rPr lang="it-IT" sz="2200" dirty="0">
                <a:latin typeface="Times New Roman" panose="02020603050405020304" pitchFamily="18" charset="0"/>
                <a:cs typeface="Times New Roman" panose="02020603050405020304" pitchFamily="18" charset="0"/>
              </a:rPr>
              <a:t>, il cui Art. 6 ha segnato “l’istituzione del Ministero dell’Ambiente e di norme in materia di danno ambientale”;</a:t>
            </a:r>
          </a:p>
          <a:p>
            <a:pPr algn="just"/>
            <a:endParaRPr lang="it-IT" sz="2200" dirty="0">
              <a:latin typeface="Times New Roman" panose="02020603050405020304" pitchFamily="18" charset="0"/>
              <a:cs typeface="Times New Roman" panose="02020603050405020304" pitchFamily="18" charset="0"/>
            </a:endParaRPr>
          </a:p>
          <a:p>
            <a:pPr marL="342900" indent="-342900" algn="just">
              <a:buFontTx/>
              <a:buChar char="-"/>
            </a:pPr>
            <a:r>
              <a:rPr lang="it-IT" sz="2200" dirty="0">
                <a:latin typeface="Times New Roman" panose="02020603050405020304" pitchFamily="18" charset="0"/>
                <a:cs typeface="Times New Roman" panose="02020603050405020304" pitchFamily="18" charset="0"/>
              </a:rPr>
              <a:t>Decreto attuativo del Presidente del Consiglio, </a:t>
            </a:r>
            <a:r>
              <a:rPr lang="it-IT" sz="2200" b="1" dirty="0">
                <a:latin typeface="Times New Roman" panose="02020603050405020304" pitchFamily="18" charset="0"/>
                <a:cs typeface="Times New Roman" panose="02020603050405020304" pitchFamily="18" charset="0"/>
              </a:rPr>
              <a:t>D.P.C.M. n. 377 del 10 agosto 1988</a:t>
            </a:r>
            <a:r>
              <a:rPr lang="it-IT" sz="2200" dirty="0">
                <a:latin typeface="Times New Roman" panose="02020603050405020304" pitchFamily="18" charset="0"/>
                <a:cs typeface="Times New Roman" panose="02020603050405020304" pitchFamily="18" charset="0"/>
              </a:rPr>
              <a:t>,</a:t>
            </a:r>
            <a:r>
              <a:rPr lang="it-IT" sz="2200" b="1" dirty="0">
                <a:latin typeface="Times New Roman" panose="02020603050405020304" pitchFamily="18" charset="0"/>
                <a:cs typeface="Times New Roman" panose="02020603050405020304" pitchFamily="18" charset="0"/>
              </a:rPr>
              <a:t> </a:t>
            </a:r>
            <a:r>
              <a:rPr lang="it-IT" sz="2200" dirty="0">
                <a:latin typeface="Times New Roman" panose="02020603050405020304" pitchFamily="18" charset="0"/>
                <a:cs typeface="Times New Roman" panose="02020603050405020304" pitchFamily="18" charset="0"/>
              </a:rPr>
              <a:t>che ha individuato le categorie di opere soggette a pronuncia di </a:t>
            </a:r>
            <a:r>
              <a:rPr lang="it-IT" sz="2200" i="1" dirty="0">
                <a:latin typeface="Times New Roman" panose="02020603050405020304" pitchFamily="18" charset="0"/>
                <a:cs typeface="Times New Roman" panose="02020603050405020304" pitchFamily="18" charset="0"/>
              </a:rPr>
              <a:t>compatibilità ambientale</a:t>
            </a:r>
            <a:r>
              <a:rPr lang="it-IT" sz="2200" dirty="0">
                <a:latin typeface="Times New Roman" panose="02020603050405020304" pitchFamily="18" charset="0"/>
                <a:cs typeface="Times New Roman" panose="02020603050405020304" pitchFamily="18" charset="0"/>
              </a:rPr>
              <a:t> a quelle riportate nell’Allegato I della prima Direttiva Europea;</a:t>
            </a:r>
          </a:p>
          <a:p>
            <a:pPr algn="just"/>
            <a:endParaRPr lang="it-IT" sz="2200" b="1" dirty="0">
              <a:solidFill>
                <a:srgbClr val="000000"/>
              </a:solidFill>
              <a:latin typeface="Times New Roman" panose="02020603050405020304" pitchFamily="18" charset="0"/>
              <a:cs typeface="Times New Roman" panose="02020603050405020304" pitchFamily="18" charset="0"/>
            </a:endParaRPr>
          </a:p>
          <a:p>
            <a:pPr marL="342900" indent="-342900" algn="just">
              <a:buFontTx/>
              <a:buChar char="-"/>
            </a:pPr>
            <a:r>
              <a:rPr lang="it-IT" sz="2200" b="1" dirty="0">
                <a:latin typeface="Times New Roman" panose="02020603050405020304" pitchFamily="18" charset="0"/>
                <a:cs typeface="Times New Roman" panose="02020603050405020304" pitchFamily="18" charset="0"/>
              </a:rPr>
              <a:t>D.P.C.M. del 27 dicembre 1988</a:t>
            </a:r>
            <a:r>
              <a:rPr lang="it-IT" sz="2200" dirty="0">
                <a:latin typeface="Times New Roman" panose="02020603050405020304" pitchFamily="18" charset="0"/>
                <a:cs typeface="Times New Roman" panose="02020603050405020304" pitchFamily="18" charset="0"/>
              </a:rPr>
              <a:t>, che individua le norme tecniche per la redazione degli studi di impatto ambientale e la formulazione del giudizio di compatibilità per le sole opere a rilevanza nazionale.</a:t>
            </a:r>
            <a:endParaRPr lang="it-IT" sz="2200" b="1" i="0" u="none" strike="noStrike" baseline="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4719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71B43DC-7309-4595-9F33-B8A9CCEB9488}"/>
              </a:ext>
            </a:extLst>
          </p:cNvPr>
          <p:cNvSpPr txBox="1"/>
          <p:nvPr/>
        </p:nvSpPr>
        <p:spPr>
          <a:xfrm>
            <a:off x="152400" y="247104"/>
            <a:ext cx="11887200" cy="6370975"/>
          </a:xfrm>
          <a:prstGeom prst="rect">
            <a:avLst/>
          </a:prstGeom>
          <a:solidFill>
            <a:srgbClr val="FFFF99"/>
          </a:solidFill>
        </p:spPr>
        <p:txBody>
          <a:bodyPr wrap="square" rtlCol="0">
            <a:spAutoFit/>
          </a:bodyPr>
          <a:lstStyle/>
          <a:p>
            <a:pPr algn="just"/>
            <a:r>
              <a:rPr lang="it-IT" sz="2200" dirty="0">
                <a:latin typeface="Times New Roman" panose="02020603050405020304" pitchFamily="18" charset="0"/>
                <a:cs typeface="Times New Roman" panose="02020603050405020304" pitchFamily="18" charset="0"/>
              </a:rPr>
              <a:t>Si sono definite, così, </a:t>
            </a:r>
            <a:r>
              <a:rPr lang="it-IT" sz="2200" b="1" dirty="0">
                <a:latin typeface="Times New Roman" panose="02020603050405020304" pitchFamily="18" charset="0"/>
                <a:cs typeface="Times New Roman" panose="02020603050405020304" pitchFamily="18" charset="0"/>
              </a:rPr>
              <a:t>le finalità dell’istruttoria </a:t>
            </a:r>
            <a:r>
              <a:rPr lang="it-IT" sz="2200" dirty="0">
                <a:latin typeface="Times New Roman" panose="02020603050405020304" pitchFamily="18" charset="0"/>
                <a:cs typeface="Times New Roman" panose="02020603050405020304" pitchFamily="18" charset="0"/>
              </a:rPr>
              <a:t>e </a:t>
            </a:r>
            <a:r>
              <a:rPr lang="it-IT" sz="2200" b="1" dirty="0">
                <a:latin typeface="Times New Roman" panose="02020603050405020304" pitchFamily="18" charset="0"/>
                <a:cs typeface="Times New Roman" panose="02020603050405020304" pitchFamily="18" charset="0"/>
              </a:rPr>
              <a:t>le modalità tecniche di partecipazione </a:t>
            </a:r>
            <a:r>
              <a:rPr lang="it-IT" sz="2200" dirty="0">
                <a:latin typeface="Times New Roman" panose="02020603050405020304" pitchFamily="18" charset="0"/>
                <a:cs typeface="Times New Roman" panose="02020603050405020304" pitchFamily="18" charset="0"/>
              </a:rPr>
              <a:t>comprensive della </a:t>
            </a:r>
            <a:r>
              <a:rPr lang="it-IT" sz="2200" b="1" dirty="0">
                <a:latin typeface="Times New Roman" panose="02020603050405020304" pitchFamily="18" charset="0"/>
                <a:cs typeface="Times New Roman" panose="02020603050405020304" pitchFamily="18" charset="0"/>
              </a:rPr>
              <a:t>documentazione</a:t>
            </a:r>
            <a:r>
              <a:rPr lang="it-IT" sz="2200" dirty="0">
                <a:latin typeface="Times New Roman" panose="02020603050405020304" pitchFamily="18" charset="0"/>
                <a:cs typeface="Times New Roman" panose="02020603050405020304" pitchFamily="18" charset="0"/>
              </a:rPr>
              <a:t> che il proponente è tenuto ad allegare alla </a:t>
            </a:r>
            <a:r>
              <a:rPr lang="it-IT" sz="2200" b="1" dirty="0">
                <a:latin typeface="Times New Roman" panose="02020603050405020304" pitchFamily="18" charset="0"/>
                <a:cs typeface="Times New Roman" panose="02020603050405020304" pitchFamily="18" charset="0"/>
              </a:rPr>
              <a:t>domanda di compatibilità ambientale</a:t>
            </a:r>
            <a:r>
              <a:rPr lang="it-IT" sz="2200" dirty="0">
                <a:latin typeface="Times New Roman" panose="02020603050405020304" pitchFamily="18" charset="0"/>
                <a:cs typeface="Times New Roman" panose="02020603050405020304" pitchFamily="18" charset="0"/>
              </a:rPr>
              <a:t>. Queste sono:</a:t>
            </a:r>
          </a:p>
          <a:p>
            <a:pPr algn="just"/>
            <a:endParaRPr lang="it-IT" sz="2200" dirty="0">
              <a:latin typeface="Times New Roman" panose="02020603050405020304" pitchFamily="18" charset="0"/>
              <a:cs typeface="Times New Roman" panose="02020603050405020304" pitchFamily="18" charset="0"/>
            </a:endParaRPr>
          </a:p>
          <a:p>
            <a:pPr marL="342900" indent="-342900" algn="just">
              <a:buFontTx/>
              <a:buChar char="-"/>
            </a:pPr>
            <a:r>
              <a:rPr lang="it-IT" sz="2200" dirty="0">
                <a:latin typeface="Times New Roman" panose="02020603050405020304" pitchFamily="18" charset="0"/>
                <a:cs typeface="Times New Roman" panose="02020603050405020304" pitchFamily="18" charset="0"/>
              </a:rPr>
              <a:t>lo </a:t>
            </a:r>
            <a:r>
              <a:rPr lang="it-IT" sz="2200" b="1" dirty="0">
                <a:latin typeface="Times New Roman" panose="02020603050405020304" pitchFamily="18" charset="0"/>
                <a:cs typeface="Times New Roman" panose="02020603050405020304" pitchFamily="18" charset="0"/>
              </a:rPr>
              <a:t>Studio di Impatto Ambientale </a:t>
            </a:r>
            <a:r>
              <a:rPr lang="it-IT" sz="2200" dirty="0">
                <a:latin typeface="Times New Roman" panose="02020603050405020304" pitchFamily="18" charset="0"/>
                <a:cs typeface="Times New Roman" panose="02020603050405020304" pitchFamily="18" charset="0"/>
              </a:rPr>
              <a:t>(</a:t>
            </a:r>
            <a:r>
              <a:rPr lang="it-IT" sz="2200" b="1" dirty="0">
                <a:solidFill>
                  <a:srgbClr val="FF0000"/>
                </a:solidFill>
                <a:latin typeface="Times New Roman" panose="02020603050405020304" pitchFamily="18" charset="0"/>
                <a:cs typeface="Times New Roman" panose="02020603050405020304" pitchFamily="18" charset="0"/>
              </a:rPr>
              <a:t>SIA</a:t>
            </a:r>
            <a:r>
              <a:rPr lang="it-IT" sz="2200" dirty="0">
                <a:latin typeface="Times New Roman" panose="02020603050405020304" pitchFamily="18" charset="0"/>
                <a:cs typeface="Times New Roman" panose="02020603050405020304" pitchFamily="18" charset="0"/>
              </a:rPr>
              <a:t>) strutturato seguendo i quadri di orientamento programmatico, progettuale ed ambientale, comprese le caratterizzazioni e le analisi;</a:t>
            </a:r>
          </a:p>
          <a:p>
            <a:pPr algn="just"/>
            <a:endParaRPr lang="it-IT" sz="800" dirty="0">
              <a:latin typeface="Times New Roman" panose="02020603050405020304" pitchFamily="18" charset="0"/>
              <a:cs typeface="Times New Roman" panose="02020603050405020304" pitchFamily="18" charset="0"/>
            </a:endParaRPr>
          </a:p>
          <a:p>
            <a:pPr marL="342900" indent="-342900" algn="just">
              <a:buFontTx/>
              <a:buChar char="-"/>
            </a:pPr>
            <a:r>
              <a:rPr lang="it-IT" sz="2200" b="1" dirty="0">
                <a:latin typeface="Times New Roman" panose="02020603050405020304" pitchFamily="18" charset="0"/>
                <a:cs typeface="Times New Roman" panose="02020603050405020304" pitchFamily="18" charset="0"/>
              </a:rPr>
              <a:t>la sintesi non tecnica </a:t>
            </a:r>
            <a:r>
              <a:rPr lang="it-IT" sz="2200" dirty="0">
                <a:latin typeface="Times New Roman" panose="02020603050405020304" pitchFamily="18" charset="0"/>
                <a:cs typeface="Times New Roman" panose="02020603050405020304" pitchFamily="18" charset="0"/>
              </a:rPr>
              <a:t>destinata alla divulgazione pubblica;</a:t>
            </a:r>
          </a:p>
          <a:p>
            <a:pPr algn="just"/>
            <a:endParaRPr lang="it-IT" sz="800" dirty="0">
              <a:latin typeface="Times New Roman" panose="02020603050405020304" pitchFamily="18" charset="0"/>
              <a:cs typeface="Times New Roman" panose="02020603050405020304" pitchFamily="18" charset="0"/>
            </a:endParaRPr>
          </a:p>
          <a:p>
            <a:pPr algn="just"/>
            <a:r>
              <a:rPr lang="it-IT" sz="2200" b="1" dirty="0">
                <a:latin typeface="Times New Roman" panose="02020603050405020304" pitchFamily="18" charset="0"/>
                <a:cs typeface="Times New Roman" panose="02020603050405020304" pitchFamily="18" charset="0"/>
              </a:rPr>
              <a:t>-   la documentazione comprovante l’avvenuta pubblicazione</a:t>
            </a:r>
            <a:r>
              <a:rPr lang="it-IT" sz="2200" dirty="0">
                <a:latin typeface="Times New Roman" panose="02020603050405020304" pitchFamily="18" charset="0"/>
                <a:cs typeface="Times New Roman" panose="02020603050405020304" pitchFamily="18" charset="0"/>
              </a:rPr>
              <a:t>.</a:t>
            </a:r>
          </a:p>
          <a:p>
            <a:pPr algn="just"/>
            <a:endParaRPr lang="it-IT" sz="2200" b="1" i="0" u="none" strike="noStrike" baseline="0" dirty="0">
              <a:latin typeface="Times New Roman" panose="02020603050405020304" pitchFamily="18" charset="0"/>
              <a:cs typeface="Times New Roman" panose="02020603050405020304" pitchFamily="18" charset="0"/>
            </a:endParaRPr>
          </a:p>
          <a:p>
            <a:pPr algn="just"/>
            <a:endParaRPr lang="it-IT" sz="2200" b="1" i="0" u="none" strike="noStrike" baseline="0" dirty="0">
              <a:latin typeface="Times New Roman" panose="02020603050405020304" pitchFamily="18" charset="0"/>
              <a:cs typeface="Times New Roman" panose="02020603050405020304" pitchFamily="18" charset="0"/>
            </a:endParaRPr>
          </a:p>
          <a:p>
            <a:pPr algn="just"/>
            <a:r>
              <a:rPr lang="it-IT" sz="2200" i="0" u="none" strike="noStrike" baseline="0" dirty="0">
                <a:latin typeface="Times New Roman" panose="02020603050405020304" pitchFamily="18" charset="0"/>
                <a:cs typeface="Times New Roman" panose="02020603050405020304" pitchFamily="18" charset="0"/>
              </a:rPr>
              <a:t>Le principali </a:t>
            </a:r>
            <a:r>
              <a:rPr lang="it-IT" sz="2200" b="1" i="0" u="none" strike="noStrike" baseline="0" dirty="0">
                <a:latin typeface="Times New Roman" panose="02020603050405020304" pitchFamily="18" charset="0"/>
                <a:cs typeface="Times New Roman" panose="02020603050405020304" pitchFamily="18" charset="0"/>
              </a:rPr>
              <a:t>fasi </a:t>
            </a:r>
            <a:r>
              <a:rPr lang="it-IT" sz="2200" i="0" u="none" strike="noStrike" baseline="0" dirty="0">
                <a:latin typeface="Times New Roman" panose="02020603050405020304" pitchFamily="18" charset="0"/>
                <a:cs typeface="Times New Roman" panose="02020603050405020304" pitchFamily="18" charset="0"/>
              </a:rPr>
              <a:t>del </a:t>
            </a:r>
            <a:r>
              <a:rPr lang="it-IT" sz="2200" b="1" i="0" u="none" strike="noStrike" baseline="0" dirty="0">
                <a:latin typeface="Times New Roman" panose="02020603050405020304" pitchFamily="18" charset="0"/>
                <a:cs typeface="Times New Roman" panose="02020603050405020304" pitchFamily="18" charset="0"/>
              </a:rPr>
              <a:t>procedimento </a:t>
            </a:r>
            <a:r>
              <a:rPr lang="it-IT" sz="2200" i="0" u="none" strike="noStrike" baseline="0" dirty="0">
                <a:latin typeface="Times New Roman" panose="02020603050405020304" pitchFamily="18" charset="0"/>
                <a:cs typeface="Times New Roman" panose="02020603050405020304" pitchFamily="18" charset="0"/>
              </a:rPr>
              <a:t>sono:</a:t>
            </a:r>
          </a:p>
          <a:p>
            <a:pPr algn="just"/>
            <a:endParaRPr lang="it-IT" sz="2200" b="1" dirty="0">
              <a:latin typeface="Times New Roman" panose="02020603050405020304" pitchFamily="18" charset="0"/>
              <a:cs typeface="Times New Roman" panose="02020603050405020304" pitchFamily="18" charset="0"/>
            </a:endParaRPr>
          </a:p>
          <a:p>
            <a:pPr algn="just"/>
            <a:r>
              <a:rPr lang="it-IT" sz="2200" i="0" u="none" strike="noStrike" baseline="0" dirty="0">
                <a:latin typeface="Times New Roman" panose="02020603050405020304" pitchFamily="18" charset="0"/>
                <a:cs typeface="Times New Roman" panose="02020603050405020304" pitchFamily="18" charset="0"/>
              </a:rPr>
              <a:t>- Procedura di </a:t>
            </a:r>
            <a:r>
              <a:rPr lang="it-IT" sz="2200" b="1" i="0" u="none" strike="noStrike" baseline="0" dirty="0">
                <a:latin typeface="Times New Roman" panose="02020603050405020304" pitchFamily="18" charset="0"/>
                <a:cs typeface="Times New Roman" panose="02020603050405020304" pitchFamily="18" charset="0"/>
              </a:rPr>
              <a:t>screening:</a:t>
            </a:r>
          </a:p>
          <a:p>
            <a:pPr algn="just"/>
            <a:endParaRPr lang="it-IT" sz="2200" b="1" i="0" u="none" strike="noStrike" baseline="0" dirty="0">
              <a:latin typeface="Times New Roman" panose="02020603050405020304" pitchFamily="18" charset="0"/>
              <a:cs typeface="Times New Roman" panose="02020603050405020304" pitchFamily="18" charset="0"/>
            </a:endParaRPr>
          </a:p>
          <a:p>
            <a:pPr algn="just"/>
            <a:r>
              <a:rPr lang="it-IT" sz="2200" b="0" i="0" u="none" strike="noStrike" baseline="0" dirty="0">
                <a:latin typeface="Times New Roman" panose="02020603050405020304" pitchFamily="18" charset="0"/>
                <a:cs typeface="Times New Roman" panose="02020603050405020304" pitchFamily="18" charset="0"/>
              </a:rPr>
              <a:t>la </a:t>
            </a:r>
            <a:r>
              <a:rPr lang="it-IT" sz="2200" b="1" i="0" u="none" strike="noStrike" baseline="0" dirty="0">
                <a:latin typeface="Times New Roman" panose="02020603050405020304" pitchFamily="18" charset="0"/>
                <a:cs typeface="Times New Roman" panose="02020603050405020304" pitchFamily="18" charset="0"/>
              </a:rPr>
              <a:t>decisione preliminare </a:t>
            </a:r>
            <a:r>
              <a:rPr lang="it-IT" sz="2200" b="0" i="0" u="none" strike="noStrike" baseline="0" dirty="0">
                <a:latin typeface="Times New Roman" panose="02020603050405020304" pitchFamily="18" charset="0"/>
                <a:cs typeface="Times New Roman" panose="02020603050405020304" pitchFamily="18" charset="0"/>
              </a:rPr>
              <a:t>se le caratteristiche del progetto (per le sue dimensioni, la sua localizzazione, ecc.) possono produrre un impatto ambientale significativo (Artt. 9 e 10 della LR 9/99 e art. 20 del </a:t>
            </a:r>
            <a:r>
              <a:rPr lang="it-IT" sz="2200" b="0" i="0" u="none" strike="noStrike" baseline="0" dirty="0" err="1">
                <a:latin typeface="Times New Roman" panose="02020603050405020304" pitchFamily="18" charset="0"/>
                <a:cs typeface="Times New Roman" panose="02020603050405020304" pitchFamily="18" charset="0"/>
              </a:rPr>
              <a:t>DLgs</a:t>
            </a:r>
            <a:r>
              <a:rPr lang="it-IT" sz="2200" b="0" i="0" u="none" strike="noStrike" baseline="0" dirty="0">
                <a:latin typeface="Times New Roman" panose="02020603050405020304" pitchFamily="18" charset="0"/>
                <a:cs typeface="Times New Roman" panose="02020603050405020304" pitchFamily="18" charset="0"/>
              </a:rPr>
              <a:t> 4/08). (selezionare i progetti da inviare a VIA)</a:t>
            </a:r>
          </a:p>
          <a:p>
            <a:pPr algn="l"/>
            <a:endParaRPr lang="it-IT" dirty="0">
              <a:solidFill>
                <a:srgbClr val="000000"/>
              </a:solidFill>
              <a:latin typeface="Arial" panose="020B0604020202020204" pitchFamily="34" charset="0"/>
            </a:endParaRPr>
          </a:p>
        </p:txBody>
      </p:sp>
    </p:spTree>
    <p:extLst>
      <p:ext uri="{BB962C8B-B14F-4D97-AF65-F5344CB8AC3E}">
        <p14:creationId xmlns:p14="http://schemas.microsoft.com/office/powerpoint/2010/main" val="2966061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6EB04329-86B9-4B86-9214-4AFCB65B32BB}"/>
              </a:ext>
            </a:extLst>
          </p:cNvPr>
          <p:cNvSpPr txBox="1"/>
          <p:nvPr/>
        </p:nvSpPr>
        <p:spPr>
          <a:xfrm>
            <a:off x="183502" y="186612"/>
            <a:ext cx="11880980" cy="6555641"/>
          </a:xfrm>
          <a:prstGeom prst="rect">
            <a:avLst/>
          </a:prstGeom>
          <a:solidFill>
            <a:srgbClr val="FFFF99"/>
          </a:solidFill>
        </p:spPr>
        <p:txBody>
          <a:bodyPr wrap="square" rtlCol="0">
            <a:spAutoFit/>
          </a:bodyPr>
          <a:lstStyle/>
          <a:p>
            <a:pPr algn="just"/>
            <a:r>
              <a:rPr lang="it-IT" sz="2100" dirty="0">
                <a:latin typeface="Times New Roman" panose="02020603050405020304" pitchFamily="18" charset="0"/>
                <a:cs typeface="Times New Roman" panose="02020603050405020304" pitchFamily="18" charset="0"/>
              </a:rPr>
              <a:t>- Procedura di </a:t>
            </a:r>
            <a:r>
              <a:rPr lang="it-IT" sz="2100" b="1" dirty="0" err="1">
                <a:latin typeface="Times New Roman" panose="02020603050405020304" pitchFamily="18" charset="0"/>
                <a:cs typeface="Times New Roman" panose="02020603050405020304" pitchFamily="18" charset="0"/>
              </a:rPr>
              <a:t>scoping</a:t>
            </a:r>
            <a:r>
              <a:rPr lang="it-IT" sz="2100" dirty="0">
                <a:latin typeface="Times New Roman" panose="02020603050405020304" pitchFamily="18" charset="0"/>
                <a:cs typeface="Times New Roman" panose="02020603050405020304" pitchFamily="18" charset="0"/>
              </a:rPr>
              <a:t>:</a:t>
            </a:r>
          </a:p>
          <a:p>
            <a:pPr algn="just"/>
            <a:endParaRPr lang="it-IT" sz="2100" dirty="0">
              <a:latin typeface="Times New Roman" panose="02020603050405020304" pitchFamily="18" charset="0"/>
              <a:cs typeface="Times New Roman" panose="02020603050405020304" pitchFamily="18" charset="0"/>
            </a:endParaRPr>
          </a:p>
          <a:p>
            <a:pPr algn="just"/>
            <a:r>
              <a:rPr lang="it-IT" sz="2100" dirty="0">
                <a:latin typeface="Times New Roman" panose="02020603050405020304" pitchFamily="18" charset="0"/>
                <a:cs typeface="Times New Roman" panose="02020603050405020304" pitchFamily="18" charset="0"/>
              </a:rPr>
              <a:t>la fase, relativa ai progetti sottoposti a VIA, avente lo scopo di identificare i tematismi che devono essere considerati nel S.I.A. (Studio di Impatto Ambientale) e gli elaborati progettuali a ciò necessari (Art. 12 della LR 9/99 e art. 21 del </a:t>
            </a:r>
            <a:r>
              <a:rPr lang="it-IT" sz="2100" dirty="0" err="1">
                <a:latin typeface="Times New Roman" panose="02020603050405020304" pitchFamily="18" charset="0"/>
                <a:cs typeface="Times New Roman" panose="02020603050405020304" pitchFamily="18" charset="0"/>
              </a:rPr>
              <a:t>DLgs</a:t>
            </a:r>
            <a:r>
              <a:rPr lang="it-IT" sz="2100" dirty="0">
                <a:latin typeface="Times New Roman" panose="02020603050405020304" pitchFamily="18" charset="0"/>
                <a:cs typeface="Times New Roman" panose="02020603050405020304" pitchFamily="18" charset="0"/>
              </a:rPr>
              <a:t> 4/08)</a:t>
            </a:r>
          </a:p>
          <a:p>
            <a:pPr algn="just"/>
            <a:endParaRPr lang="it-IT" sz="2100" b="1" dirty="0">
              <a:latin typeface="Times New Roman" panose="02020603050405020304" pitchFamily="18" charset="0"/>
              <a:cs typeface="Times New Roman" panose="02020603050405020304" pitchFamily="18" charset="0"/>
            </a:endParaRPr>
          </a:p>
          <a:p>
            <a:pPr algn="just"/>
            <a:r>
              <a:rPr lang="it-IT" sz="2100" b="1" dirty="0">
                <a:latin typeface="Times New Roman" panose="02020603050405020304" pitchFamily="18" charset="0"/>
                <a:cs typeface="Times New Roman" panose="02020603050405020304" pitchFamily="18" charset="0"/>
              </a:rPr>
              <a:t>- Procedura di VIA </a:t>
            </a:r>
            <a:r>
              <a:rPr lang="it-IT" sz="2100" dirty="0">
                <a:latin typeface="Times New Roman" panose="02020603050405020304" pitchFamily="18" charset="0"/>
                <a:cs typeface="Times New Roman" panose="02020603050405020304" pitchFamily="18" charset="0"/>
              </a:rPr>
              <a:t>cioè la procedura che, attraverso:</a:t>
            </a:r>
          </a:p>
          <a:p>
            <a:pPr algn="just"/>
            <a:r>
              <a:rPr lang="it-IT" sz="2100" dirty="0">
                <a:latin typeface="Times New Roman" panose="02020603050405020304" pitchFamily="18" charset="0"/>
                <a:cs typeface="Times New Roman" panose="02020603050405020304" pitchFamily="18" charset="0"/>
              </a:rPr>
              <a:t>• la pubblicazione, la consultazione delle associazioni e dei soggetti interessati,</a:t>
            </a:r>
          </a:p>
          <a:p>
            <a:pPr algn="just"/>
            <a:r>
              <a:rPr lang="it-IT" sz="2100" dirty="0">
                <a:latin typeface="Times New Roman" panose="02020603050405020304" pitchFamily="18" charset="0"/>
                <a:cs typeface="Times New Roman" panose="02020603050405020304" pitchFamily="18" charset="0"/>
              </a:rPr>
              <a:t>• l’istruttoria tecnica sull’impatto ambientale del progetto, mediante Conferenza di Servizi, in collaborazione con le altre amministrazioni interessate ed in contraddittorio con il proponente,</a:t>
            </a:r>
          </a:p>
          <a:p>
            <a:pPr algn="just"/>
            <a:r>
              <a:rPr lang="it-IT" sz="2100" dirty="0">
                <a:latin typeface="Times New Roman" panose="02020603050405020304" pitchFamily="18" charset="0"/>
                <a:cs typeface="Times New Roman" panose="02020603050405020304" pitchFamily="18" charset="0"/>
              </a:rPr>
              <a:t>• Si conclude con </a:t>
            </a:r>
            <a:r>
              <a:rPr lang="it-IT" sz="2100" b="1" dirty="0">
                <a:latin typeface="Times New Roman" panose="02020603050405020304" pitchFamily="18" charset="0"/>
                <a:cs typeface="Times New Roman" panose="02020603050405020304" pitchFamily="18" charset="0"/>
              </a:rPr>
              <a:t>l’emanazione del giudizio di compatibilità ambientale </a:t>
            </a:r>
            <a:r>
              <a:rPr lang="it-IT" sz="2100" dirty="0">
                <a:latin typeface="Times New Roman" panose="02020603050405020304" pitchFamily="18" charset="0"/>
                <a:cs typeface="Times New Roman" panose="02020603050405020304" pitchFamily="18" charset="0"/>
              </a:rPr>
              <a:t>e </a:t>
            </a:r>
            <a:r>
              <a:rPr lang="it-IT" sz="2100" b="1" dirty="0">
                <a:latin typeface="Times New Roman" panose="02020603050405020304" pitchFamily="18" charset="0"/>
                <a:cs typeface="Times New Roman" panose="02020603050405020304" pitchFamily="18" charset="0"/>
              </a:rPr>
              <a:t>la raccolte delle autorizzazioni ambientali necessarie alla realizzazione del progetto</a:t>
            </a:r>
            <a:r>
              <a:rPr lang="it-IT" sz="2100" dirty="0">
                <a:latin typeface="Times New Roman" panose="02020603050405020304" pitchFamily="18" charset="0"/>
                <a:cs typeface="Times New Roman" panose="02020603050405020304" pitchFamily="18" charset="0"/>
              </a:rPr>
              <a:t>. (da art. 13 a 18 della LR 9/99 e art. da 23 a 27 del </a:t>
            </a:r>
            <a:r>
              <a:rPr lang="it-IT" sz="2100" dirty="0" err="1">
                <a:latin typeface="Times New Roman" panose="02020603050405020304" pitchFamily="18" charset="0"/>
                <a:cs typeface="Times New Roman" panose="02020603050405020304" pitchFamily="18" charset="0"/>
              </a:rPr>
              <a:t>DLgs</a:t>
            </a:r>
            <a:r>
              <a:rPr lang="it-IT" sz="2100" dirty="0">
                <a:latin typeface="Times New Roman" panose="02020603050405020304" pitchFamily="18" charset="0"/>
                <a:cs typeface="Times New Roman" panose="02020603050405020304" pitchFamily="18" charset="0"/>
              </a:rPr>
              <a:t> 4/08).</a:t>
            </a:r>
          </a:p>
          <a:p>
            <a:pPr algn="just"/>
            <a:endParaRPr lang="it-IT" sz="2100" dirty="0">
              <a:latin typeface="Times New Roman" panose="02020603050405020304" pitchFamily="18" charset="0"/>
              <a:cs typeface="Times New Roman" panose="02020603050405020304" pitchFamily="18" charset="0"/>
            </a:endParaRPr>
          </a:p>
          <a:p>
            <a:pPr algn="just"/>
            <a:r>
              <a:rPr lang="it-IT" sz="2100" dirty="0">
                <a:latin typeface="Times New Roman" panose="02020603050405020304" pitchFamily="18" charset="0"/>
                <a:cs typeface="Times New Roman" panose="02020603050405020304" pitchFamily="18" charset="0"/>
              </a:rPr>
              <a:t>- Il </a:t>
            </a:r>
            <a:r>
              <a:rPr lang="it-IT" sz="2100" b="1" dirty="0">
                <a:latin typeface="Times New Roman" panose="02020603050405020304" pitchFamily="18" charset="0"/>
                <a:cs typeface="Times New Roman" panose="02020603050405020304" pitchFamily="18" charset="0"/>
              </a:rPr>
              <a:t>Monitoraggio</a:t>
            </a:r>
            <a:r>
              <a:rPr lang="it-IT" sz="2100" dirty="0">
                <a:latin typeface="Times New Roman" panose="02020603050405020304" pitchFamily="18" charset="0"/>
                <a:cs typeface="Times New Roman" panose="02020603050405020304" pitchFamily="18" charset="0"/>
              </a:rPr>
              <a:t> cioè la </a:t>
            </a:r>
            <a:r>
              <a:rPr lang="it-IT" sz="2100" b="1" dirty="0">
                <a:latin typeface="Times New Roman" panose="02020603050405020304" pitchFamily="18" charset="0"/>
                <a:cs typeface="Times New Roman" panose="02020603050405020304" pitchFamily="18" charset="0"/>
              </a:rPr>
              <a:t>fase di controllo </a:t>
            </a:r>
            <a:r>
              <a:rPr lang="it-IT" sz="2100" dirty="0">
                <a:latin typeface="Times New Roman" panose="02020603050405020304" pitchFamily="18" charset="0"/>
                <a:cs typeface="Times New Roman" panose="02020603050405020304" pitchFamily="18" charset="0"/>
              </a:rPr>
              <a:t>e </a:t>
            </a:r>
            <a:r>
              <a:rPr lang="it-IT" sz="2100" b="1" dirty="0">
                <a:latin typeface="Times New Roman" panose="02020603050405020304" pitchFamily="18" charset="0"/>
                <a:cs typeface="Times New Roman" panose="02020603050405020304" pitchFamily="18" charset="0"/>
              </a:rPr>
              <a:t>verifica</a:t>
            </a:r>
            <a:r>
              <a:rPr lang="it-IT" sz="2100" dirty="0">
                <a:latin typeface="Times New Roman" panose="02020603050405020304" pitchFamily="18" charset="0"/>
                <a:cs typeface="Times New Roman" panose="02020603050405020304" pitchFamily="18" charset="0"/>
              </a:rPr>
              <a:t>:</a:t>
            </a:r>
          </a:p>
          <a:p>
            <a:pPr algn="just"/>
            <a:r>
              <a:rPr lang="it-IT" sz="2100" dirty="0">
                <a:latin typeface="Times New Roman" panose="02020603050405020304" pitchFamily="18" charset="0"/>
                <a:cs typeface="Times New Roman" panose="02020603050405020304" pitchFamily="18" charset="0"/>
              </a:rPr>
              <a:t>• degli (effettivi) impatti ambientali significativi provocati dalle opere approvate,</a:t>
            </a:r>
          </a:p>
          <a:p>
            <a:pPr algn="just"/>
            <a:r>
              <a:rPr lang="it-IT" sz="2100" dirty="0">
                <a:latin typeface="Times New Roman" panose="02020603050405020304" pitchFamily="18" charset="0"/>
                <a:cs typeface="Times New Roman" panose="02020603050405020304" pitchFamily="18" charset="0"/>
              </a:rPr>
              <a:t>• della ottemperanza delle prescrizioni espresse,</a:t>
            </a:r>
          </a:p>
          <a:p>
            <a:pPr algn="just"/>
            <a:r>
              <a:rPr lang="it-IT" sz="2100" dirty="0">
                <a:latin typeface="Times New Roman" panose="02020603050405020304" pitchFamily="18" charset="0"/>
                <a:cs typeface="Times New Roman" panose="02020603050405020304" pitchFamily="18" charset="0"/>
              </a:rPr>
              <a:t>• per individuare tempestivamente eventuali impatti negativi non previsti,</a:t>
            </a:r>
          </a:p>
          <a:p>
            <a:pPr algn="just"/>
            <a:r>
              <a:rPr lang="it-IT" sz="2100" dirty="0">
                <a:latin typeface="Times New Roman" panose="02020603050405020304" pitchFamily="18" charset="0"/>
                <a:cs typeface="Times New Roman" panose="02020603050405020304" pitchFamily="18" charset="0"/>
              </a:rPr>
              <a:t>• consentire all’autorità competente di adottare le opportune misure correttive (Art. 10, comma 1, lett. b) ed Art. 17, comma 5, della LR 9/99 e art. 28 del </a:t>
            </a:r>
            <a:r>
              <a:rPr lang="it-IT" sz="2100" dirty="0" err="1">
                <a:latin typeface="Times New Roman" panose="02020603050405020304" pitchFamily="18" charset="0"/>
                <a:cs typeface="Times New Roman" panose="02020603050405020304" pitchFamily="18" charset="0"/>
              </a:rPr>
              <a:t>DLgs</a:t>
            </a:r>
            <a:r>
              <a:rPr lang="it-IT" sz="2100" dirty="0">
                <a:latin typeface="Times New Roman" panose="02020603050405020304" pitchFamily="18" charset="0"/>
                <a:cs typeface="Times New Roman" panose="02020603050405020304" pitchFamily="18" charset="0"/>
              </a:rPr>
              <a:t> 4/08).</a:t>
            </a:r>
          </a:p>
        </p:txBody>
      </p:sp>
    </p:spTree>
    <p:extLst>
      <p:ext uri="{BB962C8B-B14F-4D97-AF65-F5344CB8AC3E}">
        <p14:creationId xmlns:p14="http://schemas.microsoft.com/office/powerpoint/2010/main" val="3244830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3E83CCAD-8A26-4167-A4D1-2C784CC4D855}"/>
              </a:ext>
            </a:extLst>
          </p:cNvPr>
          <p:cNvSpPr txBox="1"/>
          <p:nvPr/>
        </p:nvSpPr>
        <p:spPr>
          <a:xfrm>
            <a:off x="112986" y="140291"/>
            <a:ext cx="11966027" cy="6555641"/>
          </a:xfrm>
          <a:prstGeom prst="rect">
            <a:avLst/>
          </a:prstGeom>
          <a:solidFill>
            <a:srgbClr val="FFFF99"/>
          </a:solidFill>
        </p:spPr>
        <p:txBody>
          <a:bodyPr wrap="square" rtlCol="0">
            <a:spAutoFit/>
          </a:bodyPr>
          <a:lstStyle/>
          <a:p>
            <a:pPr algn="just"/>
            <a:r>
              <a:rPr lang="it-IT" sz="2100" b="0" i="0" u="none" strike="noStrike" baseline="0" dirty="0">
                <a:solidFill>
                  <a:srgbClr val="000000"/>
                </a:solidFill>
                <a:latin typeface="Times New Roman" panose="02020603050405020304" pitchFamily="18" charset="0"/>
                <a:cs typeface="Times New Roman" panose="02020603050405020304" pitchFamily="18" charset="0"/>
              </a:rPr>
              <a:t>Ancora, nel d</a:t>
            </a:r>
            <a:r>
              <a:rPr lang="it-IT" sz="2100" dirty="0">
                <a:solidFill>
                  <a:srgbClr val="000000"/>
                </a:solidFill>
                <a:latin typeface="Times New Roman" panose="02020603050405020304" pitchFamily="18" charset="0"/>
                <a:cs typeface="Times New Roman" panose="02020603050405020304" pitchFamily="18" charset="0"/>
              </a:rPr>
              <a:t>ettaglio, i </a:t>
            </a:r>
            <a:r>
              <a:rPr lang="it-IT" sz="2100" b="1" dirty="0">
                <a:solidFill>
                  <a:srgbClr val="000000"/>
                </a:solidFill>
                <a:latin typeface="Times New Roman" panose="02020603050405020304" pitchFamily="18" charset="0"/>
                <a:cs typeface="Times New Roman" panose="02020603050405020304" pitchFamily="18" charset="0"/>
              </a:rPr>
              <a:t>contenuti </a:t>
            </a:r>
            <a:r>
              <a:rPr lang="it-IT" sz="2100" dirty="0">
                <a:solidFill>
                  <a:srgbClr val="000000"/>
                </a:solidFill>
                <a:latin typeface="Times New Roman" panose="02020603050405020304" pitchFamily="18" charset="0"/>
                <a:cs typeface="Times New Roman" panose="02020603050405020304" pitchFamily="18" charset="0"/>
              </a:rPr>
              <a:t>dello </a:t>
            </a:r>
            <a:r>
              <a:rPr lang="it-IT" sz="2100" b="1" i="0" u="none" strike="noStrike" baseline="0" dirty="0">
                <a:solidFill>
                  <a:srgbClr val="000000"/>
                </a:solidFill>
                <a:latin typeface="Times New Roman" panose="02020603050405020304" pitchFamily="18" charset="0"/>
                <a:cs typeface="Times New Roman" panose="02020603050405020304" pitchFamily="18" charset="0"/>
              </a:rPr>
              <a:t>Studio di Impatto Ambientale (SIA)</a:t>
            </a:r>
            <a:r>
              <a:rPr lang="it-IT" sz="2100" b="0" i="0" u="none" strike="noStrike" baseline="0" dirty="0">
                <a:solidFill>
                  <a:srgbClr val="000000"/>
                </a:solidFill>
                <a:latin typeface="Times New Roman" panose="02020603050405020304" pitchFamily="18" charset="0"/>
                <a:cs typeface="Times New Roman" panose="02020603050405020304" pitchFamily="18" charset="0"/>
              </a:rPr>
              <a:t>, sono definiti </a:t>
            </a:r>
            <a:r>
              <a:rPr lang="it-IT" sz="2100" b="1" i="0" u="none" strike="noStrike" baseline="0" dirty="0">
                <a:solidFill>
                  <a:srgbClr val="000000"/>
                </a:solidFill>
                <a:latin typeface="Times New Roman" panose="02020603050405020304" pitchFamily="18" charset="0"/>
                <a:cs typeface="Times New Roman" panose="02020603050405020304" pitchFamily="18" charset="0"/>
              </a:rPr>
              <a:t>dall’allegato IV </a:t>
            </a:r>
            <a:r>
              <a:rPr lang="it-IT" sz="2100" b="0" i="0" u="none" strike="noStrike" baseline="0" dirty="0">
                <a:solidFill>
                  <a:srgbClr val="000000"/>
                </a:solidFill>
                <a:latin typeface="Times New Roman" panose="02020603050405020304" pitchFamily="18" charset="0"/>
                <a:cs typeface="Times New Roman" panose="02020603050405020304" pitchFamily="18" charset="0"/>
              </a:rPr>
              <a:t>della </a:t>
            </a:r>
            <a:r>
              <a:rPr lang="it-IT" sz="2100" dirty="0">
                <a:solidFill>
                  <a:srgbClr val="000000"/>
                </a:solidFill>
                <a:latin typeface="Times New Roman" panose="02020603050405020304" pitchFamily="18" charset="0"/>
                <a:cs typeface="Times New Roman" panose="02020603050405020304" pitchFamily="18" charset="0"/>
              </a:rPr>
              <a:t>D</a:t>
            </a:r>
            <a:r>
              <a:rPr lang="it-IT" sz="2100" b="0" i="0" u="none" strike="noStrike" baseline="0" dirty="0">
                <a:solidFill>
                  <a:srgbClr val="000000"/>
                </a:solidFill>
                <a:latin typeface="Times New Roman" panose="02020603050405020304" pitchFamily="18" charset="0"/>
                <a:cs typeface="Times New Roman" panose="02020603050405020304" pitchFamily="18" charset="0"/>
              </a:rPr>
              <a:t>irettiva, che così li elenca:</a:t>
            </a:r>
          </a:p>
          <a:p>
            <a:pPr algn="just"/>
            <a:endParaRPr lang="it-IT" sz="2100" b="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it-IT" sz="2100" b="1" u="none" strike="noStrike" baseline="0" dirty="0">
                <a:solidFill>
                  <a:srgbClr val="000000"/>
                </a:solidFill>
                <a:latin typeface="Times New Roman" panose="02020603050405020304" pitchFamily="18" charset="0"/>
                <a:cs typeface="Times New Roman" panose="02020603050405020304" pitchFamily="18" charset="0"/>
              </a:rPr>
              <a:t>1. Descrizione del progetto, comprese in particolare:</a:t>
            </a:r>
          </a:p>
          <a:p>
            <a:pPr marL="342900" indent="-342900" algn="just">
              <a:buFontTx/>
              <a:buChar char="-"/>
            </a:pPr>
            <a:r>
              <a:rPr lang="it-IT" sz="2100" b="0" u="none" strike="noStrike" baseline="0" dirty="0">
                <a:solidFill>
                  <a:srgbClr val="000000"/>
                </a:solidFill>
                <a:latin typeface="Times New Roman" panose="02020603050405020304" pitchFamily="18" charset="0"/>
                <a:cs typeface="Times New Roman" panose="02020603050405020304" pitchFamily="18" charset="0"/>
              </a:rPr>
              <a:t>una descrizione delle </a:t>
            </a:r>
            <a:r>
              <a:rPr lang="it-IT" sz="2100" b="0" u="none" strike="noStrike" baseline="0" dirty="0">
                <a:solidFill>
                  <a:srgbClr val="FF0000"/>
                </a:solidFill>
                <a:latin typeface="Times New Roman" panose="02020603050405020304" pitchFamily="18" charset="0"/>
                <a:cs typeface="Times New Roman" panose="02020603050405020304" pitchFamily="18" charset="0"/>
              </a:rPr>
              <a:t>caratteristiche fisiche </a:t>
            </a:r>
            <a:r>
              <a:rPr lang="it-IT" sz="2100" b="0" u="none" strike="noStrike" baseline="0" dirty="0">
                <a:solidFill>
                  <a:srgbClr val="000000"/>
                </a:solidFill>
                <a:latin typeface="Times New Roman" panose="02020603050405020304" pitchFamily="18" charset="0"/>
                <a:cs typeface="Times New Roman" panose="02020603050405020304" pitchFamily="18" charset="0"/>
              </a:rPr>
              <a:t>dell'insieme del </a:t>
            </a:r>
            <a:r>
              <a:rPr lang="it-IT" sz="2100" b="0" u="none" strike="noStrike" baseline="0" dirty="0">
                <a:solidFill>
                  <a:srgbClr val="FF0000"/>
                </a:solidFill>
                <a:latin typeface="Times New Roman" panose="02020603050405020304" pitchFamily="18" charset="0"/>
                <a:cs typeface="Times New Roman" panose="02020603050405020304" pitchFamily="18" charset="0"/>
              </a:rPr>
              <a:t>progetto </a:t>
            </a:r>
            <a:r>
              <a:rPr lang="it-IT" sz="2100" b="0" u="none" strike="noStrike" baseline="0" dirty="0">
                <a:solidFill>
                  <a:srgbClr val="000000"/>
                </a:solidFill>
                <a:latin typeface="Times New Roman" panose="02020603050405020304" pitchFamily="18" charset="0"/>
                <a:cs typeface="Times New Roman" panose="02020603050405020304" pitchFamily="18" charset="0"/>
              </a:rPr>
              <a:t>e delle esigenze di </a:t>
            </a:r>
            <a:r>
              <a:rPr lang="it-IT" sz="2100" b="0" u="none" strike="noStrike" baseline="0" dirty="0">
                <a:solidFill>
                  <a:srgbClr val="FF0000"/>
                </a:solidFill>
                <a:latin typeface="Times New Roman" panose="02020603050405020304" pitchFamily="18" charset="0"/>
                <a:cs typeface="Times New Roman" panose="02020603050405020304" pitchFamily="18" charset="0"/>
              </a:rPr>
              <a:t>utilizzazione del suolo durante le fasi di costruzione e di funzionamento</a:t>
            </a:r>
            <a:r>
              <a:rPr lang="it-IT" sz="2100" b="0" u="none" strike="noStrike" baseline="0" dirty="0">
                <a:solidFill>
                  <a:srgbClr val="000000"/>
                </a:solidFill>
                <a:latin typeface="Times New Roman" panose="02020603050405020304" pitchFamily="18" charset="0"/>
                <a:cs typeface="Times New Roman" panose="02020603050405020304" pitchFamily="18" charset="0"/>
              </a:rPr>
              <a:t>;</a:t>
            </a:r>
          </a:p>
          <a:p>
            <a:pPr marL="342900" indent="-342900" algn="just">
              <a:buFontTx/>
              <a:buChar char="-"/>
            </a:pPr>
            <a:r>
              <a:rPr lang="it-IT" sz="2100" b="0" u="none" strike="noStrike" baseline="0" dirty="0">
                <a:solidFill>
                  <a:srgbClr val="000000"/>
                </a:solidFill>
                <a:latin typeface="Times New Roman" panose="02020603050405020304" pitchFamily="18" charset="0"/>
                <a:cs typeface="Times New Roman" panose="02020603050405020304" pitchFamily="18" charset="0"/>
              </a:rPr>
              <a:t>una descrizione delle principali </a:t>
            </a:r>
            <a:r>
              <a:rPr lang="it-IT" sz="2100" b="0" u="none" strike="noStrike" baseline="0" dirty="0">
                <a:solidFill>
                  <a:srgbClr val="FF0000"/>
                </a:solidFill>
                <a:latin typeface="Times New Roman" panose="02020603050405020304" pitchFamily="18" charset="0"/>
                <a:cs typeface="Times New Roman" panose="02020603050405020304" pitchFamily="18" charset="0"/>
              </a:rPr>
              <a:t>caratteristiche dei processi produttivi</a:t>
            </a:r>
            <a:r>
              <a:rPr lang="it-IT" sz="2100" b="0" u="none" strike="noStrike" baseline="0" dirty="0">
                <a:solidFill>
                  <a:srgbClr val="000000"/>
                </a:solidFill>
                <a:latin typeface="Times New Roman" panose="02020603050405020304" pitchFamily="18" charset="0"/>
                <a:cs typeface="Times New Roman" panose="02020603050405020304" pitchFamily="18" charset="0"/>
              </a:rPr>
              <a:t>, con l'indicazione per esempio della </a:t>
            </a:r>
            <a:r>
              <a:rPr lang="it-IT" sz="2100" b="0" u="none" strike="noStrike" baseline="0" dirty="0">
                <a:solidFill>
                  <a:srgbClr val="FF0000"/>
                </a:solidFill>
                <a:latin typeface="Times New Roman" panose="02020603050405020304" pitchFamily="18" charset="0"/>
                <a:cs typeface="Times New Roman" panose="02020603050405020304" pitchFamily="18" charset="0"/>
              </a:rPr>
              <a:t>natura e delle quantità dei materiali impiegati</a:t>
            </a:r>
            <a:r>
              <a:rPr lang="it-IT" sz="2100" b="0" u="none" strike="noStrike" baseline="0" dirty="0">
                <a:solidFill>
                  <a:srgbClr val="000000"/>
                </a:solidFill>
                <a:latin typeface="Times New Roman" panose="02020603050405020304" pitchFamily="18" charset="0"/>
                <a:cs typeface="Times New Roman" panose="02020603050405020304" pitchFamily="18" charset="0"/>
              </a:rPr>
              <a:t>;</a:t>
            </a:r>
          </a:p>
          <a:p>
            <a:pPr marL="342900" indent="-342900" algn="just">
              <a:buFontTx/>
              <a:buChar char="-"/>
            </a:pPr>
            <a:r>
              <a:rPr lang="it-IT" sz="2100" b="0" u="none" strike="noStrike" baseline="0" dirty="0">
                <a:solidFill>
                  <a:srgbClr val="000000"/>
                </a:solidFill>
                <a:latin typeface="Times New Roman" panose="02020603050405020304" pitchFamily="18" charset="0"/>
                <a:cs typeface="Times New Roman" panose="02020603050405020304" pitchFamily="18" charset="0"/>
              </a:rPr>
              <a:t>una valutazione del tipo e della </a:t>
            </a:r>
            <a:r>
              <a:rPr lang="it-IT" sz="2100" b="0" u="none" strike="noStrike" baseline="0" dirty="0">
                <a:solidFill>
                  <a:srgbClr val="FF0000"/>
                </a:solidFill>
                <a:latin typeface="Times New Roman" panose="02020603050405020304" pitchFamily="18" charset="0"/>
                <a:cs typeface="Times New Roman" panose="02020603050405020304" pitchFamily="18" charset="0"/>
              </a:rPr>
              <a:t>quantità dei residui e delle emissioni previsti </a:t>
            </a:r>
            <a:r>
              <a:rPr lang="it-IT" sz="2100" b="0" u="none" strike="noStrike" baseline="0" dirty="0">
                <a:solidFill>
                  <a:srgbClr val="000000"/>
                </a:solidFill>
                <a:latin typeface="Times New Roman" panose="02020603050405020304" pitchFamily="18" charset="0"/>
                <a:cs typeface="Times New Roman" panose="02020603050405020304" pitchFamily="18" charset="0"/>
              </a:rPr>
              <a:t>(inquinamento dell'acqua, dell'aria e del suolo, rumore, vibrazione, luce, calore, radiazione, etc...), risultanti dall'attività del progetto proposto.</a:t>
            </a:r>
          </a:p>
          <a:p>
            <a:pPr algn="just"/>
            <a:endParaRPr lang="it-IT" sz="2100" dirty="0">
              <a:solidFill>
                <a:srgbClr val="000000"/>
              </a:solidFill>
              <a:latin typeface="Times New Roman" panose="02020603050405020304" pitchFamily="18" charset="0"/>
              <a:cs typeface="Times New Roman" panose="02020603050405020304" pitchFamily="18" charset="0"/>
            </a:endParaRPr>
          </a:p>
          <a:p>
            <a:pPr algn="just"/>
            <a:r>
              <a:rPr lang="it-IT" sz="2100" b="1" dirty="0">
                <a:solidFill>
                  <a:srgbClr val="000000"/>
                </a:solidFill>
                <a:latin typeface="Times New Roman" panose="02020603050405020304" pitchFamily="18" charset="0"/>
                <a:cs typeface="Times New Roman" panose="02020603050405020304" pitchFamily="18" charset="0"/>
              </a:rPr>
              <a:t>2. D</a:t>
            </a:r>
            <a:r>
              <a:rPr lang="it-IT" sz="2100" b="1" u="none" strike="noStrike" baseline="0" dirty="0">
                <a:solidFill>
                  <a:srgbClr val="000000"/>
                </a:solidFill>
                <a:latin typeface="Times New Roman" panose="02020603050405020304" pitchFamily="18" charset="0"/>
                <a:cs typeface="Times New Roman" panose="02020603050405020304" pitchFamily="18" charset="0"/>
              </a:rPr>
              <a:t>escrizione sommaria delle </a:t>
            </a:r>
            <a:r>
              <a:rPr lang="it-IT" sz="2100" u="none" strike="noStrike" baseline="0" dirty="0">
                <a:solidFill>
                  <a:srgbClr val="FF0000"/>
                </a:solidFill>
                <a:latin typeface="Times New Roman" panose="02020603050405020304" pitchFamily="18" charset="0"/>
                <a:cs typeface="Times New Roman" panose="02020603050405020304" pitchFamily="18" charset="0"/>
              </a:rPr>
              <a:t>principali alternative </a:t>
            </a:r>
            <a:r>
              <a:rPr lang="it-IT" sz="2100" b="0" u="none" strike="noStrike" baseline="0" dirty="0">
                <a:solidFill>
                  <a:srgbClr val="000000"/>
                </a:solidFill>
                <a:latin typeface="Times New Roman" panose="02020603050405020304" pitchFamily="18" charset="0"/>
                <a:cs typeface="Times New Roman" panose="02020603050405020304" pitchFamily="18" charset="0"/>
              </a:rPr>
              <a:t>prese in esame dal committente, con indicazione delle </a:t>
            </a:r>
            <a:r>
              <a:rPr lang="it-IT" sz="2100" b="0" u="none" strike="noStrike" baseline="0" dirty="0">
                <a:solidFill>
                  <a:srgbClr val="FF0000"/>
                </a:solidFill>
                <a:latin typeface="Times New Roman" panose="02020603050405020304" pitchFamily="18" charset="0"/>
                <a:cs typeface="Times New Roman" panose="02020603050405020304" pitchFamily="18" charset="0"/>
              </a:rPr>
              <a:t>principali ragioni della scelta</a:t>
            </a:r>
            <a:r>
              <a:rPr lang="it-IT" sz="2100" b="0" u="none" strike="noStrike" baseline="0" dirty="0">
                <a:solidFill>
                  <a:srgbClr val="000000"/>
                </a:solidFill>
                <a:latin typeface="Times New Roman" panose="02020603050405020304" pitchFamily="18" charset="0"/>
                <a:cs typeface="Times New Roman" panose="02020603050405020304" pitchFamily="18" charset="0"/>
              </a:rPr>
              <a:t>, sotto il profilo dell'impatto ambientale.</a:t>
            </a:r>
          </a:p>
          <a:p>
            <a:pPr algn="just"/>
            <a:endParaRPr lang="it-IT" sz="210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it-IT" sz="2100" u="none" strike="noStrike" baseline="0" dirty="0">
                <a:solidFill>
                  <a:srgbClr val="000000"/>
                </a:solidFill>
                <a:latin typeface="Times New Roman" panose="02020603050405020304" pitchFamily="18" charset="0"/>
                <a:cs typeface="Times New Roman" panose="02020603050405020304" pitchFamily="18" charset="0"/>
              </a:rPr>
              <a:t>3. </a:t>
            </a:r>
            <a:r>
              <a:rPr lang="it-IT" sz="2100" b="1" dirty="0">
                <a:solidFill>
                  <a:srgbClr val="000000"/>
                </a:solidFill>
                <a:latin typeface="Times New Roman" panose="02020603050405020304" pitchFamily="18" charset="0"/>
                <a:cs typeface="Times New Roman" panose="02020603050405020304" pitchFamily="18" charset="0"/>
              </a:rPr>
              <a:t>D</a:t>
            </a:r>
            <a:r>
              <a:rPr lang="it-IT" sz="2100" b="1" u="none" strike="noStrike" baseline="0" dirty="0">
                <a:solidFill>
                  <a:srgbClr val="000000"/>
                </a:solidFill>
                <a:latin typeface="Times New Roman" panose="02020603050405020304" pitchFamily="18" charset="0"/>
                <a:cs typeface="Times New Roman" panose="02020603050405020304" pitchFamily="18" charset="0"/>
              </a:rPr>
              <a:t>escrizione delle </a:t>
            </a:r>
            <a:r>
              <a:rPr lang="it-IT" sz="2100" u="none" strike="noStrike" baseline="0" dirty="0">
                <a:solidFill>
                  <a:srgbClr val="FF0000"/>
                </a:solidFill>
                <a:latin typeface="Times New Roman" panose="02020603050405020304" pitchFamily="18" charset="0"/>
                <a:cs typeface="Times New Roman" panose="02020603050405020304" pitchFamily="18" charset="0"/>
              </a:rPr>
              <a:t>componenti dell'ambiente </a:t>
            </a:r>
            <a:r>
              <a:rPr lang="it-IT" sz="2100" b="0" u="none" strike="noStrike" baseline="0" dirty="0">
                <a:solidFill>
                  <a:srgbClr val="000000"/>
                </a:solidFill>
                <a:latin typeface="Times New Roman" panose="02020603050405020304" pitchFamily="18" charset="0"/>
                <a:cs typeface="Times New Roman" panose="02020603050405020304" pitchFamily="18" charset="0"/>
              </a:rPr>
              <a:t>potenzialmente soggette ad un impatto importante del progetto proposto, con particolare riferimento:</a:t>
            </a:r>
          </a:p>
          <a:p>
            <a:pPr marL="342900" indent="-342900" algn="just">
              <a:buFontTx/>
              <a:buChar char="-"/>
            </a:pPr>
            <a:r>
              <a:rPr lang="it-IT" sz="2100" b="0" u="none" strike="noStrike" baseline="0" dirty="0">
                <a:solidFill>
                  <a:srgbClr val="000000"/>
                </a:solidFill>
                <a:latin typeface="Times New Roman" panose="02020603050405020304" pitchFamily="18" charset="0"/>
                <a:cs typeface="Times New Roman" panose="02020603050405020304" pitchFamily="18" charset="0"/>
              </a:rPr>
              <a:t>alla popolazione,</a:t>
            </a:r>
          </a:p>
          <a:p>
            <a:pPr marL="342900" indent="-342900" algn="just">
              <a:buFontTx/>
              <a:buChar char="-"/>
            </a:pPr>
            <a:r>
              <a:rPr lang="it-IT" sz="2100" b="0" u="none" strike="noStrike" baseline="0" dirty="0">
                <a:solidFill>
                  <a:srgbClr val="000000"/>
                </a:solidFill>
                <a:latin typeface="Times New Roman" panose="02020603050405020304" pitchFamily="18" charset="0"/>
                <a:cs typeface="Times New Roman" panose="02020603050405020304" pitchFamily="18" charset="0"/>
              </a:rPr>
              <a:t>alla fauna e alla flora,</a:t>
            </a:r>
          </a:p>
          <a:p>
            <a:pPr marL="342900" indent="-342900" algn="just">
              <a:buFontTx/>
              <a:buChar char="-"/>
            </a:pPr>
            <a:r>
              <a:rPr lang="it-IT" sz="2100" b="0" u="none" strike="noStrike" baseline="0" dirty="0">
                <a:solidFill>
                  <a:srgbClr val="000000"/>
                </a:solidFill>
                <a:latin typeface="Times New Roman" panose="02020603050405020304" pitchFamily="18" charset="0"/>
                <a:cs typeface="Times New Roman" panose="02020603050405020304" pitchFamily="18" charset="0"/>
              </a:rPr>
              <a:t>al suolo,</a:t>
            </a:r>
          </a:p>
        </p:txBody>
      </p:sp>
    </p:spTree>
    <p:extLst>
      <p:ext uri="{BB962C8B-B14F-4D97-AF65-F5344CB8AC3E}">
        <p14:creationId xmlns:p14="http://schemas.microsoft.com/office/powerpoint/2010/main" val="3209365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21E2A9EA-D520-42D5-8EA8-89305F9D2D1A}"/>
              </a:ext>
            </a:extLst>
          </p:cNvPr>
          <p:cNvSpPr txBox="1"/>
          <p:nvPr/>
        </p:nvSpPr>
        <p:spPr>
          <a:xfrm>
            <a:off x="101081" y="151179"/>
            <a:ext cx="11989837" cy="6555641"/>
          </a:xfrm>
          <a:prstGeom prst="rect">
            <a:avLst/>
          </a:prstGeom>
          <a:solidFill>
            <a:srgbClr val="FFFF99"/>
          </a:solid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it-IT" sz="2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all'acqua,</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it-IT" sz="2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all'aria,</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it-IT" sz="2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ai fattori climatici,</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it-IT" sz="2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ai beni materiali, compreso il patrimonio architettonico e archeologico,</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it-IT" sz="2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al paesaggio.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4. </a:t>
            </a:r>
            <a:r>
              <a:rPr kumimoji="0" lang="it-IT" sz="21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Una descrizione dei probabili </a:t>
            </a:r>
            <a:r>
              <a:rPr kumimoji="0" lang="it-IT" sz="21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effetti </a:t>
            </a:r>
            <a:r>
              <a:rPr kumimoji="0" lang="it-IT" sz="21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rilevanti del progetto proposto sull'ambiente</a:t>
            </a:r>
            <a:r>
              <a:rPr kumimoji="0" lang="it-IT" sz="2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it-IT" sz="2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dovuti all'esistenza del progetto,</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it-IT" sz="2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dovuti all'utilizzazione delle risorse naturali,,</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it-IT" sz="2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dovuti all'emissione di inquinanti, alla creazione di sostanze nocive e allo smaltimento dei rifiuti,</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it-IT" sz="2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la descrizione da parte del committente dei metodi di previsione utilizzati per valutare gli effetti sull’ambiente.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5. </a:t>
            </a:r>
            <a:r>
              <a:rPr kumimoji="0" lang="it-IT" sz="21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Una descrizione delle </a:t>
            </a:r>
            <a:r>
              <a:rPr kumimoji="0" lang="it-IT" sz="21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misure previste </a:t>
            </a:r>
            <a:r>
              <a:rPr kumimoji="0" lang="it-IT" sz="21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per evitare, ridurre e se possibile compensare rilevanti </a:t>
            </a:r>
            <a:r>
              <a:rPr kumimoji="0" lang="it-IT" sz="21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effetti </a:t>
            </a:r>
            <a:r>
              <a:rPr kumimoji="0" lang="it-IT" sz="21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negativi del progetto sull'ambiente</a:t>
            </a:r>
            <a:r>
              <a:rPr kumimoji="0" lang="it-IT" sz="2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1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6. Un riassunto non tecnico delle informazioni trasmesse sulla base dei punti precedenti</a:t>
            </a:r>
            <a:r>
              <a:rPr kumimoji="0" lang="it-IT" sz="2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1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7. Un sommario delle eventuali difficoltà </a:t>
            </a:r>
            <a:r>
              <a:rPr kumimoji="0" lang="it-IT" sz="2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(lacune tecniche o mancanza di conoscenze) incontrate dal committente nella raccolta dei dati richiesti.</a:t>
            </a:r>
          </a:p>
        </p:txBody>
      </p:sp>
    </p:spTree>
    <p:extLst>
      <p:ext uri="{BB962C8B-B14F-4D97-AF65-F5344CB8AC3E}">
        <p14:creationId xmlns:p14="http://schemas.microsoft.com/office/powerpoint/2010/main" val="3810329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ADF21290-BD53-4D91-A3A8-F173DC8E005D}"/>
              </a:ext>
            </a:extLst>
          </p:cNvPr>
          <p:cNvSpPr txBox="1"/>
          <p:nvPr/>
        </p:nvSpPr>
        <p:spPr>
          <a:xfrm>
            <a:off x="74645" y="186612"/>
            <a:ext cx="12017828" cy="6508641"/>
          </a:xfrm>
          <a:prstGeom prst="rect">
            <a:avLst/>
          </a:prstGeom>
          <a:solidFill>
            <a:srgbClr val="FFFF99"/>
          </a:solidFill>
        </p:spPr>
        <p:txBody>
          <a:bodyPr wrap="square" rtlCol="0">
            <a:spAutoFit/>
          </a:bodyPr>
          <a:lstStyle/>
          <a:p>
            <a:pPr algn="just">
              <a:lnSpc>
                <a:spcPct val="115000"/>
              </a:lnSpc>
              <a:spcAft>
                <a:spcPts val="1000"/>
              </a:spcAft>
            </a:pPr>
            <a:r>
              <a:rPr lang="it-IT" sz="2100" dirty="0">
                <a:effectLst/>
                <a:highlight>
                  <a:srgbClr val="FFFF00"/>
                </a:highlight>
                <a:latin typeface="Times New Roman" panose="02020603050405020304" pitchFamily="18" charset="0"/>
                <a:ea typeface="Lucida Sans Unicode" panose="020B0602030504020204" pitchFamily="34" charset="0"/>
                <a:cs typeface="Times New Roman" panose="02020603050405020304" pitchFamily="18" charset="0"/>
              </a:rPr>
              <a:t>LE NORME CHE DISCIPLINANO LA PROCEDURA VIA IN ITALIA COMPRENDONO</a:t>
            </a:r>
            <a:r>
              <a:rPr lang="it-IT" sz="2100" dirty="0">
                <a:effectLst/>
                <a:latin typeface="Times New Roman" panose="02020603050405020304" pitchFamily="18" charset="0"/>
                <a:ea typeface="Lucida Sans Unicode" panose="020B0602030504020204" pitchFamily="34" charset="0"/>
                <a:cs typeface="Times New Roman" panose="02020603050405020304" pitchFamily="18" charset="0"/>
              </a:rPr>
              <a:t>:</a:t>
            </a:r>
          </a:p>
          <a:p>
            <a:pPr marL="342900" lvl="0" indent="-342900" algn="just">
              <a:lnSpc>
                <a:spcPct val="115000"/>
              </a:lnSpc>
              <a:buFont typeface="Symbol" panose="05050102010706020507" pitchFamily="18" charset="2"/>
              <a:buChar char=""/>
            </a:pPr>
            <a:r>
              <a:rPr lang="it-IT" sz="2100" b="1" dirty="0">
                <a:latin typeface="Times New Roman" panose="02020603050405020304" pitchFamily="18" charset="0"/>
                <a:ea typeface="Lucida Sans Unicode" panose="020B0602030504020204" pitchFamily="34" charset="0"/>
                <a:cs typeface="Times New Roman" panose="02020603050405020304" pitchFamily="18" charset="0"/>
              </a:rPr>
              <a:t>D</a:t>
            </a:r>
            <a:r>
              <a:rPr lang="it-IT" sz="2100" b="1" dirty="0">
                <a:effectLst/>
                <a:latin typeface="Times New Roman" panose="02020603050405020304" pitchFamily="18" charset="0"/>
                <a:ea typeface="Lucida Sans Unicode" panose="020B0602030504020204" pitchFamily="34" charset="0"/>
                <a:cs typeface="Times New Roman" panose="02020603050405020304" pitchFamily="18" charset="0"/>
              </a:rPr>
              <a:t>irettiva 85/337/CEE del 27 giugno 1985</a:t>
            </a:r>
          </a:p>
          <a:p>
            <a:pPr marL="342900" lvl="0" indent="-342900" algn="just">
              <a:lnSpc>
                <a:spcPct val="115000"/>
              </a:lnSpc>
              <a:buFont typeface="Symbol" panose="05050102010706020507" pitchFamily="18" charset="2"/>
              <a:buChar char=""/>
            </a:pPr>
            <a:r>
              <a:rPr lang="it-IT" sz="2100" dirty="0" err="1">
                <a:effectLst/>
                <a:latin typeface="Times New Roman" panose="02020603050405020304" pitchFamily="18" charset="0"/>
                <a:ea typeface="Lucida Sans Unicode" panose="020B0602030504020204" pitchFamily="34" charset="0"/>
                <a:cs typeface="Times New Roman" panose="02020603050405020304" pitchFamily="18" charset="0"/>
              </a:rPr>
              <a:t>d.P.C.M</a:t>
            </a:r>
            <a:r>
              <a:rPr lang="it-IT" sz="2100" dirty="0">
                <a:effectLst/>
                <a:latin typeface="Times New Roman" panose="02020603050405020304" pitchFamily="18" charset="0"/>
                <a:ea typeface="Lucida Sans Unicode" panose="020B0602030504020204" pitchFamily="34" charset="0"/>
                <a:cs typeface="Times New Roman" panose="02020603050405020304" pitchFamily="18" charset="0"/>
              </a:rPr>
              <a:t>. 10 agosto 1988, n. 377 e s.m.</a:t>
            </a:r>
          </a:p>
          <a:p>
            <a:pPr marL="342900" lvl="0" indent="-342900" algn="just">
              <a:lnSpc>
                <a:spcPct val="115000"/>
              </a:lnSpc>
              <a:buFont typeface="Symbol" panose="05050102010706020507" pitchFamily="18" charset="2"/>
              <a:buChar char=""/>
            </a:pPr>
            <a:r>
              <a:rPr lang="it-IT" sz="2100" dirty="0" err="1">
                <a:effectLst/>
                <a:latin typeface="Times New Roman" panose="02020603050405020304" pitchFamily="18" charset="0"/>
                <a:ea typeface="Lucida Sans Unicode" panose="020B0602030504020204" pitchFamily="34" charset="0"/>
                <a:cs typeface="Times New Roman" panose="02020603050405020304" pitchFamily="18" charset="0"/>
              </a:rPr>
              <a:t>d.P.C.M</a:t>
            </a:r>
            <a:r>
              <a:rPr lang="it-IT" sz="2100" dirty="0">
                <a:effectLst/>
                <a:latin typeface="Times New Roman" panose="02020603050405020304" pitchFamily="18" charset="0"/>
                <a:ea typeface="Lucida Sans Unicode" panose="020B0602030504020204" pitchFamily="34" charset="0"/>
                <a:cs typeface="Times New Roman" panose="02020603050405020304" pitchFamily="18" charset="0"/>
              </a:rPr>
              <a:t>. 27 dicembre 1988 e s.m.</a:t>
            </a:r>
          </a:p>
          <a:p>
            <a:pPr marL="342900" lvl="0" indent="-342900" algn="just">
              <a:lnSpc>
                <a:spcPct val="115000"/>
              </a:lnSpc>
              <a:buFont typeface="Symbol" panose="05050102010706020507" pitchFamily="18" charset="2"/>
              <a:buChar char=""/>
            </a:pPr>
            <a:r>
              <a:rPr lang="it-IT" sz="2100" dirty="0">
                <a:effectLst/>
                <a:latin typeface="Times New Roman" panose="02020603050405020304" pitchFamily="18" charset="0"/>
                <a:ea typeface="Lucida Sans Unicode" panose="020B0602030504020204" pitchFamily="34" charset="0"/>
                <a:cs typeface="Times New Roman" panose="02020603050405020304" pitchFamily="18" charset="0"/>
              </a:rPr>
              <a:t>l. 22 febbraio 1994, n. 146</a:t>
            </a:r>
          </a:p>
          <a:p>
            <a:pPr marL="342900" lvl="0" indent="-342900" algn="just">
              <a:lnSpc>
                <a:spcPct val="115000"/>
              </a:lnSpc>
              <a:buFont typeface="Symbol" panose="05050102010706020507" pitchFamily="18" charset="2"/>
              <a:buChar char=""/>
            </a:pPr>
            <a:r>
              <a:rPr lang="it-IT" sz="2100" dirty="0">
                <a:effectLst/>
                <a:latin typeface="Times New Roman" panose="02020603050405020304" pitchFamily="18" charset="0"/>
                <a:ea typeface="Lucida Sans Unicode" panose="020B0602030504020204" pitchFamily="34" charset="0"/>
                <a:cs typeface="Times New Roman" panose="02020603050405020304" pitchFamily="18" charset="0"/>
              </a:rPr>
              <a:t>direttiva 96/61/CE del 24 settembre 1996</a:t>
            </a:r>
          </a:p>
          <a:p>
            <a:pPr marL="342900" lvl="0" indent="-342900" algn="just">
              <a:lnSpc>
                <a:spcPct val="115000"/>
              </a:lnSpc>
              <a:buFont typeface="Symbol" panose="05050102010706020507" pitchFamily="18" charset="2"/>
              <a:buChar char=""/>
            </a:pPr>
            <a:r>
              <a:rPr lang="it-IT" sz="2100" dirty="0">
                <a:effectLst/>
                <a:latin typeface="Times New Roman" panose="02020603050405020304" pitchFamily="18" charset="0"/>
                <a:ea typeface="Lucida Sans Unicode" panose="020B0602030504020204" pitchFamily="34" charset="0"/>
                <a:cs typeface="Times New Roman" panose="02020603050405020304" pitchFamily="18" charset="0"/>
              </a:rPr>
              <a:t>direttiva 97/11/CE del 3 marzo 1996</a:t>
            </a:r>
          </a:p>
          <a:p>
            <a:pPr marL="342900" lvl="0" indent="-342900" algn="just">
              <a:lnSpc>
                <a:spcPct val="115000"/>
              </a:lnSpc>
              <a:buFont typeface="Symbol" panose="05050102010706020507" pitchFamily="18" charset="2"/>
              <a:buChar char=""/>
            </a:pPr>
            <a:r>
              <a:rPr lang="it-IT" sz="2100" dirty="0">
                <a:effectLst/>
                <a:latin typeface="Times New Roman" panose="02020603050405020304" pitchFamily="18" charset="0"/>
                <a:ea typeface="Lucida Sans Unicode" panose="020B0602030504020204" pitchFamily="34" charset="0"/>
                <a:cs typeface="Times New Roman" panose="02020603050405020304" pitchFamily="18" charset="0"/>
              </a:rPr>
              <a:t>l. 15 marzo 1997, n. 59</a:t>
            </a:r>
          </a:p>
          <a:p>
            <a:pPr marL="342900" lvl="0" indent="-342900" algn="just">
              <a:lnSpc>
                <a:spcPct val="115000"/>
              </a:lnSpc>
              <a:buFont typeface="Symbol" panose="05050102010706020507" pitchFamily="18" charset="2"/>
              <a:buChar char=""/>
            </a:pPr>
            <a:r>
              <a:rPr lang="it-IT" sz="2100" dirty="0">
                <a:effectLst/>
                <a:latin typeface="Times New Roman" panose="02020603050405020304" pitchFamily="18" charset="0"/>
                <a:ea typeface="Lucida Sans Unicode" panose="020B0602030504020204" pitchFamily="34" charset="0"/>
                <a:cs typeface="Times New Roman" panose="02020603050405020304" pitchFamily="18" charset="0"/>
              </a:rPr>
              <a:t>d.lgs. 31 marzo 1998, n. 112</a:t>
            </a:r>
          </a:p>
          <a:p>
            <a:pPr marL="342900" lvl="0" indent="-342900" algn="just">
              <a:lnSpc>
                <a:spcPct val="115000"/>
              </a:lnSpc>
              <a:buFont typeface="Symbol" panose="05050102010706020507" pitchFamily="18" charset="2"/>
              <a:buChar char=""/>
            </a:pPr>
            <a:r>
              <a:rPr lang="it-IT" sz="2100" dirty="0">
                <a:effectLst/>
                <a:latin typeface="Times New Roman" panose="02020603050405020304" pitchFamily="18" charset="0"/>
                <a:ea typeface="Lucida Sans Unicode" panose="020B0602030504020204" pitchFamily="34" charset="0"/>
                <a:cs typeface="Times New Roman" panose="02020603050405020304" pitchFamily="18" charset="0"/>
              </a:rPr>
              <a:t>d.P.R. 2 settembre 1999, n. 348</a:t>
            </a:r>
          </a:p>
          <a:p>
            <a:pPr marL="342900" lvl="0" indent="-342900" algn="just">
              <a:lnSpc>
                <a:spcPct val="115000"/>
              </a:lnSpc>
              <a:buFont typeface="Symbol" panose="05050102010706020507" pitchFamily="18" charset="2"/>
              <a:buChar char=""/>
            </a:pPr>
            <a:r>
              <a:rPr lang="it-IT" sz="2100" dirty="0">
                <a:effectLst/>
                <a:latin typeface="Times New Roman" panose="02020603050405020304" pitchFamily="18" charset="0"/>
                <a:ea typeface="Lucida Sans Unicode" panose="020B0602030504020204" pitchFamily="34" charset="0"/>
                <a:cs typeface="Times New Roman" panose="02020603050405020304" pitchFamily="18" charset="0"/>
              </a:rPr>
              <a:t>direttiva 2003/35/CE del 26 maggio 2003</a:t>
            </a:r>
          </a:p>
          <a:p>
            <a:pPr marL="342900" lvl="0" indent="-342900" algn="just">
              <a:lnSpc>
                <a:spcPct val="115000"/>
              </a:lnSpc>
              <a:buFont typeface="Symbol" panose="05050102010706020507" pitchFamily="18" charset="2"/>
              <a:buChar char=""/>
            </a:pPr>
            <a:r>
              <a:rPr lang="it-IT" sz="2100" dirty="0">
                <a:effectLst/>
                <a:latin typeface="Times New Roman" panose="02020603050405020304" pitchFamily="18" charset="0"/>
                <a:ea typeface="Lucida Sans Unicode" panose="020B0602030504020204" pitchFamily="34" charset="0"/>
                <a:cs typeface="Times New Roman" panose="02020603050405020304" pitchFamily="18" charset="0"/>
              </a:rPr>
              <a:t>d.lgs. 3 aprile 2006, n. 152 (Testo Unico sull'ambiente o Codice dell'ambiente)</a:t>
            </a:r>
          </a:p>
          <a:p>
            <a:pPr marL="342900" lvl="0" indent="-342900" algn="just">
              <a:lnSpc>
                <a:spcPct val="115000"/>
              </a:lnSpc>
              <a:buFont typeface="Symbol" panose="05050102010706020507" pitchFamily="18" charset="2"/>
              <a:buChar char=""/>
            </a:pPr>
            <a:r>
              <a:rPr lang="it-IT" sz="2100" dirty="0" err="1">
                <a:effectLst/>
                <a:latin typeface="Times New Roman" panose="02020603050405020304" pitchFamily="18" charset="0"/>
                <a:ea typeface="Lucida Sans Unicode" panose="020B0602030504020204" pitchFamily="34" charset="0"/>
                <a:cs typeface="Times New Roman" panose="02020603050405020304" pitchFamily="18" charset="0"/>
              </a:rPr>
              <a:t>d.P.C.M</a:t>
            </a:r>
            <a:r>
              <a:rPr lang="it-IT" sz="2100" dirty="0">
                <a:effectLst/>
                <a:latin typeface="Times New Roman" panose="02020603050405020304" pitchFamily="18" charset="0"/>
                <a:ea typeface="Lucida Sans Unicode" panose="020B0602030504020204" pitchFamily="34" charset="0"/>
                <a:cs typeface="Times New Roman" panose="02020603050405020304" pitchFamily="18" charset="0"/>
              </a:rPr>
              <a:t>. 7 marzo 2007</a:t>
            </a:r>
          </a:p>
          <a:p>
            <a:pPr marL="342900" lvl="0" indent="-342900" algn="just">
              <a:lnSpc>
                <a:spcPct val="115000"/>
              </a:lnSpc>
              <a:buFont typeface="Symbol" panose="05050102010706020507" pitchFamily="18" charset="2"/>
              <a:buChar char=""/>
            </a:pPr>
            <a:r>
              <a:rPr lang="it-IT" sz="2100" dirty="0">
                <a:effectLst/>
                <a:latin typeface="Times New Roman" panose="02020603050405020304" pitchFamily="18" charset="0"/>
                <a:ea typeface="Lucida Sans Unicode" panose="020B0602030504020204" pitchFamily="34" charset="0"/>
                <a:cs typeface="Times New Roman" panose="02020603050405020304" pitchFamily="18" charset="0"/>
              </a:rPr>
              <a:t>d.lgs. 16 gennaio 2008, n. 4, decreto di modifica e integrazione del Codice dell'ambiente (d.lgs. n. 152/2006)</a:t>
            </a:r>
          </a:p>
          <a:p>
            <a:pPr marL="342900" lvl="0" indent="-342900" algn="just">
              <a:lnSpc>
                <a:spcPct val="115000"/>
              </a:lnSpc>
              <a:spcAft>
                <a:spcPts val="1000"/>
              </a:spcAft>
              <a:buFont typeface="Symbol" panose="05050102010706020507" pitchFamily="18" charset="2"/>
              <a:buChar char=""/>
            </a:pPr>
            <a:r>
              <a:rPr lang="it-IT" sz="2100" dirty="0">
                <a:effectLst/>
                <a:latin typeface="Times New Roman" panose="02020603050405020304" pitchFamily="18" charset="0"/>
                <a:ea typeface="Lucida Sans Unicode" panose="020B0602030504020204" pitchFamily="34" charset="0"/>
                <a:cs typeface="Times New Roman" panose="02020603050405020304" pitchFamily="18" charset="0"/>
              </a:rPr>
              <a:t>d.lgs. 29 giugno 2010, n. 128, decreto di modifica e integrazione del Codice dell'ambiente (d.lgs. n. 152/2006)</a:t>
            </a:r>
          </a:p>
        </p:txBody>
      </p:sp>
    </p:spTree>
    <p:extLst>
      <p:ext uri="{BB962C8B-B14F-4D97-AF65-F5344CB8AC3E}">
        <p14:creationId xmlns:p14="http://schemas.microsoft.com/office/powerpoint/2010/main" val="290048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B1ED203C-4706-4605-91BA-C98B99E2F2F2}"/>
              </a:ext>
            </a:extLst>
          </p:cNvPr>
          <p:cNvSpPr txBox="1"/>
          <p:nvPr/>
        </p:nvSpPr>
        <p:spPr>
          <a:xfrm>
            <a:off x="130630" y="233265"/>
            <a:ext cx="10982129" cy="6370975"/>
          </a:xfrm>
          <a:prstGeom prst="rect">
            <a:avLst/>
          </a:prstGeom>
          <a:solidFill>
            <a:srgbClr val="FFFF99"/>
          </a:solidFill>
        </p:spPr>
        <p:txBody>
          <a:bodyPr wrap="square" rtlCol="0">
            <a:spAutoFit/>
          </a:bodyPr>
          <a:lstStyle/>
          <a:p>
            <a:pPr algn="ctr"/>
            <a:r>
              <a:rPr lang="it-IT" sz="2400" dirty="0">
                <a:latin typeface="Times New Roman" panose="02020603050405020304" pitchFamily="18" charset="0"/>
                <a:cs typeface="Times New Roman" panose="02020603050405020304" pitchFamily="18" charset="0"/>
              </a:rPr>
              <a:t>Due strumenti per la </a:t>
            </a:r>
            <a:r>
              <a:rPr lang="it-IT" sz="2400" b="1" dirty="0">
                <a:latin typeface="Times New Roman" panose="02020603050405020304" pitchFamily="18" charset="0"/>
                <a:cs typeface="Times New Roman" panose="02020603050405020304" pitchFamily="18" charset="0"/>
              </a:rPr>
              <a:t>valutazione </a:t>
            </a:r>
            <a:r>
              <a:rPr lang="it-IT" sz="2400" dirty="0">
                <a:latin typeface="Times New Roman" panose="02020603050405020304" pitchFamily="18" charset="0"/>
                <a:cs typeface="Times New Roman" panose="02020603050405020304" pitchFamily="18" charset="0"/>
              </a:rPr>
              <a:t>…</a:t>
            </a:r>
          </a:p>
          <a:p>
            <a:endParaRPr lang="it-IT" sz="2400" dirty="0">
              <a:latin typeface="Times New Roman" panose="02020603050405020304" pitchFamily="18" charset="0"/>
              <a:cs typeface="Times New Roman" panose="02020603050405020304" pitchFamily="18" charset="0"/>
            </a:endParaRPr>
          </a:p>
          <a:p>
            <a:pPr algn="ctr"/>
            <a:r>
              <a:rPr lang="it-IT" sz="2400" b="1" dirty="0">
                <a:latin typeface="Times New Roman" panose="02020603050405020304" pitchFamily="18" charset="0"/>
                <a:cs typeface="Times New Roman" panose="02020603050405020304" pitchFamily="18" charset="0"/>
              </a:rPr>
              <a:t>VIA </a:t>
            </a:r>
            <a:r>
              <a:rPr lang="it-IT" sz="2400" dirty="0">
                <a:latin typeface="Times New Roman" panose="02020603050405020304" pitchFamily="18" charset="0"/>
                <a:cs typeface="Times New Roman" panose="02020603050405020304" pitchFamily="18" charset="0"/>
              </a:rPr>
              <a:t>e </a:t>
            </a:r>
            <a:r>
              <a:rPr lang="it-IT" sz="2400" b="1" dirty="0">
                <a:latin typeface="Times New Roman" panose="02020603050405020304" pitchFamily="18" charset="0"/>
                <a:cs typeface="Times New Roman" panose="02020603050405020304" pitchFamily="18" charset="0"/>
              </a:rPr>
              <a:t>VAS</a:t>
            </a:r>
            <a:r>
              <a:rPr lang="it-IT" sz="2400" dirty="0">
                <a:latin typeface="Times New Roman" panose="02020603050405020304" pitchFamily="18" charset="0"/>
                <a:cs typeface="Times New Roman" panose="02020603050405020304" pitchFamily="18" charset="0"/>
              </a:rPr>
              <a:t>: due strumenti spesso non pienamente compresi….</a:t>
            </a:r>
          </a:p>
          <a:p>
            <a:pPr algn="ctr"/>
            <a:r>
              <a:rPr lang="it-IT" sz="2400" dirty="0">
                <a:latin typeface="Times New Roman" panose="02020603050405020304" pitchFamily="18" charset="0"/>
                <a:cs typeface="Times New Roman" panose="02020603050405020304" pitchFamily="18" charset="0"/>
              </a:rPr>
              <a:t>(logica del legislatore…)</a:t>
            </a:r>
          </a:p>
          <a:p>
            <a:pPr algn="just"/>
            <a:endParaRPr lang="it-IT" sz="2400" dirty="0">
              <a:latin typeface="Times New Roman" panose="02020603050405020304" pitchFamily="18" charset="0"/>
              <a:cs typeface="Times New Roman" panose="02020603050405020304" pitchFamily="18" charset="0"/>
            </a:endParaRPr>
          </a:p>
          <a:p>
            <a:pPr algn="just"/>
            <a:r>
              <a:rPr lang="it-IT" sz="2400" b="1" dirty="0">
                <a:latin typeface="Times New Roman" panose="02020603050405020304" pitchFamily="18" charset="0"/>
                <a:cs typeface="Times New Roman" panose="02020603050405020304" pitchFamily="18" charset="0"/>
              </a:rPr>
              <a:t>VIA</a:t>
            </a:r>
            <a:r>
              <a:rPr lang="it-IT" sz="2400" dirty="0">
                <a:latin typeface="Times New Roman" panose="02020603050405020304" pitchFamily="18" charset="0"/>
                <a:cs typeface="Times New Roman" panose="02020603050405020304" pitchFamily="18" charset="0"/>
              </a:rPr>
              <a:t> = interesse ambientale come limite/anche come opportunità… analisi conoscitiva approfondita del contesto… azione migliorativa finalizzata alla massimizzazione del risultato progettuale</a:t>
            </a:r>
          </a:p>
          <a:p>
            <a:pPr algn="just"/>
            <a:endParaRPr lang="it-IT" sz="2400" dirty="0">
              <a:latin typeface="Times New Roman" panose="02020603050405020304" pitchFamily="18" charset="0"/>
              <a:cs typeface="Times New Roman" panose="02020603050405020304" pitchFamily="18" charset="0"/>
            </a:endParaRPr>
          </a:p>
          <a:p>
            <a:pPr algn="just"/>
            <a:r>
              <a:rPr lang="it-IT" sz="2400" dirty="0">
                <a:latin typeface="Times New Roman" panose="02020603050405020304" pitchFamily="18" charset="0"/>
                <a:cs typeface="Times New Roman" panose="02020603050405020304" pitchFamily="18" charset="0"/>
              </a:rPr>
              <a:t>VIA =  strumento di analisi, determinazione e controllo (gestione) degli impatti</a:t>
            </a:r>
          </a:p>
          <a:p>
            <a:pPr algn="just"/>
            <a:endParaRPr lang="it-IT" sz="2400" dirty="0">
              <a:latin typeface="Times New Roman" panose="02020603050405020304" pitchFamily="18" charset="0"/>
              <a:cs typeface="Times New Roman" panose="02020603050405020304" pitchFamily="18" charset="0"/>
            </a:endParaRPr>
          </a:p>
          <a:p>
            <a:pPr algn="just"/>
            <a:endParaRPr lang="it-IT" sz="2400" dirty="0">
              <a:latin typeface="Times New Roman" panose="02020603050405020304" pitchFamily="18" charset="0"/>
              <a:cs typeface="Times New Roman" panose="02020603050405020304" pitchFamily="18" charset="0"/>
            </a:endParaRPr>
          </a:p>
          <a:p>
            <a:pPr algn="just"/>
            <a:r>
              <a:rPr lang="it-IT" sz="2400" b="1" dirty="0">
                <a:latin typeface="Times New Roman" panose="02020603050405020304" pitchFamily="18" charset="0"/>
                <a:cs typeface="Times New Roman" panose="02020603050405020304" pitchFamily="18" charset="0"/>
              </a:rPr>
              <a:t>VAS</a:t>
            </a:r>
            <a:r>
              <a:rPr lang="it-IT" sz="2400" dirty="0">
                <a:latin typeface="Times New Roman" panose="02020603050405020304" pitchFamily="18" charset="0"/>
                <a:cs typeface="Times New Roman" panose="02020603050405020304" pitchFamily="18" charset="0"/>
              </a:rPr>
              <a:t> = interesse ambientale come </a:t>
            </a:r>
            <a:r>
              <a:rPr lang="it-IT" sz="2400" i="1" dirty="0">
                <a:latin typeface="Times New Roman" panose="02020603050405020304" pitchFamily="18" charset="0"/>
                <a:cs typeface="Times New Roman" panose="02020603050405020304" pitchFamily="18" charset="0"/>
              </a:rPr>
              <a:t>elemento attivo </a:t>
            </a:r>
            <a:r>
              <a:rPr lang="it-IT" sz="2400" dirty="0">
                <a:latin typeface="Times New Roman" panose="02020603050405020304" pitchFamily="18" charset="0"/>
                <a:cs typeface="Times New Roman" panose="02020603050405020304" pitchFamily="18" charset="0"/>
              </a:rPr>
              <a:t>nel processo di costruzione delle scelte di governo del territorio</a:t>
            </a:r>
          </a:p>
          <a:p>
            <a:pPr algn="just"/>
            <a:endParaRPr lang="it-IT" sz="2400" dirty="0">
              <a:latin typeface="Times New Roman" panose="02020603050405020304" pitchFamily="18" charset="0"/>
              <a:cs typeface="Times New Roman" panose="02020603050405020304" pitchFamily="18" charset="0"/>
            </a:endParaRPr>
          </a:p>
          <a:p>
            <a:pPr algn="just"/>
            <a:r>
              <a:rPr lang="it-IT" sz="2400" dirty="0">
                <a:latin typeface="Times New Roman" panose="02020603050405020304" pitchFamily="18" charset="0"/>
                <a:cs typeface="Times New Roman" panose="02020603050405020304" pitchFamily="18" charset="0"/>
              </a:rPr>
              <a:t>VAS = Una nuova razionalità “circolare” per conoscere, proporre, valutare, decidere, attuare, monitorare, retroagire … (resilienza)</a:t>
            </a:r>
          </a:p>
        </p:txBody>
      </p:sp>
    </p:spTree>
    <p:extLst>
      <p:ext uri="{BB962C8B-B14F-4D97-AF65-F5344CB8AC3E}">
        <p14:creationId xmlns:p14="http://schemas.microsoft.com/office/powerpoint/2010/main" val="4081007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8CBEAD8-06A3-4E2C-824D-E1CD424B1FF7}"/>
              </a:ext>
            </a:extLst>
          </p:cNvPr>
          <p:cNvSpPr txBox="1"/>
          <p:nvPr/>
        </p:nvSpPr>
        <p:spPr>
          <a:xfrm>
            <a:off x="5466" y="478116"/>
            <a:ext cx="6526924" cy="1631216"/>
          </a:xfrm>
          <a:prstGeom prst="rect">
            <a:avLst/>
          </a:prstGeom>
          <a:noFill/>
        </p:spPr>
        <p:txBody>
          <a:bodyPr wrap="square" rtlCol="0">
            <a:spAutoFit/>
          </a:bodyPr>
          <a:lstStyle/>
          <a:p>
            <a:pPr algn="ctr"/>
            <a:endParaRPr lang="it-IT" sz="2400" dirty="0">
              <a:solidFill>
                <a:schemeClr val="bg1"/>
              </a:solidFill>
              <a:latin typeface="Times New Roman" panose="02020603050405020304" pitchFamily="18" charset="0"/>
              <a:cs typeface="Times New Roman" panose="02020603050405020304" pitchFamily="18" charset="0"/>
            </a:endParaRPr>
          </a:p>
          <a:p>
            <a:pPr algn="ctr"/>
            <a:r>
              <a:rPr lang="it-IT" sz="2600" b="1" dirty="0">
                <a:solidFill>
                  <a:schemeClr val="bg1"/>
                </a:solidFill>
                <a:latin typeface="Times New Roman" panose="02020603050405020304" pitchFamily="18" charset="0"/>
                <a:cs typeface="Times New Roman" panose="02020603050405020304" pitchFamily="18" charset="0"/>
              </a:rPr>
              <a:t>VAS</a:t>
            </a:r>
          </a:p>
          <a:p>
            <a:pPr algn="ctr"/>
            <a:r>
              <a:rPr lang="it-IT" sz="2600" dirty="0">
                <a:solidFill>
                  <a:schemeClr val="bg1"/>
                </a:solidFill>
                <a:latin typeface="Times New Roman" panose="02020603050405020304" pitchFamily="18" charset="0"/>
                <a:cs typeface="Times New Roman" panose="02020603050405020304" pitchFamily="18" charset="0"/>
              </a:rPr>
              <a:t>Valutazione Ambientale Strategica</a:t>
            </a:r>
          </a:p>
          <a:p>
            <a:pPr algn="ctr"/>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2116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E7E706A-4A9A-4105-9F17-D0C0821B81F2}"/>
              </a:ext>
            </a:extLst>
          </p:cNvPr>
          <p:cNvSpPr txBox="1"/>
          <p:nvPr/>
        </p:nvSpPr>
        <p:spPr>
          <a:xfrm>
            <a:off x="147735" y="166568"/>
            <a:ext cx="11896530" cy="6524863"/>
          </a:xfrm>
          <a:prstGeom prst="rect">
            <a:avLst/>
          </a:prstGeom>
          <a:solidFill>
            <a:srgbClr val="FFFF99"/>
          </a:solidFill>
        </p:spPr>
        <p:txBody>
          <a:bodyPr wrap="square" rtlCol="0">
            <a:spAutoFit/>
          </a:bodyPr>
          <a:lstStyle/>
          <a:p>
            <a:pPr algn="just"/>
            <a:endParaRPr lang="it-IT" sz="1400" i="0" u="none" strike="noStrike" baseline="0" dirty="0">
              <a:latin typeface="Times New Roman" panose="02020603050405020304" pitchFamily="18" charset="0"/>
              <a:cs typeface="Times New Roman" panose="02020603050405020304" pitchFamily="18" charset="0"/>
            </a:endParaRPr>
          </a:p>
          <a:p>
            <a:pPr algn="just"/>
            <a:r>
              <a:rPr lang="it-IT" sz="2200" b="1" dirty="0">
                <a:latin typeface="Times New Roman" panose="02020603050405020304" pitchFamily="18" charset="0"/>
                <a:cs typeface="Times New Roman" panose="02020603050405020304" pitchFamily="18" charset="0"/>
              </a:rPr>
              <a:t>F</a:t>
            </a:r>
            <a:r>
              <a:rPr lang="it-IT" sz="2200" b="1" i="0" u="none" strike="noStrike" baseline="0" dirty="0">
                <a:latin typeface="Times New Roman" panose="02020603050405020304" pitchFamily="18" charset="0"/>
                <a:cs typeface="Times New Roman" panose="02020603050405020304" pitchFamily="18" charset="0"/>
              </a:rPr>
              <a:t>inalità e natura della VAS:</a:t>
            </a:r>
          </a:p>
          <a:p>
            <a:pPr algn="just"/>
            <a:endParaRPr lang="it-IT" sz="2200" dirty="0">
              <a:latin typeface="Times New Roman" panose="02020603050405020304" pitchFamily="18" charset="0"/>
              <a:cs typeface="Times New Roman" panose="02020603050405020304" pitchFamily="18" charset="0"/>
            </a:endParaRPr>
          </a:p>
          <a:p>
            <a:pPr algn="just"/>
            <a:r>
              <a:rPr lang="it-IT" sz="2200" b="0" i="0" u="none" strike="noStrike" baseline="0" dirty="0">
                <a:latin typeface="Times New Roman" panose="02020603050405020304" pitchFamily="18" charset="0"/>
                <a:cs typeface="Times New Roman" panose="02020603050405020304" pitchFamily="18" charset="0"/>
              </a:rPr>
              <a:t>La VAS </a:t>
            </a:r>
            <a:r>
              <a:rPr lang="it-IT" sz="2200" b="1" i="0" u="none" strike="noStrike" baseline="0" dirty="0">
                <a:solidFill>
                  <a:srgbClr val="FF0000"/>
                </a:solidFill>
                <a:latin typeface="Times New Roman" panose="02020603050405020304" pitchFamily="18" charset="0"/>
                <a:cs typeface="Times New Roman" panose="02020603050405020304" pitchFamily="18" charset="0"/>
              </a:rPr>
              <a:t>NON</a:t>
            </a:r>
            <a:r>
              <a:rPr lang="it-IT" sz="2200" b="1" i="0" u="none" strike="noStrike" baseline="0" dirty="0">
                <a:latin typeface="Times New Roman" panose="02020603050405020304" pitchFamily="18" charset="0"/>
                <a:cs typeface="Times New Roman" panose="02020603050405020304" pitchFamily="18" charset="0"/>
              </a:rPr>
              <a:t> esprime una valutazione sui contenuti dei P/P </a:t>
            </a:r>
            <a:r>
              <a:rPr lang="it-IT" sz="2200" b="0" i="0" u="none" strike="noStrike" baseline="0" dirty="0">
                <a:latin typeface="Times New Roman" panose="02020603050405020304" pitchFamily="18" charset="0"/>
                <a:cs typeface="Times New Roman" panose="02020603050405020304" pitchFamily="18" charset="0"/>
              </a:rPr>
              <a:t>(per la VIA si dice invece che “… individua, descrive e valuta… gli impatti…”), </a:t>
            </a:r>
            <a:r>
              <a:rPr lang="it-IT" sz="2200" b="1" i="0" u="none" strike="noStrike" baseline="0" dirty="0">
                <a:solidFill>
                  <a:srgbClr val="FF0000"/>
                </a:solidFill>
                <a:latin typeface="Times New Roman" panose="02020603050405020304" pitchFamily="18" charset="0"/>
                <a:cs typeface="Times New Roman" panose="02020603050405020304" pitchFamily="18" charset="0"/>
              </a:rPr>
              <a:t>MA</a:t>
            </a:r>
            <a:r>
              <a:rPr lang="it-IT" sz="2200" b="1" i="0" u="none" strike="noStrike" baseline="0" dirty="0">
                <a:latin typeface="Times New Roman" panose="02020603050405020304" pitchFamily="18" charset="0"/>
                <a:cs typeface="Times New Roman" panose="02020603050405020304" pitchFamily="18" charset="0"/>
              </a:rPr>
              <a:t> </a:t>
            </a:r>
            <a:r>
              <a:rPr lang="it-IT" sz="2200" i="0" u="none" strike="noStrike" baseline="0" dirty="0">
                <a:latin typeface="Times New Roman" panose="02020603050405020304" pitchFamily="18" charset="0"/>
                <a:cs typeface="Times New Roman" panose="02020603050405020304" pitchFamily="18" charset="0"/>
              </a:rPr>
              <a:t>ha la finalità di </a:t>
            </a:r>
            <a:r>
              <a:rPr lang="it-IT" sz="2200" b="1" i="0" u="none" strike="noStrike" baseline="0" dirty="0">
                <a:latin typeface="Times New Roman" panose="02020603050405020304" pitchFamily="18" charset="0"/>
                <a:cs typeface="Times New Roman" panose="02020603050405020304" pitchFamily="18" charset="0"/>
              </a:rPr>
              <a:t>contribuire all’integrazione di considerazioni ambientali all’atto dell’elaborazione, adozione e approvazione dei P/P, al fine di promuovere lo sviluppo sostenibile </a:t>
            </a:r>
            <a:r>
              <a:rPr lang="it-IT" sz="2200" b="0" i="0" u="none" strike="noStrike" baseline="0" dirty="0">
                <a:latin typeface="Times New Roman" panose="02020603050405020304" pitchFamily="18" charset="0"/>
                <a:cs typeface="Times New Roman" panose="02020603050405020304" pitchFamily="18" charset="0"/>
              </a:rPr>
              <a:t>(art. 1, </a:t>
            </a:r>
            <a:r>
              <a:rPr lang="it-IT" sz="2200" b="0" i="0" u="none" strike="noStrike" baseline="0" dirty="0" err="1">
                <a:latin typeface="Times New Roman" panose="02020603050405020304" pitchFamily="18" charset="0"/>
                <a:cs typeface="Times New Roman" panose="02020603050405020304" pitchFamily="18" charset="0"/>
              </a:rPr>
              <a:t>Diret</a:t>
            </a:r>
            <a:r>
              <a:rPr lang="it-IT" sz="2200" b="0" i="0" u="none" strike="noStrike" baseline="0" dirty="0">
                <a:latin typeface="Times New Roman" panose="02020603050405020304" pitchFamily="18" charset="0"/>
                <a:cs typeface="Times New Roman" panose="02020603050405020304" pitchFamily="18" charset="0"/>
              </a:rPr>
              <a:t>.).</a:t>
            </a:r>
          </a:p>
          <a:p>
            <a:pPr algn="just"/>
            <a:endParaRPr lang="it-IT" sz="2000" b="0" i="0" u="none" strike="noStrike" baseline="0" dirty="0">
              <a:latin typeface="Times New Roman" panose="02020603050405020304" pitchFamily="18" charset="0"/>
              <a:cs typeface="Times New Roman" panose="02020603050405020304" pitchFamily="18" charset="0"/>
            </a:endParaRPr>
          </a:p>
          <a:p>
            <a:pPr algn="just"/>
            <a:r>
              <a:rPr lang="it-IT" sz="2200" b="0" i="0" u="none" strike="noStrike" baseline="0" dirty="0">
                <a:latin typeface="Times New Roman" panose="02020603050405020304" pitchFamily="18" charset="0"/>
                <a:cs typeface="Times New Roman" panose="02020603050405020304" pitchFamily="18" charset="0"/>
              </a:rPr>
              <a:t>La VAS “… è preordinata a garantire che gli impatti significativi sull’ambiente derivanti dall’attuazione di detti piani e programmi siano presi in considerazione durante la loro elaborazione e prima della loro approvazione …” (art. 11, c. 3, D. Lgs.</a:t>
            </a:r>
            <a:r>
              <a:rPr lang="it-IT" sz="2200" dirty="0">
                <a:latin typeface="Times New Roman" panose="02020603050405020304" pitchFamily="18" charset="0"/>
                <a:cs typeface="Times New Roman" panose="02020603050405020304" pitchFamily="18" charset="0"/>
              </a:rPr>
              <a:t> </a:t>
            </a:r>
            <a:r>
              <a:rPr lang="it-IT" sz="2200" b="0" i="0" u="none" strike="noStrike" baseline="0" dirty="0">
                <a:latin typeface="Times New Roman" panose="02020603050405020304" pitchFamily="18" charset="0"/>
                <a:cs typeface="Times New Roman" panose="02020603050405020304" pitchFamily="18" charset="0"/>
              </a:rPr>
              <a:t>N. 152 del 2006).</a:t>
            </a:r>
          </a:p>
          <a:p>
            <a:pPr algn="just"/>
            <a:endParaRPr lang="it-IT" sz="2000" dirty="0">
              <a:latin typeface="Times New Roman" panose="02020603050405020304" pitchFamily="18" charset="0"/>
              <a:cs typeface="Times New Roman" panose="02020603050405020304" pitchFamily="18" charset="0"/>
            </a:endParaRPr>
          </a:p>
          <a:p>
            <a:pPr algn="just"/>
            <a:r>
              <a:rPr lang="it-IT" sz="2200" b="1" i="0" u="none" strike="noStrike" baseline="0" dirty="0">
                <a:solidFill>
                  <a:srgbClr val="000000"/>
                </a:solidFill>
                <a:latin typeface="Times New Roman" panose="02020603050405020304" pitchFamily="18" charset="0"/>
                <a:cs typeface="Times New Roman" panose="02020603050405020304" pitchFamily="18" charset="0"/>
              </a:rPr>
              <a:t>"La valutazione degli effetti di </a:t>
            </a:r>
            <a:r>
              <a:rPr lang="it-IT" sz="2200" b="1" i="0" u="none" strike="noStrike" baseline="0" dirty="0">
                <a:solidFill>
                  <a:srgbClr val="FF0000"/>
                </a:solidFill>
                <a:latin typeface="Times New Roman" panose="02020603050405020304" pitchFamily="18" charset="0"/>
                <a:cs typeface="Times New Roman" panose="02020603050405020304" pitchFamily="18" charset="0"/>
              </a:rPr>
              <a:t>piani e programmi </a:t>
            </a:r>
            <a:r>
              <a:rPr lang="it-IT" sz="2200" b="1" i="0" u="none" strike="noStrike" baseline="0" dirty="0">
                <a:solidFill>
                  <a:srgbClr val="000000"/>
                </a:solidFill>
                <a:latin typeface="Times New Roman" panose="02020603050405020304" pitchFamily="18" charset="0"/>
                <a:cs typeface="Times New Roman" panose="02020603050405020304" pitchFamily="18" charset="0"/>
              </a:rPr>
              <a:t>sull’ambiente naturale” </a:t>
            </a:r>
            <a:r>
              <a:rPr lang="it-IT" sz="2200" b="0" i="0" u="none" strike="noStrike" baseline="0" dirty="0">
                <a:solidFill>
                  <a:srgbClr val="000000"/>
                </a:solidFill>
                <a:latin typeface="Times New Roman" panose="02020603050405020304" pitchFamily="18" charset="0"/>
                <a:cs typeface="Times New Roman" panose="02020603050405020304" pitchFamily="18" charset="0"/>
              </a:rPr>
              <a:t>è stata introdotta nella </a:t>
            </a:r>
            <a:r>
              <a:rPr lang="it-IT" sz="2200" b="1" i="0" u="none" strike="noStrike" baseline="0" dirty="0">
                <a:solidFill>
                  <a:srgbClr val="000000"/>
                </a:solidFill>
                <a:latin typeface="Times New Roman" panose="02020603050405020304" pitchFamily="18" charset="0"/>
                <a:cs typeface="Times New Roman" panose="02020603050405020304" pitchFamily="18" charset="0"/>
              </a:rPr>
              <a:t>Comunità europea dalla Direttiva 2001/42/CE</a:t>
            </a:r>
            <a:r>
              <a:rPr lang="it-IT" sz="2200" b="0" i="0" u="none" strike="noStrike" baseline="0" dirty="0">
                <a:solidFill>
                  <a:srgbClr val="000000"/>
                </a:solidFill>
                <a:latin typeface="Times New Roman" panose="02020603050405020304" pitchFamily="18" charset="0"/>
                <a:cs typeface="Times New Roman" panose="02020603050405020304" pitchFamily="18" charset="0"/>
              </a:rPr>
              <a:t>, detta Direttiva VAS, entrata in vigore il 21 luglio 2001, che rappresenta un importante passo avanti nel contesto del diritto ambientale europeo.</a:t>
            </a:r>
          </a:p>
          <a:p>
            <a:pPr algn="just"/>
            <a:endParaRPr lang="it-IT" sz="2000" b="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it-IT" sz="2200" b="0" i="0" u="none" strike="noStrike" baseline="0" dirty="0">
                <a:solidFill>
                  <a:srgbClr val="000000"/>
                </a:solidFill>
                <a:latin typeface="Times New Roman" panose="02020603050405020304" pitchFamily="18" charset="0"/>
                <a:cs typeface="Times New Roman" panose="02020603050405020304" pitchFamily="18" charset="0"/>
              </a:rPr>
              <a:t>A livello nazionale la Direttiva 2001/42/CE è stata recepita con la parte seconda del D.lgs. 3 aprile 2006, n. 152 entrata in vigore il 31 luglio 2007, modificata e integrata dal </a:t>
            </a:r>
            <a:r>
              <a:rPr lang="it-IT" sz="2200" b="0" i="0" u="none" strike="noStrike" baseline="0" dirty="0" err="1">
                <a:solidFill>
                  <a:srgbClr val="000000"/>
                </a:solidFill>
                <a:latin typeface="Times New Roman" panose="02020603050405020304" pitchFamily="18" charset="0"/>
                <a:cs typeface="Times New Roman" panose="02020603050405020304" pitchFamily="18" charset="0"/>
              </a:rPr>
              <a:t>D.Lgs.</a:t>
            </a:r>
            <a:r>
              <a:rPr lang="it-IT" sz="2200" b="0" i="0" u="none" strike="noStrike" baseline="0" dirty="0">
                <a:solidFill>
                  <a:srgbClr val="000000"/>
                </a:solidFill>
                <a:latin typeface="Times New Roman" panose="02020603050405020304" pitchFamily="18" charset="0"/>
                <a:cs typeface="Times New Roman" panose="02020603050405020304" pitchFamily="18" charset="0"/>
              </a:rPr>
              <a:t> 16 gennaio 2008, n. 4 </a:t>
            </a:r>
            <a:r>
              <a:rPr lang="it-IT" sz="2200" b="1" i="0" u="none" strike="noStrike" baseline="0" dirty="0">
                <a:solidFill>
                  <a:srgbClr val="000000"/>
                </a:solidFill>
                <a:latin typeface="Times New Roman" panose="02020603050405020304" pitchFamily="18" charset="0"/>
                <a:cs typeface="Times New Roman" panose="02020603050405020304" pitchFamily="18" charset="0"/>
              </a:rPr>
              <a:t>entrato in vigore il 13/02/2008</a:t>
            </a:r>
            <a:r>
              <a:rPr lang="it-IT" sz="2200" b="0" i="0" u="none" strike="noStrike" baseline="0" dirty="0">
                <a:solidFill>
                  <a:srgbClr val="000000"/>
                </a:solidFill>
                <a:latin typeface="Times New Roman" panose="02020603050405020304" pitchFamily="18" charset="0"/>
                <a:cs typeface="Times New Roman" panose="02020603050405020304" pitchFamily="18" charset="0"/>
              </a:rPr>
              <a:t>.</a:t>
            </a:r>
            <a:endParaRPr lang="it-IT" sz="2200" dirty="0">
              <a:solidFill>
                <a:srgbClr val="000000"/>
              </a:solidFill>
              <a:latin typeface="Times New Roman" panose="02020603050405020304" pitchFamily="18" charset="0"/>
              <a:cs typeface="Times New Roman" panose="02020603050405020304" pitchFamily="18" charset="0"/>
            </a:endParaRPr>
          </a:p>
          <a:p>
            <a:pPr algn="just"/>
            <a:endParaRPr lang="it-IT" sz="1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8673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4FE5FCDD-1245-47AC-9204-FFD86F80520A}"/>
              </a:ext>
            </a:extLst>
          </p:cNvPr>
          <p:cNvSpPr txBox="1"/>
          <p:nvPr/>
        </p:nvSpPr>
        <p:spPr>
          <a:xfrm>
            <a:off x="160283" y="235518"/>
            <a:ext cx="11871434" cy="6186309"/>
          </a:xfrm>
          <a:prstGeom prst="rect">
            <a:avLst/>
          </a:prstGeom>
          <a:solidFill>
            <a:srgbClr val="FFFF99"/>
          </a:solidFill>
        </p:spPr>
        <p:txBody>
          <a:bodyPr wrap="square" rtlCol="0">
            <a:spAutoFit/>
          </a:bodyPr>
          <a:lstStyle/>
          <a:p>
            <a:pPr algn="just"/>
            <a:endParaRPr lang="it-IT" sz="2200" b="0" i="0" u="none" strike="noStrike" baseline="0" dirty="0">
              <a:solidFill>
                <a:srgbClr val="000000"/>
              </a:solidFill>
              <a:latin typeface="Times New Roman" panose="02020603050405020304" pitchFamily="18" charset="0"/>
            </a:endParaRPr>
          </a:p>
          <a:p>
            <a:pPr algn="just"/>
            <a:r>
              <a:rPr lang="it-IT" sz="2200" b="1" i="0" u="none" strike="noStrike" baseline="0" dirty="0">
                <a:solidFill>
                  <a:srgbClr val="000000"/>
                </a:solidFill>
                <a:latin typeface="Times New Roman" panose="02020603050405020304" pitchFamily="18" charset="0"/>
              </a:rPr>
              <a:t>L’applicazione del processo  di VAS</a:t>
            </a:r>
          </a:p>
          <a:p>
            <a:pPr algn="just"/>
            <a:endParaRPr lang="it-IT" sz="2200" b="1" i="0" u="none" strike="noStrike" baseline="0" dirty="0">
              <a:solidFill>
                <a:srgbClr val="000000"/>
              </a:solidFill>
              <a:latin typeface="Times New Roman" panose="02020603050405020304" pitchFamily="18" charset="0"/>
            </a:endParaRPr>
          </a:p>
          <a:p>
            <a:pPr algn="just"/>
            <a:r>
              <a:rPr lang="it-IT" sz="2300" b="1" dirty="0">
                <a:solidFill>
                  <a:srgbClr val="000000"/>
                </a:solidFill>
                <a:latin typeface="Times New Roman" panose="02020603050405020304" pitchFamily="18" charset="0"/>
              </a:rPr>
              <a:t>Obiettivi</a:t>
            </a:r>
            <a:r>
              <a:rPr lang="it-IT" sz="2300" dirty="0">
                <a:solidFill>
                  <a:srgbClr val="000000"/>
                </a:solidFill>
                <a:latin typeface="Times New Roman" panose="02020603050405020304" pitchFamily="18" charset="0"/>
              </a:rPr>
              <a:t>:</a:t>
            </a:r>
          </a:p>
          <a:p>
            <a:pPr algn="just"/>
            <a:endParaRPr lang="it-IT" sz="2200" b="1" dirty="0">
              <a:solidFill>
                <a:srgbClr val="000000"/>
              </a:solidFill>
              <a:latin typeface="Times New Roman" panose="02020603050405020304" pitchFamily="18" charset="0"/>
            </a:endParaRPr>
          </a:p>
          <a:p>
            <a:pPr algn="just"/>
            <a:r>
              <a:rPr lang="it-IT" sz="2200" b="0" i="0" u="none" strike="noStrike" baseline="0" dirty="0">
                <a:solidFill>
                  <a:srgbClr val="000000"/>
                </a:solidFill>
                <a:latin typeface="Times New Roman" panose="02020603050405020304" pitchFamily="18" charset="0"/>
              </a:rPr>
              <a:t>- la </a:t>
            </a:r>
            <a:r>
              <a:rPr lang="it-IT" sz="2200" b="0" i="0" u="none" strike="noStrike" baseline="0" dirty="0">
                <a:solidFill>
                  <a:srgbClr val="FF0000"/>
                </a:solidFill>
                <a:latin typeface="Times New Roman" panose="02020603050405020304" pitchFamily="18" charset="0"/>
              </a:rPr>
              <a:t>verifica di sostenibilità </a:t>
            </a:r>
            <a:r>
              <a:rPr lang="it-IT" sz="2200" b="0" i="0" u="none" strike="noStrike" baseline="0" dirty="0">
                <a:solidFill>
                  <a:srgbClr val="000000"/>
                </a:solidFill>
                <a:latin typeface="Times New Roman" panose="02020603050405020304" pitchFamily="18" charset="0"/>
              </a:rPr>
              <a:t>degli obiettivi di piano,</a:t>
            </a:r>
          </a:p>
          <a:p>
            <a:pPr algn="just"/>
            <a:endParaRPr lang="it-IT" sz="2200" dirty="0">
              <a:solidFill>
                <a:srgbClr val="000000"/>
              </a:solidFill>
              <a:latin typeface="Times New Roman" panose="02020603050405020304" pitchFamily="18" charset="0"/>
            </a:endParaRPr>
          </a:p>
          <a:p>
            <a:pPr algn="just"/>
            <a:r>
              <a:rPr lang="it-IT" sz="2200" b="0" i="0" u="none" strike="noStrike" baseline="0" dirty="0">
                <a:latin typeface="Times New Roman" panose="02020603050405020304" pitchFamily="18" charset="0"/>
              </a:rPr>
              <a:t>- l’</a:t>
            </a:r>
            <a:r>
              <a:rPr lang="it-IT" sz="2200" b="0" i="0" u="none" strike="noStrike" baseline="0" dirty="0">
                <a:solidFill>
                  <a:srgbClr val="FF0000"/>
                </a:solidFill>
                <a:latin typeface="Times New Roman" panose="02020603050405020304" pitchFamily="18" charset="0"/>
              </a:rPr>
              <a:t>analisi degli impatti ambientali </a:t>
            </a:r>
            <a:r>
              <a:rPr lang="it-IT" sz="2200" b="0" i="0" u="none" strike="noStrike" baseline="0" dirty="0">
                <a:solidFill>
                  <a:srgbClr val="000000"/>
                </a:solidFill>
                <a:latin typeface="Times New Roman" panose="02020603050405020304" pitchFamily="18" charset="0"/>
              </a:rPr>
              <a:t>significativi delle misure di piano,</a:t>
            </a:r>
          </a:p>
          <a:p>
            <a:pPr algn="just"/>
            <a:endParaRPr lang="it-IT" sz="2200" dirty="0">
              <a:solidFill>
                <a:srgbClr val="000000"/>
              </a:solidFill>
              <a:latin typeface="Times New Roman" panose="02020603050405020304" pitchFamily="18" charset="0"/>
            </a:endParaRPr>
          </a:p>
          <a:p>
            <a:pPr algn="just"/>
            <a:r>
              <a:rPr lang="it-IT" sz="2200" b="0" i="0" u="none" strike="noStrike" baseline="0" dirty="0">
                <a:solidFill>
                  <a:srgbClr val="000000"/>
                </a:solidFill>
                <a:latin typeface="Times New Roman" panose="02020603050405020304" pitchFamily="18" charset="0"/>
              </a:rPr>
              <a:t>- la costruzione e la </a:t>
            </a:r>
            <a:r>
              <a:rPr lang="it-IT" sz="2200" b="0" i="0" u="none" strike="noStrike" baseline="0" dirty="0">
                <a:solidFill>
                  <a:srgbClr val="FF0000"/>
                </a:solidFill>
                <a:latin typeface="Times New Roman" panose="02020603050405020304" pitchFamily="18" charset="0"/>
              </a:rPr>
              <a:t>valutazione </a:t>
            </a:r>
            <a:r>
              <a:rPr lang="it-IT" sz="2200" b="0" i="0" u="none" strike="noStrike" baseline="0" dirty="0">
                <a:solidFill>
                  <a:srgbClr val="000000"/>
                </a:solidFill>
                <a:latin typeface="Times New Roman" panose="02020603050405020304" pitchFamily="18" charset="0"/>
              </a:rPr>
              <a:t>delle ragionevoli </a:t>
            </a:r>
            <a:r>
              <a:rPr lang="it-IT" sz="2200" b="0" i="0" u="none" strike="noStrike" baseline="0" dirty="0">
                <a:solidFill>
                  <a:srgbClr val="FF0000"/>
                </a:solidFill>
                <a:latin typeface="Times New Roman" panose="02020603050405020304" pitchFamily="18" charset="0"/>
              </a:rPr>
              <a:t>alternative</a:t>
            </a:r>
            <a:r>
              <a:rPr lang="it-IT" sz="2200" b="0" i="0" u="none" strike="noStrike" baseline="0" dirty="0">
                <a:solidFill>
                  <a:srgbClr val="000000"/>
                </a:solidFill>
                <a:latin typeface="Times New Roman" panose="02020603050405020304" pitchFamily="18" charset="0"/>
              </a:rPr>
              <a:t>,</a:t>
            </a:r>
          </a:p>
          <a:p>
            <a:pPr algn="just"/>
            <a:endParaRPr lang="it-IT" sz="2200" dirty="0">
              <a:solidFill>
                <a:srgbClr val="000000"/>
              </a:solidFill>
              <a:latin typeface="Times New Roman" panose="02020603050405020304" pitchFamily="18" charset="0"/>
            </a:endParaRPr>
          </a:p>
          <a:p>
            <a:pPr algn="just"/>
            <a:r>
              <a:rPr lang="it-IT" sz="2200" b="0" i="0" u="none" strike="noStrike" baseline="0" dirty="0">
                <a:solidFill>
                  <a:srgbClr val="000000"/>
                </a:solidFill>
                <a:latin typeface="Times New Roman" panose="02020603050405020304" pitchFamily="18" charset="0"/>
              </a:rPr>
              <a:t>- la </a:t>
            </a:r>
            <a:r>
              <a:rPr lang="it-IT" sz="2200" b="0" i="0" u="none" strike="noStrike" baseline="0" dirty="0">
                <a:solidFill>
                  <a:srgbClr val="FF0000"/>
                </a:solidFill>
                <a:latin typeface="Times New Roman" panose="02020603050405020304" pitchFamily="18" charset="0"/>
              </a:rPr>
              <a:t>partecipazione </a:t>
            </a:r>
            <a:r>
              <a:rPr lang="it-IT" sz="2200" b="0" i="0" u="none" strike="noStrike" baseline="0" dirty="0">
                <a:solidFill>
                  <a:srgbClr val="000000"/>
                </a:solidFill>
                <a:latin typeface="Times New Roman" panose="02020603050405020304" pitchFamily="18" charset="0"/>
              </a:rPr>
              <a:t>al processo dei soggetti interessati</a:t>
            </a:r>
          </a:p>
          <a:p>
            <a:pPr algn="just"/>
            <a:endParaRPr lang="it-IT" sz="2200" dirty="0">
              <a:solidFill>
                <a:srgbClr val="000000"/>
              </a:solidFill>
              <a:latin typeface="Times New Roman" panose="02020603050405020304" pitchFamily="18" charset="0"/>
            </a:endParaRPr>
          </a:p>
          <a:p>
            <a:pPr algn="just"/>
            <a:r>
              <a:rPr lang="it-IT" sz="2200" b="0" i="0" u="none" strike="noStrike" baseline="0" dirty="0">
                <a:solidFill>
                  <a:srgbClr val="000000"/>
                </a:solidFill>
                <a:latin typeface="Times New Roman" panose="02020603050405020304" pitchFamily="18" charset="0"/>
              </a:rPr>
              <a:t>- il </a:t>
            </a:r>
            <a:r>
              <a:rPr lang="it-IT" sz="2200" b="0" i="0" u="none" strike="noStrike" baseline="0" dirty="0">
                <a:solidFill>
                  <a:srgbClr val="FF0000"/>
                </a:solidFill>
                <a:latin typeface="Times New Roman" panose="02020603050405020304" pitchFamily="18" charset="0"/>
              </a:rPr>
              <a:t>monitoraggio delle performance </a:t>
            </a:r>
            <a:r>
              <a:rPr lang="it-IT" sz="2200" b="0" i="0" u="none" strike="noStrike" baseline="0" dirty="0">
                <a:solidFill>
                  <a:srgbClr val="000000"/>
                </a:solidFill>
                <a:latin typeface="Times New Roman" panose="02020603050405020304" pitchFamily="18" charset="0"/>
              </a:rPr>
              <a:t>ambientali del piano.</a:t>
            </a:r>
          </a:p>
          <a:p>
            <a:pPr algn="just"/>
            <a:endParaRPr lang="it-IT" sz="2200" b="0" i="0" u="none" strike="noStrike" baseline="0" dirty="0">
              <a:solidFill>
                <a:srgbClr val="000000"/>
              </a:solidFill>
              <a:latin typeface="Times New Roman" panose="02020603050405020304" pitchFamily="18" charset="0"/>
            </a:endParaRPr>
          </a:p>
          <a:p>
            <a:pPr algn="just"/>
            <a:r>
              <a:rPr lang="it-IT" sz="2200" b="0" i="0" u="none" strike="noStrike" baseline="0" dirty="0">
                <a:solidFill>
                  <a:srgbClr val="000000"/>
                </a:solidFill>
                <a:latin typeface="Times New Roman" panose="02020603050405020304" pitchFamily="18" charset="0"/>
              </a:rPr>
              <a:t>In sostanza, la </a:t>
            </a:r>
            <a:r>
              <a:rPr lang="it-IT" sz="2200" b="1" i="0" u="none" strike="noStrike" baseline="0" dirty="0">
                <a:solidFill>
                  <a:srgbClr val="000000"/>
                </a:solidFill>
                <a:latin typeface="Times New Roman" panose="02020603050405020304" pitchFamily="18" charset="0"/>
              </a:rPr>
              <a:t>VAS</a:t>
            </a:r>
            <a:r>
              <a:rPr lang="it-IT" sz="2200" b="0" i="0" u="none" strike="noStrike" baseline="0" dirty="0">
                <a:solidFill>
                  <a:srgbClr val="000000"/>
                </a:solidFill>
                <a:latin typeface="Times New Roman" panose="02020603050405020304" pitchFamily="18" charset="0"/>
              </a:rPr>
              <a:t> diventa il </a:t>
            </a:r>
            <a:r>
              <a:rPr lang="it-IT" sz="2200" b="0" i="1" u="none" strike="noStrike" baseline="0" dirty="0">
                <a:solidFill>
                  <a:srgbClr val="FF0000"/>
                </a:solidFill>
                <a:latin typeface="Times New Roman" panose="02020603050405020304" pitchFamily="18" charset="0"/>
              </a:rPr>
              <a:t>b</a:t>
            </a:r>
            <a:r>
              <a:rPr lang="it-IT" sz="2200" i="1" dirty="0">
                <a:solidFill>
                  <a:srgbClr val="FF0000"/>
                </a:solidFill>
                <a:latin typeface="Times New Roman" panose="02020603050405020304" pitchFamily="18" charset="0"/>
              </a:rPr>
              <a:t>asilare </a:t>
            </a:r>
            <a:r>
              <a:rPr lang="it-IT" sz="2200" b="0" i="1" u="none" strike="noStrike" baseline="0" dirty="0">
                <a:solidFill>
                  <a:srgbClr val="FF0000"/>
                </a:solidFill>
                <a:latin typeface="Times New Roman" panose="02020603050405020304" pitchFamily="18" charset="0"/>
              </a:rPr>
              <a:t>elemento </a:t>
            </a:r>
            <a:r>
              <a:rPr lang="it-IT" sz="2200" b="1" i="0" u="none" strike="noStrike" baseline="0" dirty="0">
                <a:solidFill>
                  <a:srgbClr val="000000"/>
                </a:solidFill>
                <a:latin typeface="Times New Roman" panose="02020603050405020304" pitchFamily="18" charset="0"/>
              </a:rPr>
              <a:t>costruttivo, valutativo, gestionale e di monitoraggio delle azioni del piano/programma stesso</a:t>
            </a:r>
            <a:r>
              <a:rPr lang="it-IT" sz="2200" dirty="0">
                <a:solidFill>
                  <a:srgbClr val="000000"/>
                </a:solidFill>
                <a:latin typeface="Times New Roman" panose="02020603050405020304" pitchFamily="18" charset="0"/>
              </a:rPr>
              <a:t>.</a:t>
            </a:r>
            <a:endParaRPr lang="it-IT" sz="2200" i="0" u="none" strike="noStrike" baseline="0" dirty="0">
              <a:solidFill>
                <a:srgbClr val="000000"/>
              </a:solidFill>
              <a:latin typeface="Times New Roman" panose="02020603050405020304" pitchFamily="18" charset="0"/>
            </a:endParaRPr>
          </a:p>
          <a:p>
            <a:pPr algn="just"/>
            <a:endParaRPr lang="it-IT" sz="22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352512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4A43A35C-5484-4BC1-A5BD-115571992E64}"/>
              </a:ext>
            </a:extLst>
          </p:cNvPr>
          <p:cNvSpPr txBox="1"/>
          <p:nvPr/>
        </p:nvSpPr>
        <p:spPr>
          <a:xfrm>
            <a:off x="183931" y="179534"/>
            <a:ext cx="11824138" cy="6432530"/>
          </a:xfrm>
          <a:prstGeom prst="rect">
            <a:avLst/>
          </a:prstGeom>
          <a:solidFill>
            <a:srgbClr val="FFFF99"/>
          </a:solidFill>
        </p:spPr>
        <p:txBody>
          <a:bodyPr wrap="square" rtlCol="0">
            <a:spAutoFit/>
          </a:bodyPr>
          <a:lstStyle/>
          <a:p>
            <a:pPr algn="just"/>
            <a:endParaRPr lang="it-IT" sz="140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it-IT" sz="2400" b="1" i="0" u="none" strike="noStrike" baseline="0" dirty="0">
                <a:solidFill>
                  <a:srgbClr val="000000"/>
                </a:solidFill>
                <a:latin typeface="Times New Roman" panose="02020603050405020304" pitchFamily="18" charset="0"/>
                <a:cs typeface="Times New Roman" panose="02020603050405020304" pitchFamily="18" charset="0"/>
              </a:rPr>
              <a:t>Gli elementi innovativi introdotti con la VAS per il modo di pianificare</a:t>
            </a:r>
          </a:p>
          <a:p>
            <a:pPr algn="just"/>
            <a:endParaRPr lang="it-IT" sz="2200" b="1"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it-IT" sz="2200" b="0" i="0" u="none" strike="noStrike" baseline="0" dirty="0">
                <a:solidFill>
                  <a:srgbClr val="00007C"/>
                </a:solidFill>
                <a:latin typeface="Times New Roman" panose="02020603050405020304" pitchFamily="18" charset="0"/>
                <a:cs typeface="Times New Roman" panose="02020603050405020304" pitchFamily="18" charset="0"/>
              </a:rPr>
              <a:t>1. </a:t>
            </a:r>
            <a:r>
              <a:rPr lang="it-IT" sz="2200" b="0" i="0" u="none" strike="noStrike" baseline="0" dirty="0">
                <a:solidFill>
                  <a:srgbClr val="000000"/>
                </a:solidFill>
                <a:latin typeface="Times New Roman" panose="02020603050405020304" pitchFamily="18" charset="0"/>
                <a:cs typeface="Times New Roman" panose="02020603050405020304" pitchFamily="18" charset="0"/>
              </a:rPr>
              <a:t>il criterio ampio di </a:t>
            </a:r>
            <a:r>
              <a:rPr lang="it-IT" sz="2200" b="0" i="0" u="none" strike="noStrike" baseline="0" dirty="0">
                <a:solidFill>
                  <a:srgbClr val="FF0000"/>
                </a:solidFill>
                <a:latin typeface="Times New Roman" panose="02020603050405020304" pitchFamily="18" charset="0"/>
                <a:cs typeface="Times New Roman" panose="02020603050405020304" pitchFamily="18" charset="0"/>
              </a:rPr>
              <a:t>partecipazione</a:t>
            </a:r>
            <a:r>
              <a:rPr lang="it-IT" sz="2200" b="0" i="0" u="none" strike="noStrike" baseline="0" dirty="0">
                <a:solidFill>
                  <a:srgbClr val="000000"/>
                </a:solidFill>
                <a:latin typeface="Times New Roman" panose="02020603050405020304" pitchFamily="18" charset="0"/>
                <a:cs typeface="Times New Roman" panose="02020603050405020304" pitchFamily="18" charset="0"/>
              </a:rPr>
              <a:t>, tutela degli interessi legittimi e </a:t>
            </a:r>
            <a:r>
              <a:rPr lang="it-IT" sz="2200" b="0" i="0" u="none" strike="noStrike" baseline="0" dirty="0">
                <a:solidFill>
                  <a:srgbClr val="FF0000"/>
                </a:solidFill>
                <a:latin typeface="Times New Roman" panose="02020603050405020304" pitchFamily="18" charset="0"/>
                <a:cs typeface="Times New Roman" panose="02020603050405020304" pitchFamily="18" charset="0"/>
              </a:rPr>
              <a:t>trasparenza </a:t>
            </a:r>
            <a:r>
              <a:rPr lang="it-IT" sz="2200" b="0" i="0" u="none" strike="noStrike" baseline="0" dirty="0">
                <a:solidFill>
                  <a:srgbClr val="000000"/>
                </a:solidFill>
                <a:latin typeface="Times New Roman" panose="02020603050405020304" pitchFamily="18" charset="0"/>
                <a:cs typeface="Times New Roman" panose="02020603050405020304" pitchFamily="18" charset="0"/>
              </a:rPr>
              <a:t>del processo decisionale, che si attua attraverso il coinvolgimento e la consultazione dei soggetti competenti in materia ambientale e del pubblico che in qualche modo risulta interessato dall’iter decisionale.</a:t>
            </a:r>
          </a:p>
          <a:p>
            <a:pPr algn="just"/>
            <a:endParaRPr lang="it-IT" sz="2200" b="0" i="0" u="none" strike="noStrike" baseline="0" dirty="0">
              <a:solidFill>
                <a:srgbClr val="00007C"/>
              </a:solidFill>
              <a:latin typeface="Times New Roman" panose="02020603050405020304" pitchFamily="18" charset="0"/>
              <a:cs typeface="Times New Roman" panose="02020603050405020304" pitchFamily="18" charset="0"/>
            </a:endParaRPr>
          </a:p>
          <a:p>
            <a:pPr algn="just"/>
            <a:r>
              <a:rPr lang="it-IT" sz="2200" b="0" i="0" u="none" strike="noStrike" baseline="0" dirty="0">
                <a:solidFill>
                  <a:srgbClr val="00007C"/>
                </a:solidFill>
                <a:latin typeface="Times New Roman" panose="02020603050405020304" pitchFamily="18" charset="0"/>
                <a:cs typeface="Times New Roman" panose="02020603050405020304" pitchFamily="18" charset="0"/>
              </a:rPr>
              <a:t>2. </a:t>
            </a:r>
            <a:r>
              <a:rPr lang="it-IT" sz="2200" b="0" i="0" u="none" strike="noStrike" baseline="0" dirty="0">
                <a:solidFill>
                  <a:srgbClr val="000000"/>
                </a:solidFill>
                <a:latin typeface="Times New Roman" panose="02020603050405020304" pitchFamily="18" charset="0"/>
                <a:cs typeface="Times New Roman" panose="02020603050405020304" pitchFamily="18" charset="0"/>
              </a:rPr>
              <a:t>L’individuazione e la valutazione delle ragionevoli </a:t>
            </a:r>
            <a:r>
              <a:rPr lang="it-IT" sz="2200" b="0" i="0" u="none" strike="noStrike" baseline="0" dirty="0">
                <a:solidFill>
                  <a:srgbClr val="FF0000"/>
                </a:solidFill>
                <a:latin typeface="Times New Roman" panose="02020603050405020304" pitchFamily="18" charset="0"/>
                <a:cs typeface="Times New Roman" panose="02020603050405020304" pitchFamily="18" charset="0"/>
              </a:rPr>
              <a:t>alternative </a:t>
            </a:r>
            <a:r>
              <a:rPr lang="it-IT" sz="2200" b="0" i="0" u="none" strike="noStrike" baseline="0" dirty="0">
                <a:solidFill>
                  <a:srgbClr val="000000"/>
                </a:solidFill>
                <a:latin typeface="Times New Roman" panose="02020603050405020304" pitchFamily="18" charset="0"/>
                <a:cs typeface="Times New Roman" panose="02020603050405020304" pitchFamily="18" charset="0"/>
              </a:rPr>
              <a:t>del piano/programma (compresa l’alternativa “0” di non intervento) con lo scopo di fornire trasparenza al percorso decisionale.</a:t>
            </a:r>
          </a:p>
          <a:p>
            <a:pPr algn="just"/>
            <a:endParaRPr lang="it-IT" sz="2200" dirty="0">
              <a:solidFill>
                <a:srgbClr val="000000"/>
              </a:solidFill>
              <a:latin typeface="Times New Roman" panose="02020603050405020304" pitchFamily="18" charset="0"/>
              <a:cs typeface="Times New Roman" panose="02020603050405020304" pitchFamily="18" charset="0"/>
            </a:endParaRPr>
          </a:p>
          <a:p>
            <a:pPr algn="just"/>
            <a:r>
              <a:rPr lang="it-IT" sz="2200" b="0" i="0" u="none" strike="noStrike" baseline="0" dirty="0">
                <a:solidFill>
                  <a:srgbClr val="000000"/>
                </a:solidFill>
                <a:latin typeface="Times New Roman" panose="02020603050405020304" pitchFamily="18" charset="0"/>
                <a:cs typeface="Times New Roman" panose="02020603050405020304" pitchFamily="18" charset="0"/>
              </a:rPr>
              <a:t>3. La valutazione delle alternative si avvale della costruzione degli </a:t>
            </a:r>
            <a:r>
              <a:rPr lang="it-IT" sz="2200" b="0" i="0" u="none" strike="noStrike" baseline="0" dirty="0">
                <a:solidFill>
                  <a:srgbClr val="FF0000"/>
                </a:solidFill>
                <a:latin typeface="Times New Roman" panose="02020603050405020304" pitchFamily="18" charset="0"/>
                <a:cs typeface="Times New Roman" panose="02020603050405020304" pitchFamily="18" charset="0"/>
              </a:rPr>
              <a:t>scenari previsionali </a:t>
            </a:r>
            <a:r>
              <a:rPr lang="it-IT" sz="2200" b="0" i="0" u="none" strike="noStrike" baseline="0" dirty="0">
                <a:solidFill>
                  <a:srgbClr val="000000"/>
                </a:solidFill>
                <a:latin typeface="Times New Roman" panose="02020603050405020304" pitchFamily="18" charset="0"/>
                <a:cs typeface="Times New Roman" panose="02020603050405020304" pitchFamily="18" charset="0"/>
              </a:rPr>
              <a:t>di intervento riguardanti l’evoluzione dello stato dell’ambiente conseguente l’attuazione delle diverse alternative e del confronto con lo scenario di riferimento (evoluzione probabile senza l’attuazione del piano).</a:t>
            </a:r>
          </a:p>
          <a:p>
            <a:pPr algn="just"/>
            <a:endParaRPr lang="it-IT" sz="2200" b="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it-IT" sz="2200" b="0" i="0" u="none" strike="noStrike" baseline="0" dirty="0">
                <a:solidFill>
                  <a:srgbClr val="000000"/>
                </a:solidFill>
                <a:latin typeface="Times New Roman" panose="02020603050405020304" pitchFamily="18" charset="0"/>
                <a:cs typeface="Times New Roman" panose="02020603050405020304" pitchFamily="18" charset="0"/>
              </a:rPr>
              <a:t>4. Il </a:t>
            </a:r>
            <a:r>
              <a:rPr lang="it-IT" sz="2200" b="0" i="0" u="none" strike="noStrike" baseline="0" dirty="0">
                <a:solidFill>
                  <a:srgbClr val="FF0000"/>
                </a:solidFill>
                <a:latin typeface="Times New Roman" panose="02020603050405020304" pitchFamily="18" charset="0"/>
                <a:cs typeface="Times New Roman" panose="02020603050405020304" pitchFamily="18" charset="0"/>
              </a:rPr>
              <a:t>monitoraggio che assicura il controllo sugli impatti </a:t>
            </a:r>
            <a:r>
              <a:rPr lang="it-IT" sz="2200" b="0" i="0" u="none" strike="noStrike" baseline="0" dirty="0">
                <a:solidFill>
                  <a:srgbClr val="000000"/>
                </a:solidFill>
                <a:latin typeface="Times New Roman" panose="02020603050405020304" pitchFamily="18" charset="0"/>
                <a:cs typeface="Times New Roman" panose="02020603050405020304" pitchFamily="18" charset="0"/>
              </a:rPr>
              <a:t>ambientali significativi derivanti dall’attuazione dei piani, programmi approvati e la verifica del raggiungimento degli obiettivi di sostenibilità prefissati, così da individuare tempestivamente gli impatti negativi imprevisti derivanti dall’attuazione del piano o programma e adottare le opportune misure correttive.</a:t>
            </a:r>
          </a:p>
          <a:p>
            <a:pPr algn="just"/>
            <a:endParaRPr lang="it-IT" sz="2200" b="0" i="0" u="none" strike="noStrike" baseline="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6441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72DBA6C9-AB81-4952-B6F7-0702E444312C}"/>
              </a:ext>
            </a:extLst>
          </p:cNvPr>
          <p:cNvSpPr txBox="1"/>
          <p:nvPr/>
        </p:nvSpPr>
        <p:spPr>
          <a:xfrm>
            <a:off x="128751" y="196159"/>
            <a:ext cx="11934497" cy="6465681"/>
          </a:xfrm>
          <a:prstGeom prst="rect">
            <a:avLst/>
          </a:prstGeom>
          <a:solidFill>
            <a:srgbClr val="FFFF99"/>
          </a:solidFill>
        </p:spPr>
        <p:txBody>
          <a:bodyPr wrap="square" rtlCol="0">
            <a:spAutoFit/>
          </a:bodyPr>
          <a:lstStyle/>
          <a:p>
            <a:pPr>
              <a:lnSpc>
                <a:spcPct val="115000"/>
              </a:lnSpc>
              <a:spcAft>
                <a:spcPts val="1000"/>
              </a:spcAft>
            </a:pPr>
            <a:r>
              <a:rPr lang="it-IT" sz="2000" dirty="0">
                <a:effectLst/>
                <a:highlight>
                  <a:srgbClr val="FFFF00"/>
                </a:highlight>
                <a:latin typeface="Times New Roman" panose="02020603050405020304" pitchFamily="18" charset="0"/>
                <a:ea typeface="Lucida Sans Unicode" panose="020B0602030504020204" pitchFamily="34" charset="0"/>
                <a:cs typeface="Times New Roman" panose="02020603050405020304" pitchFamily="18" charset="0"/>
              </a:rPr>
              <a:t>LA VAS È DISCIPLINATA NELLE SEGUENTI NORMATIVE NAZIONALI</a:t>
            </a:r>
            <a:r>
              <a:rPr lang="it-IT" sz="2000" dirty="0">
                <a:effectLst/>
                <a:latin typeface="Times New Roman" panose="02020603050405020304" pitchFamily="18" charset="0"/>
                <a:ea typeface="Lucida Sans Unicode" panose="020B0602030504020204" pitchFamily="34" charset="0"/>
                <a:cs typeface="Times New Roman" panose="02020603050405020304" pitchFamily="18" charset="0"/>
              </a:rPr>
              <a:t>:</a:t>
            </a:r>
          </a:p>
          <a:p>
            <a:pPr marL="342900" lvl="0" indent="-342900">
              <a:lnSpc>
                <a:spcPct val="115000"/>
              </a:lnSpc>
              <a:buFont typeface="Symbol" panose="05050102010706020507" pitchFamily="18" charset="2"/>
              <a:buChar char=""/>
            </a:pPr>
            <a:r>
              <a:rPr lang="it-IT" sz="2000" dirty="0">
                <a:effectLst/>
                <a:latin typeface="Times New Roman" panose="02020603050405020304" pitchFamily="18" charset="0"/>
                <a:ea typeface="Lucida Sans Unicode" panose="020B0602030504020204" pitchFamily="34" charset="0"/>
                <a:cs typeface="Times New Roman" panose="02020603050405020304" pitchFamily="18" charset="0"/>
              </a:rPr>
              <a:t>Decreto Legislativo 152/2006 (Testo Unico Ambiente)</a:t>
            </a:r>
          </a:p>
          <a:p>
            <a:pPr marL="342900" lvl="0" indent="-342900">
              <a:lnSpc>
                <a:spcPct val="115000"/>
              </a:lnSpc>
              <a:buFont typeface="Symbol" panose="05050102010706020507" pitchFamily="18" charset="2"/>
              <a:buChar char=""/>
            </a:pPr>
            <a:r>
              <a:rPr lang="it-IT" sz="2000" dirty="0">
                <a:effectLst/>
                <a:latin typeface="Times New Roman" panose="02020603050405020304" pitchFamily="18" charset="0"/>
                <a:ea typeface="Lucida Sans Unicode" panose="020B0602030504020204" pitchFamily="34" charset="0"/>
                <a:cs typeface="Times New Roman" panose="02020603050405020304" pitchFamily="18" charset="0"/>
              </a:rPr>
              <a:t>Decreto Legislativo 4/2008 (</a:t>
            </a:r>
            <a:r>
              <a:rPr lang="it-IT" sz="2000" dirty="0" err="1">
                <a:effectLst/>
                <a:latin typeface="Times New Roman" panose="02020603050405020304" pitchFamily="18" charset="0"/>
                <a:ea typeface="Lucida Sans Unicode" panose="020B0602030504020204" pitchFamily="34" charset="0"/>
                <a:cs typeface="Times New Roman" panose="02020603050405020304" pitchFamily="18" charset="0"/>
              </a:rPr>
              <a:t>modif</a:t>
            </a:r>
            <a:r>
              <a:rPr lang="it-IT" sz="2000" dirty="0">
                <a:effectLst/>
                <a:latin typeface="Times New Roman" panose="02020603050405020304" pitchFamily="18" charset="0"/>
                <a:ea typeface="Lucida Sans Unicode" panose="020B0602030504020204" pitchFamily="34" charset="0"/>
                <a:cs typeface="Times New Roman" panose="02020603050405020304" pitchFamily="18" charset="0"/>
              </a:rPr>
              <a:t>. 152/2006)</a:t>
            </a:r>
          </a:p>
          <a:p>
            <a:pPr marL="342900" lvl="0" indent="-342900">
              <a:lnSpc>
                <a:spcPct val="115000"/>
              </a:lnSpc>
              <a:spcAft>
                <a:spcPts val="1000"/>
              </a:spcAft>
              <a:buFont typeface="Symbol" panose="05050102010706020507" pitchFamily="18" charset="2"/>
              <a:buChar char=""/>
            </a:pPr>
            <a:r>
              <a:rPr lang="it-IT" sz="2000" b="1" dirty="0">
                <a:effectLst/>
                <a:latin typeface="Times New Roman" panose="02020603050405020304" pitchFamily="18" charset="0"/>
                <a:ea typeface="Lucida Sans Unicode" panose="020B0602030504020204" pitchFamily="34" charset="0"/>
                <a:cs typeface="Times New Roman" panose="02020603050405020304" pitchFamily="18" charset="0"/>
              </a:rPr>
              <a:t>Direttiva 42/2001/CE </a:t>
            </a:r>
            <a:r>
              <a:rPr lang="it-IT" sz="2000" dirty="0">
                <a:effectLst/>
                <a:latin typeface="Times New Roman" panose="02020603050405020304" pitchFamily="18" charset="0"/>
                <a:ea typeface="Lucida Sans Unicode" panose="020B0602030504020204" pitchFamily="34" charset="0"/>
                <a:cs typeface="Times New Roman" panose="02020603050405020304" pitchFamily="18" charset="0"/>
              </a:rPr>
              <a:t>(valutazione piani)</a:t>
            </a:r>
          </a:p>
          <a:p>
            <a:pPr>
              <a:lnSpc>
                <a:spcPct val="115000"/>
              </a:lnSpc>
              <a:spcAft>
                <a:spcPts val="1000"/>
              </a:spcAft>
            </a:pPr>
            <a:r>
              <a:rPr lang="it-IT" sz="2000" b="1" dirty="0">
                <a:effectLst/>
                <a:latin typeface="Times New Roman" panose="02020603050405020304" pitchFamily="18" charset="0"/>
                <a:ea typeface="Lucida Sans Unicode" panose="020B0602030504020204" pitchFamily="34" charset="0"/>
                <a:cs typeface="Times New Roman" panose="02020603050405020304" pitchFamily="18" charset="0"/>
              </a:rPr>
              <a:t>Normative regionali</a:t>
            </a:r>
            <a:r>
              <a:rPr lang="it-IT" sz="2000" dirty="0">
                <a:effectLst/>
                <a:latin typeface="Times New Roman" panose="02020603050405020304" pitchFamily="18" charset="0"/>
                <a:ea typeface="Lucida Sans Unicode" panose="020B0602030504020204" pitchFamily="34" charset="0"/>
                <a:cs typeface="Times New Roman" panose="02020603050405020304" pitchFamily="18" charset="0"/>
              </a:rPr>
              <a:t>:</a:t>
            </a:r>
          </a:p>
          <a:p>
            <a:pPr marL="342900" lvl="0" indent="-342900">
              <a:lnSpc>
                <a:spcPct val="115000"/>
              </a:lnSpc>
              <a:buFont typeface="Symbol" panose="05050102010706020507" pitchFamily="18" charset="2"/>
              <a:buChar char=""/>
            </a:pPr>
            <a:r>
              <a:rPr lang="en-US" sz="2000" dirty="0">
                <a:effectLst/>
                <a:latin typeface="Times New Roman" panose="02020603050405020304" pitchFamily="18" charset="0"/>
                <a:ea typeface="Lucida Sans Unicode" panose="020B0602030504020204" pitchFamily="34" charset="0"/>
                <a:cs typeface="Times New Roman" panose="02020603050405020304" pitchFamily="18" charset="0"/>
              </a:rPr>
              <a:t>LR n. 16 del 22/12/2004 – art.47 (come mod. </a:t>
            </a:r>
            <a:r>
              <a:rPr lang="en-US" sz="2000" dirty="0" err="1">
                <a:effectLst/>
                <a:latin typeface="Times New Roman" panose="02020603050405020304" pitchFamily="18" charset="0"/>
                <a:ea typeface="Lucida Sans Unicode" panose="020B0602030504020204" pitchFamily="34" charset="0"/>
                <a:cs typeface="Times New Roman" panose="02020603050405020304" pitchFamily="18" charset="0"/>
              </a:rPr>
              <a:t>dalla</a:t>
            </a:r>
            <a:r>
              <a:rPr lang="en-US" sz="2000" dirty="0">
                <a:effectLst/>
                <a:latin typeface="Times New Roman" panose="02020603050405020304" pitchFamily="18" charset="0"/>
                <a:ea typeface="Lucida Sans Unicode" panose="020B0602030504020204" pitchFamily="34" charset="0"/>
                <a:cs typeface="Times New Roman" panose="02020603050405020304" pitchFamily="18" charset="0"/>
              </a:rPr>
              <a:t> LR 1/2011, art. 2)</a:t>
            </a:r>
            <a:endParaRPr lang="it-IT" sz="2000" dirty="0">
              <a:effectLst/>
              <a:latin typeface="Times New Roman" panose="02020603050405020304" pitchFamily="18" charset="0"/>
              <a:ea typeface="Lucida Sans Unicode" panose="020B0602030504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it-IT" sz="2000" dirty="0">
                <a:effectLst/>
                <a:latin typeface="Times New Roman" panose="02020603050405020304" pitchFamily="18" charset="0"/>
                <a:ea typeface="Lucida Sans Unicode" panose="020B0602030504020204" pitchFamily="34" charset="0"/>
                <a:cs typeface="Times New Roman" panose="02020603050405020304" pitchFamily="18" charset="0"/>
              </a:rPr>
              <a:t>DGR n.834 dell'11/5/2007</a:t>
            </a:r>
          </a:p>
          <a:p>
            <a:pPr marL="342900" lvl="0" indent="-342900">
              <a:lnSpc>
                <a:spcPct val="115000"/>
              </a:lnSpc>
              <a:buFont typeface="Symbol" panose="05050102010706020507" pitchFamily="18" charset="2"/>
              <a:buChar char=""/>
            </a:pPr>
            <a:r>
              <a:rPr lang="it-IT" sz="2000" dirty="0">
                <a:effectLst/>
                <a:latin typeface="Times New Roman" panose="02020603050405020304" pitchFamily="18" charset="0"/>
                <a:ea typeface="Lucida Sans Unicode" panose="020B0602030504020204" pitchFamily="34" charset="0"/>
                <a:cs typeface="Times New Roman" panose="02020603050405020304" pitchFamily="18" charset="0"/>
              </a:rPr>
              <a:t>DGR n.426 del 14/3/2008</a:t>
            </a:r>
          </a:p>
          <a:p>
            <a:pPr marL="342900" lvl="0" indent="-342900">
              <a:lnSpc>
                <a:spcPct val="115000"/>
              </a:lnSpc>
              <a:buFont typeface="Symbol" panose="05050102010706020507" pitchFamily="18" charset="2"/>
              <a:buChar char=""/>
            </a:pPr>
            <a:r>
              <a:rPr lang="it-IT" sz="2000" dirty="0">
                <a:effectLst/>
                <a:latin typeface="Times New Roman" panose="02020603050405020304" pitchFamily="18" charset="0"/>
                <a:ea typeface="Lucida Sans Unicode" panose="020B0602030504020204" pitchFamily="34" charset="0"/>
                <a:cs typeface="Times New Roman" panose="02020603050405020304" pitchFamily="18" charset="0"/>
              </a:rPr>
              <a:t>DPGR n.17 del 18/12/2009 Regolamento attuativo VAS</a:t>
            </a:r>
          </a:p>
          <a:p>
            <a:pPr marL="342900" lvl="0" indent="-342900">
              <a:lnSpc>
                <a:spcPct val="115000"/>
              </a:lnSpc>
              <a:buFont typeface="Symbol" panose="05050102010706020507" pitchFamily="18" charset="2"/>
              <a:buChar char=""/>
            </a:pPr>
            <a:r>
              <a:rPr lang="it-IT" sz="2000" dirty="0">
                <a:effectLst/>
                <a:latin typeface="Times New Roman" panose="02020603050405020304" pitchFamily="18" charset="0"/>
                <a:ea typeface="Lucida Sans Unicode" panose="020B0602030504020204" pitchFamily="34" charset="0"/>
                <a:cs typeface="Times New Roman" panose="02020603050405020304" pitchFamily="18" charset="0"/>
              </a:rPr>
              <a:t>DGR n. 203 del 5/3/2010 indirizzi operativi e procedurali</a:t>
            </a:r>
          </a:p>
          <a:p>
            <a:pPr marL="342900" lvl="0" indent="-342900">
              <a:lnSpc>
                <a:spcPct val="115000"/>
              </a:lnSpc>
              <a:buFont typeface="Symbol" panose="05050102010706020507" pitchFamily="18" charset="2"/>
              <a:buChar char=""/>
            </a:pPr>
            <a:r>
              <a:rPr lang="it-IT" sz="2000" dirty="0">
                <a:effectLst/>
                <a:latin typeface="Times New Roman" panose="02020603050405020304" pitchFamily="18" charset="0"/>
                <a:ea typeface="Lucida Sans Unicode" panose="020B0602030504020204" pitchFamily="34" charset="0"/>
                <a:cs typeface="Times New Roman" panose="02020603050405020304" pitchFamily="18" charset="0"/>
              </a:rPr>
              <a:t>DGR n. 41 del 4/7/2011</a:t>
            </a:r>
          </a:p>
          <a:p>
            <a:pPr marL="342900" lvl="0" indent="-342900">
              <a:lnSpc>
                <a:spcPct val="115000"/>
              </a:lnSpc>
              <a:buFont typeface="Symbol" panose="05050102010706020507" pitchFamily="18" charset="2"/>
              <a:buChar char=""/>
            </a:pPr>
            <a:r>
              <a:rPr lang="it-IT" sz="2000" dirty="0">
                <a:effectLst/>
                <a:latin typeface="Times New Roman" panose="02020603050405020304" pitchFamily="18" charset="0"/>
                <a:ea typeface="Lucida Sans Unicode" panose="020B0602030504020204" pitchFamily="34" charset="0"/>
                <a:cs typeface="Times New Roman" panose="02020603050405020304" pitchFamily="18" charset="0"/>
              </a:rPr>
              <a:t>Circ. esplicativa del 15/4/2010 in merito all'applicazione di alcune diposizioni dei regolamenti regionali in materia di valutazione ambientale</a:t>
            </a:r>
          </a:p>
          <a:p>
            <a:pPr marL="342900" lvl="0" indent="-342900">
              <a:lnSpc>
                <a:spcPct val="115000"/>
              </a:lnSpc>
              <a:buFont typeface="Symbol" panose="05050102010706020507" pitchFamily="18" charset="2"/>
              <a:buChar char=""/>
            </a:pPr>
            <a:r>
              <a:rPr lang="it-IT" sz="2000" dirty="0">
                <a:effectLst/>
                <a:latin typeface="Times New Roman" panose="02020603050405020304" pitchFamily="18" charset="0"/>
                <a:ea typeface="Lucida Sans Unicode" panose="020B0602030504020204" pitchFamily="34" charset="0"/>
                <a:cs typeface="Times New Roman" panose="02020603050405020304" pitchFamily="18" charset="0"/>
              </a:rPr>
              <a:t>DGR n. 406 del 4/8/2011 Disciplinare organizzativo delle strutture regionali preposte alla VIA, VI e VAS</a:t>
            </a:r>
          </a:p>
          <a:p>
            <a:pPr marL="342900" lvl="0" indent="-342900">
              <a:lnSpc>
                <a:spcPct val="115000"/>
              </a:lnSpc>
              <a:buFont typeface="Symbol" panose="05050102010706020507" pitchFamily="18" charset="2"/>
              <a:buChar char=""/>
            </a:pPr>
            <a:r>
              <a:rPr lang="it-IT" sz="2000" dirty="0">
                <a:effectLst/>
                <a:latin typeface="Times New Roman" panose="02020603050405020304" pitchFamily="18" charset="0"/>
                <a:ea typeface="Lucida Sans Unicode" panose="020B0602030504020204" pitchFamily="34" charset="0"/>
                <a:cs typeface="Times New Roman" panose="02020603050405020304" pitchFamily="18" charset="0"/>
              </a:rPr>
              <a:t>Reg. reg. n. 5 del 4/8/2011 Regolamento di attuazione per il governo del territorio – art. 2 sostenibilità dei piani</a:t>
            </a:r>
          </a:p>
          <a:p>
            <a:pPr marL="342900" lvl="0" indent="-342900">
              <a:lnSpc>
                <a:spcPct val="115000"/>
              </a:lnSpc>
              <a:spcAft>
                <a:spcPts val="1000"/>
              </a:spcAft>
              <a:buFont typeface="Symbol" panose="05050102010706020507" pitchFamily="18" charset="2"/>
              <a:buChar char=""/>
            </a:pPr>
            <a:r>
              <a:rPr lang="it-IT" sz="2000" dirty="0">
                <a:effectLst/>
                <a:latin typeface="Times New Roman" panose="02020603050405020304" pitchFamily="18" charset="0"/>
                <a:ea typeface="Lucida Sans Unicode" panose="020B0602030504020204" pitchFamily="34" charset="0"/>
                <a:cs typeface="Times New Roman" panose="02020603050405020304" pitchFamily="18" charset="0"/>
              </a:rPr>
              <a:t>Circ. esplicativa dell’11/10/2011 in merito all'integrazione della valutazione di incidenza nelle VAS di livello comunale</a:t>
            </a:r>
          </a:p>
        </p:txBody>
      </p:sp>
    </p:spTree>
    <p:extLst>
      <p:ext uri="{BB962C8B-B14F-4D97-AF65-F5344CB8AC3E}">
        <p14:creationId xmlns:p14="http://schemas.microsoft.com/office/powerpoint/2010/main" val="4164015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0049259-3CC3-455F-AB82-E6A6BDE9DE28}"/>
              </a:ext>
            </a:extLst>
          </p:cNvPr>
          <p:cNvSpPr txBox="1"/>
          <p:nvPr/>
        </p:nvSpPr>
        <p:spPr>
          <a:xfrm>
            <a:off x="164143" y="187580"/>
            <a:ext cx="11863713" cy="6571030"/>
          </a:xfrm>
          <a:prstGeom prst="rect">
            <a:avLst/>
          </a:prstGeom>
          <a:solidFill>
            <a:srgbClr val="FFFF99"/>
          </a:solidFill>
        </p:spPr>
        <p:txBody>
          <a:bodyPr wrap="square" rtlCol="0">
            <a:spAutoFit/>
          </a:bodyPr>
          <a:lstStyle/>
          <a:p>
            <a:pPr algn="l"/>
            <a:endParaRPr lang="it-IT" sz="1400" b="0" i="0" u="none" strike="noStrike" baseline="0" dirty="0">
              <a:solidFill>
                <a:srgbClr val="000000"/>
              </a:solidFill>
              <a:latin typeface="Times New Roman" panose="02020603050405020304" pitchFamily="18" charset="0"/>
              <a:cs typeface="Times New Roman" panose="02020603050405020304" pitchFamily="18" charset="0"/>
            </a:endParaRPr>
          </a:p>
          <a:p>
            <a:pPr algn="l"/>
            <a:r>
              <a:rPr lang="it-IT" sz="2100" b="1" i="0" u="none" strike="noStrike" baseline="0" dirty="0">
                <a:solidFill>
                  <a:srgbClr val="FF0000"/>
                </a:solidFill>
                <a:latin typeface="Times New Roman" panose="02020603050405020304" pitchFamily="18" charset="0"/>
                <a:cs typeface="Times New Roman" panose="02020603050405020304" pitchFamily="18" charset="0"/>
              </a:rPr>
              <a:t>N.B. </a:t>
            </a:r>
            <a:r>
              <a:rPr lang="it-IT" sz="2100" b="0" i="0" u="none" strike="noStrike" baseline="0" dirty="0">
                <a:solidFill>
                  <a:srgbClr val="000000"/>
                </a:solidFill>
                <a:latin typeface="Times New Roman" panose="02020603050405020304" pitchFamily="18" charset="0"/>
                <a:cs typeface="Times New Roman" panose="02020603050405020304" pitchFamily="18" charset="0"/>
              </a:rPr>
              <a:t>La </a:t>
            </a:r>
            <a:r>
              <a:rPr lang="it-IT" sz="2100" b="1" i="0" u="none" strike="noStrike" baseline="0" dirty="0">
                <a:solidFill>
                  <a:srgbClr val="000000"/>
                </a:solidFill>
                <a:latin typeface="Times New Roman" panose="02020603050405020304" pitchFamily="18" charset="0"/>
                <a:cs typeface="Times New Roman" panose="02020603050405020304" pitchFamily="18" charset="0"/>
              </a:rPr>
              <a:t>Direttiva 42/2001/CE </a:t>
            </a:r>
            <a:r>
              <a:rPr lang="it-IT" sz="2100" dirty="0">
                <a:solidFill>
                  <a:srgbClr val="000000"/>
                </a:solidFill>
                <a:latin typeface="Times New Roman" panose="02020603050405020304" pitchFamily="18" charset="0"/>
                <a:cs typeface="Times New Roman" panose="02020603050405020304" pitchFamily="18" charset="0"/>
              </a:rPr>
              <a:t>ha carattere </a:t>
            </a:r>
            <a:r>
              <a:rPr lang="it-IT" sz="2100" b="1" dirty="0">
                <a:solidFill>
                  <a:srgbClr val="000000"/>
                </a:solidFill>
                <a:latin typeface="Times New Roman" panose="02020603050405020304" pitchFamily="18" charset="0"/>
                <a:cs typeface="Times New Roman" panose="02020603050405020304" pitchFamily="18" charset="0"/>
              </a:rPr>
              <a:t>procedurale</a:t>
            </a:r>
            <a:r>
              <a:rPr lang="it-IT" sz="2100" dirty="0">
                <a:solidFill>
                  <a:srgbClr val="000000"/>
                </a:solidFill>
                <a:latin typeface="Times New Roman" panose="02020603050405020304" pitchFamily="18" charset="0"/>
                <a:cs typeface="Times New Roman" panose="02020603050405020304" pitchFamily="18" charset="0"/>
              </a:rPr>
              <a:t>, per </a:t>
            </a:r>
            <a:r>
              <a:rPr lang="it-IT" sz="2100" b="0" i="0" u="none" strike="noStrike" baseline="0" dirty="0">
                <a:solidFill>
                  <a:srgbClr val="000000"/>
                </a:solidFill>
                <a:latin typeface="Times New Roman" panose="02020603050405020304" pitchFamily="18" charset="0"/>
                <a:cs typeface="Times New Roman" panose="02020603050405020304" pitchFamily="18" charset="0"/>
              </a:rPr>
              <a:t>“</a:t>
            </a:r>
            <a:r>
              <a:rPr lang="it-IT" sz="2100" b="0" i="1" u="none" strike="noStrike" baseline="0" dirty="0">
                <a:solidFill>
                  <a:srgbClr val="000000"/>
                </a:solidFill>
                <a:latin typeface="Times New Roman" panose="02020603050405020304" pitchFamily="18" charset="0"/>
                <a:cs typeface="Times New Roman" panose="02020603050405020304" pitchFamily="18" charset="0"/>
              </a:rPr>
              <a:t>garantire un elevato livello di protezione dell’ambiente</a:t>
            </a:r>
            <a:r>
              <a:rPr lang="it-IT" sz="2100" b="0" i="0" u="none" strike="noStrike" baseline="0" dirty="0">
                <a:solidFill>
                  <a:srgbClr val="000000"/>
                </a:solidFill>
                <a:latin typeface="Times New Roman" panose="02020603050405020304" pitchFamily="18" charset="0"/>
                <a:cs typeface="Times New Roman" panose="02020603050405020304" pitchFamily="18" charset="0"/>
              </a:rPr>
              <a:t>”:</a:t>
            </a:r>
          </a:p>
          <a:p>
            <a:pPr algn="l"/>
            <a:endParaRPr lang="it-IT" sz="2100" dirty="0">
              <a:solidFill>
                <a:srgbClr val="000000"/>
              </a:solidFill>
              <a:latin typeface="Times New Roman" panose="02020603050405020304" pitchFamily="18" charset="0"/>
              <a:cs typeface="Times New Roman" panose="02020603050405020304" pitchFamily="18" charset="0"/>
            </a:endParaRPr>
          </a:p>
          <a:p>
            <a:pPr marL="285750" indent="-285750" algn="l">
              <a:buFontTx/>
              <a:buChar char="-"/>
            </a:pPr>
            <a:r>
              <a:rPr lang="it-IT" sz="2100" b="1" i="0" u="none" strike="noStrike" baseline="0" dirty="0">
                <a:solidFill>
                  <a:srgbClr val="000000"/>
                </a:solidFill>
                <a:latin typeface="Times New Roman" panose="02020603050405020304" pitchFamily="18" charset="0"/>
                <a:cs typeface="Times New Roman" panose="02020603050405020304" pitchFamily="18" charset="0"/>
              </a:rPr>
              <a:t>non</a:t>
            </a:r>
            <a:r>
              <a:rPr lang="it-IT" sz="2100" b="0" i="0" u="none" strike="noStrike" baseline="0" dirty="0">
                <a:solidFill>
                  <a:srgbClr val="000000"/>
                </a:solidFill>
                <a:latin typeface="Times New Roman" panose="02020603050405020304" pitchFamily="18" charset="0"/>
                <a:cs typeface="Times New Roman" panose="02020603050405020304" pitchFamily="18" charset="0"/>
              </a:rPr>
              <a:t> </a:t>
            </a:r>
            <a:r>
              <a:rPr lang="it-IT" sz="2100" b="1" i="0" u="none" strike="noStrike" baseline="0" dirty="0">
                <a:solidFill>
                  <a:srgbClr val="000000"/>
                </a:solidFill>
                <a:latin typeface="Times New Roman" panose="02020603050405020304" pitchFamily="18" charset="0"/>
                <a:cs typeface="Times New Roman" panose="02020603050405020304" pitchFamily="18" charset="0"/>
              </a:rPr>
              <a:t>stabilisce</a:t>
            </a:r>
            <a:r>
              <a:rPr lang="it-IT" sz="2100" b="0" i="0" u="none" strike="noStrike" baseline="0" dirty="0">
                <a:solidFill>
                  <a:srgbClr val="000000"/>
                </a:solidFill>
                <a:latin typeface="Times New Roman" panose="02020603050405020304" pitchFamily="18" charset="0"/>
                <a:cs typeface="Times New Roman" panose="02020603050405020304" pitchFamily="18" charset="0"/>
              </a:rPr>
              <a:t> prestazioni e limiti da rispettare,</a:t>
            </a:r>
          </a:p>
          <a:p>
            <a:pPr marL="285750" indent="-285750" algn="l">
              <a:buFontTx/>
              <a:buChar char="-"/>
            </a:pPr>
            <a:r>
              <a:rPr lang="it-IT" sz="2100" b="1" i="0" u="none" strike="noStrike" baseline="0" dirty="0">
                <a:solidFill>
                  <a:srgbClr val="000000"/>
                </a:solidFill>
                <a:latin typeface="Times New Roman" panose="02020603050405020304" pitchFamily="18" charset="0"/>
                <a:cs typeface="Times New Roman" panose="02020603050405020304" pitchFamily="18" charset="0"/>
              </a:rPr>
              <a:t>ma </a:t>
            </a:r>
            <a:r>
              <a:rPr lang="it-IT" sz="2100" b="1" i="0" u="sng" strike="noStrike" baseline="0" dirty="0">
                <a:solidFill>
                  <a:srgbClr val="000000"/>
                </a:solidFill>
                <a:latin typeface="Times New Roman" panose="02020603050405020304" pitchFamily="18" charset="0"/>
                <a:cs typeface="Times New Roman" panose="02020603050405020304" pitchFamily="18" charset="0"/>
              </a:rPr>
              <a:t>definisce</a:t>
            </a:r>
            <a:r>
              <a:rPr lang="it-IT" sz="2100" b="1" i="0" u="none" strike="noStrike" baseline="0" dirty="0">
                <a:solidFill>
                  <a:srgbClr val="000000"/>
                </a:solidFill>
                <a:latin typeface="Times New Roman" panose="02020603050405020304" pitchFamily="18" charset="0"/>
                <a:cs typeface="Times New Roman" panose="02020603050405020304" pitchFamily="18" charset="0"/>
              </a:rPr>
              <a:t> </a:t>
            </a:r>
            <a:r>
              <a:rPr lang="it-IT" sz="2100" b="0" i="0" u="none" strike="noStrike" baseline="0" dirty="0">
                <a:solidFill>
                  <a:srgbClr val="000000"/>
                </a:solidFill>
                <a:latin typeface="Times New Roman" panose="02020603050405020304" pitchFamily="18" charset="0"/>
                <a:cs typeface="Times New Roman" panose="02020603050405020304" pitchFamily="18" charset="0"/>
              </a:rPr>
              <a:t>le regole e gli adempimenti necessari per svolgere detta valutazione preventiva Ambientale</a:t>
            </a:r>
            <a:endParaRPr lang="it-IT" sz="2100" dirty="0">
              <a:solidFill>
                <a:srgbClr val="000000"/>
              </a:solidFill>
              <a:latin typeface="Times New Roman" panose="02020603050405020304" pitchFamily="18" charset="0"/>
              <a:cs typeface="Times New Roman" panose="02020603050405020304" pitchFamily="18" charset="0"/>
            </a:endParaRPr>
          </a:p>
          <a:p>
            <a:pPr algn="l"/>
            <a:endParaRPr lang="it-IT" sz="2100" dirty="0">
              <a:solidFill>
                <a:srgbClr val="339A33"/>
              </a:solidFill>
              <a:latin typeface="Times New Roman" panose="02020603050405020304" pitchFamily="18" charset="0"/>
              <a:cs typeface="Times New Roman" panose="02020603050405020304" pitchFamily="18" charset="0"/>
            </a:endParaRPr>
          </a:p>
          <a:p>
            <a:pPr algn="l"/>
            <a:r>
              <a:rPr lang="it-IT" sz="2100" b="0" i="0" u="none" strike="noStrike" baseline="0" dirty="0">
                <a:solidFill>
                  <a:srgbClr val="000000"/>
                </a:solidFill>
                <a:latin typeface="Times New Roman" panose="02020603050405020304" pitchFamily="18" charset="0"/>
                <a:cs typeface="Times New Roman" panose="02020603050405020304" pitchFamily="18" charset="0"/>
              </a:rPr>
              <a:t>L’effetto di ciò è che costringe ad una </a:t>
            </a:r>
            <a:r>
              <a:rPr lang="it-IT" sz="2100" b="1" i="0" u="none" strike="noStrike" baseline="0" dirty="0">
                <a:solidFill>
                  <a:srgbClr val="000000"/>
                </a:solidFill>
                <a:latin typeface="Times New Roman" panose="02020603050405020304" pitchFamily="18" charset="0"/>
                <a:cs typeface="Times New Roman" panose="02020603050405020304" pitchFamily="18" charset="0"/>
              </a:rPr>
              <a:t>revisione procedurale </a:t>
            </a:r>
            <a:r>
              <a:rPr lang="it-IT" sz="2100" b="0" i="0" u="none" strike="noStrike" baseline="0" dirty="0">
                <a:solidFill>
                  <a:srgbClr val="000000"/>
                </a:solidFill>
                <a:latin typeface="Times New Roman" panose="02020603050405020304" pitchFamily="18" charset="0"/>
                <a:cs typeface="Times New Roman" panose="02020603050405020304" pitchFamily="18" charset="0"/>
              </a:rPr>
              <a:t>anche le numerose </a:t>
            </a:r>
            <a:r>
              <a:rPr lang="it-IT" sz="2100" b="1" i="0" u="none" strike="noStrike" baseline="0" dirty="0">
                <a:solidFill>
                  <a:srgbClr val="000000"/>
                </a:solidFill>
                <a:latin typeface="Times New Roman" panose="02020603050405020304" pitchFamily="18" charset="0"/>
                <a:cs typeface="Times New Roman" panose="02020603050405020304" pitchFamily="18" charset="0"/>
              </a:rPr>
              <a:t>leggi regionali sul governo del territorio</a:t>
            </a:r>
            <a:r>
              <a:rPr lang="it-IT" sz="2100" i="0" u="none" strike="noStrike" baseline="0" dirty="0">
                <a:solidFill>
                  <a:srgbClr val="000000"/>
                </a:solidFill>
                <a:latin typeface="Times New Roman" panose="02020603050405020304" pitchFamily="18" charset="0"/>
                <a:cs typeface="Times New Roman" panose="02020603050405020304" pitchFamily="18" charset="0"/>
              </a:rPr>
              <a:t>, </a:t>
            </a:r>
            <a:r>
              <a:rPr lang="it-IT" sz="2100" b="0" i="0" u="none" strike="noStrike" baseline="0" dirty="0">
                <a:solidFill>
                  <a:srgbClr val="000000"/>
                </a:solidFill>
                <a:latin typeface="Times New Roman" panose="02020603050405020304" pitchFamily="18" charset="0"/>
                <a:cs typeface="Times New Roman" panose="02020603050405020304" pitchFamily="18" charset="0"/>
              </a:rPr>
              <a:t>che prevedono una </a:t>
            </a:r>
            <a:r>
              <a:rPr lang="it-IT" sz="2100" b="1" i="0" u="none" strike="noStrike" baseline="0" dirty="0">
                <a:solidFill>
                  <a:srgbClr val="000000"/>
                </a:solidFill>
                <a:latin typeface="Times New Roman" panose="02020603050405020304" pitchFamily="18" charset="0"/>
                <a:cs typeface="Times New Roman" panose="02020603050405020304" pitchFamily="18" charset="0"/>
              </a:rPr>
              <a:t>valutazione ambientale delle previsioni di piano </a:t>
            </a:r>
            <a:r>
              <a:rPr lang="it-IT" sz="2100" b="0" i="0" u="none" strike="noStrike" baseline="0" dirty="0">
                <a:solidFill>
                  <a:srgbClr val="000000"/>
                </a:solidFill>
                <a:latin typeface="Times New Roman" panose="02020603050405020304" pitchFamily="18" charset="0"/>
                <a:cs typeface="Times New Roman" panose="02020603050405020304" pitchFamily="18" charset="0"/>
              </a:rPr>
              <a:t>ma non soddisfano in toto quanto richiesto in termini di </a:t>
            </a:r>
            <a:r>
              <a:rPr lang="it-IT" sz="2100" b="1" i="0" u="none" strike="noStrike" baseline="0" dirty="0">
                <a:solidFill>
                  <a:srgbClr val="000000"/>
                </a:solidFill>
                <a:latin typeface="Times New Roman" panose="02020603050405020304" pitchFamily="18" charset="0"/>
                <a:cs typeface="Times New Roman" panose="02020603050405020304" pitchFamily="18" charset="0"/>
              </a:rPr>
              <a:t>adempimenti</a:t>
            </a:r>
            <a:r>
              <a:rPr lang="it-IT" sz="2100" b="0" i="0" u="none" strike="noStrike" baseline="0" dirty="0">
                <a:solidFill>
                  <a:srgbClr val="000000"/>
                </a:solidFill>
                <a:latin typeface="Times New Roman" panose="02020603050405020304" pitchFamily="18" charset="0"/>
                <a:cs typeface="Times New Roman" panose="02020603050405020304" pitchFamily="18" charset="0"/>
              </a:rPr>
              <a:t> e </a:t>
            </a:r>
            <a:r>
              <a:rPr lang="it-IT" sz="2100" b="1" i="0" u="none" strike="noStrike" baseline="0" dirty="0">
                <a:solidFill>
                  <a:srgbClr val="000000"/>
                </a:solidFill>
                <a:latin typeface="Times New Roman" panose="02020603050405020304" pitchFamily="18" charset="0"/>
                <a:cs typeface="Times New Roman" panose="02020603050405020304" pitchFamily="18" charset="0"/>
              </a:rPr>
              <a:t>fasi procedurali</a:t>
            </a:r>
            <a:r>
              <a:rPr lang="it-IT" sz="2100" i="0" u="none" strike="noStrike" baseline="0" dirty="0">
                <a:solidFill>
                  <a:srgbClr val="000000"/>
                </a:solidFill>
                <a:latin typeface="Times New Roman" panose="02020603050405020304" pitchFamily="18" charset="0"/>
                <a:cs typeface="Times New Roman" panose="02020603050405020304" pitchFamily="18" charset="0"/>
              </a:rPr>
              <a:t>.</a:t>
            </a:r>
          </a:p>
          <a:p>
            <a:pPr algn="l"/>
            <a:endParaRPr lang="it-IT" sz="2100" dirty="0">
              <a:solidFill>
                <a:srgbClr val="000000"/>
              </a:solidFill>
              <a:latin typeface="Times New Roman" panose="02020603050405020304" pitchFamily="18" charset="0"/>
              <a:cs typeface="Times New Roman" panose="02020603050405020304" pitchFamily="18" charset="0"/>
            </a:endParaRPr>
          </a:p>
          <a:p>
            <a:pPr algn="l"/>
            <a:endParaRPr lang="it-IT" sz="2100" dirty="0">
              <a:solidFill>
                <a:srgbClr val="000000"/>
              </a:solidFill>
              <a:latin typeface="Times New Roman" panose="02020603050405020304" pitchFamily="18" charset="0"/>
              <a:cs typeface="Times New Roman" panose="02020603050405020304" pitchFamily="18" charset="0"/>
            </a:endParaRPr>
          </a:p>
          <a:p>
            <a:pPr algn="l"/>
            <a:r>
              <a:rPr lang="it-IT" sz="2100" b="1" dirty="0">
                <a:solidFill>
                  <a:srgbClr val="000000"/>
                </a:solidFill>
                <a:latin typeface="Times New Roman" panose="02020603050405020304" pitchFamily="18" charset="0"/>
                <a:cs typeface="Times New Roman" panose="02020603050405020304" pitchFamily="18" charset="0"/>
              </a:rPr>
              <a:t>Indicazioni di norma a carattere regionale</a:t>
            </a:r>
            <a:r>
              <a:rPr lang="it-IT" sz="2100" dirty="0">
                <a:solidFill>
                  <a:srgbClr val="000000"/>
                </a:solidFill>
                <a:latin typeface="Times New Roman" panose="02020603050405020304" pitchFamily="18" charset="0"/>
                <a:cs typeface="Times New Roman" panose="02020603050405020304" pitchFamily="18" charset="0"/>
              </a:rPr>
              <a:t>:</a:t>
            </a:r>
          </a:p>
          <a:p>
            <a:pPr algn="l"/>
            <a:endParaRPr lang="it-IT" sz="2100" dirty="0">
              <a:solidFill>
                <a:srgbClr val="000000"/>
              </a:solidFill>
              <a:latin typeface="Times New Roman" panose="02020603050405020304" pitchFamily="18" charset="0"/>
              <a:cs typeface="Times New Roman" panose="02020603050405020304" pitchFamily="18" charset="0"/>
            </a:endParaRPr>
          </a:p>
          <a:p>
            <a:pPr algn="l"/>
            <a:r>
              <a:rPr lang="it-IT" sz="2100" dirty="0">
                <a:solidFill>
                  <a:srgbClr val="000000"/>
                </a:solidFill>
                <a:latin typeface="Times New Roman" panose="02020603050405020304" pitchFamily="18" charset="0"/>
                <a:cs typeface="Times New Roman" panose="02020603050405020304" pitchFamily="18" charset="0"/>
                <a:hlinkClick r:id="rId2"/>
              </a:rPr>
              <a:t>https://www.isprambiente.gov.it/it/attivita/autorizzazioni-e-valutazioni-ambientali/valutazione-ambientale-strategica-vas/normativa-via/normativa-di-riferimento-per-la-vas</a:t>
            </a:r>
            <a:endParaRPr lang="it-IT" sz="2100" dirty="0">
              <a:solidFill>
                <a:srgbClr val="000000"/>
              </a:solidFill>
              <a:latin typeface="Times New Roman" panose="02020603050405020304" pitchFamily="18" charset="0"/>
              <a:cs typeface="Times New Roman" panose="02020603050405020304" pitchFamily="18" charset="0"/>
            </a:endParaRPr>
          </a:p>
          <a:p>
            <a:pPr algn="l"/>
            <a:endParaRPr lang="it-IT" sz="2800" dirty="0">
              <a:solidFill>
                <a:srgbClr val="000000"/>
              </a:solidFill>
              <a:latin typeface="Times New Roman" panose="02020603050405020304" pitchFamily="18" charset="0"/>
              <a:cs typeface="Times New Roman" panose="02020603050405020304" pitchFamily="18" charset="0"/>
            </a:endParaRPr>
          </a:p>
          <a:p>
            <a:pPr algn="l"/>
            <a:r>
              <a:rPr lang="it-IT" sz="2100" dirty="0">
                <a:solidFill>
                  <a:srgbClr val="000000"/>
                </a:solidFill>
                <a:latin typeface="Times New Roman" panose="02020603050405020304" pitchFamily="18" charset="0"/>
                <a:cs typeface="Times New Roman" panose="02020603050405020304" pitchFamily="18" charset="0"/>
                <a:hlinkClick r:id="rId3"/>
              </a:rPr>
              <a:t>http://www.regione.fvg.it/rafvg/cms/RAFVG/ambiente-territorio/pianificazione-gestione-territorio/FOGLIA11/FOGLIA209/modulistica/modulistica.html</a:t>
            </a:r>
            <a:endParaRPr lang="it-IT" sz="2100" dirty="0">
              <a:solidFill>
                <a:srgbClr val="000000"/>
              </a:solidFill>
              <a:latin typeface="Times New Roman" panose="02020603050405020304" pitchFamily="18" charset="0"/>
              <a:cs typeface="Times New Roman" panose="02020603050405020304" pitchFamily="18" charset="0"/>
            </a:endParaRPr>
          </a:p>
          <a:p>
            <a:pPr algn="l"/>
            <a:endParaRPr lang="it-IT"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3480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FFF054BD-AD47-4665-A41B-249952FA7B3B}"/>
              </a:ext>
            </a:extLst>
          </p:cNvPr>
          <p:cNvSpPr txBox="1"/>
          <p:nvPr/>
        </p:nvSpPr>
        <p:spPr>
          <a:xfrm>
            <a:off x="110412" y="224927"/>
            <a:ext cx="11971176" cy="6524863"/>
          </a:xfrm>
          <a:prstGeom prst="rect">
            <a:avLst/>
          </a:prstGeom>
          <a:solidFill>
            <a:srgbClr val="FFFF99"/>
          </a:solidFill>
        </p:spPr>
        <p:txBody>
          <a:bodyPr wrap="square" rtlCol="0">
            <a:spAutoFit/>
          </a:bodyPr>
          <a:lstStyle/>
          <a:p>
            <a:pPr algn="just"/>
            <a:r>
              <a:rPr lang="it-IT" sz="2200" dirty="0">
                <a:latin typeface="Times New Roman" panose="02020603050405020304" pitchFamily="18" charset="0"/>
                <a:cs typeface="Times New Roman" panose="02020603050405020304" pitchFamily="18" charset="0"/>
              </a:rPr>
              <a:t>La VAS è </a:t>
            </a:r>
            <a:r>
              <a:rPr lang="it-IT" sz="2200" b="1" dirty="0">
                <a:latin typeface="Times New Roman" panose="02020603050405020304" pitchFamily="18" charset="0"/>
                <a:cs typeface="Times New Roman" panose="02020603050405020304" pitchFamily="18" charset="0"/>
              </a:rPr>
              <a:t>sempre</a:t>
            </a:r>
            <a:r>
              <a:rPr lang="it-IT" sz="2200" dirty="0">
                <a:latin typeface="Times New Roman" panose="02020603050405020304" pitchFamily="18" charset="0"/>
                <a:cs typeface="Times New Roman" panose="02020603050405020304" pitchFamily="18" charset="0"/>
              </a:rPr>
              <a:t> </a:t>
            </a:r>
            <a:r>
              <a:rPr lang="it-IT" sz="2200" b="1" dirty="0">
                <a:latin typeface="Times New Roman" panose="02020603050405020304" pitchFamily="18" charset="0"/>
                <a:cs typeface="Times New Roman" panose="02020603050405020304" pitchFamily="18" charset="0"/>
              </a:rPr>
              <a:t>richiesta</a:t>
            </a:r>
            <a:r>
              <a:rPr lang="it-IT" sz="2200" dirty="0">
                <a:latin typeface="Times New Roman" panose="02020603050405020304" pitchFamily="18" charset="0"/>
                <a:cs typeface="Times New Roman" panose="02020603050405020304" pitchFamily="18" charset="0"/>
              </a:rPr>
              <a:t>:</a:t>
            </a:r>
          </a:p>
          <a:p>
            <a:pPr algn="just"/>
            <a:endParaRPr lang="it-IT" sz="2200" dirty="0">
              <a:latin typeface="Times New Roman" panose="02020603050405020304" pitchFamily="18" charset="0"/>
              <a:cs typeface="Times New Roman" panose="02020603050405020304" pitchFamily="18" charset="0"/>
            </a:endParaRPr>
          </a:p>
          <a:p>
            <a:pPr marL="457200" indent="-457200" algn="just">
              <a:buAutoNum type="arabicPeriod"/>
            </a:pPr>
            <a:r>
              <a:rPr lang="it-IT" sz="2200" b="0" i="0" u="none" strike="noStrike" baseline="0" dirty="0">
                <a:solidFill>
                  <a:srgbClr val="000000"/>
                </a:solidFill>
                <a:latin typeface="Times New Roman" panose="02020603050405020304" pitchFamily="18" charset="0"/>
                <a:cs typeface="Times New Roman" panose="02020603050405020304" pitchFamily="18" charset="0"/>
              </a:rPr>
              <a:t>per tutti i </a:t>
            </a:r>
            <a:r>
              <a:rPr lang="it-IT" sz="2200" b="1" i="0" u="none" strike="noStrike" baseline="0" dirty="0">
                <a:solidFill>
                  <a:srgbClr val="000000"/>
                </a:solidFill>
                <a:latin typeface="Times New Roman" panose="02020603050405020304" pitchFamily="18" charset="0"/>
                <a:cs typeface="Times New Roman" panose="02020603050405020304" pitchFamily="18" charset="0"/>
              </a:rPr>
              <a:t>piani </a:t>
            </a:r>
            <a:r>
              <a:rPr lang="it-IT" sz="2200" b="0" i="0" u="none" strike="noStrike" baseline="0" dirty="0">
                <a:solidFill>
                  <a:srgbClr val="000000"/>
                </a:solidFill>
                <a:latin typeface="Times New Roman" panose="02020603050405020304" pitchFamily="18" charset="0"/>
                <a:cs typeface="Times New Roman" panose="02020603050405020304" pitchFamily="18" charset="0"/>
              </a:rPr>
              <a:t>e </a:t>
            </a:r>
            <a:r>
              <a:rPr lang="it-IT" sz="2200" b="1" i="0" u="none" strike="noStrike" baseline="0" dirty="0">
                <a:solidFill>
                  <a:srgbClr val="000000"/>
                </a:solidFill>
                <a:latin typeface="Times New Roman" panose="02020603050405020304" pitchFamily="18" charset="0"/>
                <a:cs typeface="Times New Roman" panose="02020603050405020304" pitchFamily="18" charset="0"/>
              </a:rPr>
              <a:t>programmi</a:t>
            </a:r>
            <a:r>
              <a:rPr lang="it-IT" sz="2200" b="0" i="0" u="none" strike="noStrike" baseline="0" dirty="0">
                <a:solidFill>
                  <a:srgbClr val="000000"/>
                </a:solidFill>
                <a:latin typeface="Times New Roman" panose="02020603050405020304" pitchFamily="18" charset="0"/>
                <a:cs typeface="Times New Roman" panose="02020603050405020304" pitchFamily="18" charset="0"/>
              </a:rPr>
              <a:t>, per la valutazione e gestione della “</a:t>
            </a:r>
            <a:r>
              <a:rPr lang="it-IT" sz="2200" b="0" i="0" u="none" strike="noStrike" baseline="0" dirty="0">
                <a:solidFill>
                  <a:srgbClr val="FF0000"/>
                </a:solidFill>
                <a:latin typeface="Times New Roman" panose="02020603050405020304" pitchFamily="18" charset="0"/>
                <a:cs typeface="Times New Roman" panose="02020603050405020304" pitchFamily="18" charset="0"/>
              </a:rPr>
              <a:t>qualità dell’aria [ambiente] </a:t>
            </a:r>
            <a:r>
              <a:rPr lang="it-IT" sz="2200" b="0" i="0" u="none" strike="noStrike" baseline="0" dirty="0">
                <a:solidFill>
                  <a:srgbClr val="000000"/>
                </a:solidFill>
                <a:latin typeface="Times New Roman" panose="02020603050405020304" pitchFamily="18" charset="0"/>
                <a:cs typeface="Times New Roman" panose="02020603050405020304" pitchFamily="18" charset="0"/>
              </a:rPr>
              <a:t>e </a:t>
            </a:r>
            <a:r>
              <a:rPr lang="it-IT" sz="2200" b="1" i="0" u="none" strike="noStrike" baseline="0" dirty="0">
                <a:solidFill>
                  <a:srgbClr val="000000"/>
                </a:solidFill>
                <a:latin typeface="Times New Roman" panose="02020603050405020304" pitchFamily="18" charset="0"/>
                <a:cs typeface="Times New Roman" panose="02020603050405020304" pitchFamily="18" charset="0"/>
              </a:rPr>
              <a:t>per</a:t>
            </a:r>
            <a:r>
              <a:rPr lang="it-IT" sz="2200" b="0" i="0" u="none" strike="noStrike" baseline="0" dirty="0">
                <a:solidFill>
                  <a:srgbClr val="000000"/>
                </a:solidFill>
                <a:latin typeface="Times New Roman" panose="02020603050405020304" pitchFamily="18" charset="0"/>
                <a:cs typeface="Times New Roman" panose="02020603050405020304" pitchFamily="18" charset="0"/>
              </a:rPr>
              <a:t> </a:t>
            </a:r>
            <a:r>
              <a:rPr lang="it-IT" sz="2200" b="1" i="0" u="none" strike="noStrike" baseline="0" dirty="0">
                <a:solidFill>
                  <a:srgbClr val="000000"/>
                </a:solidFill>
                <a:latin typeface="Times New Roman" panose="02020603050405020304" pitchFamily="18" charset="0"/>
                <a:cs typeface="Times New Roman" panose="02020603050405020304" pitchFamily="18" charset="0"/>
              </a:rPr>
              <a:t>i settori: </a:t>
            </a:r>
            <a:r>
              <a:rPr lang="it-IT" sz="2200" b="1" i="1" u="none" strike="noStrike" baseline="0" dirty="0">
                <a:solidFill>
                  <a:srgbClr val="000000"/>
                </a:solidFill>
                <a:latin typeface="Times New Roman" panose="02020603050405020304" pitchFamily="18" charset="0"/>
                <a:cs typeface="Times New Roman" panose="02020603050405020304" pitchFamily="18" charset="0"/>
              </a:rPr>
              <a:t>agricolo, forestale, della pesca, energetico, industriale, dei trasporti, della gestione dei rifiuti e delle acque, delle telecomunicazioni, turistico, della pianificazione territoriale o della destinazione dei suoli</a:t>
            </a:r>
            <a:r>
              <a:rPr lang="it-IT" sz="2200" b="0" i="0" u="none" strike="noStrike" baseline="0" dirty="0">
                <a:solidFill>
                  <a:srgbClr val="000000"/>
                </a:solidFill>
                <a:latin typeface="Times New Roman" panose="02020603050405020304" pitchFamily="18" charset="0"/>
                <a:cs typeface="Times New Roman" panose="02020603050405020304" pitchFamily="18" charset="0"/>
              </a:rPr>
              <a:t>”, </a:t>
            </a:r>
            <a:r>
              <a:rPr lang="it-IT" sz="2200" b="1" i="0" u="none" strike="noStrike" baseline="0" dirty="0">
                <a:solidFill>
                  <a:srgbClr val="000000"/>
                </a:solidFill>
                <a:latin typeface="Times New Roman" panose="02020603050405020304" pitchFamily="18" charset="0"/>
                <a:cs typeface="Times New Roman" panose="02020603050405020304" pitchFamily="18" charset="0"/>
              </a:rPr>
              <a:t>qualora costituiscano il presupposto </a:t>
            </a:r>
            <a:r>
              <a:rPr lang="it-IT" sz="2200" b="0" i="0" u="none" strike="noStrike" baseline="0" dirty="0">
                <a:solidFill>
                  <a:srgbClr val="000000"/>
                </a:solidFill>
                <a:latin typeface="Times New Roman" panose="02020603050405020304" pitchFamily="18" charset="0"/>
                <a:cs typeface="Times New Roman" panose="02020603050405020304" pitchFamily="18" charset="0"/>
              </a:rPr>
              <a:t>necessario per la realizzazione di opere o interventi soggetti a valutazione di impatto ambientale e screening in </a:t>
            </a:r>
            <a:r>
              <a:rPr lang="it-IT" sz="2200" dirty="0">
                <a:solidFill>
                  <a:srgbClr val="000000"/>
                </a:solidFill>
                <a:latin typeface="Times New Roman" panose="02020603050405020304" pitchFamily="18" charset="0"/>
                <a:cs typeface="Times New Roman" panose="02020603050405020304" pitchFamily="18" charset="0"/>
              </a:rPr>
              <a:t>base alla normativa vigente (art 3, comm.2, 42/CE/2001);</a:t>
            </a:r>
          </a:p>
          <a:p>
            <a:pPr marL="457200" indent="-457200" algn="just">
              <a:buAutoNum type="arabicPeriod"/>
            </a:pPr>
            <a:endParaRPr lang="it-IT" sz="2200" dirty="0">
              <a:solidFill>
                <a:srgbClr val="000000"/>
              </a:solidFill>
              <a:latin typeface="Times New Roman" panose="02020603050405020304" pitchFamily="18" charset="0"/>
              <a:cs typeface="Times New Roman" panose="02020603050405020304" pitchFamily="18" charset="0"/>
            </a:endParaRPr>
          </a:p>
          <a:p>
            <a:pPr marL="457200" indent="-457200" algn="just">
              <a:buAutoNum type="arabicPeriod"/>
            </a:pPr>
            <a:r>
              <a:rPr lang="it-IT" sz="2200" b="0" i="0" u="none" strike="noStrike" baseline="0" dirty="0">
                <a:latin typeface="Times New Roman" panose="02020603050405020304" pitchFamily="18" charset="0"/>
                <a:cs typeface="Times New Roman" panose="02020603050405020304" pitchFamily="18" charset="0"/>
              </a:rPr>
              <a:t>per i </a:t>
            </a:r>
            <a:r>
              <a:rPr lang="it-IT" sz="2200" b="1" i="0" u="none" strike="noStrike" baseline="0" dirty="0">
                <a:latin typeface="Times New Roman" panose="02020603050405020304" pitchFamily="18" charset="0"/>
                <a:cs typeface="Times New Roman" panose="02020603050405020304" pitchFamily="18" charset="0"/>
              </a:rPr>
              <a:t>piani</a:t>
            </a:r>
            <a:r>
              <a:rPr lang="it-IT" sz="2200" b="0" i="0" u="none" strike="noStrike" baseline="0" dirty="0">
                <a:latin typeface="Times New Roman" panose="02020603050405020304" pitchFamily="18" charset="0"/>
                <a:cs typeface="Times New Roman" panose="02020603050405020304" pitchFamily="18" charset="0"/>
              </a:rPr>
              <a:t> che ineriscano agli ambiti territoriali facenti parte della </a:t>
            </a:r>
            <a:r>
              <a:rPr lang="it-IT" sz="2200" b="1" dirty="0">
                <a:latin typeface="Times New Roman" panose="02020603050405020304" pitchFamily="18" charset="0"/>
                <a:cs typeface="Times New Roman" panose="02020603050405020304" pitchFamily="18" charset="0"/>
              </a:rPr>
              <a:t>R</a:t>
            </a:r>
            <a:r>
              <a:rPr lang="it-IT" sz="2200" b="1" i="0" u="none" strike="noStrike" baseline="0" dirty="0">
                <a:latin typeface="Times New Roman" panose="02020603050405020304" pitchFamily="18" charset="0"/>
                <a:cs typeface="Times New Roman" panose="02020603050405020304" pitchFamily="18" charset="0"/>
              </a:rPr>
              <a:t>ete </a:t>
            </a:r>
            <a:r>
              <a:rPr lang="it-IT" sz="2200" b="1" dirty="0">
                <a:latin typeface="Times New Roman" panose="02020603050405020304" pitchFamily="18" charset="0"/>
                <a:cs typeface="Times New Roman" panose="02020603050405020304" pitchFamily="18" charset="0"/>
              </a:rPr>
              <a:t>N</a:t>
            </a:r>
            <a:r>
              <a:rPr lang="it-IT" sz="2200" b="1" i="0" u="none" strike="noStrike" baseline="0" dirty="0">
                <a:latin typeface="Times New Roman" panose="02020603050405020304" pitchFamily="18" charset="0"/>
                <a:cs typeface="Times New Roman" panose="02020603050405020304" pitchFamily="18" charset="0"/>
              </a:rPr>
              <a:t>atura 2000</a:t>
            </a:r>
            <a:r>
              <a:rPr lang="it-IT" sz="2200" i="0" u="none" strike="noStrike" baseline="0" dirty="0">
                <a:latin typeface="Times New Roman" panose="02020603050405020304" pitchFamily="18" charset="0"/>
                <a:cs typeface="Times New Roman" panose="02020603050405020304" pitchFamily="18" charset="0"/>
              </a:rPr>
              <a:t>,</a:t>
            </a:r>
            <a:r>
              <a:rPr lang="it-IT" sz="2200" b="1" i="0" u="none" strike="noStrike" baseline="0" dirty="0">
                <a:latin typeface="Times New Roman" panose="02020603050405020304" pitchFamily="18" charset="0"/>
                <a:cs typeface="Times New Roman" panose="02020603050405020304" pitchFamily="18" charset="0"/>
              </a:rPr>
              <a:t> </a:t>
            </a:r>
            <a:r>
              <a:rPr lang="it-IT" sz="2200" b="0" i="0" u="none" strike="noStrike" baseline="0" dirty="0">
                <a:latin typeface="Times New Roman" panose="02020603050405020304" pitchFamily="18" charset="0"/>
                <a:cs typeface="Times New Roman" panose="02020603050405020304" pitchFamily="18" charset="0"/>
              </a:rPr>
              <a:t>di cui alle </a:t>
            </a:r>
            <a:r>
              <a:rPr lang="it-IT" sz="2200" b="1" i="0" u="none" strike="noStrike" baseline="0" dirty="0">
                <a:latin typeface="Times New Roman" panose="02020603050405020304" pitchFamily="18" charset="0"/>
                <a:cs typeface="Times New Roman" panose="02020603050405020304" pitchFamily="18" charset="0"/>
              </a:rPr>
              <a:t>Direttiva 79/409/CEE </a:t>
            </a:r>
            <a:r>
              <a:rPr lang="it-IT" sz="2200" b="0" i="0" u="none" strike="noStrike" baseline="0" dirty="0">
                <a:latin typeface="Times New Roman" panose="02020603050405020304" pitchFamily="18" charset="0"/>
                <a:cs typeface="Times New Roman" panose="02020603050405020304" pitchFamily="18" charset="0"/>
              </a:rPr>
              <a:t>del Consiglio (“</a:t>
            </a:r>
            <a:r>
              <a:rPr lang="it-IT" sz="2200" b="0" i="1" u="none" strike="noStrike" baseline="0" dirty="0">
                <a:latin typeface="Times New Roman" panose="02020603050405020304" pitchFamily="18" charset="0"/>
                <a:cs typeface="Times New Roman" panose="02020603050405020304" pitchFamily="18" charset="0"/>
              </a:rPr>
              <a:t>Conservazione degli uccelli selvatici</a:t>
            </a:r>
            <a:r>
              <a:rPr lang="it-IT" sz="2200" b="0" i="0" u="none" strike="noStrike" baseline="0" dirty="0">
                <a:latin typeface="Times New Roman" panose="02020603050405020304" pitchFamily="18" charset="0"/>
                <a:cs typeface="Times New Roman" panose="02020603050405020304" pitchFamily="18" charset="0"/>
              </a:rPr>
              <a:t>”, </a:t>
            </a:r>
            <a:r>
              <a:rPr lang="it-IT" sz="2200" b="1" i="0" u="none" strike="noStrike" baseline="0" dirty="0">
                <a:latin typeface="Times New Roman" panose="02020603050405020304" pitchFamily="18" charset="0"/>
                <a:cs typeface="Times New Roman" panose="02020603050405020304" pitchFamily="18" charset="0"/>
              </a:rPr>
              <a:t>Direttiva Uccelli</a:t>
            </a:r>
            <a:r>
              <a:rPr lang="it-IT" sz="2200" b="0" i="0" u="none" strike="noStrike" baseline="0" dirty="0">
                <a:latin typeface="Times New Roman" panose="02020603050405020304" pitchFamily="18" charset="0"/>
                <a:cs typeface="Times New Roman" panose="02020603050405020304" pitchFamily="18" charset="0"/>
              </a:rPr>
              <a:t>); costituzione di </a:t>
            </a:r>
            <a:r>
              <a:rPr lang="it-IT" sz="2200" b="1" i="0" u="none" strike="noStrike" baseline="0" dirty="0">
                <a:latin typeface="Times New Roman" panose="02020603050405020304" pitchFamily="18" charset="0"/>
                <a:cs typeface="Times New Roman" panose="02020603050405020304" pitchFamily="18" charset="0"/>
              </a:rPr>
              <a:t>Zone di Protezione Speciale </a:t>
            </a:r>
            <a:r>
              <a:rPr lang="it-IT" sz="2200" b="0" i="0" u="none" strike="noStrike" baseline="0" dirty="0">
                <a:latin typeface="Times New Roman" panose="02020603050405020304" pitchFamily="18" charset="0"/>
                <a:cs typeface="Times New Roman" panose="02020603050405020304" pitchFamily="18" charset="0"/>
              </a:rPr>
              <a:t>(</a:t>
            </a:r>
            <a:r>
              <a:rPr lang="it-IT" sz="2200" b="1" i="0" u="none" strike="noStrike" baseline="0" dirty="0">
                <a:latin typeface="Times New Roman" panose="02020603050405020304" pitchFamily="18" charset="0"/>
                <a:cs typeface="Times New Roman" panose="02020603050405020304" pitchFamily="18" charset="0"/>
              </a:rPr>
              <a:t>Z.P.S</a:t>
            </a:r>
            <a:r>
              <a:rPr lang="it-IT" sz="2200" b="0" i="0" u="none" strike="noStrike" baseline="0" dirty="0">
                <a:latin typeface="Times New Roman" panose="02020603050405020304" pitchFamily="18" charset="0"/>
                <a:cs typeface="Times New Roman" panose="02020603050405020304" pitchFamily="18" charset="0"/>
              </a:rPr>
              <a:t>.) e </a:t>
            </a:r>
            <a:r>
              <a:rPr lang="it-IT" sz="2200" b="1" i="0" u="none" strike="noStrike" baseline="0" dirty="0">
                <a:latin typeface="Times New Roman" panose="02020603050405020304" pitchFamily="18" charset="0"/>
                <a:cs typeface="Times New Roman" panose="02020603050405020304" pitchFamily="18" charset="0"/>
              </a:rPr>
              <a:t>Direttiva 92/43/CEE </a:t>
            </a:r>
            <a:r>
              <a:rPr lang="it-IT" sz="2200" b="0" i="0" u="none" strike="noStrike" baseline="0" dirty="0">
                <a:latin typeface="Times New Roman" panose="02020603050405020304" pitchFamily="18" charset="0"/>
                <a:cs typeface="Times New Roman" panose="02020603050405020304" pitchFamily="18" charset="0"/>
              </a:rPr>
              <a:t>del Consiglio (“</a:t>
            </a:r>
            <a:r>
              <a:rPr lang="it-IT" sz="2200" b="0" i="1" u="none" strike="noStrike" baseline="0" dirty="0">
                <a:latin typeface="Times New Roman" panose="02020603050405020304" pitchFamily="18" charset="0"/>
                <a:cs typeface="Times New Roman" panose="02020603050405020304" pitchFamily="18" charset="0"/>
              </a:rPr>
              <a:t>Conservazione degli habitat naturali e seminaturali e della flora e della fauna selvatiche</a:t>
            </a:r>
            <a:r>
              <a:rPr lang="it-IT" sz="2200" b="0" i="0" u="none" strike="noStrike" baseline="0" dirty="0">
                <a:latin typeface="Times New Roman" panose="02020603050405020304" pitchFamily="18" charset="0"/>
                <a:cs typeface="Times New Roman" panose="02020603050405020304" pitchFamily="18" charset="0"/>
              </a:rPr>
              <a:t>”, </a:t>
            </a:r>
            <a:r>
              <a:rPr lang="it-IT" sz="2200" b="1" i="0" u="none" strike="noStrike" baseline="0" dirty="0">
                <a:latin typeface="Times New Roman" panose="02020603050405020304" pitchFamily="18" charset="0"/>
                <a:cs typeface="Times New Roman" panose="02020603050405020304" pitchFamily="18" charset="0"/>
              </a:rPr>
              <a:t>Direttiva Habitat</a:t>
            </a:r>
            <a:r>
              <a:rPr lang="it-IT" sz="2200" b="0" i="0" u="none" strike="noStrike" baseline="0" dirty="0">
                <a:latin typeface="Times New Roman" panose="02020603050405020304" pitchFamily="18" charset="0"/>
                <a:cs typeface="Times New Roman" panose="02020603050405020304" pitchFamily="18" charset="0"/>
              </a:rPr>
              <a:t>); costituzione di </a:t>
            </a:r>
            <a:r>
              <a:rPr lang="it-IT" sz="2200" b="1" i="0" u="none" strike="noStrike" baseline="0" dirty="0">
                <a:latin typeface="Times New Roman" panose="02020603050405020304" pitchFamily="18" charset="0"/>
                <a:cs typeface="Times New Roman" panose="02020603050405020304" pitchFamily="18" charset="0"/>
              </a:rPr>
              <a:t>Siti di Importanza Comunitaria </a:t>
            </a:r>
            <a:r>
              <a:rPr lang="it-IT" sz="2200" b="0" i="0" u="none" strike="noStrike" baseline="0" dirty="0">
                <a:latin typeface="Times New Roman" panose="02020603050405020304" pitchFamily="18" charset="0"/>
                <a:cs typeface="Times New Roman" panose="02020603050405020304" pitchFamily="18" charset="0"/>
              </a:rPr>
              <a:t>(</a:t>
            </a:r>
            <a:r>
              <a:rPr lang="it-IT" sz="2200" b="1" i="0" u="none" strike="noStrike" baseline="0" dirty="0">
                <a:latin typeface="Times New Roman" panose="02020603050405020304" pitchFamily="18" charset="0"/>
                <a:cs typeface="Times New Roman" panose="02020603050405020304" pitchFamily="18" charset="0"/>
              </a:rPr>
              <a:t>S.I.C.</a:t>
            </a:r>
            <a:r>
              <a:rPr lang="it-IT" sz="2200" b="0" i="0" u="none" strike="noStrike" baseline="0" dirty="0">
                <a:latin typeface="Times New Roman" panose="02020603050405020304" pitchFamily="18" charset="0"/>
                <a:cs typeface="Times New Roman" panose="02020603050405020304" pitchFamily="18" charset="0"/>
              </a:rPr>
              <a:t>), che una volta validati si trasformeranno in </a:t>
            </a:r>
            <a:r>
              <a:rPr lang="it-IT" sz="2200" b="1" i="0" u="none" strike="noStrike" baseline="0" dirty="0">
                <a:latin typeface="Times New Roman" panose="02020603050405020304" pitchFamily="18" charset="0"/>
                <a:cs typeface="Times New Roman" panose="02020603050405020304" pitchFamily="18" charset="0"/>
              </a:rPr>
              <a:t>Zone Speciali di Conservazione </a:t>
            </a:r>
            <a:r>
              <a:rPr lang="it-IT" sz="2200" b="0" i="0" u="none" strike="noStrike" baseline="0" dirty="0">
                <a:latin typeface="Times New Roman" panose="02020603050405020304" pitchFamily="18" charset="0"/>
                <a:cs typeface="Times New Roman" panose="02020603050405020304" pitchFamily="18" charset="0"/>
              </a:rPr>
              <a:t>(</a:t>
            </a:r>
            <a:r>
              <a:rPr lang="it-IT" sz="2200" b="1" i="0" u="none" strike="noStrike" baseline="0" dirty="0">
                <a:latin typeface="Times New Roman" panose="02020603050405020304" pitchFamily="18" charset="0"/>
                <a:cs typeface="Times New Roman" panose="02020603050405020304" pitchFamily="18" charset="0"/>
              </a:rPr>
              <a:t>Z.S.C.</a:t>
            </a:r>
            <a:r>
              <a:rPr lang="it-IT" sz="2200" b="0" i="0" u="none" strike="noStrike" baseline="0" dirty="0">
                <a:latin typeface="Times New Roman" panose="02020603050405020304" pitchFamily="18" charset="0"/>
                <a:cs typeface="Times New Roman" panose="02020603050405020304" pitchFamily="18" charset="0"/>
              </a:rPr>
              <a:t>)</a:t>
            </a:r>
            <a:r>
              <a:rPr lang="it-IT" sz="2200" i="0" u="none" strike="noStrike" baseline="0" dirty="0">
                <a:latin typeface="Times New Roman" panose="02020603050405020304" pitchFamily="18" charset="0"/>
                <a:cs typeface="Times New Roman" panose="02020603050405020304" pitchFamily="18" charset="0"/>
              </a:rPr>
              <a:t>;</a:t>
            </a:r>
          </a:p>
          <a:p>
            <a:pPr marL="457200" indent="-457200" algn="just">
              <a:buAutoNum type="arabicPeriod"/>
            </a:pPr>
            <a:endParaRPr lang="it-IT" sz="2200" dirty="0">
              <a:latin typeface="Times New Roman" panose="02020603050405020304" pitchFamily="18" charset="0"/>
              <a:cs typeface="Times New Roman" panose="02020603050405020304" pitchFamily="18" charset="0"/>
            </a:endParaRPr>
          </a:p>
          <a:p>
            <a:pPr marL="457200" indent="-457200" algn="just">
              <a:buAutoNum type="arabicPeriod"/>
            </a:pPr>
            <a:r>
              <a:rPr lang="it-IT" sz="2200" i="0" u="none" strike="noStrike" baseline="0" dirty="0">
                <a:latin typeface="Times New Roman" panose="02020603050405020304" pitchFamily="18" charset="0"/>
                <a:cs typeface="Times New Roman" panose="02020603050405020304" pitchFamily="18" charset="0"/>
              </a:rPr>
              <a:t>l</a:t>
            </a:r>
            <a:r>
              <a:rPr lang="it-IT" sz="2200" b="1" i="0" u="none" strike="noStrike" baseline="0" dirty="0">
                <a:latin typeface="Times New Roman" panose="02020603050405020304" pitchFamily="18" charset="0"/>
                <a:cs typeface="Times New Roman" panose="02020603050405020304" pitchFamily="18" charset="0"/>
              </a:rPr>
              <a:t>e modifiche </a:t>
            </a:r>
            <a:r>
              <a:rPr lang="it-IT" sz="2200" b="0" i="0" u="none" strike="noStrike" baseline="0" dirty="0">
                <a:latin typeface="Times New Roman" panose="02020603050405020304" pitchFamily="18" charset="0"/>
                <a:cs typeface="Times New Roman" panose="02020603050405020304" pitchFamily="18" charset="0"/>
              </a:rPr>
              <a:t>ai P/P di cui alle lettera a.1. e a.2. (ad esclusione delle modifiche minori e sottoposte a</a:t>
            </a:r>
          </a:p>
          <a:p>
            <a:pPr algn="just"/>
            <a:r>
              <a:rPr lang="it-IT" sz="2200" b="0" i="0" u="none" strike="noStrike" baseline="0" dirty="0">
                <a:latin typeface="Times New Roman" panose="02020603050405020304" pitchFamily="18" charset="0"/>
                <a:cs typeface="Times New Roman" panose="02020603050405020304" pitchFamily="18" charset="0"/>
              </a:rPr>
              <a:t>verifica di assoggettabilità).</a:t>
            </a:r>
          </a:p>
          <a:p>
            <a:pPr algn="just"/>
            <a:endParaRPr lang="it-IT" sz="2200" b="0" i="0" u="none" strike="noStrike" baseline="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1164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9A09E7E-69A0-44DC-AF75-B4B262F0570E}"/>
              </a:ext>
            </a:extLst>
          </p:cNvPr>
          <p:cNvSpPr txBox="1"/>
          <p:nvPr/>
        </p:nvSpPr>
        <p:spPr>
          <a:xfrm>
            <a:off x="136634" y="343950"/>
            <a:ext cx="11918731" cy="5940088"/>
          </a:xfrm>
          <a:prstGeom prst="rect">
            <a:avLst/>
          </a:prstGeom>
          <a:solidFill>
            <a:srgbClr val="FFFF99"/>
          </a:solidFill>
        </p:spPr>
        <p:txBody>
          <a:bodyPr wrap="square" rtlCol="0">
            <a:spAutoFit/>
          </a:bodyPr>
          <a:lstStyle/>
          <a:p>
            <a:pPr algn="just"/>
            <a:endParaRPr lang="it-IT" sz="100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it-IT" sz="2200" i="0" u="none" strike="noStrike" baseline="0" dirty="0">
                <a:solidFill>
                  <a:srgbClr val="000000"/>
                </a:solidFill>
                <a:latin typeface="Times New Roman" panose="02020603050405020304" pitchFamily="18" charset="0"/>
                <a:cs typeface="Times New Roman" panose="02020603050405020304" pitchFamily="18" charset="0"/>
              </a:rPr>
              <a:t>Come </a:t>
            </a:r>
            <a:r>
              <a:rPr lang="it-IT" sz="2200" dirty="0">
                <a:solidFill>
                  <a:srgbClr val="000000"/>
                </a:solidFill>
                <a:latin typeface="Times New Roman" panose="02020603050405020304" pitchFamily="18" charset="0"/>
                <a:cs typeface="Times New Roman" panose="02020603050405020304" pitchFamily="18" charset="0"/>
              </a:rPr>
              <a:t>si vede, l</a:t>
            </a:r>
            <a:r>
              <a:rPr lang="it-IT" sz="2200" i="0" u="none" strike="noStrike" baseline="0" dirty="0">
                <a:solidFill>
                  <a:srgbClr val="000000"/>
                </a:solidFill>
                <a:latin typeface="Times New Roman" panose="02020603050405020304" pitchFamily="18" charset="0"/>
                <a:cs typeface="Times New Roman" panose="02020603050405020304" pitchFamily="18" charset="0"/>
              </a:rPr>
              <a:t>a VAS non si applica ai soli </a:t>
            </a:r>
            <a:r>
              <a:rPr lang="it-IT" sz="2200" b="1" i="0" u="none" strike="noStrike" baseline="0" dirty="0">
                <a:solidFill>
                  <a:srgbClr val="000000"/>
                </a:solidFill>
                <a:latin typeface="Times New Roman" panose="02020603050405020304" pitchFamily="18" charset="0"/>
                <a:cs typeface="Times New Roman" panose="02020603050405020304" pitchFamily="18" charset="0"/>
              </a:rPr>
              <a:t>strumenti urbanistico territoriali </a:t>
            </a:r>
            <a:r>
              <a:rPr lang="it-IT" sz="2200" i="0" u="none" strike="noStrike" baseline="0" dirty="0">
                <a:solidFill>
                  <a:srgbClr val="000000"/>
                </a:solidFill>
                <a:latin typeface="Times New Roman" panose="02020603050405020304" pitchFamily="18" charset="0"/>
                <a:cs typeface="Times New Roman" panose="02020603050405020304" pitchFamily="18" charset="0"/>
              </a:rPr>
              <a:t>e settoriali ad essi omogenei (es. PIAE, Piano </a:t>
            </a:r>
            <a:r>
              <a:rPr lang="it-IT" sz="2200" i="0" u="none" strike="noStrike" baseline="0" dirty="0" err="1">
                <a:solidFill>
                  <a:srgbClr val="000000"/>
                </a:solidFill>
                <a:latin typeface="Times New Roman" panose="02020603050405020304" pitchFamily="18" charset="0"/>
                <a:cs typeface="Times New Roman" panose="02020603050405020304" pitchFamily="18" charset="0"/>
              </a:rPr>
              <a:t>Infraregionale</a:t>
            </a:r>
            <a:r>
              <a:rPr lang="it-IT" sz="2200" i="0" u="none" strike="noStrike" baseline="0" dirty="0">
                <a:solidFill>
                  <a:srgbClr val="000000"/>
                </a:solidFill>
                <a:latin typeface="Times New Roman" panose="02020603050405020304" pitchFamily="18" charset="0"/>
                <a:cs typeface="Times New Roman" panose="02020603050405020304" pitchFamily="18" charset="0"/>
              </a:rPr>
              <a:t> delle Attività Estrattive, /P. Bacino, P. Rifiuti, P. Commercio…), ma anche a piani e programmi collegati a settori diversi.</a:t>
            </a:r>
          </a:p>
          <a:p>
            <a:pPr algn="just"/>
            <a:endParaRPr lang="it-IT" sz="2200" i="0" u="none" strike="noStrike" baseline="0" dirty="0">
              <a:solidFill>
                <a:srgbClr val="000000"/>
              </a:solidFill>
              <a:latin typeface="Times New Roman" panose="02020603050405020304" pitchFamily="18" charset="0"/>
              <a:cs typeface="Times New Roman" panose="02020603050405020304" pitchFamily="18" charset="0"/>
            </a:endParaRPr>
          </a:p>
          <a:p>
            <a:pPr algn="just"/>
            <a:endParaRPr lang="it-IT" sz="220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it-IT" sz="2200" b="1" i="0" u="none" strike="noStrike" baseline="0" dirty="0">
                <a:solidFill>
                  <a:srgbClr val="000000"/>
                </a:solidFill>
                <a:latin typeface="Times New Roman" panose="02020603050405020304" pitchFamily="18" charset="0"/>
                <a:cs typeface="Times New Roman" panose="02020603050405020304" pitchFamily="18" charset="0"/>
              </a:rPr>
              <a:t>P/P ESCLUSI:</a:t>
            </a:r>
          </a:p>
          <a:p>
            <a:pPr algn="just"/>
            <a:endParaRPr lang="it-IT" sz="2200" dirty="0">
              <a:solidFill>
                <a:srgbClr val="000000"/>
              </a:solidFill>
              <a:latin typeface="Times New Roman" panose="02020603050405020304" pitchFamily="18" charset="0"/>
              <a:cs typeface="Times New Roman" panose="02020603050405020304" pitchFamily="18" charset="0"/>
            </a:endParaRPr>
          </a:p>
          <a:p>
            <a:pPr algn="just"/>
            <a:r>
              <a:rPr lang="it-IT" sz="2200" b="0" i="0" u="none" strike="noStrike" baseline="0" dirty="0">
                <a:solidFill>
                  <a:srgbClr val="000000"/>
                </a:solidFill>
                <a:latin typeface="Times New Roman" panose="02020603050405020304" pitchFamily="18" charset="0"/>
                <a:cs typeface="Times New Roman" panose="02020603050405020304" pitchFamily="18" charset="0"/>
              </a:rPr>
              <a:t>Art. 6 c.4, del Decreto precisa che sono comunque </a:t>
            </a:r>
            <a:r>
              <a:rPr lang="it-IT" sz="2200" b="1" i="0" u="none" strike="noStrike" baseline="0" dirty="0">
                <a:solidFill>
                  <a:srgbClr val="000000"/>
                </a:solidFill>
                <a:latin typeface="Times New Roman" panose="02020603050405020304" pitchFamily="18" charset="0"/>
                <a:cs typeface="Times New Roman" panose="02020603050405020304" pitchFamily="18" charset="0"/>
              </a:rPr>
              <a:t>esclusi dalla VAS</a:t>
            </a:r>
            <a:r>
              <a:rPr lang="it-IT" sz="2200" b="0" i="0" u="none" strike="noStrike" baseline="0" dirty="0">
                <a:solidFill>
                  <a:srgbClr val="000000"/>
                </a:solidFill>
                <a:latin typeface="Times New Roman" panose="02020603050405020304" pitchFamily="18" charset="0"/>
                <a:cs typeface="Times New Roman" panose="02020603050405020304" pitchFamily="18" charset="0"/>
              </a:rPr>
              <a:t>:</a:t>
            </a:r>
          </a:p>
          <a:p>
            <a:pPr algn="just"/>
            <a:endParaRPr lang="it-IT" sz="2200" b="0" i="0" u="none" strike="noStrike" baseline="0" dirty="0">
              <a:solidFill>
                <a:srgbClr val="000000"/>
              </a:solidFill>
              <a:latin typeface="Times New Roman" panose="02020603050405020304" pitchFamily="18" charset="0"/>
              <a:cs typeface="Times New Roman" panose="02020603050405020304" pitchFamily="18" charset="0"/>
            </a:endParaRPr>
          </a:p>
          <a:p>
            <a:pPr marL="285750" indent="-285750" algn="just">
              <a:buFontTx/>
              <a:buChar char="-"/>
            </a:pPr>
            <a:r>
              <a:rPr lang="it-IT" sz="2200" b="0" i="0" u="none" strike="noStrike" baseline="0" dirty="0">
                <a:solidFill>
                  <a:srgbClr val="000000"/>
                </a:solidFill>
                <a:latin typeface="Times New Roman" panose="02020603050405020304" pitchFamily="18" charset="0"/>
                <a:cs typeface="Times New Roman" panose="02020603050405020304" pitchFamily="18" charset="0"/>
              </a:rPr>
              <a:t>i piani e programmi che siano destinati esclusivamente a scopi di </a:t>
            </a:r>
            <a:r>
              <a:rPr lang="it-IT" sz="2200" b="1" i="0" u="none" strike="noStrike" baseline="0" dirty="0">
                <a:solidFill>
                  <a:srgbClr val="000000"/>
                </a:solidFill>
                <a:latin typeface="Times New Roman" panose="02020603050405020304" pitchFamily="18" charset="0"/>
                <a:cs typeface="Times New Roman" panose="02020603050405020304" pitchFamily="18" charset="0"/>
              </a:rPr>
              <a:t>difesa nazionale</a:t>
            </a:r>
            <a:r>
              <a:rPr lang="it-IT" sz="2200" b="0" i="0" u="none" strike="noStrike" baseline="0" dirty="0">
                <a:solidFill>
                  <a:srgbClr val="000000"/>
                </a:solidFill>
                <a:latin typeface="Times New Roman" panose="02020603050405020304" pitchFamily="18" charset="0"/>
                <a:cs typeface="Times New Roman" panose="02020603050405020304" pitchFamily="18" charset="0"/>
              </a:rPr>
              <a:t>, caratterizzati da somma urgenza o coperti dal segreto di Stato</a:t>
            </a:r>
            <a:r>
              <a:rPr lang="it-IT" sz="2200" dirty="0">
                <a:solidFill>
                  <a:srgbClr val="000000"/>
                </a:solidFill>
                <a:latin typeface="Times New Roman" panose="02020603050405020304" pitchFamily="18" charset="0"/>
                <a:cs typeface="Times New Roman" panose="02020603050405020304" pitchFamily="18" charset="0"/>
              </a:rPr>
              <a:t>;</a:t>
            </a:r>
          </a:p>
          <a:p>
            <a:pPr algn="just"/>
            <a:endParaRPr lang="it-IT" sz="2200" dirty="0">
              <a:solidFill>
                <a:srgbClr val="000000"/>
              </a:solidFill>
              <a:latin typeface="Times New Roman" panose="02020603050405020304" pitchFamily="18" charset="0"/>
              <a:cs typeface="Times New Roman" panose="02020603050405020304" pitchFamily="18" charset="0"/>
            </a:endParaRPr>
          </a:p>
          <a:p>
            <a:pPr marL="285750" indent="-285750" algn="just">
              <a:buFontTx/>
              <a:buChar char="-"/>
            </a:pPr>
            <a:r>
              <a:rPr lang="it-IT" sz="2200" b="0" i="0" u="none" strike="noStrike" baseline="0" dirty="0">
                <a:solidFill>
                  <a:srgbClr val="000000"/>
                </a:solidFill>
                <a:latin typeface="Times New Roman" panose="02020603050405020304" pitchFamily="18" charset="0"/>
                <a:cs typeface="Times New Roman" panose="02020603050405020304" pitchFamily="18" charset="0"/>
              </a:rPr>
              <a:t>i piani e programmi </a:t>
            </a:r>
            <a:r>
              <a:rPr lang="it-IT" sz="2200" b="1" i="0" u="none" strike="noStrike" baseline="0" dirty="0">
                <a:solidFill>
                  <a:srgbClr val="000000"/>
                </a:solidFill>
                <a:latin typeface="Times New Roman" panose="02020603050405020304" pitchFamily="18" charset="0"/>
                <a:cs typeface="Times New Roman" panose="02020603050405020304" pitchFamily="18" charset="0"/>
              </a:rPr>
              <a:t>finanziari </a:t>
            </a:r>
            <a:r>
              <a:rPr lang="it-IT" sz="2200" i="0" u="none" strike="noStrike" baseline="0" dirty="0">
                <a:solidFill>
                  <a:srgbClr val="000000"/>
                </a:solidFill>
                <a:latin typeface="Times New Roman" panose="02020603050405020304" pitchFamily="18" charset="0"/>
                <a:cs typeface="Times New Roman" panose="02020603050405020304" pitchFamily="18" charset="0"/>
              </a:rPr>
              <a:t>e </a:t>
            </a:r>
            <a:r>
              <a:rPr lang="it-IT" sz="2200" b="1" i="0" u="none" strike="noStrike" baseline="0" dirty="0">
                <a:solidFill>
                  <a:srgbClr val="000000"/>
                </a:solidFill>
                <a:latin typeface="Times New Roman" panose="02020603050405020304" pitchFamily="18" charset="0"/>
                <a:cs typeface="Times New Roman" panose="02020603050405020304" pitchFamily="18" charset="0"/>
              </a:rPr>
              <a:t>di bilancio</a:t>
            </a:r>
            <a:r>
              <a:rPr lang="it-IT" sz="2200" b="0" i="0" u="none" strike="noStrike" baseline="0" dirty="0">
                <a:solidFill>
                  <a:srgbClr val="000000"/>
                </a:solidFill>
                <a:latin typeface="Times New Roman" panose="02020603050405020304" pitchFamily="18" charset="0"/>
                <a:cs typeface="Times New Roman" panose="02020603050405020304" pitchFamily="18" charset="0"/>
              </a:rPr>
              <a:t>;</a:t>
            </a:r>
          </a:p>
          <a:p>
            <a:pPr algn="just"/>
            <a:endParaRPr lang="it-IT" sz="2200" b="0" i="0" u="none" strike="noStrike" baseline="0" dirty="0">
              <a:solidFill>
                <a:srgbClr val="000000"/>
              </a:solidFill>
              <a:latin typeface="Times New Roman" panose="02020603050405020304" pitchFamily="18" charset="0"/>
              <a:cs typeface="Times New Roman" panose="02020603050405020304" pitchFamily="18" charset="0"/>
            </a:endParaRPr>
          </a:p>
          <a:p>
            <a:pPr marL="285750" indent="-285750" algn="just">
              <a:buFontTx/>
              <a:buChar char="-"/>
            </a:pPr>
            <a:r>
              <a:rPr lang="it-IT" sz="2200" b="0" i="0" u="none" strike="noStrike" baseline="0" dirty="0">
                <a:solidFill>
                  <a:srgbClr val="000000"/>
                </a:solidFill>
                <a:latin typeface="Times New Roman" panose="02020603050405020304" pitchFamily="18" charset="0"/>
                <a:cs typeface="Times New Roman" panose="02020603050405020304" pitchFamily="18" charset="0"/>
              </a:rPr>
              <a:t>i piani di </a:t>
            </a:r>
            <a:r>
              <a:rPr lang="it-IT" sz="2200" b="1" i="0" u="none" strike="noStrike" baseline="0" dirty="0">
                <a:solidFill>
                  <a:srgbClr val="000000"/>
                </a:solidFill>
                <a:latin typeface="Times New Roman" panose="02020603050405020304" pitchFamily="18" charset="0"/>
                <a:cs typeface="Times New Roman" panose="02020603050405020304" pitchFamily="18" charset="0"/>
              </a:rPr>
              <a:t>protezione civile </a:t>
            </a:r>
            <a:r>
              <a:rPr lang="it-IT" sz="2200" b="0" i="0" u="none" strike="noStrike" baseline="0" dirty="0">
                <a:solidFill>
                  <a:srgbClr val="000000"/>
                </a:solidFill>
                <a:latin typeface="Times New Roman" panose="02020603050405020304" pitchFamily="18" charset="0"/>
                <a:cs typeface="Times New Roman" panose="02020603050405020304" pitchFamily="18" charset="0"/>
              </a:rPr>
              <a:t>in caso di pericolo per l’incolumità pubblica.</a:t>
            </a:r>
          </a:p>
          <a:p>
            <a:pPr algn="just"/>
            <a:endParaRPr lang="it-IT" sz="2200" dirty="0">
              <a:solidFill>
                <a:srgbClr val="000000"/>
              </a:solidFill>
              <a:latin typeface="Times New Roman" panose="02020603050405020304" pitchFamily="18" charset="0"/>
              <a:cs typeface="Times New Roman" panose="02020603050405020304" pitchFamily="18" charset="0"/>
            </a:endParaRPr>
          </a:p>
          <a:p>
            <a:pPr algn="l"/>
            <a:endParaRPr lang="it-IT" dirty="0"/>
          </a:p>
        </p:txBody>
      </p:sp>
    </p:spTree>
    <p:extLst>
      <p:ext uri="{BB962C8B-B14F-4D97-AF65-F5344CB8AC3E}">
        <p14:creationId xmlns:p14="http://schemas.microsoft.com/office/powerpoint/2010/main" val="4196963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635BF89-0C22-4E5B-B4B2-292050DBDC88}"/>
              </a:ext>
            </a:extLst>
          </p:cNvPr>
          <p:cNvSpPr txBox="1"/>
          <p:nvPr/>
        </p:nvSpPr>
        <p:spPr>
          <a:xfrm>
            <a:off x="120869" y="335845"/>
            <a:ext cx="11950262" cy="6186309"/>
          </a:xfrm>
          <a:prstGeom prst="rect">
            <a:avLst/>
          </a:prstGeom>
          <a:solidFill>
            <a:srgbClr val="FFFF99"/>
          </a:solidFill>
        </p:spPr>
        <p:txBody>
          <a:bodyPr wrap="square" rtlCol="0">
            <a:spAutoFit/>
          </a:bodyPr>
          <a:lstStyle/>
          <a:p>
            <a:pPr algn="just"/>
            <a:r>
              <a:rPr lang="it-IT" sz="2200" b="1" i="0" u="none" strike="noStrike" baseline="0" dirty="0">
                <a:latin typeface="Times New Roman" panose="02020603050405020304" pitchFamily="18" charset="0"/>
                <a:cs typeface="Times New Roman" panose="02020603050405020304" pitchFamily="18" charset="0"/>
              </a:rPr>
              <a:t>FASI DELLA PROCEDURA DI VAS:</a:t>
            </a:r>
            <a:endParaRPr lang="it-IT" sz="2200" b="0" i="0" u="none" strike="noStrike" baseline="0" dirty="0">
              <a:latin typeface="Times New Roman" panose="02020603050405020304" pitchFamily="18" charset="0"/>
              <a:cs typeface="Times New Roman" panose="02020603050405020304" pitchFamily="18" charset="0"/>
            </a:endParaRPr>
          </a:p>
          <a:p>
            <a:pPr algn="l"/>
            <a:endParaRPr lang="it-IT" sz="2200" dirty="0">
              <a:latin typeface="Times New Roman" panose="02020603050405020304" pitchFamily="18" charset="0"/>
              <a:cs typeface="Times New Roman" panose="02020603050405020304" pitchFamily="18" charset="0"/>
            </a:endParaRPr>
          </a:p>
          <a:p>
            <a:pPr algn="l"/>
            <a:r>
              <a:rPr lang="it-IT" sz="2200" dirty="0">
                <a:latin typeface="Times New Roman" panose="02020603050405020304" pitchFamily="18" charset="0"/>
                <a:cs typeface="Times New Roman" panose="02020603050405020304" pitchFamily="18" charset="0"/>
              </a:rPr>
              <a:t>1. </a:t>
            </a:r>
            <a:r>
              <a:rPr lang="it-IT" sz="2200" b="1" dirty="0">
                <a:latin typeface="Times New Roman" panose="02020603050405020304" pitchFamily="18" charset="0"/>
                <a:cs typeface="Times New Roman" panose="02020603050405020304" pitchFamily="18" charset="0"/>
              </a:rPr>
              <a:t>Screening o verifica di assoggettabilità </a:t>
            </a:r>
            <a:r>
              <a:rPr lang="it-IT" sz="2200" dirty="0">
                <a:latin typeface="Times New Roman" panose="02020603050405020304" pitchFamily="18" charset="0"/>
                <a:cs typeface="Times New Roman" panose="02020603050405020304" pitchFamily="18" charset="0"/>
              </a:rPr>
              <a:t>(fase eventuale)</a:t>
            </a:r>
          </a:p>
          <a:p>
            <a:pPr algn="l"/>
            <a:endParaRPr lang="it-IT" sz="2200" dirty="0">
              <a:latin typeface="Times New Roman" panose="02020603050405020304" pitchFamily="18" charset="0"/>
              <a:cs typeface="Times New Roman" panose="02020603050405020304" pitchFamily="18" charset="0"/>
            </a:endParaRPr>
          </a:p>
          <a:p>
            <a:pPr algn="just"/>
            <a:r>
              <a:rPr lang="it-IT" sz="2200" dirty="0">
                <a:latin typeface="Times New Roman" panose="02020603050405020304" pitchFamily="18" charset="0"/>
                <a:cs typeface="Times New Roman" panose="02020603050405020304" pitchFamily="18" charset="0"/>
              </a:rPr>
              <a:t>Sulla base di un rapporto preliminare (comprendente una descrizione del piano o programma e le informazioni e i dati necessari alla verifica degli impatti significativi sull'ambiente dell'attuazione del piano o programma), </a:t>
            </a:r>
            <a:r>
              <a:rPr lang="it-IT" sz="2200" b="1" i="1" dirty="0">
                <a:latin typeface="Times New Roman" panose="02020603050405020304" pitchFamily="18" charset="0"/>
                <a:cs typeface="Times New Roman" panose="02020603050405020304" pitchFamily="18" charset="0"/>
              </a:rPr>
              <a:t>viene verificato </a:t>
            </a:r>
            <a:r>
              <a:rPr lang="it-IT" sz="2200" i="1" dirty="0">
                <a:latin typeface="Times New Roman" panose="02020603050405020304" pitchFamily="18" charset="0"/>
                <a:cs typeface="Times New Roman" panose="02020603050405020304" pitchFamily="18" charset="0"/>
              </a:rPr>
              <a:t>se il piano o il programma può avere “impatti significativi sull’ambiente” </a:t>
            </a:r>
            <a:r>
              <a:rPr lang="it-IT" sz="2200" b="1" dirty="0">
                <a:latin typeface="Times New Roman" panose="02020603050405020304" pitchFamily="18" charset="0"/>
                <a:cs typeface="Times New Roman" panose="02020603050405020304" pitchFamily="18" charset="0"/>
              </a:rPr>
              <a:t>e</a:t>
            </a:r>
            <a:r>
              <a:rPr lang="it-IT" sz="2200" dirty="0">
                <a:latin typeface="Times New Roman" panose="02020603050405020304" pitchFamily="18" charset="0"/>
                <a:cs typeface="Times New Roman" panose="02020603050405020304" pitchFamily="18" charset="0"/>
              </a:rPr>
              <a:t>, di conseguenza, </a:t>
            </a:r>
            <a:r>
              <a:rPr lang="it-IT" sz="2200" b="1" dirty="0">
                <a:latin typeface="Times New Roman" panose="02020603050405020304" pitchFamily="18" charset="0"/>
                <a:cs typeface="Times New Roman" panose="02020603050405020304" pitchFamily="18" charset="0"/>
              </a:rPr>
              <a:t>deciso</a:t>
            </a:r>
            <a:r>
              <a:rPr lang="it-IT" sz="2200" dirty="0">
                <a:latin typeface="Times New Roman" panose="02020603050405020304" pitchFamily="18" charset="0"/>
                <a:cs typeface="Times New Roman" panose="02020603050405020304" pitchFamily="18" charset="0"/>
              </a:rPr>
              <a:t> </a:t>
            </a:r>
            <a:r>
              <a:rPr lang="it-IT" sz="2200" b="1" dirty="0">
                <a:latin typeface="Times New Roman" panose="02020603050405020304" pitchFamily="18" charset="0"/>
                <a:cs typeface="Times New Roman" panose="02020603050405020304" pitchFamily="18" charset="0"/>
              </a:rPr>
              <a:t>se assoggettare o non assoggettare a VAS tale del piano o programma</a:t>
            </a:r>
            <a:r>
              <a:rPr lang="it-IT" sz="2200" dirty="0">
                <a:latin typeface="Times New Roman" panose="02020603050405020304" pitchFamily="18" charset="0"/>
                <a:cs typeface="Times New Roman" panose="02020603050405020304" pitchFamily="18" charset="0"/>
              </a:rPr>
              <a:t>; gli esiti di tale fase eventuale ed i relativi elaborati, sono resi pubblici mediante la pubblicazione sul sito web del comune.</a:t>
            </a:r>
          </a:p>
          <a:p>
            <a:pPr algn="just"/>
            <a:endParaRPr lang="it-IT" sz="2200" dirty="0">
              <a:latin typeface="Times New Roman" panose="02020603050405020304" pitchFamily="18" charset="0"/>
              <a:cs typeface="Times New Roman" panose="02020603050405020304" pitchFamily="18" charset="0"/>
            </a:endParaRPr>
          </a:p>
          <a:p>
            <a:pPr algn="just"/>
            <a:r>
              <a:rPr lang="it-IT" sz="2200" dirty="0">
                <a:latin typeface="Times New Roman" panose="02020603050405020304" pitchFamily="18" charset="0"/>
                <a:cs typeface="Times New Roman" panose="02020603050405020304" pitchFamily="18" charset="0"/>
              </a:rPr>
              <a:t>2. </a:t>
            </a:r>
            <a:r>
              <a:rPr lang="it-IT" sz="2200" b="1" dirty="0" err="1">
                <a:latin typeface="Times New Roman" panose="02020603050405020304" pitchFamily="18" charset="0"/>
                <a:cs typeface="Times New Roman" panose="02020603050405020304" pitchFamily="18" charset="0"/>
              </a:rPr>
              <a:t>Scoping</a:t>
            </a:r>
            <a:r>
              <a:rPr lang="it-IT" sz="2200" b="1" dirty="0">
                <a:latin typeface="Times New Roman" panose="02020603050405020304" pitchFamily="18" charset="0"/>
                <a:cs typeface="Times New Roman" panose="02020603050405020304" pitchFamily="18" charset="0"/>
              </a:rPr>
              <a:t> o specificazione dei contenuti del Rapporto Ambientale</a:t>
            </a:r>
          </a:p>
          <a:p>
            <a:pPr algn="just"/>
            <a:endParaRPr lang="it-IT" sz="2200" b="1" dirty="0">
              <a:latin typeface="Times New Roman" panose="02020603050405020304" pitchFamily="18" charset="0"/>
              <a:cs typeface="Times New Roman" panose="02020603050405020304" pitchFamily="18" charset="0"/>
            </a:endParaRPr>
          </a:p>
          <a:p>
            <a:pPr algn="just"/>
            <a:r>
              <a:rPr lang="it-IT" sz="2200" dirty="0">
                <a:latin typeface="Times New Roman" panose="02020603050405020304" pitchFamily="18" charset="0"/>
                <a:cs typeface="Times New Roman" panose="02020603050405020304" pitchFamily="18" charset="0"/>
              </a:rPr>
              <a:t>Preliminare all’elaborazione del </a:t>
            </a:r>
            <a:r>
              <a:rPr lang="it-IT" sz="2200" b="1" dirty="0">
                <a:latin typeface="Times New Roman" panose="02020603050405020304" pitchFamily="18" charset="0"/>
                <a:cs typeface="Times New Roman" panose="02020603050405020304" pitchFamily="18" charset="0"/>
              </a:rPr>
              <a:t>Rapporto Ambientale </a:t>
            </a:r>
            <a:r>
              <a:rPr lang="it-IT" sz="2200" dirty="0">
                <a:latin typeface="Times New Roman" panose="02020603050405020304" pitchFamily="18" charset="0"/>
                <a:cs typeface="Times New Roman" panose="02020603050405020304" pitchFamily="18" charset="0"/>
              </a:rPr>
              <a:t>(RA), è una fase di consultazione tra Autorità Procedente (AP) e/o proponente (soggetto pubblico o privato che elabora il piano) e l’Autorità Competente (AC) (soggetto pubblico che svolge la valutazione) </a:t>
            </a:r>
            <a:r>
              <a:rPr lang="it-IT" sz="2200" b="1" dirty="0">
                <a:latin typeface="Times New Roman" panose="02020603050405020304" pitchFamily="18" charset="0"/>
                <a:cs typeface="Times New Roman" panose="02020603050405020304" pitchFamily="18" charset="0"/>
              </a:rPr>
              <a:t>per definire portata e livello di dettaglio delle informazioni da includere nel rapporto ambientale</a:t>
            </a:r>
            <a:r>
              <a:rPr lang="it-IT" sz="2200" dirty="0">
                <a:latin typeface="Times New Roman" panose="02020603050405020304" pitchFamily="18" charset="0"/>
                <a:cs typeface="Times New Roman" panose="02020603050405020304" pitchFamily="18" charset="0"/>
              </a:rPr>
              <a:t>.</a:t>
            </a:r>
          </a:p>
          <a:p>
            <a:pPr algn="l"/>
            <a:endParaRPr lang="it-IT"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6474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299F9845-A164-49EA-8D2B-CFE5A6B764A0}"/>
              </a:ext>
            </a:extLst>
          </p:cNvPr>
          <p:cNvSpPr txBox="1"/>
          <p:nvPr/>
        </p:nvSpPr>
        <p:spPr>
          <a:xfrm>
            <a:off x="82420" y="172803"/>
            <a:ext cx="12027159" cy="6555641"/>
          </a:xfrm>
          <a:prstGeom prst="rect">
            <a:avLst/>
          </a:prstGeom>
          <a:solidFill>
            <a:srgbClr val="FFFF99"/>
          </a:solidFill>
        </p:spPr>
        <p:txBody>
          <a:bodyPr wrap="square" rtlCol="0">
            <a:spAutoFit/>
          </a:bodyPr>
          <a:lstStyle/>
          <a:p>
            <a:pPr algn="l"/>
            <a:r>
              <a:rPr lang="it-IT" sz="2100" dirty="0">
                <a:latin typeface="Times New Roman" panose="02020603050405020304" pitchFamily="18" charset="0"/>
                <a:cs typeface="Times New Roman" panose="02020603050405020304" pitchFamily="18" charset="0"/>
              </a:rPr>
              <a:t>3. </a:t>
            </a:r>
            <a:r>
              <a:rPr lang="it-IT" sz="2100" b="1" dirty="0">
                <a:latin typeface="Times New Roman" panose="02020603050405020304" pitchFamily="18" charset="0"/>
                <a:cs typeface="Times New Roman" panose="02020603050405020304" pitchFamily="18" charset="0"/>
              </a:rPr>
              <a:t>Elaborazione del Rapporto Ambientale</a:t>
            </a:r>
          </a:p>
          <a:p>
            <a:pPr algn="just"/>
            <a:r>
              <a:rPr lang="it-IT" sz="2100" dirty="0">
                <a:latin typeface="Times New Roman" panose="02020603050405020304" pitchFamily="18" charset="0"/>
                <a:cs typeface="Times New Roman" panose="02020603050405020304" pitchFamily="18" charset="0"/>
              </a:rPr>
              <a:t>È elaborato dall’Autorità Procedente; in esso sono individuati, descritti e valutati gli impatti significativi che l'attuazione del piano o del programma proposto potrebbe avere sull'ambiente e sul patrimonio culturale, nonché le ragionevoli alternative che possono adottarsi in considerazione degli obiettivi e dell'ambito territoriale del piano o del programma stesso; costituisce un elaborato del piano o del programma ed è parte integrante e sostanziale del piano o del programma; è comunicato all’Autorità Competente unitamente alla proposta di piano o programma e a una sintesi non tecnica del RA stesso.</a:t>
            </a:r>
          </a:p>
          <a:p>
            <a:pPr algn="just"/>
            <a:endParaRPr lang="it-IT" sz="2100" dirty="0">
              <a:latin typeface="Times New Roman" panose="02020603050405020304" pitchFamily="18" charset="0"/>
              <a:cs typeface="Times New Roman" panose="02020603050405020304" pitchFamily="18" charset="0"/>
            </a:endParaRPr>
          </a:p>
          <a:p>
            <a:pPr algn="l"/>
            <a:r>
              <a:rPr lang="it-IT" sz="2100" dirty="0">
                <a:latin typeface="Times New Roman" panose="02020603050405020304" pitchFamily="18" charset="0"/>
                <a:cs typeface="Times New Roman" panose="02020603050405020304" pitchFamily="18" charset="0"/>
              </a:rPr>
              <a:t>4. </a:t>
            </a:r>
            <a:r>
              <a:rPr lang="it-IT" sz="2100" b="1" dirty="0">
                <a:latin typeface="Times New Roman" panose="02020603050405020304" pitchFamily="18" charset="0"/>
                <a:cs typeface="Times New Roman" panose="02020603050405020304" pitchFamily="18" charset="0"/>
              </a:rPr>
              <a:t>Consultazioni</a:t>
            </a:r>
          </a:p>
          <a:p>
            <a:pPr algn="l"/>
            <a:r>
              <a:rPr lang="it-IT" sz="2100" dirty="0">
                <a:latin typeface="Times New Roman" panose="02020603050405020304" pitchFamily="18" charset="0"/>
                <a:cs typeface="Times New Roman" panose="02020603050405020304" pitchFamily="18" charset="0"/>
              </a:rPr>
              <a:t>Per le procedure di competenza comunale, dell’avvenuta comunicazione del RA viene data notizia tramite avviso nel Bollettino Ufficiale della Regione Piemonte (B.U.R.P.), al fine di sollecitare eventuali osservazioni da parte di chi abbia interesse; l'avviso, il piano o programma, il Rapporto Ambientale e la sintesi non tecnica, sono contestualmente pubblicate sul sito web del comune.</a:t>
            </a:r>
          </a:p>
          <a:p>
            <a:pPr algn="l"/>
            <a:endParaRPr lang="it-IT" sz="2100" dirty="0">
              <a:latin typeface="Times New Roman" panose="02020603050405020304" pitchFamily="18" charset="0"/>
              <a:cs typeface="Times New Roman" panose="02020603050405020304" pitchFamily="18" charset="0"/>
            </a:endParaRPr>
          </a:p>
          <a:p>
            <a:pPr algn="l"/>
            <a:r>
              <a:rPr lang="it-IT" sz="2100" dirty="0">
                <a:latin typeface="Times New Roman" panose="02020603050405020304" pitchFamily="18" charset="0"/>
                <a:cs typeface="Times New Roman" panose="02020603050405020304" pitchFamily="18" charset="0"/>
              </a:rPr>
              <a:t>5. </a:t>
            </a:r>
            <a:r>
              <a:rPr lang="it-IT" sz="2100" b="1" dirty="0">
                <a:latin typeface="Times New Roman" panose="02020603050405020304" pitchFamily="18" charset="0"/>
                <a:cs typeface="Times New Roman" panose="02020603050405020304" pitchFamily="18" charset="0"/>
              </a:rPr>
              <a:t>Valutazione del Rapporto Ambientale e esiti della consultazioni e Decisione</a:t>
            </a:r>
          </a:p>
          <a:p>
            <a:pPr algn="just"/>
            <a:r>
              <a:rPr lang="it-IT" sz="2100" dirty="0">
                <a:latin typeface="Times New Roman" panose="02020603050405020304" pitchFamily="18" charset="0"/>
                <a:cs typeface="Times New Roman" panose="02020603050405020304" pitchFamily="18" charset="0"/>
              </a:rPr>
              <a:t>L’Autorità Competente svolge le attività tecnico-istruttorie (acquisizione e valutazione di tutta la documentazione presentata, </a:t>
            </a:r>
            <a:r>
              <a:rPr lang="it-IT" sz="2100" dirty="0" err="1">
                <a:latin typeface="Times New Roman" panose="02020603050405020304" pitchFamily="18" charset="0"/>
                <a:cs typeface="Times New Roman" panose="02020603050405020304" pitchFamily="18" charset="0"/>
              </a:rPr>
              <a:t>nonchè</a:t>
            </a:r>
            <a:r>
              <a:rPr lang="it-IT" sz="2100" dirty="0">
                <a:latin typeface="Times New Roman" panose="02020603050405020304" pitchFamily="18" charset="0"/>
                <a:cs typeface="Times New Roman" panose="02020603050405020304" pitchFamily="18" charset="0"/>
              </a:rPr>
              <a:t> le osservazioni, obiezioni e suggerimenti inoltrati) e formula il parere  motivato sulla compatibilità ambientale del piano o programma; tenendo conto delle risultanze del parere motivato si provvede alle opportune revisioni del piano o programma che, così modificato, è presentato per l'approvazione.</a:t>
            </a:r>
          </a:p>
        </p:txBody>
      </p:sp>
    </p:spTree>
    <p:extLst>
      <p:ext uri="{BB962C8B-B14F-4D97-AF65-F5344CB8AC3E}">
        <p14:creationId xmlns:p14="http://schemas.microsoft.com/office/powerpoint/2010/main" val="165197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EB59162-1D3B-432B-8C7D-81798436D6F3}"/>
              </a:ext>
            </a:extLst>
          </p:cNvPr>
          <p:cNvSpPr txBox="1"/>
          <p:nvPr/>
        </p:nvSpPr>
        <p:spPr>
          <a:xfrm>
            <a:off x="130629" y="205272"/>
            <a:ext cx="11040134" cy="6370975"/>
          </a:xfrm>
          <a:prstGeom prst="rect">
            <a:avLst/>
          </a:prstGeom>
          <a:solidFill>
            <a:srgbClr val="FFFF99"/>
          </a:solidFill>
        </p:spPr>
        <p:txBody>
          <a:bodyPr wrap="square" rtlCol="0">
            <a:spAutoFit/>
          </a:bodyPr>
          <a:lstStyle/>
          <a:p>
            <a:pPr algn="ctr"/>
            <a:r>
              <a:rPr lang="it-IT" sz="2400" b="0" i="0" u="none" strike="noStrike" baseline="0" dirty="0">
                <a:solidFill>
                  <a:srgbClr val="000000"/>
                </a:solidFill>
                <a:latin typeface="Times New Roman" panose="02020603050405020304" pitchFamily="18" charset="0"/>
                <a:cs typeface="Times New Roman" panose="02020603050405020304" pitchFamily="18" charset="0"/>
              </a:rPr>
              <a:t>La </a:t>
            </a:r>
            <a:r>
              <a:rPr lang="it-IT" sz="2400" b="1" i="0" u="none" strike="noStrike" baseline="0" dirty="0">
                <a:solidFill>
                  <a:srgbClr val="000000"/>
                </a:solidFill>
                <a:latin typeface="Times New Roman" panose="02020603050405020304" pitchFamily="18" charset="0"/>
                <a:cs typeface="Times New Roman" panose="02020603050405020304" pitchFamily="18" charset="0"/>
              </a:rPr>
              <a:t>VIA</a:t>
            </a:r>
            <a:r>
              <a:rPr lang="it-IT" sz="2400" b="0" i="0" u="none" strike="noStrike" baseline="0" dirty="0">
                <a:solidFill>
                  <a:srgbClr val="000000"/>
                </a:solidFill>
                <a:latin typeface="Times New Roman" panose="02020603050405020304" pitchFamily="18" charset="0"/>
                <a:cs typeface="Times New Roman" panose="02020603050405020304" pitchFamily="18" charset="0"/>
              </a:rPr>
              <a:t> e la </a:t>
            </a:r>
            <a:r>
              <a:rPr lang="it-IT" sz="2400" b="1" i="0" u="none" strike="noStrike" baseline="0" dirty="0">
                <a:solidFill>
                  <a:srgbClr val="000000"/>
                </a:solidFill>
                <a:latin typeface="Times New Roman" panose="02020603050405020304" pitchFamily="18" charset="0"/>
                <a:cs typeface="Times New Roman" panose="02020603050405020304" pitchFamily="18" charset="0"/>
              </a:rPr>
              <a:t>VAS</a:t>
            </a:r>
            <a:r>
              <a:rPr lang="it-IT" sz="2400" b="0" i="0" u="none" strike="noStrike" baseline="0" dirty="0">
                <a:solidFill>
                  <a:srgbClr val="000000"/>
                </a:solidFill>
                <a:latin typeface="Times New Roman" panose="02020603050405020304" pitchFamily="18" charset="0"/>
                <a:cs typeface="Times New Roman" panose="02020603050405020304" pitchFamily="18" charset="0"/>
              </a:rPr>
              <a:t> sono processi di valutazione:</a:t>
            </a:r>
          </a:p>
          <a:p>
            <a:pPr algn="l"/>
            <a:endParaRPr lang="it-IT" sz="2400" b="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it-IT" sz="2400" b="0" i="0" u="none" strike="noStrike" baseline="0" dirty="0">
                <a:solidFill>
                  <a:srgbClr val="000000"/>
                </a:solidFill>
                <a:latin typeface="Times New Roman" panose="02020603050405020304" pitchFamily="18" charset="0"/>
                <a:cs typeface="Times New Roman" panose="02020603050405020304" pitchFamily="18" charset="0"/>
              </a:rPr>
              <a:t>- </a:t>
            </a:r>
            <a:r>
              <a:rPr lang="it-IT" sz="2400" b="1" i="0" u="none" strike="noStrike" baseline="0" dirty="0">
                <a:solidFill>
                  <a:srgbClr val="000000"/>
                </a:solidFill>
                <a:latin typeface="Times New Roman" panose="02020603050405020304" pitchFamily="18" charset="0"/>
                <a:cs typeface="Times New Roman" panose="02020603050405020304" pitchFamily="18" charset="0"/>
              </a:rPr>
              <a:t>preventiva</a:t>
            </a:r>
            <a:r>
              <a:rPr lang="it-IT" sz="2400" b="0" i="0" u="none" strike="noStrike" baseline="0" dirty="0">
                <a:solidFill>
                  <a:srgbClr val="000000"/>
                </a:solidFill>
                <a:latin typeface="Times New Roman" panose="02020603050405020304" pitchFamily="18" charset="0"/>
                <a:cs typeface="Times New Roman" panose="02020603050405020304" pitchFamily="18" charset="0"/>
              </a:rPr>
              <a:t> e</a:t>
            </a:r>
          </a:p>
          <a:p>
            <a:pPr algn="just"/>
            <a:r>
              <a:rPr lang="it-IT" sz="2400" b="0" i="0" u="none" strike="noStrike" baseline="0" dirty="0">
                <a:solidFill>
                  <a:srgbClr val="000000"/>
                </a:solidFill>
                <a:latin typeface="Times New Roman" panose="02020603050405020304" pitchFamily="18" charset="0"/>
                <a:cs typeface="Times New Roman" panose="02020603050405020304" pitchFamily="18" charset="0"/>
              </a:rPr>
              <a:t>- </a:t>
            </a:r>
            <a:r>
              <a:rPr lang="it-IT" sz="2400" b="1" i="0" u="none" strike="noStrike" baseline="0" dirty="0">
                <a:solidFill>
                  <a:srgbClr val="000000"/>
                </a:solidFill>
                <a:latin typeface="Times New Roman" panose="02020603050405020304" pitchFamily="18" charset="0"/>
                <a:cs typeface="Times New Roman" panose="02020603050405020304" pitchFamily="18" charset="0"/>
              </a:rPr>
              <a:t>sistematica</a:t>
            </a:r>
          </a:p>
          <a:p>
            <a:pPr algn="just"/>
            <a:r>
              <a:rPr lang="it-IT" sz="2400" b="0" i="0" u="none" strike="noStrike" baseline="0" dirty="0">
                <a:solidFill>
                  <a:srgbClr val="000000"/>
                </a:solidFill>
                <a:latin typeface="Times New Roman" panose="02020603050405020304" pitchFamily="18" charset="0"/>
                <a:cs typeface="Times New Roman" panose="02020603050405020304" pitchFamily="18" charset="0"/>
              </a:rPr>
              <a:t>degli effetti sull’ambiente che possono derivare da attività di trasformazione del territorio, previste in precisi </a:t>
            </a:r>
            <a:r>
              <a:rPr lang="it-IT" sz="2400" b="1" i="0" u="none" strike="noStrike" baseline="0" dirty="0">
                <a:solidFill>
                  <a:srgbClr val="000000"/>
                </a:solidFill>
                <a:latin typeface="Times New Roman" panose="02020603050405020304" pitchFamily="18" charset="0"/>
                <a:cs typeface="Times New Roman" panose="02020603050405020304" pitchFamily="18" charset="0"/>
              </a:rPr>
              <a:t>atti</a:t>
            </a:r>
            <a:r>
              <a:rPr lang="it-IT" sz="2400" b="0" i="0" u="none" strike="noStrike" baseline="0" dirty="0">
                <a:solidFill>
                  <a:srgbClr val="000000"/>
                </a:solidFill>
                <a:latin typeface="Times New Roman" panose="02020603050405020304" pitchFamily="18" charset="0"/>
                <a:cs typeface="Times New Roman" panose="02020603050405020304" pitchFamily="18" charset="0"/>
              </a:rPr>
              <a:t>:</a:t>
            </a:r>
          </a:p>
          <a:p>
            <a:pPr algn="just"/>
            <a:endParaRPr lang="it-IT" sz="2400" b="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it-IT" sz="2400" dirty="0">
                <a:solidFill>
                  <a:srgbClr val="339A33"/>
                </a:solidFill>
                <a:latin typeface="Times New Roman" panose="02020603050405020304" pitchFamily="18" charset="0"/>
                <a:cs typeface="Times New Roman" panose="02020603050405020304" pitchFamily="18" charset="0"/>
              </a:rPr>
              <a:t>- </a:t>
            </a:r>
            <a:r>
              <a:rPr lang="it-IT" sz="2400" b="0" i="0" u="none" strike="noStrike" baseline="0" dirty="0">
                <a:solidFill>
                  <a:srgbClr val="000000"/>
                </a:solidFill>
                <a:latin typeface="Times New Roman" panose="02020603050405020304" pitchFamily="18" charset="0"/>
                <a:cs typeface="Times New Roman" panose="02020603050405020304" pitchFamily="18" charset="0"/>
              </a:rPr>
              <a:t>di </a:t>
            </a:r>
            <a:r>
              <a:rPr lang="it-IT" sz="2400" b="1" i="0" u="none" strike="noStrike" baseline="0" dirty="0">
                <a:solidFill>
                  <a:srgbClr val="000000"/>
                </a:solidFill>
                <a:latin typeface="Times New Roman" panose="02020603050405020304" pitchFamily="18" charset="0"/>
                <a:cs typeface="Times New Roman" panose="02020603050405020304" pitchFamily="18" charset="0"/>
              </a:rPr>
              <a:t>programmazione</a:t>
            </a:r>
            <a:r>
              <a:rPr lang="it-IT" sz="2400" b="0" i="0" u="none" strike="noStrike" baseline="0" dirty="0">
                <a:solidFill>
                  <a:srgbClr val="000000"/>
                </a:solidFill>
                <a:latin typeface="Times New Roman" panose="02020603050405020304" pitchFamily="18" charset="0"/>
                <a:cs typeface="Times New Roman" panose="02020603050405020304" pitchFamily="18" charset="0"/>
              </a:rPr>
              <a:t> o </a:t>
            </a:r>
            <a:r>
              <a:rPr lang="it-IT" sz="2400" b="1" i="0" u="none" strike="noStrike" baseline="0" dirty="0">
                <a:solidFill>
                  <a:srgbClr val="000000"/>
                </a:solidFill>
                <a:latin typeface="Times New Roman" panose="02020603050405020304" pitchFamily="18" charset="0"/>
                <a:cs typeface="Times New Roman" panose="02020603050405020304" pitchFamily="18" charset="0"/>
              </a:rPr>
              <a:t>pianificazione (VAS)</a:t>
            </a:r>
            <a:endParaRPr lang="it-IT" sz="2400" b="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it-IT" sz="2400" dirty="0">
                <a:solidFill>
                  <a:srgbClr val="339A33"/>
                </a:solidFill>
                <a:latin typeface="Times New Roman" panose="02020603050405020304" pitchFamily="18" charset="0"/>
                <a:cs typeface="Times New Roman" panose="02020603050405020304" pitchFamily="18" charset="0"/>
              </a:rPr>
              <a:t>- </a:t>
            </a:r>
            <a:r>
              <a:rPr lang="it-IT" sz="2400" b="0" i="0" u="none" strike="noStrike" baseline="0" dirty="0">
                <a:solidFill>
                  <a:srgbClr val="000000"/>
                </a:solidFill>
                <a:latin typeface="Times New Roman" panose="02020603050405020304" pitchFamily="18" charset="0"/>
                <a:cs typeface="Times New Roman" panose="02020603050405020304" pitchFamily="18" charset="0"/>
              </a:rPr>
              <a:t>di </a:t>
            </a:r>
            <a:r>
              <a:rPr lang="it-IT" sz="2400" b="1" i="0" u="none" strike="noStrike" baseline="0" dirty="0">
                <a:solidFill>
                  <a:srgbClr val="000000"/>
                </a:solidFill>
                <a:latin typeface="Times New Roman" panose="02020603050405020304" pitchFamily="18" charset="0"/>
                <a:cs typeface="Times New Roman" panose="02020603050405020304" pitchFamily="18" charset="0"/>
              </a:rPr>
              <a:t>progettazione (VIA)</a:t>
            </a:r>
          </a:p>
          <a:p>
            <a:pPr algn="just"/>
            <a:endParaRPr lang="it-IT" sz="2400" dirty="0">
              <a:solidFill>
                <a:srgbClr val="000000"/>
              </a:solidFill>
              <a:latin typeface="Times New Roman" panose="02020603050405020304" pitchFamily="18" charset="0"/>
              <a:cs typeface="Times New Roman" panose="02020603050405020304" pitchFamily="18" charset="0"/>
            </a:endParaRPr>
          </a:p>
          <a:p>
            <a:pPr algn="just"/>
            <a:r>
              <a:rPr lang="it-IT" sz="2400" b="0" i="0" u="none" strike="noStrike" baseline="0" dirty="0">
                <a:solidFill>
                  <a:srgbClr val="000000"/>
                </a:solidFill>
                <a:latin typeface="Times New Roman" panose="02020603050405020304" pitchFamily="18" charset="0"/>
                <a:cs typeface="Times New Roman" panose="02020603050405020304" pitchFamily="18" charset="0"/>
              </a:rPr>
              <a:t>Nelle direttive si utilizza una nozione vasta di </a:t>
            </a:r>
            <a:r>
              <a:rPr lang="it-IT" sz="2400" b="1" i="0" u="none" strike="noStrike" baseline="0" dirty="0">
                <a:solidFill>
                  <a:srgbClr val="000000"/>
                </a:solidFill>
                <a:latin typeface="Times New Roman" panose="02020603050405020304" pitchFamily="18" charset="0"/>
                <a:cs typeface="Times New Roman" panose="02020603050405020304" pitchFamily="18" charset="0"/>
              </a:rPr>
              <a:t>ambiente </a:t>
            </a:r>
            <a:r>
              <a:rPr lang="it-IT" sz="2400" i="0" u="none" strike="noStrike" baseline="0" dirty="0">
                <a:solidFill>
                  <a:srgbClr val="000000"/>
                </a:solidFill>
                <a:latin typeface="Times New Roman" panose="02020603050405020304" pitchFamily="18" charset="0"/>
                <a:cs typeface="Times New Roman" panose="02020603050405020304" pitchFamily="18" charset="0"/>
              </a:rPr>
              <a:t>inteso q</a:t>
            </a:r>
            <a:r>
              <a:rPr lang="it-IT" sz="2400" b="0" i="0" u="none" strike="noStrike" baseline="0" dirty="0">
                <a:solidFill>
                  <a:srgbClr val="000000"/>
                </a:solidFill>
                <a:latin typeface="Times New Roman" panose="02020603050405020304" pitchFamily="18" charset="0"/>
                <a:cs typeface="Times New Roman" panose="02020603050405020304" pitchFamily="18" charset="0"/>
              </a:rPr>
              <a:t>uale</a:t>
            </a:r>
            <a:r>
              <a:rPr lang="it-IT" sz="2400" dirty="0">
                <a:solidFill>
                  <a:srgbClr val="000000"/>
                </a:solidFill>
                <a:latin typeface="Times New Roman" panose="02020603050405020304" pitchFamily="18" charset="0"/>
                <a:cs typeface="Times New Roman" panose="02020603050405020304" pitchFamily="18" charset="0"/>
              </a:rPr>
              <a:t> </a:t>
            </a:r>
            <a:r>
              <a:rPr lang="it-IT" sz="2400" b="1" i="0" u="none" strike="noStrike" baseline="0" dirty="0">
                <a:solidFill>
                  <a:srgbClr val="000000"/>
                </a:solidFill>
                <a:latin typeface="Times New Roman" panose="02020603050405020304" pitchFamily="18" charset="0"/>
                <a:cs typeface="Times New Roman" panose="02020603050405020304" pitchFamily="18" charset="0"/>
              </a:rPr>
              <a:t>sistema complesso </a:t>
            </a:r>
            <a:r>
              <a:rPr lang="it-IT" sz="2400" b="0" i="0" u="none" strike="noStrike" baseline="0" dirty="0">
                <a:solidFill>
                  <a:srgbClr val="000000"/>
                </a:solidFill>
                <a:latin typeface="Times New Roman" panose="02020603050405020304" pitchFamily="18" charset="0"/>
                <a:cs typeface="Times New Roman" panose="02020603050405020304" pitchFamily="18" charset="0"/>
              </a:rPr>
              <a:t>costituito da:</a:t>
            </a:r>
          </a:p>
          <a:p>
            <a:pPr algn="just"/>
            <a:endParaRPr lang="it-IT" sz="2400" b="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it-IT" sz="2400" dirty="0">
                <a:solidFill>
                  <a:srgbClr val="339A66"/>
                </a:solidFill>
                <a:latin typeface="Times New Roman" panose="02020603050405020304" pitchFamily="18" charset="0"/>
                <a:cs typeface="Times New Roman" panose="02020603050405020304" pitchFamily="18" charset="0"/>
              </a:rPr>
              <a:t>- </a:t>
            </a:r>
            <a:r>
              <a:rPr lang="it-IT" sz="2400" b="0" i="0" u="none" strike="noStrike" baseline="0" dirty="0">
                <a:solidFill>
                  <a:srgbClr val="000000"/>
                </a:solidFill>
                <a:latin typeface="Times New Roman" panose="02020603050405020304" pitchFamily="18" charset="0"/>
                <a:cs typeface="Times New Roman" panose="02020603050405020304" pitchFamily="18" charset="0"/>
              </a:rPr>
              <a:t>risorse naturali, semi-naturali ed umane,</a:t>
            </a:r>
          </a:p>
          <a:p>
            <a:pPr algn="just"/>
            <a:r>
              <a:rPr lang="it-IT" sz="2400" b="0" i="0" u="none" strike="noStrike" baseline="0" dirty="0">
                <a:solidFill>
                  <a:srgbClr val="000000"/>
                </a:solidFill>
                <a:latin typeface="Times New Roman" panose="02020603050405020304" pitchFamily="18" charset="0"/>
                <a:cs typeface="Times New Roman" panose="02020603050405020304" pitchFamily="18" charset="0"/>
              </a:rPr>
              <a:t>- della loro interazione, cui si affianca la nozione di </a:t>
            </a:r>
            <a:r>
              <a:rPr lang="it-IT" sz="2400" b="1" i="0" u="none" strike="noStrike" baseline="0" dirty="0">
                <a:solidFill>
                  <a:srgbClr val="000000"/>
                </a:solidFill>
                <a:latin typeface="Times New Roman" panose="02020603050405020304" pitchFamily="18" charset="0"/>
                <a:cs typeface="Times New Roman" panose="02020603050405020304" pitchFamily="18" charset="0"/>
              </a:rPr>
              <a:t>“condizioni di vita” </a:t>
            </a:r>
            <a:r>
              <a:rPr lang="it-IT" sz="2400" b="0" i="0" u="none" strike="noStrike" baseline="0" dirty="0">
                <a:solidFill>
                  <a:srgbClr val="000000"/>
                </a:solidFill>
                <a:latin typeface="Times New Roman" panose="02020603050405020304" pitchFamily="18" charset="0"/>
                <a:cs typeface="Times New Roman" panose="02020603050405020304" pitchFamily="18" charset="0"/>
              </a:rPr>
              <a:t>dell’uomo e delle altre specie viventi (biodiversità)</a:t>
            </a:r>
          </a:p>
          <a:p>
            <a:pPr algn="l"/>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1499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1B731E36-0BE5-420D-8CB9-3A907CFCDF22}"/>
              </a:ext>
            </a:extLst>
          </p:cNvPr>
          <p:cNvSpPr txBox="1"/>
          <p:nvPr/>
        </p:nvSpPr>
        <p:spPr>
          <a:xfrm>
            <a:off x="68424" y="269072"/>
            <a:ext cx="12055151" cy="6232475"/>
          </a:xfrm>
          <a:prstGeom prst="rect">
            <a:avLst/>
          </a:prstGeom>
          <a:solidFill>
            <a:srgbClr val="FFFF99"/>
          </a:solidFill>
        </p:spPr>
        <p:txBody>
          <a:bodyPr wrap="square" rtlCol="0">
            <a:spAutoFit/>
          </a:bodyPr>
          <a:lstStyle/>
          <a:p>
            <a:pPr algn="l"/>
            <a:endParaRPr lang="it-IT" sz="2100" dirty="0">
              <a:latin typeface="Times New Roman" panose="02020603050405020304" pitchFamily="18" charset="0"/>
              <a:cs typeface="Times New Roman" panose="02020603050405020304" pitchFamily="18" charset="0"/>
            </a:endParaRPr>
          </a:p>
          <a:p>
            <a:pPr algn="l"/>
            <a:r>
              <a:rPr lang="it-IT" sz="2100" dirty="0">
                <a:latin typeface="Times New Roman" panose="02020603050405020304" pitchFamily="18" charset="0"/>
                <a:cs typeface="Times New Roman" panose="02020603050405020304" pitchFamily="18" charset="0"/>
              </a:rPr>
              <a:t>6. </a:t>
            </a:r>
            <a:r>
              <a:rPr lang="it-IT" sz="2100" b="1" dirty="0">
                <a:latin typeface="Times New Roman" panose="02020603050405020304" pitchFamily="18" charset="0"/>
                <a:cs typeface="Times New Roman" panose="02020603050405020304" pitchFamily="18" charset="0"/>
              </a:rPr>
              <a:t>Informazione sulla decisione</a:t>
            </a:r>
            <a:endParaRPr lang="it-IT" sz="2100" dirty="0">
              <a:latin typeface="Times New Roman" panose="02020603050405020304" pitchFamily="18" charset="0"/>
              <a:cs typeface="Times New Roman" panose="02020603050405020304" pitchFamily="18" charset="0"/>
            </a:endParaRPr>
          </a:p>
          <a:p>
            <a:pPr algn="just"/>
            <a:r>
              <a:rPr lang="it-IT" sz="2100" dirty="0">
                <a:latin typeface="Times New Roman" panose="02020603050405020304" pitchFamily="18" charset="0"/>
                <a:cs typeface="Times New Roman" panose="02020603050405020304" pitchFamily="18" charset="0"/>
              </a:rPr>
              <a:t>Per le procedure di competenza comunale, la decisione finale è pubblicata sul B.U.R.P., con l'indicazione della sede ove si possa prendere visione del piano o programma adottato e di tutta la documentazione oggetto dell'istruttoria.</a:t>
            </a:r>
          </a:p>
          <a:p>
            <a:pPr algn="just"/>
            <a:r>
              <a:rPr lang="it-IT" sz="2100" dirty="0">
                <a:latin typeface="Times New Roman" panose="02020603050405020304" pitchFamily="18" charset="0"/>
                <a:cs typeface="Times New Roman" panose="02020603050405020304" pitchFamily="18" charset="0"/>
              </a:rPr>
              <a:t>Sono inoltre rese pubbliche attraverso la pubblicazione sul sito web del comune:</a:t>
            </a:r>
          </a:p>
          <a:p>
            <a:pPr algn="just"/>
            <a:r>
              <a:rPr lang="it-IT" sz="2100" dirty="0">
                <a:latin typeface="Times New Roman" panose="02020603050405020304" pitchFamily="18" charset="0"/>
                <a:cs typeface="Times New Roman" panose="02020603050405020304" pitchFamily="18" charset="0"/>
              </a:rPr>
              <a:t>a)     il parere motivato espresso dall'autorità competente;</a:t>
            </a:r>
          </a:p>
          <a:p>
            <a:pPr algn="just"/>
            <a:r>
              <a:rPr lang="it-IT" sz="2100" dirty="0">
                <a:latin typeface="Times New Roman" panose="02020603050405020304" pitchFamily="18" charset="0"/>
                <a:cs typeface="Times New Roman" panose="02020603050405020304" pitchFamily="18" charset="0"/>
              </a:rPr>
              <a:t>b)     una dichiarazione di sintesi in cui si illustra in che modo le considerazioni ambientali sono state integrate nel piano o programma e come si è tenuto conto del rapporto ambientale e degli esiti delle consultazioni, nonché le ragioni per le quali è stato scelto il piano o il programma adottato, alla luce delle alternative possibili che erano state individuate;</a:t>
            </a:r>
          </a:p>
          <a:p>
            <a:pPr algn="just"/>
            <a:r>
              <a:rPr lang="it-IT" sz="2100" dirty="0">
                <a:latin typeface="Times New Roman" panose="02020603050405020304" pitchFamily="18" charset="0"/>
                <a:cs typeface="Times New Roman" panose="02020603050405020304" pitchFamily="18" charset="0"/>
              </a:rPr>
              <a:t>c)     le misure adottate in merito al monitoraggio.</a:t>
            </a:r>
          </a:p>
          <a:p>
            <a:pPr algn="l"/>
            <a:endParaRPr lang="it-IT" sz="2100" dirty="0">
              <a:latin typeface="Times New Roman" panose="02020603050405020304" pitchFamily="18" charset="0"/>
              <a:cs typeface="Times New Roman" panose="02020603050405020304" pitchFamily="18" charset="0"/>
            </a:endParaRPr>
          </a:p>
          <a:p>
            <a:pPr algn="l"/>
            <a:endParaRPr lang="it-IT" sz="2100" dirty="0">
              <a:latin typeface="Times New Roman" panose="02020603050405020304" pitchFamily="18" charset="0"/>
              <a:cs typeface="Times New Roman" panose="02020603050405020304" pitchFamily="18" charset="0"/>
            </a:endParaRPr>
          </a:p>
          <a:p>
            <a:pPr algn="l"/>
            <a:r>
              <a:rPr lang="it-IT" sz="2100" dirty="0">
                <a:latin typeface="Times New Roman" panose="02020603050405020304" pitchFamily="18" charset="0"/>
                <a:cs typeface="Times New Roman" panose="02020603050405020304" pitchFamily="18" charset="0"/>
              </a:rPr>
              <a:t>7. </a:t>
            </a:r>
            <a:r>
              <a:rPr lang="it-IT" sz="2100" b="1" dirty="0">
                <a:latin typeface="Times New Roman" panose="02020603050405020304" pitchFamily="18" charset="0"/>
                <a:cs typeface="Times New Roman" panose="02020603050405020304" pitchFamily="18" charset="0"/>
              </a:rPr>
              <a:t>Monitoraggio</a:t>
            </a:r>
          </a:p>
          <a:p>
            <a:pPr algn="just"/>
            <a:r>
              <a:rPr lang="it-IT" sz="2100" dirty="0">
                <a:latin typeface="Times New Roman" panose="02020603050405020304" pitchFamily="18" charset="0"/>
                <a:cs typeface="Times New Roman" panose="02020603050405020304" pitchFamily="18" charset="0"/>
              </a:rPr>
              <a:t>Assicura il controllo sugli impatti significativi sull'ambiente derivanti dall'attuazione dei piani e dei programmi approvati e la verifica del raggiungimento degli obiettivi di sostenibilità prefissati, così da individuare tempestivamente gli impatti negativi imprevisti e da adottare le opportune misure correttive</a:t>
            </a:r>
          </a:p>
          <a:p>
            <a:pPr algn="just"/>
            <a:endParaRPr lang="it-IT"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0398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1C3BEC5-FF89-4145-8E7E-5C3061884D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511" y="128296"/>
            <a:ext cx="8738427" cy="6553820"/>
          </a:xfrm>
          <a:prstGeom prst="rect">
            <a:avLst/>
          </a:prstGeom>
          <a:ln>
            <a:solidFill>
              <a:schemeClr val="tx1"/>
            </a:solidFill>
          </a:ln>
        </p:spPr>
      </p:pic>
    </p:spTree>
    <p:extLst>
      <p:ext uri="{BB962C8B-B14F-4D97-AF65-F5344CB8AC3E}">
        <p14:creationId xmlns:p14="http://schemas.microsoft.com/office/powerpoint/2010/main" val="1813940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a 6">
            <a:extLst>
              <a:ext uri="{FF2B5EF4-FFF2-40B4-BE49-F238E27FC236}">
                <a16:creationId xmlns:a16="http://schemas.microsoft.com/office/drawing/2014/main" id="{CE77B448-0C4E-4546-B90E-0BC4388AF7E7}"/>
              </a:ext>
            </a:extLst>
          </p:cNvPr>
          <p:cNvGraphicFramePr>
            <a:graphicFrameLocks noGrp="1"/>
          </p:cNvGraphicFramePr>
          <p:nvPr>
            <p:extLst>
              <p:ext uri="{D42A27DB-BD31-4B8C-83A1-F6EECF244321}">
                <p14:modId xmlns:p14="http://schemas.microsoft.com/office/powerpoint/2010/main" val="2977777209"/>
              </p:ext>
            </p:extLst>
          </p:nvPr>
        </p:nvGraphicFramePr>
        <p:xfrm>
          <a:off x="765104" y="1110346"/>
          <a:ext cx="10713279" cy="5093128"/>
        </p:xfrm>
        <a:graphic>
          <a:graphicData uri="http://schemas.openxmlformats.org/drawingml/2006/table">
            <a:tbl>
              <a:tblPr firstRow="1" firstCol="1" bandRow="1"/>
              <a:tblGrid>
                <a:gridCol w="3642660">
                  <a:extLst>
                    <a:ext uri="{9D8B030D-6E8A-4147-A177-3AD203B41FA5}">
                      <a16:colId xmlns:a16="http://schemas.microsoft.com/office/drawing/2014/main" val="2952896227"/>
                    </a:ext>
                  </a:extLst>
                </a:gridCol>
                <a:gridCol w="3389920">
                  <a:extLst>
                    <a:ext uri="{9D8B030D-6E8A-4147-A177-3AD203B41FA5}">
                      <a16:colId xmlns:a16="http://schemas.microsoft.com/office/drawing/2014/main" val="4041389418"/>
                    </a:ext>
                  </a:extLst>
                </a:gridCol>
                <a:gridCol w="3680699">
                  <a:extLst>
                    <a:ext uri="{9D8B030D-6E8A-4147-A177-3AD203B41FA5}">
                      <a16:colId xmlns:a16="http://schemas.microsoft.com/office/drawing/2014/main" val="1815879240"/>
                    </a:ext>
                  </a:extLst>
                </a:gridCol>
              </a:tblGrid>
              <a:tr h="360559">
                <a:tc>
                  <a:txBody>
                    <a:bodyPr/>
                    <a:lstStyle/>
                    <a:p>
                      <a:pPr>
                        <a:lnSpc>
                          <a:spcPct val="115000"/>
                        </a:lnSpc>
                        <a:spcAft>
                          <a:spcPts val="1500"/>
                        </a:spcAft>
                      </a:pPr>
                      <a:r>
                        <a:rPr lang="it-IT" sz="9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96" marR="8296" marT="8296" marB="8296" anchor="ctr">
                    <a:lnL>
                      <a:noFill/>
                    </a:lnL>
                    <a:lnR>
                      <a:noFill/>
                    </a:lnR>
                    <a:lnT>
                      <a:noFill/>
                    </a:lnT>
                    <a:lnB w="19050" cap="flat" cmpd="sng" algn="ctr">
                      <a:solidFill>
                        <a:srgbClr val="ECECEC"/>
                      </a:solidFill>
                      <a:prstDash val="solid"/>
                      <a:round/>
                      <a:headEnd type="none" w="med" len="med"/>
                      <a:tailEnd type="none" w="med" len="med"/>
                    </a:lnB>
                    <a:solidFill>
                      <a:srgbClr val="FFFF99"/>
                    </a:solidFill>
                  </a:tcPr>
                </a:tc>
                <a:tc>
                  <a:txBody>
                    <a:bodyPr/>
                    <a:lstStyle/>
                    <a:p>
                      <a:pPr algn="ctr">
                        <a:lnSpc>
                          <a:spcPct val="115000"/>
                        </a:lnSpc>
                        <a:spcAft>
                          <a:spcPts val="1500"/>
                        </a:spcAft>
                      </a:pPr>
                      <a:r>
                        <a:rPr lang="it-IT" sz="12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VAS</a:t>
                      </a:r>
                      <a:endParaRPr lang="it-IT"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296" marR="8296" marT="8296" marB="8296" anchor="ctr">
                    <a:lnL>
                      <a:noFill/>
                    </a:lnL>
                    <a:lnR>
                      <a:noFill/>
                    </a:lnR>
                    <a:lnT>
                      <a:noFill/>
                    </a:lnT>
                    <a:lnB w="19050" cap="flat" cmpd="sng" algn="ctr">
                      <a:solidFill>
                        <a:srgbClr val="ECECEC"/>
                      </a:solidFill>
                      <a:prstDash val="solid"/>
                      <a:round/>
                      <a:headEnd type="none" w="med" len="med"/>
                      <a:tailEnd type="none" w="med" len="med"/>
                    </a:lnB>
                    <a:solidFill>
                      <a:srgbClr val="FFFF99"/>
                    </a:solidFill>
                  </a:tcPr>
                </a:tc>
                <a:tc>
                  <a:txBody>
                    <a:bodyPr/>
                    <a:lstStyle/>
                    <a:p>
                      <a:pPr algn="ctr">
                        <a:lnSpc>
                          <a:spcPct val="115000"/>
                        </a:lnSpc>
                        <a:spcAft>
                          <a:spcPts val="1500"/>
                        </a:spcAft>
                      </a:pPr>
                      <a:r>
                        <a:rPr lang="it-IT" sz="12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VIA</a:t>
                      </a:r>
                      <a:endParaRPr lang="it-IT"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296" marR="8296" marT="8296" marB="8296" anchor="ctr">
                    <a:lnL>
                      <a:noFill/>
                    </a:lnL>
                    <a:lnR>
                      <a:noFill/>
                    </a:lnR>
                    <a:lnT>
                      <a:noFill/>
                    </a:lnT>
                    <a:lnB w="19050" cap="flat" cmpd="sng" algn="ctr">
                      <a:solidFill>
                        <a:srgbClr val="ECECEC"/>
                      </a:solidFill>
                      <a:prstDash val="solid"/>
                      <a:round/>
                      <a:headEnd type="none" w="med" len="med"/>
                      <a:tailEnd type="none" w="med" len="med"/>
                    </a:lnB>
                    <a:solidFill>
                      <a:srgbClr val="FFFF99"/>
                    </a:solidFill>
                  </a:tcPr>
                </a:tc>
                <a:extLst>
                  <a:ext uri="{0D108BD9-81ED-4DB2-BD59-A6C34878D82A}">
                    <a16:rowId xmlns:a16="http://schemas.microsoft.com/office/drawing/2014/main" val="1549781187"/>
                  </a:ext>
                </a:extLst>
              </a:tr>
              <a:tr h="1272634">
                <a:tc>
                  <a:txBody>
                    <a:bodyPr/>
                    <a:lstStyle/>
                    <a:p>
                      <a:pPr algn="ctr">
                        <a:lnSpc>
                          <a:spcPct val="115000"/>
                        </a:lnSpc>
                        <a:spcAft>
                          <a:spcPts val="1500"/>
                        </a:spcAft>
                      </a:pPr>
                      <a:r>
                        <a:rPr lang="it-IT" sz="1400" b="1" dirty="0">
                          <a:solidFill>
                            <a:srgbClr val="303030"/>
                          </a:solidFill>
                          <a:effectLst/>
                          <a:latin typeface="Arial" panose="020B0604020202020204" pitchFamily="34" charset="0"/>
                          <a:ea typeface="Times New Roman" panose="02020603050405020304" pitchFamily="18" charset="0"/>
                          <a:cs typeface="Times New Roman" panose="02020603050405020304" pitchFamily="18" charset="0"/>
                        </a:rPr>
                        <a:t>Quale è la sua funzione principale?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296" marR="8296" marT="8296" marB="8296" anchor="ctr">
                    <a:lnL w="19050" cap="flat" cmpd="sng" algn="ctr">
                      <a:solidFill>
                        <a:srgbClr val="ECECEC"/>
                      </a:solidFill>
                      <a:prstDash val="solid"/>
                      <a:round/>
                      <a:headEnd type="none" w="med" len="med"/>
                      <a:tailEnd type="none" w="med" len="med"/>
                    </a:lnL>
                    <a:lnR w="19050" cap="flat" cmpd="sng" algn="ctr">
                      <a:solidFill>
                        <a:srgbClr val="ECECEC"/>
                      </a:solidFill>
                      <a:prstDash val="solid"/>
                      <a:round/>
                      <a:headEnd type="none" w="med" len="med"/>
                      <a:tailEnd type="none" w="med" len="med"/>
                    </a:lnR>
                    <a:lnT w="19050" cap="flat" cmpd="sng" algn="ctr">
                      <a:solidFill>
                        <a:srgbClr val="ECECEC"/>
                      </a:solidFill>
                      <a:prstDash val="solid"/>
                      <a:round/>
                      <a:headEnd type="none" w="med" len="med"/>
                      <a:tailEnd type="none" w="med" len="med"/>
                    </a:lnT>
                    <a:lnB w="19050" cap="flat" cmpd="sng" algn="ctr">
                      <a:solidFill>
                        <a:srgbClr val="ECECEC"/>
                      </a:solidFill>
                      <a:prstDash val="solid"/>
                      <a:round/>
                      <a:headEnd type="none" w="med" len="med"/>
                      <a:tailEnd type="none" w="med" len="med"/>
                    </a:lnB>
                    <a:solidFill>
                      <a:srgbClr val="FFFF99"/>
                    </a:solidFill>
                  </a:tcPr>
                </a:tc>
                <a:tc>
                  <a:txBody>
                    <a:bodyPr/>
                    <a:lstStyle/>
                    <a:p>
                      <a:pPr algn="ctr">
                        <a:lnSpc>
                          <a:spcPct val="115000"/>
                        </a:lnSpc>
                        <a:spcAft>
                          <a:spcPts val="1500"/>
                        </a:spcAft>
                      </a:pPr>
                      <a:r>
                        <a:rPr lang="it-IT" sz="1100" dirty="0">
                          <a:solidFill>
                            <a:srgbClr val="303030"/>
                          </a:solidFill>
                          <a:effectLst/>
                          <a:latin typeface="Arial" panose="020B0604020202020204" pitchFamily="34" charset="0"/>
                          <a:ea typeface="Times New Roman" panose="02020603050405020304" pitchFamily="18" charset="0"/>
                          <a:cs typeface="Times New Roman" panose="02020603050405020304" pitchFamily="18" charset="0"/>
                        </a:rPr>
                        <a:t>Integrare considerazioni ambientali nell'elaborazione e nell'adozione di strumenti di pianificazione e programmazione al fine di garantire la sostenibilità delle scelte da intraprendere</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296" marR="8296" marT="8296" marB="8296" anchor="ctr">
                    <a:lnL w="19050" cap="flat" cmpd="sng" algn="ctr">
                      <a:solidFill>
                        <a:srgbClr val="ECECEC"/>
                      </a:solidFill>
                      <a:prstDash val="solid"/>
                      <a:round/>
                      <a:headEnd type="none" w="med" len="med"/>
                      <a:tailEnd type="none" w="med" len="med"/>
                    </a:lnL>
                    <a:lnR w="19050" cap="flat" cmpd="sng" algn="ctr">
                      <a:solidFill>
                        <a:srgbClr val="ECECEC"/>
                      </a:solidFill>
                      <a:prstDash val="solid"/>
                      <a:round/>
                      <a:headEnd type="none" w="med" len="med"/>
                      <a:tailEnd type="none" w="med" len="med"/>
                    </a:lnR>
                    <a:lnT w="19050" cap="flat" cmpd="sng" algn="ctr">
                      <a:solidFill>
                        <a:srgbClr val="ECECEC"/>
                      </a:solidFill>
                      <a:prstDash val="solid"/>
                      <a:round/>
                      <a:headEnd type="none" w="med" len="med"/>
                      <a:tailEnd type="none" w="med" len="med"/>
                    </a:lnT>
                    <a:lnB w="19050" cap="flat" cmpd="sng" algn="ctr">
                      <a:solidFill>
                        <a:srgbClr val="ECECEC"/>
                      </a:solidFill>
                      <a:prstDash val="solid"/>
                      <a:round/>
                      <a:headEnd type="none" w="med" len="med"/>
                      <a:tailEnd type="none" w="med" len="med"/>
                    </a:lnB>
                    <a:solidFill>
                      <a:srgbClr val="FFFF99"/>
                    </a:solidFill>
                  </a:tcPr>
                </a:tc>
                <a:tc>
                  <a:txBody>
                    <a:bodyPr/>
                    <a:lstStyle/>
                    <a:p>
                      <a:pPr algn="ctr">
                        <a:lnSpc>
                          <a:spcPct val="115000"/>
                        </a:lnSpc>
                        <a:spcAft>
                          <a:spcPts val="1500"/>
                        </a:spcAft>
                      </a:pPr>
                      <a:r>
                        <a:rPr lang="it-IT" sz="1100" dirty="0">
                          <a:solidFill>
                            <a:srgbClr val="303030"/>
                          </a:solidFill>
                          <a:effectLst/>
                          <a:latin typeface="Arial" panose="020B0604020202020204" pitchFamily="34" charset="0"/>
                          <a:ea typeface="Times New Roman" panose="02020603050405020304" pitchFamily="18" charset="0"/>
                          <a:cs typeface="Times New Roman" panose="02020603050405020304" pitchFamily="18" charset="0"/>
                        </a:rPr>
                        <a:t>Conseguire elevati livelli di protezione e di qualità dell'ambiente valutando preventivamente le possibili conseguenze derivanti dalla realizzazione e dall'esercizio di progetti/interventi</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296" marR="8296" marT="8296" marB="8296" anchor="ctr">
                    <a:lnL w="19050" cap="flat" cmpd="sng" algn="ctr">
                      <a:solidFill>
                        <a:srgbClr val="ECECEC"/>
                      </a:solidFill>
                      <a:prstDash val="solid"/>
                      <a:round/>
                      <a:headEnd type="none" w="med" len="med"/>
                      <a:tailEnd type="none" w="med" len="med"/>
                    </a:lnL>
                    <a:lnR w="19050" cap="flat" cmpd="sng" algn="ctr">
                      <a:solidFill>
                        <a:srgbClr val="ECECEC"/>
                      </a:solidFill>
                      <a:prstDash val="solid"/>
                      <a:round/>
                      <a:headEnd type="none" w="med" len="med"/>
                      <a:tailEnd type="none" w="med" len="med"/>
                    </a:lnR>
                    <a:lnT w="19050" cap="flat" cmpd="sng" algn="ctr">
                      <a:solidFill>
                        <a:srgbClr val="ECECEC"/>
                      </a:solidFill>
                      <a:prstDash val="solid"/>
                      <a:round/>
                      <a:headEnd type="none" w="med" len="med"/>
                      <a:tailEnd type="none" w="med" len="med"/>
                    </a:lnT>
                    <a:lnB w="19050" cap="flat" cmpd="sng" algn="ctr">
                      <a:solidFill>
                        <a:srgbClr val="ECECEC"/>
                      </a:solidFill>
                      <a:prstDash val="solid"/>
                      <a:round/>
                      <a:headEnd type="none" w="med" len="med"/>
                      <a:tailEnd type="none" w="med" len="med"/>
                    </a:lnB>
                    <a:solidFill>
                      <a:srgbClr val="FFFF99"/>
                    </a:solidFill>
                  </a:tcPr>
                </a:tc>
                <a:extLst>
                  <a:ext uri="{0D108BD9-81ED-4DB2-BD59-A6C34878D82A}">
                    <a16:rowId xmlns:a16="http://schemas.microsoft.com/office/drawing/2014/main" val="1022027521"/>
                  </a:ext>
                </a:extLst>
              </a:tr>
              <a:tr h="350849">
                <a:tc>
                  <a:txBody>
                    <a:bodyPr/>
                    <a:lstStyle/>
                    <a:p>
                      <a:pPr algn="ctr">
                        <a:lnSpc>
                          <a:spcPct val="115000"/>
                        </a:lnSpc>
                        <a:spcAft>
                          <a:spcPts val="1500"/>
                        </a:spcAft>
                      </a:pPr>
                      <a:r>
                        <a:rPr lang="it-IT" sz="1400" b="1" dirty="0">
                          <a:solidFill>
                            <a:srgbClr val="303030"/>
                          </a:solidFill>
                          <a:effectLst/>
                          <a:latin typeface="Arial" panose="020B0604020202020204" pitchFamily="34" charset="0"/>
                          <a:ea typeface="Times New Roman" panose="02020603050405020304" pitchFamily="18" charset="0"/>
                          <a:cs typeface="Times New Roman" panose="02020603050405020304" pitchFamily="18" charset="0"/>
                        </a:rPr>
                        <a:t>A cosa si applica?</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296" marR="8296" marT="8296" marB="8296" anchor="ctr">
                    <a:lnL w="19050" cap="flat" cmpd="sng" algn="ctr">
                      <a:solidFill>
                        <a:srgbClr val="ECECEC"/>
                      </a:solidFill>
                      <a:prstDash val="solid"/>
                      <a:round/>
                      <a:headEnd type="none" w="med" len="med"/>
                      <a:tailEnd type="none" w="med" len="med"/>
                    </a:lnL>
                    <a:lnR w="19050" cap="flat" cmpd="sng" algn="ctr">
                      <a:solidFill>
                        <a:srgbClr val="ECECEC"/>
                      </a:solidFill>
                      <a:prstDash val="solid"/>
                      <a:round/>
                      <a:headEnd type="none" w="med" len="med"/>
                      <a:tailEnd type="none" w="med" len="med"/>
                    </a:lnR>
                    <a:lnT w="19050" cap="flat" cmpd="sng" algn="ctr">
                      <a:solidFill>
                        <a:srgbClr val="ECECEC"/>
                      </a:solidFill>
                      <a:prstDash val="solid"/>
                      <a:round/>
                      <a:headEnd type="none" w="med" len="med"/>
                      <a:tailEnd type="none" w="med" len="med"/>
                    </a:lnT>
                    <a:lnB w="19050" cap="flat" cmpd="sng" algn="ctr">
                      <a:solidFill>
                        <a:srgbClr val="ECECEC"/>
                      </a:solidFill>
                      <a:prstDash val="solid"/>
                      <a:round/>
                      <a:headEnd type="none" w="med" len="med"/>
                      <a:tailEnd type="none" w="med" len="med"/>
                    </a:lnB>
                    <a:solidFill>
                      <a:srgbClr val="FFFF99"/>
                    </a:solidFill>
                  </a:tcPr>
                </a:tc>
                <a:tc>
                  <a:txBody>
                    <a:bodyPr/>
                    <a:lstStyle/>
                    <a:p>
                      <a:pPr algn="ctr">
                        <a:lnSpc>
                          <a:spcPct val="115000"/>
                        </a:lnSpc>
                        <a:spcAft>
                          <a:spcPts val="1500"/>
                        </a:spcAft>
                      </a:pPr>
                      <a:r>
                        <a:rPr lang="it-IT" sz="1100" dirty="0">
                          <a:solidFill>
                            <a:srgbClr val="303030"/>
                          </a:solidFill>
                          <a:effectLst/>
                          <a:latin typeface="Arial" panose="020B0604020202020204" pitchFamily="34" charset="0"/>
                          <a:ea typeface="Times New Roman" panose="02020603050405020304" pitchFamily="18" charset="0"/>
                          <a:cs typeface="Times New Roman" panose="02020603050405020304" pitchFamily="18" charset="0"/>
                        </a:rPr>
                        <a:t>Piani e Programmi</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296" marR="8296" marT="8296" marB="8296" anchor="ctr">
                    <a:lnL w="19050" cap="flat" cmpd="sng" algn="ctr">
                      <a:solidFill>
                        <a:srgbClr val="ECECEC"/>
                      </a:solidFill>
                      <a:prstDash val="solid"/>
                      <a:round/>
                      <a:headEnd type="none" w="med" len="med"/>
                      <a:tailEnd type="none" w="med" len="med"/>
                    </a:lnL>
                    <a:lnR w="19050" cap="flat" cmpd="sng" algn="ctr">
                      <a:solidFill>
                        <a:srgbClr val="ECECEC"/>
                      </a:solidFill>
                      <a:prstDash val="solid"/>
                      <a:round/>
                      <a:headEnd type="none" w="med" len="med"/>
                      <a:tailEnd type="none" w="med" len="med"/>
                    </a:lnR>
                    <a:lnT w="19050" cap="flat" cmpd="sng" algn="ctr">
                      <a:solidFill>
                        <a:srgbClr val="ECECEC"/>
                      </a:solidFill>
                      <a:prstDash val="solid"/>
                      <a:round/>
                      <a:headEnd type="none" w="med" len="med"/>
                      <a:tailEnd type="none" w="med" len="med"/>
                    </a:lnT>
                    <a:lnB w="19050" cap="flat" cmpd="sng" algn="ctr">
                      <a:solidFill>
                        <a:srgbClr val="ECECEC"/>
                      </a:solidFill>
                      <a:prstDash val="solid"/>
                      <a:round/>
                      <a:headEnd type="none" w="med" len="med"/>
                      <a:tailEnd type="none" w="med" len="med"/>
                    </a:lnB>
                    <a:solidFill>
                      <a:srgbClr val="FFFF99"/>
                    </a:solidFill>
                  </a:tcPr>
                </a:tc>
                <a:tc>
                  <a:txBody>
                    <a:bodyPr/>
                    <a:lstStyle/>
                    <a:p>
                      <a:pPr algn="ctr">
                        <a:lnSpc>
                          <a:spcPct val="115000"/>
                        </a:lnSpc>
                        <a:spcAft>
                          <a:spcPts val="1500"/>
                        </a:spcAft>
                      </a:pPr>
                      <a:r>
                        <a:rPr lang="it-IT" sz="1100" dirty="0">
                          <a:solidFill>
                            <a:srgbClr val="303030"/>
                          </a:solidFill>
                          <a:effectLst/>
                          <a:latin typeface="Arial" panose="020B0604020202020204" pitchFamily="34" charset="0"/>
                          <a:ea typeface="Times New Roman" panose="02020603050405020304" pitchFamily="18" charset="0"/>
                          <a:cs typeface="Times New Roman" panose="02020603050405020304" pitchFamily="18" charset="0"/>
                        </a:rPr>
                        <a:t>Progetti di opere civili e industriali</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296" marR="8296" marT="8296" marB="8296" anchor="ctr">
                    <a:lnL w="19050" cap="flat" cmpd="sng" algn="ctr">
                      <a:solidFill>
                        <a:srgbClr val="ECECEC"/>
                      </a:solidFill>
                      <a:prstDash val="solid"/>
                      <a:round/>
                      <a:headEnd type="none" w="med" len="med"/>
                      <a:tailEnd type="none" w="med" len="med"/>
                    </a:lnL>
                    <a:lnR w="19050" cap="flat" cmpd="sng" algn="ctr">
                      <a:solidFill>
                        <a:srgbClr val="ECECEC"/>
                      </a:solidFill>
                      <a:prstDash val="solid"/>
                      <a:round/>
                      <a:headEnd type="none" w="med" len="med"/>
                      <a:tailEnd type="none" w="med" len="med"/>
                    </a:lnR>
                    <a:lnT w="19050" cap="flat" cmpd="sng" algn="ctr">
                      <a:solidFill>
                        <a:srgbClr val="ECECEC"/>
                      </a:solidFill>
                      <a:prstDash val="solid"/>
                      <a:round/>
                      <a:headEnd type="none" w="med" len="med"/>
                      <a:tailEnd type="none" w="med" len="med"/>
                    </a:lnT>
                    <a:lnB w="19050" cap="flat" cmpd="sng" algn="ctr">
                      <a:solidFill>
                        <a:srgbClr val="ECECEC"/>
                      </a:solidFill>
                      <a:prstDash val="solid"/>
                      <a:round/>
                      <a:headEnd type="none" w="med" len="med"/>
                      <a:tailEnd type="none" w="med" len="med"/>
                    </a:lnB>
                    <a:solidFill>
                      <a:srgbClr val="FFFF99"/>
                    </a:solidFill>
                  </a:tcPr>
                </a:tc>
                <a:extLst>
                  <a:ext uri="{0D108BD9-81ED-4DB2-BD59-A6C34878D82A}">
                    <a16:rowId xmlns:a16="http://schemas.microsoft.com/office/drawing/2014/main" val="276717315"/>
                  </a:ext>
                </a:extLst>
              </a:tr>
              <a:tr h="971630">
                <a:tc>
                  <a:txBody>
                    <a:bodyPr/>
                    <a:lstStyle/>
                    <a:p>
                      <a:pPr algn="ctr">
                        <a:lnSpc>
                          <a:spcPct val="115000"/>
                        </a:lnSpc>
                        <a:spcAft>
                          <a:spcPts val="1500"/>
                        </a:spcAft>
                      </a:pPr>
                      <a:r>
                        <a:rPr lang="it-IT" sz="1400" b="1" dirty="0">
                          <a:solidFill>
                            <a:srgbClr val="303030"/>
                          </a:solidFill>
                          <a:effectLst/>
                          <a:latin typeface="Arial" panose="020B0604020202020204" pitchFamily="34" charset="0"/>
                          <a:ea typeface="Times New Roman" panose="02020603050405020304" pitchFamily="18" charset="0"/>
                          <a:cs typeface="Times New Roman" panose="02020603050405020304" pitchFamily="18" charset="0"/>
                        </a:rPr>
                        <a:t>Quali ambiti territoriali interessa?</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296" marR="8296" marT="8296" marB="8296" anchor="ctr">
                    <a:lnL w="19050" cap="flat" cmpd="sng" algn="ctr">
                      <a:solidFill>
                        <a:srgbClr val="ECECEC"/>
                      </a:solidFill>
                      <a:prstDash val="solid"/>
                      <a:round/>
                      <a:headEnd type="none" w="med" len="med"/>
                      <a:tailEnd type="none" w="med" len="med"/>
                    </a:lnL>
                    <a:lnR w="19050" cap="flat" cmpd="sng" algn="ctr">
                      <a:solidFill>
                        <a:srgbClr val="ECECEC"/>
                      </a:solidFill>
                      <a:prstDash val="solid"/>
                      <a:round/>
                      <a:headEnd type="none" w="med" len="med"/>
                      <a:tailEnd type="none" w="med" len="med"/>
                    </a:lnR>
                    <a:lnT w="19050" cap="flat" cmpd="sng" algn="ctr">
                      <a:solidFill>
                        <a:srgbClr val="ECECEC"/>
                      </a:solidFill>
                      <a:prstDash val="solid"/>
                      <a:round/>
                      <a:headEnd type="none" w="med" len="med"/>
                      <a:tailEnd type="none" w="med" len="med"/>
                    </a:lnT>
                    <a:lnB w="19050" cap="flat" cmpd="sng" algn="ctr">
                      <a:solidFill>
                        <a:srgbClr val="ECECEC"/>
                      </a:solidFill>
                      <a:prstDash val="solid"/>
                      <a:round/>
                      <a:headEnd type="none" w="med" len="med"/>
                      <a:tailEnd type="none" w="med" len="med"/>
                    </a:lnB>
                    <a:solidFill>
                      <a:srgbClr val="FFFF99"/>
                    </a:solidFill>
                  </a:tcPr>
                </a:tc>
                <a:tc>
                  <a:txBody>
                    <a:bodyPr/>
                    <a:lstStyle/>
                    <a:p>
                      <a:pPr algn="ctr">
                        <a:lnSpc>
                          <a:spcPct val="115000"/>
                        </a:lnSpc>
                        <a:spcAft>
                          <a:spcPts val="1500"/>
                        </a:spcAft>
                      </a:pPr>
                      <a:r>
                        <a:rPr lang="it-IT" sz="1100" dirty="0">
                          <a:solidFill>
                            <a:srgbClr val="303030"/>
                          </a:solidFill>
                          <a:effectLst/>
                          <a:latin typeface="Arial" panose="020B0604020202020204" pitchFamily="34" charset="0"/>
                          <a:ea typeface="Times New Roman" panose="02020603050405020304" pitchFamily="18" charset="0"/>
                          <a:cs typeface="Times New Roman" panose="02020603050405020304" pitchFamily="18" charset="0"/>
                        </a:rPr>
                        <a:t>Vaste aree: l'Italia, una o più regioni, ma anche aree più limitate come un'area naturale protetta, un distretto idrografico, un'area portuale</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296" marR="8296" marT="8296" marB="8296" anchor="ctr">
                    <a:lnL w="19050" cap="flat" cmpd="sng" algn="ctr">
                      <a:solidFill>
                        <a:srgbClr val="ECECEC"/>
                      </a:solidFill>
                      <a:prstDash val="solid"/>
                      <a:round/>
                      <a:headEnd type="none" w="med" len="med"/>
                      <a:tailEnd type="none" w="med" len="med"/>
                    </a:lnL>
                    <a:lnR w="19050" cap="flat" cmpd="sng" algn="ctr">
                      <a:solidFill>
                        <a:srgbClr val="ECECEC"/>
                      </a:solidFill>
                      <a:prstDash val="solid"/>
                      <a:round/>
                      <a:headEnd type="none" w="med" len="med"/>
                      <a:tailEnd type="none" w="med" len="med"/>
                    </a:lnR>
                    <a:lnT w="19050" cap="flat" cmpd="sng" algn="ctr">
                      <a:solidFill>
                        <a:srgbClr val="ECECEC"/>
                      </a:solidFill>
                      <a:prstDash val="solid"/>
                      <a:round/>
                      <a:headEnd type="none" w="med" len="med"/>
                      <a:tailEnd type="none" w="med" len="med"/>
                    </a:lnT>
                    <a:lnB w="19050" cap="flat" cmpd="sng" algn="ctr">
                      <a:solidFill>
                        <a:srgbClr val="ECECEC"/>
                      </a:solidFill>
                      <a:prstDash val="solid"/>
                      <a:round/>
                      <a:headEnd type="none" w="med" len="med"/>
                      <a:tailEnd type="none" w="med" len="med"/>
                    </a:lnB>
                    <a:solidFill>
                      <a:srgbClr val="FFFF99"/>
                    </a:solidFill>
                  </a:tcPr>
                </a:tc>
                <a:tc>
                  <a:txBody>
                    <a:bodyPr/>
                    <a:lstStyle/>
                    <a:p>
                      <a:pPr algn="ctr">
                        <a:lnSpc>
                          <a:spcPct val="115000"/>
                        </a:lnSpc>
                        <a:spcAft>
                          <a:spcPts val="1500"/>
                        </a:spcAft>
                      </a:pPr>
                      <a:r>
                        <a:rPr lang="it-IT" sz="1100" dirty="0">
                          <a:solidFill>
                            <a:srgbClr val="303030"/>
                          </a:solidFill>
                          <a:effectLst/>
                          <a:latin typeface="Arial" panose="020B0604020202020204" pitchFamily="34" charset="0"/>
                          <a:ea typeface="Times New Roman" panose="02020603050405020304" pitchFamily="18" charset="0"/>
                          <a:cs typeface="Times New Roman" panose="02020603050405020304" pitchFamily="18" charset="0"/>
                        </a:rPr>
                        <a:t>Aree limitate destinate ad  opere e interventi puntuali (es. un  impianto industriale, una diga) o lineari (es. una ferrovia, un'autostrada, un elettrodotto)</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296" marR="8296" marT="8296" marB="8296" anchor="ctr">
                    <a:lnL w="19050" cap="flat" cmpd="sng" algn="ctr">
                      <a:solidFill>
                        <a:srgbClr val="ECECEC"/>
                      </a:solidFill>
                      <a:prstDash val="solid"/>
                      <a:round/>
                      <a:headEnd type="none" w="med" len="med"/>
                      <a:tailEnd type="none" w="med" len="med"/>
                    </a:lnL>
                    <a:lnR w="19050" cap="flat" cmpd="sng" algn="ctr">
                      <a:solidFill>
                        <a:srgbClr val="ECECEC"/>
                      </a:solidFill>
                      <a:prstDash val="solid"/>
                      <a:round/>
                      <a:headEnd type="none" w="med" len="med"/>
                      <a:tailEnd type="none" w="med" len="med"/>
                    </a:lnR>
                    <a:lnT w="19050" cap="flat" cmpd="sng" algn="ctr">
                      <a:solidFill>
                        <a:srgbClr val="ECECEC"/>
                      </a:solidFill>
                      <a:prstDash val="solid"/>
                      <a:round/>
                      <a:headEnd type="none" w="med" len="med"/>
                      <a:tailEnd type="none" w="med" len="med"/>
                    </a:lnT>
                    <a:lnB w="19050" cap="flat" cmpd="sng" algn="ctr">
                      <a:solidFill>
                        <a:srgbClr val="ECECEC"/>
                      </a:solidFill>
                      <a:prstDash val="solid"/>
                      <a:round/>
                      <a:headEnd type="none" w="med" len="med"/>
                      <a:tailEnd type="none" w="med" len="med"/>
                    </a:lnB>
                    <a:solidFill>
                      <a:srgbClr val="FFFF99"/>
                    </a:solidFill>
                  </a:tcPr>
                </a:tc>
                <a:extLst>
                  <a:ext uri="{0D108BD9-81ED-4DB2-BD59-A6C34878D82A}">
                    <a16:rowId xmlns:a16="http://schemas.microsoft.com/office/drawing/2014/main" val="2437103662"/>
                  </a:ext>
                </a:extLst>
              </a:tr>
              <a:tr h="661563">
                <a:tc>
                  <a:txBody>
                    <a:bodyPr/>
                    <a:lstStyle/>
                    <a:p>
                      <a:pPr algn="ctr">
                        <a:lnSpc>
                          <a:spcPct val="115000"/>
                        </a:lnSpc>
                        <a:spcAft>
                          <a:spcPts val="1500"/>
                        </a:spcAft>
                      </a:pPr>
                      <a:r>
                        <a:rPr lang="it-IT" sz="1400" b="1" dirty="0">
                          <a:solidFill>
                            <a:srgbClr val="303030"/>
                          </a:solidFill>
                          <a:effectLst/>
                          <a:latin typeface="Arial" panose="020B0604020202020204" pitchFamily="34" charset="0"/>
                          <a:ea typeface="Times New Roman" panose="02020603050405020304" pitchFamily="18" charset="0"/>
                          <a:cs typeface="Times New Roman" panose="02020603050405020304" pitchFamily="18" charset="0"/>
                        </a:rPr>
                        <a:t>In quale fase interviene?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296" marR="8296" marT="8296" marB="8296" anchor="ctr">
                    <a:lnL w="19050" cap="flat" cmpd="sng" algn="ctr">
                      <a:solidFill>
                        <a:srgbClr val="ECECEC"/>
                      </a:solidFill>
                      <a:prstDash val="solid"/>
                      <a:round/>
                      <a:headEnd type="none" w="med" len="med"/>
                      <a:tailEnd type="none" w="med" len="med"/>
                    </a:lnL>
                    <a:lnR w="19050" cap="flat" cmpd="sng" algn="ctr">
                      <a:solidFill>
                        <a:srgbClr val="ECECEC"/>
                      </a:solidFill>
                      <a:prstDash val="solid"/>
                      <a:round/>
                      <a:headEnd type="none" w="med" len="med"/>
                      <a:tailEnd type="none" w="med" len="med"/>
                    </a:lnR>
                    <a:lnT w="19050" cap="flat" cmpd="sng" algn="ctr">
                      <a:solidFill>
                        <a:srgbClr val="ECECEC"/>
                      </a:solidFill>
                      <a:prstDash val="solid"/>
                      <a:round/>
                      <a:headEnd type="none" w="med" len="med"/>
                      <a:tailEnd type="none" w="med" len="med"/>
                    </a:lnT>
                    <a:lnB w="19050" cap="flat" cmpd="sng" algn="ctr">
                      <a:solidFill>
                        <a:srgbClr val="ECECEC"/>
                      </a:solidFill>
                      <a:prstDash val="solid"/>
                      <a:round/>
                      <a:headEnd type="none" w="med" len="med"/>
                      <a:tailEnd type="none" w="med" len="med"/>
                    </a:lnB>
                    <a:solidFill>
                      <a:srgbClr val="FFFF99"/>
                    </a:solidFill>
                  </a:tcPr>
                </a:tc>
                <a:tc>
                  <a:txBody>
                    <a:bodyPr/>
                    <a:lstStyle/>
                    <a:p>
                      <a:pPr algn="ctr">
                        <a:lnSpc>
                          <a:spcPct val="115000"/>
                        </a:lnSpc>
                        <a:spcAft>
                          <a:spcPts val="1500"/>
                        </a:spcAft>
                      </a:pPr>
                      <a:r>
                        <a:rPr lang="it-IT" sz="1100" dirty="0">
                          <a:solidFill>
                            <a:srgbClr val="303030"/>
                          </a:solidFill>
                          <a:effectLst/>
                          <a:latin typeface="Arial" panose="020B0604020202020204" pitchFamily="34" charset="0"/>
                          <a:ea typeface="Times New Roman" panose="02020603050405020304" pitchFamily="18" charset="0"/>
                          <a:cs typeface="Times New Roman" panose="02020603050405020304" pitchFamily="18" charset="0"/>
                        </a:rPr>
                        <a:t>Contestualmente all'elaborazione del piano/programma</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296" marR="8296" marT="8296" marB="8296" anchor="ctr">
                    <a:lnL w="19050" cap="flat" cmpd="sng" algn="ctr">
                      <a:solidFill>
                        <a:srgbClr val="ECECEC"/>
                      </a:solidFill>
                      <a:prstDash val="solid"/>
                      <a:round/>
                      <a:headEnd type="none" w="med" len="med"/>
                      <a:tailEnd type="none" w="med" len="med"/>
                    </a:lnL>
                    <a:lnR w="19050" cap="flat" cmpd="sng" algn="ctr">
                      <a:solidFill>
                        <a:srgbClr val="ECECEC"/>
                      </a:solidFill>
                      <a:prstDash val="solid"/>
                      <a:round/>
                      <a:headEnd type="none" w="med" len="med"/>
                      <a:tailEnd type="none" w="med" len="med"/>
                    </a:lnR>
                    <a:lnT w="19050" cap="flat" cmpd="sng" algn="ctr">
                      <a:solidFill>
                        <a:srgbClr val="ECECEC"/>
                      </a:solidFill>
                      <a:prstDash val="solid"/>
                      <a:round/>
                      <a:headEnd type="none" w="med" len="med"/>
                      <a:tailEnd type="none" w="med" len="med"/>
                    </a:lnT>
                    <a:lnB w="19050" cap="flat" cmpd="sng" algn="ctr">
                      <a:solidFill>
                        <a:srgbClr val="ECECEC"/>
                      </a:solidFill>
                      <a:prstDash val="solid"/>
                      <a:round/>
                      <a:headEnd type="none" w="med" len="med"/>
                      <a:tailEnd type="none" w="med" len="med"/>
                    </a:lnB>
                    <a:solidFill>
                      <a:srgbClr val="FFFF99"/>
                    </a:solidFill>
                  </a:tcPr>
                </a:tc>
                <a:tc>
                  <a:txBody>
                    <a:bodyPr/>
                    <a:lstStyle/>
                    <a:p>
                      <a:pPr algn="ctr">
                        <a:lnSpc>
                          <a:spcPct val="115000"/>
                        </a:lnSpc>
                        <a:spcAft>
                          <a:spcPts val="1500"/>
                        </a:spcAft>
                      </a:pPr>
                      <a:r>
                        <a:rPr lang="it-IT" sz="1100" dirty="0">
                          <a:solidFill>
                            <a:srgbClr val="303030"/>
                          </a:solidFill>
                          <a:effectLst/>
                          <a:latin typeface="Arial" panose="020B0604020202020204" pitchFamily="34" charset="0"/>
                          <a:ea typeface="Times New Roman" panose="02020603050405020304" pitchFamily="18" charset="0"/>
                          <a:cs typeface="Times New Roman" panose="02020603050405020304" pitchFamily="18" charset="0"/>
                        </a:rPr>
                        <a:t>Dopo l'elaborazione del progetto</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296" marR="8296" marT="8296" marB="8296" anchor="ctr">
                    <a:lnL w="19050" cap="flat" cmpd="sng" algn="ctr">
                      <a:solidFill>
                        <a:srgbClr val="ECECEC"/>
                      </a:solidFill>
                      <a:prstDash val="solid"/>
                      <a:round/>
                      <a:headEnd type="none" w="med" len="med"/>
                      <a:tailEnd type="none" w="med" len="med"/>
                    </a:lnL>
                    <a:lnR w="19050" cap="flat" cmpd="sng" algn="ctr">
                      <a:solidFill>
                        <a:srgbClr val="ECECEC"/>
                      </a:solidFill>
                      <a:prstDash val="solid"/>
                      <a:round/>
                      <a:headEnd type="none" w="med" len="med"/>
                      <a:tailEnd type="none" w="med" len="med"/>
                    </a:lnR>
                    <a:lnT w="19050" cap="flat" cmpd="sng" algn="ctr">
                      <a:solidFill>
                        <a:srgbClr val="ECECEC"/>
                      </a:solidFill>
                      <a:prstDash val="solid"/>
                      <a:round/>
                      <a:headEnd type="none" w="med" len="med"/>
                      <a:tailEnd type="none" w="med" len="med"/>
                    </a:lnT>
                    <a:lnB w="19050" cap="flat" cmpd="sng" algn="ctr">
                      <a:solidFill>
                        <a:srgbClr val="ECECEC"/>
                      </a:solidFill>
                      <a:prstDash val="solid"/>
                      <a:round/>
                      <a:headEnd type="none" w="med" len="med"/>
                      <a:tailEnd type="none" w="med" len="med"/>
                    </a:lnB>
                    <a:solidFill>
                      <a:srgbClr val="FFFF99"/>
                    </a:solidFill>
                  </a:tcPr>
                </a:tc>
                <a:extLst>
                  <a:ext uri="{0D108BD9-81ED-4DB2-BD59-A6C34878D82A}">
                    <a16:rowId xmlns:a16="http://schemas.microsoft.com/office/drawing/2014/main" val="3976049100"/>
                  </a:ext>
                </a:extLst>
              </a:tr>
              <a:tr h="1475893">
                <a:tc>
                  <a:txBody>
                    <a:bodyPr/>
                    <a:lstStyle/>
                    <a:p>
                      <a:pPr algn="ctr">
                        <a:lnSpc>
                          <a:spcPct val="115000"/>
                        </a:lnSpc>
                        <a:spcAft>
                          <a:spcPts val="1500"/>
                        </a:spcAft>
                      </a:pPr>
                      <a:r>
                        <a:rPr lang="it-IT" sz="1400" b="1" dirty="0">
                          <a:solidFill>
                            <a:srgbClr val="303030"/>
                          </a:solidFill>
                          <a:effectLst/>
                          <a:latin typeface="Arial" panose="020B0604020202020204" pitchFamily="34" charset="0"/>
                          <a:ea typeface="Times New Roman" panose="02020603050405020304" pitchFamily="18" charset="0"/>
                          <a:cs typeface="Times New Roman" panose="02020603050405020304" pitchFamily="18" charset="0"/>
                        </a:rPr>
                        <a:t>Come si conclude in sede statale?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296" marR="8296" marT="8296" marB="8296" anchor="ctr">
                    <a:lnL w="19050" cap="flat" cmpd="sng" algn="ctr">
                      <a:solidFill>
                        <a:srgbClr val="ECECEC"/>
                      </a:solidFill>
                      <a:prstDash val="solid"/>
                      <a:round/>
                      <a:headEnd type="none" w="med" len="med"/>
                      <a:tailEnd type="none" w="med" len="med"/>
                    </a:lnL>
                    <a:lnR w="19050" cap="flat" cmpd="sng" algn="ctr">
                      <a:solidFill>
                        <a:srgbClr val="ECECEC"/>
                      </a:solidFill>
                      <a:prstDash val="solid"/>
                      <a:round/>
                      <a:headEnd type="none" w="med" len="med"/>
                      <a:tailEnd type="none" w="med" len="med"/>
                    </a:lnR>
                    <a:lnT w="19050" cap="flat" cmpd="sng" algn="ctr">
                      <a:solidFill>
                        <a:srgbClr val="ECECEC"/>
                      </a:solidFill>
                      <a:prstDash val="solid"/>
                      <a:round/>
                      <a:headEnd type="none" w="med" len="med"/>
                      <a:tailEnd type="none" w="med" len="med"/>
                    </a:lnT>
                    <a:lnB w="19050" cap="flat" cmpd="sng" algn="ctr">
                      <a:solidFill>
                        <a:srgbClr val="ECECEC"/>
                      </a:solidFill>
                      <a:prstDash val="solid"/>
                      <a:round/>
                      <a:headEnd type="none" w="med" len="med"/>
                      <a:tailEnd type="none" w="med" len="med"/>
                    </a:lnB>
                    <a:solidFill>
                      <a:srgbClr val="FFFF99"/>
                    </a:solidFill>
                  </a:tcPr>
                </a:tc>
                <a:tc>
                  <a:txBody>
                    <a:bodyPr/>
                    <a:lstStyle/>
                    <a:p>
                      <a:pPr algn="ctr">
                        <a:lnSpc>
                          <a:spcPct val="115000"/>
                        </a:lnSpc>
                        <a:spcAft>
                          <a:spcPts val="1500"/>
                        </a:spcAft>
                      </a:pPr>
                      <a:r>
                        <a:rPr lang="it-IT" sz="1100" dirty="0">
                          <a:solidFill>
                            <a:srgbClr val="303030"/>
                          </a:solidFill>
                          <a:effectLst/>
                          <a:latin typeface="Arial" panose="020B0604020202020204" pitchFamily="34" charset="0"/>
                          <a:ea typeface="Times New Roman" panose="02020603050405020304" pitchFamily="18" charset="0"/>
                          <a:cs typeface="Times New Roman" panose="02020603050405020304" pitchFamily="18" charset="0"/>
                        </a:rPr>
                        <a:t>Parere motivato del Ministro dell'Ambiente, espresso di concerto con il Ministro per i Beni e le attività culturali, sulla sostenibilità ambientale del piano o programma, con eventuali osservazioni e condizioni</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296" marR="8296" marT="8296" marB="8296" anchor="ctr">
                    <a:lnL w="19050" cap="flat" cmpd="sng" algn="ctr">
                      <a:solidFill>
                        <a:srgbClr val="ECECEC"/>
                      </a:solidFill>
                      <a:prstDash val="solid"/>
                      <a:round/>
                      <a:headEnd type="none" w="med" len="med"/>
                      <a:tailEnd type="none" w="med" len="med"/>
                    </a:lnL>
                    <a:lnR w="19050" cap="flat" cmpd="sng" algn="ctr">
                      <a:solidFill>
                        <a:srgbClr val="ECECEC"/>
                      </a:solidFill>
                      <a:prstDash val="solid"/>
                      <a:round/>
                      <a:headEnd type="none" w="med" len="med"/>
                      <a:tailEnd type="none" w="med" len="med"/>
                    </a:lnR>
                    <a:lnT w="19050" cap="flat" cmpd="sng" algn="ctr">
                      <a:solidFill>
                        <a:srgbClr val="ECECEC"/>
                      </a:solidFill>
                      <a:prstDash val="solid"/>
                      <a:round/>
                      <a:headEnd type="none" w="med" len="med"/>
                      <a:tailEnd type="none" w="med" len="med"/>
                    </a:lnT>
                    <a:lnB w="19050" cap="flat" cmpd="sng" algn="ctr">
                      <a:solidFill>
                        <a:srgbClr val="ECECEC"/>
                      </a:solidFill>
                      <a:prstDash val="solid"/>
                      <a:round/>
                      <a:headEnd type="none" w="med" len="med"/>
                      <a:tailEnd type="none" w="med" len="med"/>
                    </a:lnB>
                    <a:solidFill>
                      <a:srgbClr val="FFFF99"/>
                    </a:solidFill>
                  </a:tcPr>
                </a:tc>
                <a:tc>
                  <a:txBody>
                    <a:bodyPr/>
                    <a:lstStyle/>
                    <a:p>
                      <a:pPr algn="ctr">
                        <a:lnSpc>
                          <a:spcPct val="115000"/>
                        </a:lnSpc>
                        <a:spcAft>
                          <a:spcPts val="1500"/>
                        </a:spcAft>
                      </a:pPr>
                      <a:r>
                        <a:rPr lang="it-IT" sz="1100" dirty="0">
                          <a:solidFill>
                            <a:srgbClr val="303030"/>
                          </a:solidFill>
                          <a:effectLst/>
                          <a:latin typeface="Arial" panose="020B0604020202020204" pitchFamily="34" charset="0"/>
                          <a:ea typeface="Times New Roman" panose="02020603050405020304" pitchFamily="18" charset="0"/>
                          <a:cs typeface="Times New Roman" panose="02020603050405020304" pitchFamily="18" charset="0"/>
                        </a:rPr>
                        <a:t>Provvedimento del Ministro dell'Ambiente, espresso di concerto con il Ministro per i Beni e le attività culturali, che autorizza l'opera sotto il profilo ambientale e che contiene le condizioni per la sua realizzazione, esercizio, dismissione ed eventuali malfunzionamenti</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296" marR="8296" marT="8296" marB="8296" anchor="ctr">
                    <a:lnL w="19050" cap="flat" cmpd="sng" algn="ctr">
                      <a:solidFill>
                        <a:srgbClr val="ECECEC"/>
                      </a:solidFill>
                      <a:prstDash val="solid"/>
                      <a:round/>
                      <a:headEnd type="none" w="med" len="med"/>
                      <a:tailEnd type="none" w="med" len="med"/>
                    </a:lnL>
                    <a:lnR w="19050" cap="flat" cmpd="sng" algn="ctr">
                      <a:solidFill>
                        <a:srgbClr val="ECECEC"/>
                      </a:solidFill>
                      <a:prstDash val="solid"/>
                      <a:round/>
                      <a:headEnd type="none" w="med" len="med"/>
                      <a:tailEnd type="none" w="med" len="med"/>
                    </a:lnR>
                    <a:lnT w="19050" cap="flat" cmpd="sng" algn="ctr">
                      <a:solidFill>
                        <a:srgbClr val="ECECEC"/>
                      </a:solidFill>
                      <a:prstDash val="solid"/>
                      <a:round/>
                      <a:headEnd type="none" w="med" len="med"/>
                      <a:tailEnd type="none" w="med" len="med"/>
                    </a:lnT>
                    <a:lnB w="19050" cap="flat" cmpd="sng" algn="ctr">
                      <a:solidFill>
                        <a:srgbClr val="ECECEC"/>
                      </a:solidFill>
                      <a:prstDash val="solid"/>
                      <a:round/>
                      <a:headEnd type="none" w="med" len="med"/>
                      <a:tailEnd type="none" w="med" len="med"/>
                    </a:lnB>
                    <a:solidFill>
                      <a:srgbClr val="FFFF99"/>
                    </a:solidFill>
                  </a:tcPr>
                </a:tc>
                <a:extLst>
                  <a:ext uri="{0D108BD9-81ED-4DB2-BD59-A6C34878D82A}">
                    <a16:rowId xmlns:a16="http://schemas.microsoft.com/office/drawing/2014/main" val="2073250022"/>
                  </a:ext>
                </a:extLst>
              </a:tr>
            </a:tbl>
          </a:graphicData>
        </a:graphic>
      </p:graphicFrame>
      <p:sp>
        <p:nvSpPr>
          <p:cNvPr id="9" name="CasellaDiTesto 8">
            <a:extLst>
              <a:ext uri="{FF2B5EF4-FFF2-40B4-BE49-F238E27FC236}">
                <a16:creationId xmlns:a16="http://schemas.microsoft.com/office/drawing/2014/main" id="{42BDE8E0-C1A5-4079-A70A-A135C8A3E705}"/>
              </a:ext>
            </a:extLst>
          </p:cNvPr>
          <p:cNvSpPr txBox="1"/>
          <p:nvPr/>
        </p:nvSpPr>
        <p:spPr>
          <a:xfrm>
            <a:off x="277586" y="201530"/>
            <a:ext cx="7438830" cy="450508"/>
          </a:xfrm>
          <a:prstGeom prst="rect">
            <a:avLst/>
          </a:prstGeom>
          <a:solidFill>
            <a:srgbClr val="FFFF99"/>
          </a:solidFill>
        </p:spPr>
        <p:txBody>
          <a:bodyPr wrap="square">
            <a:spAutoFit/>
          </a:bodyPr>
          <a:lstStyle/>
          <a:p>
            <a:pPr>
              <a:lnSpc>
                <a:spcPct val="115000"/>
              </a:lnSpc>
              <a:spcBef>
                <a:spcPts val="750"/>
              </a:spcBef>
              <a:spcAft>
                <a:spcPts val="1000"/>
              </a:spcAft>
            </a:pPr>
            <a:r>
              <a:rPr lang="it-IT" sz="2200" dirty="0">
                <a:effectLst/>
                <a:latin typeface="Times New Roman" panose="02020603050405020304" pitchFamily="18" charset="0"/>
                <a:ea typeface="Times New Roman" panose="02020603050405020304" pitchFamily="18" charset="0"/>
                <a:cs typeface="Times New Roman" panose="02020603050405020304" pitchFamily="18" charset="0"/>
              </a:rPr>
              <a:t>Quali sono le principali differenze tra VAS e VIA?</a:t>
            </a:r>
            <a:endParaRPr lang="it-IT"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62512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D2EC8562-95EE-4A34-A398-B80B720EA226}"/>
              </a:ext>
            </a:extLst>
          </p:cNvPr>
          <p:cNvSpPr txBox="1"/>
          <p:nvPr/>
        </p:nvSpPr>
        <p:spPr>
          <a:xfrm>
            <a:off x="410530" y="681134"/>
            <a:ext cx="6074229" cy="1138773"/>
          </a:xfrm>
          <a:prstGeom prst="rect">
            <a:avLst/>
          </a:prstGeom>
          <a:noFill/>
        </p:spPr>
        <p:txBody>
          <a:bodyPr wrap="square" rtlCol="0">
            <a:spAutoFit/>
          </a:bodyPr>
          <a:lstStyle/>
          <a:p>
            <a:pPr algn="ctr"/>
            <a:endParaRPr lang="it-IT" sz="2400" dirty="0">
              <a:latin typeface="Times New Roman" panose="02020603050405020304" pitchFamily="18" charset="0"/>
              <a:cs typeface="Times New Roman" panose="02020603050405020304" pitchFamily="18" charset="0"/>
            </a:endParaRPr>
          </a:p>
          <a:p>
            <a:r>
              <a:rPr lang="it-IT" sz="2600" b="1" dirty="0">
                <a:solidFill>
                  <a:schemeClr val="bg1"/>
                </a:solidFill>
                <a:latin typeface="Times New Roman" panose="02020603050405020304" pitchFamily="18" charset="0"/>
                <a:cs typeface="Times New Roman" panose="02020603050405020304" pitchFamily="18" charset="0"/>
              </a:rPr>
              <a:t>In sintesi …</a:t>
            </a:r>
          </a:p>
          <a:p>
            <a:endParaRPr lang="it-IT" dirty="0"/>
          </a:p>
        </p:txBody>
      </p:sp>
    </p:spTree>
    <p:extLst>
      <p:ext uri="{BB962C8B-B14F-4D97-AF65-F5344CB8AC3E}">
        <p14:creationId xmlns:p14="http://schemas.microsoft.com/office/powerpoint/2010/main" val="819694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6359D0B3-AD7F-4050-B1CB-50194B33A465}"/>
              </a:ext>
            </a:extLst>
          </p:cNvPr>
          <p:cNvSpPr txBox="1"/>
          <p:nvPr/>
        </p:nvSpPr>
        <p:spPr>
          <a:xfrm>
            <a:off x="115077" y="132616"/>
            <a:ext cx="11961845" cy="6592767"/>
          </a:xfrm>
          <a:prstGeom prst="rect">
            <a:avLst/>
          </a:prstGeom>
          <a:solidFill>
            <a:srgbClr val="FFFF99"/>
          </a:solidFill>
        </p:spPr>
        <p:txBody>
          <a:bodyPr wrap="square" rtlCol="0">
            <a:spAutoFit/>
          </a:bodyPr>
          <a:lstStyle/>
          <a:p>
            <a:pPr algn="ctr">
              <a:lnSpc>
                <a:spcPct val="115000"/>
              </a:lnSpc>
              <a:spcAft>
                <a:spcPts val="1000"/>
              </a:spcAft>
            </a:pPr>
            <a:r>
              <a:rPr lang="en-GB" sz="2100" b="1" dirty="0">
                <a:effectLst/>
                <a:latin typeface="Times New Roman" panose="02020603050405020304" pitchFamily="18" charset="0"/>
                <a:ea typeface="Calibri" panose="020F0502020204030204" pitchFamily="34" charset="0"/>
                <a:cs typeface="Times New Roman" panose="02020603050405020304" pitchFamily="18" charset="0"/>
              </a:rPr>
              <a:t>VIA</a:t>
            </a:r>
            <a:endParaRPr lang="it-IT" sz="2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Valuta la </a:t>
            </a:r>
            <a:r>
              <a:rPr lang="en-GB" sz="21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compatibilità</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del </a:t>
            </a:r>
            <a:r>
              <a:rPr lang="en-GB" sz="21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p</a:t>
            </a:r>
            <a:r>
              <a:rPr lang="en-GB" sz="21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rogetto</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azione </a:t>
            </a:r>
            <a:r>
              <a:rPr lang="en-GB" sz="21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puntuale</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it-IT" sz="2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Si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concentra</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su</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impatti</a:t>
            </a:r>
            <a:r>
              <a:rPr lang="en-GB" sz="2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puntuali</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misurabili</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concreti</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tecnicamente</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rilevabili</a:t>
            </a:r>
            <a:endParaRPr lang="it-IT" sz="2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Prevalenza</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tecnica</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della</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valutazione</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conoscibilità</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degli</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aspetti</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tecnico-scientifici</a:t>
            </a:r>
            <a:endParaRPr lang="it-IT" sz="2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Monitoraggio</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di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controllo</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sulle</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prescrizioni</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poste in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seguito</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ad una VIA </a:t>
            </a:r>
            <a:r>
              <a:rPr lang="en-GB" sz="21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positiva</a:t>
            </a:r>
            <a:r>
              <a:rPr lang="en-GB" sz="2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condizionata</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2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GB" sz="21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1000"/>
              </a:spcAft>
            </a:pPr>
            <a:r>
              <a:rPr lang="en-GB" sz="2100" b="1" dirty="0">
                <a:effectLst/>
                <a:latin typeface="Times New Roman" panose="02020603050405020304" pitchFamily="18" charset="0"/>
                <a:ea typeface="Calibri" panose="020F0502020204030204" pitchFamily="34" charset="0"/>
                <a:cs typeface="Times New Roman" panose="02020603050405020304" pitchFamily="18" charset="0"/>
              </a:rPr>
              <a:t>VAS</a:t>
            </a:r>
            <a:endParaRPr lang="it-IT" sz="2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Valuta la </a:t>
            </a:r>
            <a:r>
              <a:rPr lang="en-GB" sz="21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sostenibilità</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del </a:t>
            </a:r>
            <a:r>
              <a:rPr lang="en-GB" sz="2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piano </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programma</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visione</a:t>
            </a:r>
            <a:r>
              <a:rPr lang="en-GB" sz="2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strategica</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it-IT" sz="2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Si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concentra</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su</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impatti</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globali</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cumulati</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sinergici</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operando stime per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scenari</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potenziali</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utilizzando</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spesso</a:t>
            </a:r>
            <a:r>
              <a:rPr lang="en-GB" sz="2100" dirty="0">
                <a:latin typeface="Times New Roman" panose="02020603050405020304" pitchFamily="18" charset="0"/>
                <a:ea typeface="Calibri" panose="020F0502020204030204" pitchFamily="34" charset="0"/>
                <a:cs typeface="Times New Roman" panose="02020603050405020304" pitchFamily="18" charset="0"/>
              </a:rPr>
              <a:t> </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il </a:t>
            </a:r>
            <a:r>
              <a:rPr lang="en-GB" sz="21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concetto</a:t>
            </a:r>
            <a:r>
              <a:rPr lang="en-GB" sz="2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di </a:t>
            </a:r>
            <a:r>
              <a:rPr lang="en-GB" sz="21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probabilità</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scenari</a:t>
            </a:r>
            <a:r>
              <a:rPr lang="en-GB" sz="2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uso</a:t>
            </a:r>
            <a:r>
              <a:rPr lang="en-GB" sz="2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della</a:t>
            </a:r>
            <a:r>
              <a:rPr lang="en-GB" sz="2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simulazione</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it-IT" sz="2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Prevalenza</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politica</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della</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valutazione</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 </a:t>
            </a:r>
            <a:r>
              <a:rPr lang="en-GB" sz="21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elementi</a:t>
            </a:r>
            <a:r>
              <a:rPr lang="en-GB" sz="2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discrezionali</a:t>
            </a:r>
            <a:endParaRPr lang="it-IT" sz="2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GB" sz="2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Monitoraggio</a:t>
            </a:r>
            <a:r>
              <a:rPr lang="en-GB" sz="2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pro-</a:t>
            </a:r>
            <a:r>
              <a:rPr lang="en-GB" sz="21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attivo</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per la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correzione</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in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itinere</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della</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strategia</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/e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ambientale</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complessiva</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/e</a:t>
            </a:r>
            <a:endParaRPr lang="it-IT" sz="2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E’ un </a:t>
            </a:r>
            <a:r>
              <a:rPr lang="en-GB" sz="21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processo</a:t>
            </a:r>
            <a:r>
              <a:rPr lang="en-GB" sz="2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continuo</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adattabilità</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nell’orizonte</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temporale</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di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riferimento</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it-IT" sz="2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it-IT" sz="8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4528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B0881A6-F807-4C8F-BDC5-9A1D4CFC60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500" y="615820"/>
            <a:ext cx="9904445" cy="5402424"/>
          </a:xfrm>
          <a:prstGeom prst="rect">
            <a:avLst/>
          </a:prstGeom>
        </p:spPr>
      </p:pic>
    </p:spTree>
    <p:extLst>
      <p:ext uri="{BB962C8B-B14F-4D97-AF65-F5344CB8AC3E}">
        <p14:creationId xmlns:p14="http://schemas.microsoft.com/office/powerpoint/2010/main" val="19825213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3987A862-B99A-4A93-B55C-68110F6228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0701" y="0"/>
            <a:ext cx="4850598" cy="6858000"/>
          </a:xfrm>
          <a:prstGeom prst="rect">
            <a:avLst/>
          </a:prstGeom>
          <a:ln>
            <a:solidFill>
              <a:schemeClr val="tx1"/>
            </a:solidFill>
          </a:ln>
        </p:spPr>
      </p:pic>
    </p:spTree>
    <p:extLst>
      <p:ext uri="{BB962C8B-B14F-4D97-AF65-F5344CB8AC3E}">
        <p14:creationId xmlns:p14="http://schemas.microsoft.com/office/powerpoint/2010/main" val="21812530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E01A6403-7250-4E8E-A114-EA3DE47AA9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9445" y="183663"/>
            <a:ext cx="4544007" cy="6461576"/>
          </a:xfrm>
          <a:prstGeom prst="rect">
            <a:avLst/>
          </a:prstGeom>
        </p:spPr>
      </p:pic>
      <p:pic>
        <p:nvPicPr>
          <p:cNvPr id="11" name="Immagine 10">
            <a:extLst>
              <a:ext uri="{FF2B5EF4-FFF2-40B4-BE49-F238E27FC236}">
                <a16:creationId xmlns:a16="http://schemas.microsoft.com/office/drawing/2014/main" id="{794F6373-01EC-4466-9E7C-5F2171403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45" y="183663"/>
            <a:ext cx="4637708" cy="6490673"/>
          </a:xfrm>
          <a:prstGeom prst="rect">
            <a:avLst/>
          </a:prstGeom>
        </p:spPr>
      </p:pic>
    </p:spTree>
    <p:extLst>
      <p:ext uri="{BB962C8B-B14F-4D97-AF65-F5344CB8AC3E}">
        <p14:creationId xmlns:p14="http://schemas.microsoft.com/office/powerpoint/2010/main" val="3466747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0436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A4D97398-5097-4010-B447-0D83D0B2B91A}"/>
              </a:ext>
            </a:extLst>
          </p:cNvPr>
          <p:cNvSpPr txBox="1"/>
          <p:nvPr/>
        </p:nvSpPr>
        <p:spPr>
          <a:xfrm>
            <a:off x="94596" y="299545"/>
            <a:ext cx="11708628" cy="6278642"/>
          </a:xfrm>
          <a:prstGeom prst="rect">
            <a:avLst/>
          </a:prstGeom>
          <a:solidFill>
            <a:srgbClr val="FFFF99"/>
          </a:solidFill>
        </p:spPr>
        <p:txBody>
          <a:bodyPr wrap="square" rtlCol="0">
            <a:spAutoFit/>
          </a:bodyPr>
          <a:lstStyle/>
          <a:p>
            <a:pPr algn="ctr"/>
            <a:r>
              <a:rPr lang="it-IT" sz="2400" b="1" dirty="0">
                <a:latin typeface="Times New Roman" panose="02020603050405020304" pitchFamily="18" charset="0"/>
                <a:cs typeface="Times New Roman" panose="02020603050405020304" pitchFamily="18" charset="0"/>
              </a:rPr>
              <a:t>VIA</a:t>
            </a:r>
            <a:r>
              <a:rPr lang="it-IT" sz="2400" dirty="0">
                <a:latin typeface="Times New Roman" panose="02020603050405020304" pitchFamily="18" charset="0"/>
                <a:cs typeface="Times New Roman" panose="02020603050405020304" pitchFamily="18" charset="0"/>
              </a:rPr>
              <a:t>: prevenire minimizzare compensare …</a:t>
            </a:r>
          </a:p>
          <a:p>
            <a:endParaRPr lang="it-IT" sz="2400" dirty="0">
              <a:latin typeface="Times New Roman" panose="02020603050405020304" pitchFamily="18" charset="0"/>
              <a:cs typeface="Times New Roman" panose="02020603050405020304" pitchFamily="18" charset="0"/>
            </a:endParaRPr>
          </a:p>
          <a:p>
            <a:r>
              <a:rPr lang="it-IT" sz="2400" dirty="0">
                <a:latin typeface="Times New Roman" panose="02020603050405020304" pitchFamily="18" charset="0"/>
                <a:cs typeface="Times New Roman" panose="02020603050405020304" pitchFamily="18" charset="0"/>
              </a:rPr>
              <a:t>Valutare, prima del rilascio dell’autorizzazione, </a:t>
            </a:r>
            <a:r>
              <a:rPr lang="it-IT" sz="2400" b="1" dirty="0">
                <a:latin typeface="Times New Roman" panose="02020603050405020304" pitchFamily="18" charset="0"/>
                <a:cs typeface="Times New Roman" panose="02020603050405020304" pitchFamily="18" charset="0"/>
              </a:rPr>
              <a:t>l’impatto ambientale dei progetti </a:t>
            </a:r>
            <a:r>
              <a:rPr lang="it-IT" sz="2400" dirty="0">
                <a:latin typeface="Times New Roman" panose="02020603050405020304" pitchFamily="18" charset="0"/>
                <a:cs typeface="Times New Roman" panose="02020603050405020304" pitchFamily="18" charset="0"/>
              </a:rPr>
              <a:t>per i quali si prevede </a:t>
            </a:r>
            <a:r>
              <a:rPr lang="it-IT" sz="2400" b="1" dirty="0">
                <a:latin typeface="Times New Roman" panose="02020603050405020304" pitchFamily="18" charset="0"/>
                <a:cs typeface="Times New Roman" panose="02020603050405020304" pitchFamily="18" charset="0"/>
              </a:rPr>
              <a:t>un impatto ambientale importante </a:t>
            </a:r>
            <a:r>
              <a:rPr lang="it-IT" sz="2400" dirty="0">
                <a:latin typeface="Times New Roman" panose="02020603050405020304" pitchFamily="18" charset="0"/>
                <a:cs typeface="Times New Roman" panose="02020603050405020304" pitchFamily="18" charset="0"/>
              </a:rPr>
              <a:t>e segnatamente per:</a:t>
            </a:r>
          </a:p>
          <a:p>
            <a:endParaRPr lang="it-IT" sz="2400" dirty="0">
              <a:latin typeface="Times New Roman" panose="02020603050405020304" pitchFamily="18" charset="0"/>
              <a:cs typeface="Times New Roman" panose="02020603050405020304" pitchFamily="18" charset="0"/>
            </a:endParaRPr>
          </a:p>
          <a:p>
            <a:r>
              <a:rPr lang="it-IT" sz="2400" dirty="0">
                <a:latin typeface="Times New Roman" panose="02020603050405020304" pitchFamily="18" charset="0"/>
                <a:cs typeface="Times New Roman" panose="02020603050405020304" pitchFamily="18" charset="0"/>
              </a:rPr>
              <a:t>– la loro natura,</a:t>
            </a:r>
          </a:p>
          <a:p>
            <a:r>
              <a:rPr lang="it-IT" sz="2400" dirty="0">
                <a:latin typeface="Times New Roman" panose="02020603050405020304" pitchFamily="18" charset="0"/>
                <a:cs typeface="Times New Roman" panose="02020603050405020304" pitchFamily="18" charset="0"/>
              </a:rPr>
              <a:t>– le loro dimensioni o</a:t>
            </a:r>
          </a:p>
          <a:p>
            <a:r>
              <a:rPr lang="it-IT" sz="2400" dirty="0">
                <a:latin typeface="Times New Roman" panose="02020603050405020304" pitchFamily="18" charset="0"/>
                <a:cs typeface="Times New Roman" panose="02020603050405020304" pitchFamily="18" charset="0"/>
              </a:rPr>
              <a:t>– la loro ubicazione nel contesto spaziale</a:t>
            </a:r>
          </a:p>
          <a:p>
            <a:endParaRPr lang="it-IT" sz="2400" dirty="0">
              <a:latin typeface="Times New Roman" panose="02020603050405020304" pitchFamily="18" charset="0"/>
              <a:cs typeface="Times New Roman" panose="02020603050405020304" pitchFamily="18" charset="0"/>
            </a:endParaRPr>
          </a:p>
          <a:p>
            <a:r>
              <a:rPr lang="it-IT" sz="2400" dirty="0">
                <a:latin typeface="Times New Roman" panose="02020603050405020304" pitchFamily="18" charset="0"/>
                <a:cs typeface="Times New Roman" panose="02020603050405020304" pitchFamily="18" charset="0"/>
              </a:rPr>
              <a:t>Individuare, descrivere e valutare, in modo appropriato, per ciascun caso particolare </a:t>
            </a:r>
            <a:r>
              <a:rPr lang="it-IT" sz="2400" b="1" dirty="0">
                <a:latin typeface="Times New Roman" panose="02020603050405020304" pitchFamily="18" charset="0"/>
                <a:cs typeface="Times New Roman" panose="02020603050405020304" pitchFamily="18" charset="0"/>
              </a:rPr>
              <a:t>gli effetti diretti e indiretti di un progetto</a:t>
            </a:r>
            <a:r>
              <a:rPr lang="it-IT" sz="2400" dirty="0">
                <a:latin typeface="Times New Roman" panose="02020603050405020304" pitchFamily="18" charset="0"/>
                <a:cs typeface="Times New Roman" panose="02020603050405020304" pitchFamily="18" charset="0"/>
              </a:rPr>
              <a:t> sui seguenti fattori:</a:t>
            </a:r>
          </a:p>
          <a:p>
            <a:endParaRPr lang="it-IT" sz="2400" dirty="0">
              <a:latin typeface="Times New Roman" panose="02020603050405020304" pitchFamily="18" charset="0"/>
              <a:cs typeface="Times New Roman" panose="02020603050405020304" pitchFamily="18" charset="0"/>
            </a:endParaRPr>
          </a:p>
          <a:p>
            <a:r>
              <a:rPr lang="it-IT" sz="2400" dirty="0">
                <a:latin typeface="Times New Roman" panose="02020603050405020304" pitchFamily="18" charset="0"/>
                <a:cs typeface="Times New Roman" panose="02020603050405020304" pitchFamily="18" charset="0"/>
              </a:rPr>
              <a:t>- l’uomo, la fauna e la flora; </a:t>
            </a:r>
          </a:p>
          <a:p>
            <a:r>
              <a:rPr lang="it-IT" sz="2400" dirty="0">
                <a:latin typeface="Times New Roman" panose="02020603050405020304" pitchFamily="18" charset="0"/>
                <a:cs typeface="Times New Roman" panose="02020603050405020304" pitchFamily="18" charset="0"/>
              </a:rPr>
              <a:t>- il suolo, l’acqua, l’aria, il clima e il paesaggio; </a:t>
            </a:r>
          </a:p>
          <a:p>
            <a:r>
              <a:rPr lang="it-IT" sz="2400" dirty="0">
                <a:latin typeface="Times New Roman" panose="02020603050405020304" pitchFamily="18" charset="0"/>
                <a:cs typeface="Times New Roman" panose="02020603050405020304" pitchFamily="18" charset="0"/>
              </a:rPr>
              <a:t>- l’interazione tra i fattori sopra indicati; </a:t>
            </a:r>
          </a:p>
          <a:p>
            <a:r>
              <a:rPr lang="it-IT" sz="2400" dirty="0">
                <a:latin typeface="Times New Roman" panose="02020603050405020304" pitchFamily="18" charset="0"/>
                <a:cs typeface="Times New Roman" panose="02020603050405020304" pitchFamily="18" charset="0"/>
              </a:rPr>
              <a:t>- i beni materiali ed il patrimonio culturale.</a:t>
            </a:r>
          </a:p>
          <a:p>
            <a:endParaRPr lang="it-IT" dirty="0"/>
          </a:p>
        </p:txBody>
      </p:sp>
    </p:spTree>
    <p:extLst>
      <p:ext uri="{BB962C8B-B14F-4D97-AF65-F5344CB8AC3E}">
        <p14:creationId xmlns:p14="http://schemas.microsoft.com/office/powerpoint/2010/main" val="2104294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953DF403-D96A-4734-9BE1-AB80E270BD3C}"/>
              </a:ext>
            </a:extLst>
          </p:cNvPr>
          <p:cNvSpPr txBox="1"/>
          <p:nvPr/>
        </p:nvSpPr>
        <p:spPr>
          <a:xfrm>
            <a:off x="141890" y="383524"/>
            <a:ext cx="11493383" cy="5632311"/>
          </a:xfrm>
          <a:prstGeom prst="rect">
            <a:avLst/>
          </a:prstGeom>
          <a:solidFill>
            <a:srgbClr val="FFFF99"/>
          </a:solidFill>
        </p:spPr>
        <p:txBody>
          <a:bodyPr wrap="square" rtlCol="0">
            <a:spAutoFit/>
          </a:bodyPr>
          <a:lstStyle/>
          <a:p>
            <a:pPr algn="ctr"/>
            <a:r>
              <a:rPr lang="it-IT" sz="2400" b="1" dirty="0">
                <a:latin typeface="Times New Roman" panose="02020603050405020304" pitchFamily="18" charset="0"/>
                <a:cs typeface="Times New Roman" panose="02020603050405020304" pitchFamily="18" charset="0"/>
              </a:rPr>
              <a:t>VAS</a:t>
            </a:r>
            <a:r>
              <a:rPr lang="it-IT" sz="2400" dirty="0">
                <a:latin typeface="Times New Roman" panose="02020603050405020304" pitchFamily="18" charset="0"/>
                <a:cs typeface="Times New Roman" panose="02020603050405020304" pitchFamily="18" charset="0"/>
              </a:rPr>
              <a:t>: garantire un orizzonte di sostenibilità …</a:t>
            </a:r>
          </a:p>
          <a:p>
            <a:endParaRPr lang="it-IT" sz="2400" dirty="0">
              <a:latin typeface="Times New Roman" panose="02020603050405020304" pitchFamily="18" charset="0"/>
              <a:cs typeface="Times New Roman" panose="02020603050405020304" pitchFamily="18" charset="0"/>
            </a:endParaRPr>
          </a:p>
          <a:p>
            <a:r>
              <a:rPr lang="it-IT" sz="2400" dirty="0">
                <a:latin typeface="Times New Roman" panose="02020603050405020304" pitchFamily="18" charset="0"/>
                <a:cs typeface="Times New Roman" panose="02020603050405020304" pitchFamily="18" charset="0"/>
              </a:rPr>
              <a:t>Garantire un elevato livello di protezione dell’ambiente</a:t>
            </a:r>
          </a:p>
          <a:p>
            <a:endParaRPr lang="it-IT" sz="2400" dirty="0">
              <a:latin typeface="Times New Roman" panose="02020603050405020304" pitchFamily="18" charset="0"/>
              <a:cs typeface="Times New Roman" panose="02020603050405020304" pitchFamily="18" charset="0"/>
            </a:endParaRPr>
          </a:p>
          <a:p>
            <a:endParaRPr lang="it-IT" sz="2400" dirty="0">
              <a:latin typeface="Times New Roman" panose="02020603050405020304" pitchFamily="18" charset="0"/>
              <a:cs typeface="Times New Roman" panose="02020603050405020304" pitchFamily="18" charset="0"/>
            </a:endParaRPr>
          </a:p>
          <a:p>
            <a:r>
              <a:rPr lang="it-IT" sz="2400" dirty="0">
                <a:latin typeface="Times New Roman" panose="02020603050405020304" pitchFamily="18" charset="0"/>
                <a:cs typeface="Times New Roman" panose="02020603050405020304" pitchFamily="18" charset="0"/>
              </a:rPr>
              <a:t>Contribuire all’integrazione di considerazioni ambientali, al fine di promuovere lo sviluppo sostenibile, in due specifici momenti:</a:t>
            </a:r>
          </a:p>
          <a:p>
            <a:endParaRPr lang="it-IT" sz="2400" dirty="0">
              <a:latin typeface="Times New Roman" panose="02020603050405020304" pitchFamily="18" charset="0"/>
              <a:cs typeface="Times New Roman" panose="02020603050405020304" pitchFamily="18" charset="0"/>
            </a:endParaRPr>
          </a:p>
          <a:p>
            <a:endParaRPr lang="it-IT" sz="2400" dirty="0">
              <a:latin typeface="Times New Roman" panose="02020603050405020304" pitchFamily="18" charset="0"/>
              <a:cs typeface="Times New Roman" panose="02020603050405020304" pitchFamily="18" charset="0"/>
            </a:endParaRPr>
          </a:p>
          <a:p>
            <a:r>
              <a:rPr lang="it-IT" sz="2400" dirty="0">
                <a:latin typeface="Times New Roman" panose="02020603050405020304" pitchFamily="18" charset="0"/>
                <a:cs typeface="Times New Roman" panose="02020603050405020304" pitchFamily="18" charset="0"/>
              </a:rPr>
              <a:t>- all’atto della </a:t>
            </a:r>
            <a:r>
              <a:rPr lang="it-IT" sz="2400" i="1" dirty="0">
                <a:latin typeface="Times New Roman" panose="02020603050405020304" pitchFamily="18" charset="0"/>
                <a:cs typeface="Times New Roman" panose="02020603050405020304" pitchFamily="18" charset="0"/>
              </a:rPr>
              <a:t>elaborazione</a:t>
            </a:r>
            <a:r>
              <a:rPr lang="it-IT" sz="2400" dirty="0">
                <a:latin typeface="Times New Roman" panose="02020603050405020304" pitchFamily="18" charset="0"/>
                <a:cs typeface="Times New Roman" panose="02020603050405020304" pitchFamily="18" charset="0"/>
              </a:rPr>
              <a:t> di </a:t>
            </a:r>
            <a:r>
              <a:rPr lang="it-IT" sz="2400" b="1" dirty="0">
                <a:latin typeface="Times New Roman" panose="02020603050405020304" pitchFamily="18" charset="0"/>
                <a:cs typeface="Times New Roman" panose="02020603050405020304" pitchFamily="18" charset="0"/>
              </a:rPr>
              <a:t>piani e programmi</a:t>
            </a:r>
          </a:p>
          <a:p>
            <a:endParaRPr lang="it-IT" sz="2400" dirty="0">
              <a:latin typeface="Times New Roman" panose="02020603050405020304" pitchFamily="18" charset="0"/>
              <a:cs typeface="Times New Roman" panose="02020603050405020304" pitchFamily="18" charset="0"/>
            </a:endParaRPr>
          </a:p>
          <a:p>
            <a:endParaRPr lang="it-IT" sz="2400" dirty="0">
              <a:latin typeface="Times New Roman" panose="02020603050405020304" pitchFamily="18" charset="0"/>
              <a:cs typeface="Times New Roman" panose="02020603050405020304" pitchFamily="18" charset="0"/>
            </a:endParaRPr>
          </a:p>
          <a:p>
            <a:r>
              <a:rPr lang="it-IT" sz="2400" dirty="0">
                <a:latin typeface="Times New Roman" panose="02020603050405020304" pitchFamily="18" charset="0"/>
                <a:cs typeface="Times New Roman" panose="02020603050405020304" pitchFamily="18" charset="0"/>
              </a:rPr>
              <a:t>- all’atto della </a:t>
            </a:r>
            <a:r>
              <a:rPr lang="it-IT" sz="2400" i="1" dirty="0">
                <a:latin typeface="Times New Roman" panose="02020603050405020304" pitchFamily="18" charset="0"/>
                <a:cs typeface="Times New Roman" panose="02020603050405020304" pitchFamily="18" charset="0"/>
              </a:rPr>
              <a:t>adozione</a:t>
            </a:r>
            <a:r>
              <a:rPr lang="it-IT" sz="2400" dirty="0">
                <a:latin typeface="Times New Roman" panose="02020603050405020304" pitchFamily="18" charset="0"/>
                <a:cs typeface="Times New Roman" panose="02020603050405020304" pitchFamily="18" charset="0"/>
              </a:rPr>
              <a:t> di </a:t>
            </a:r>
            <a:r>
              <a:rPr lang="it-IT" sz="2400" b="1" dirty="0">
                <a:latin typeface="Times New Roman" panose="02020603050405020304" pitchFamily="18" charset="0"/>
                <a:cs typeface="Times New Roman" panose="02020603050405020304" pitchFamily="18" charset="0"/>
              </a:rPr>
              <a:t>piani e programmi</a:t>
            </a:r>
          </a:p>
          <a:p>
            <a:endParaRPr lang="it-IT" sz="2400" dirty="0">
              <a:latin typeface="Times New Roman" panose="02020603050405020304" pitchFamily="18" charset="0"/>
              <a:cs typeface="Times New Roman" panose="02020603050405020304" pitchFamily="18" charset="0"/>
            </a:endParaRPr>
          </a:p>
          <a:p>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8914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a:extLst>
              <a:ext uri="{FF2B5EF4-FFF2-40B4-BE49-F238E27FC236}">
                <a16:creationId xmlns:a16="http://schemas.microsoft.com/office/drawing/2014/main" id="{517F78DC-D2E5-42F8-83FA-3B73AD488F0F}"/>
              </a:ext>
            </a:extLst>
          </p:cNvPr>
          <p:cNvGrpSpPr/>
          <p:nvPr/>
        </p:nvGrpSpPr>
        <p:grpSpPr>
          <a:xfrm>
            <a:off x="223343" y="151179"/>
            <a:ext cx="11745311" cy="6617196"/>
            <a:chOff x="223343" y="151179"/>
            <a:chExt cx="11745311" cy="6617196"/>
          </a:xfrm>
        </p:grpSpPr>
        <p:sp>
          <p:nvSpPr>
            <p:cNvPr id="2" name="CasellaDiTesto 1">
              <a:extLst>
                <a:ext uri="{FF2B5EF4-FFF2-40B4-BE49-F238E27FC236}">
                  <a16:creationId xmlns:a16="http://schemas.microsoft.com/office/drawing/2014/main" id="{A7381B06-816F-41AD-B8FC-9477B08B59C0}"/>
                </a:ext>
              </a:extLst>
            </p:cNvPr>
            <p:cNvSpPr txBox="1"/>
            <p:nvPr/>
          </p:nvSpPr>
          <p:spPr>
            <a:xfrm>
              <a:off x="223343" y="151179"/>
              <a:ext cx="11745311" cy="6617196"/>
            </a:xfrm>
            <a:prstGeom prst="rect">
              <a:avLst/>
            </a:prstGeom>
            <a:solidFill>
              <a:srgbClr val="FFFF99"/>
            </a:solidFill>
          </p:spPr>
          <p:txBody>
            <a:bodyPr wrap="square" rtlCol="0">
              <a:spAutoFit/>
            </a:bodyPr>
            <a:lstStyle/>
            <a:p>
              <a:pPr algn="ctr"/>
              <a:r>
                <a:rPr lang="it-IT" sz="2300" b="0" i="0" u="none" strike="noStrike" baseline="0" dirty="0">
                  <a:solidFill>
                    <a:srgbClr val="000000"/>
                  </a:solidFill>
                  <a:latin typeface="Times New Roman" panose="02020603050405020304" pitchFamily="18" charset="0"/>
                  <a:cs typeface="Times New Roman" panose="02020603050405020304" pitchFamily="18" charset="0"/>
                </a:rPr>
                <a:t>In generale, il </a:t>
              </a:r>
              <a:r>
                <a:rPr lang="it-IT" sz="2300" b="1" i="0" u="none" strike="noStrike" baseline="0" dirty="0">
                  <a:solidFill>
                    <a:srgbClr val="000000"/>
                  </a:solidFill>
                  <a:latin typeface="Times New Roman" panose="02020603050405020304" pitchFamily="18" charset="0"/>
                  <a:cs typeface="Times New Roman" panose="02020603050405020304" pitchFamily="18" charset="0"/>
                </a:rPr>
                <a:t>processo di trasformazione del territorio </a:t>
              </a:r>
              <a:r>
                <a:rPr lang="it-IT" sz="2300" b="0" i="0" u="none" strike="noStrike" baseline="0" dirty="0">
                  <a:solidFill>
                    <a:srgbClr val="000000"/>
                  </a:solidFill>
                  <a:latin typeface="Times New Roman" panose="02020603050405020304" pitchFamily="18" charset="0"/>
                  <a:cs typeface="Times New Roman" panose="02020603050405020304" pitchFamily="18" charset="0"/>
                </a:rPr>
                <a:t>vede, di norma, una pluralità di momenti decisionali che portano il decisore pubblico (il referente istituzionale) a stabilire:</a:t>
              </a:r>
            </a:p>
            <a:p>
              <a:pPr algn="l"/>
              <a:endParaRPr lang="it-IT" sz="2100" dirty="0">
                <a:solidFill>
                  <a:srgbClr val="000000"/>
                </a:solidFill>
                <a:latin typeface="Times New Roman" panose="02020603050405020304" pitchFamily="18" charset="0"/>
                <a:cs typeface="Times New Roman" panose="02020603050405020304" pitchFamily="18" charset="0"/>
              </a:endParaRPr>
            </a:p>
            <a:p>
              <a:pPr algn="l"/>
              <a:r>
                <a:rPr lang="it-IT" sz="2100" b="0" i="0" u="none" strike="noStrike" baseline="0" dirty="0">
                  <a:solidFill>
                    <a:srgbClr val="000000"/>
                  </a:solidFill>
                  <a:latin typeface="Times New Roman" panose="02020603050405020304" pitchFamily="18" charset="0"/>
                  <a:cs typeface="Times New Roman" panose="02020603050405020304" pitchFamily="18" charset="0"/>
                </a:rPr>
                <a:t>- se realizzare le trasformazioni</a:t>
              </a:r>
            </a:p>
            <a:p>
              <a:pPr algn="l"/>
              <a:r>
                <a:rPr lang="it-IT" sz="2100" b="0" i="0" u="none" strike="noStrike" baseline="0" dirty="0">
                  <a:solidFill>
                    <a:srgbClr val="000000"/>
                  </a:solidFill>
                  <a:latin typeface="Times New Roman" panose="02020603050405020304" pitchFamily="18" charset="0"/>
                  <a:cs typeface="Times New Roman" panose="02020603050405020304" pitchFamily="18" charset="0"/>
                </a:rPr>
                <a:t>- dove realizzarle</a:t>
              </a:r>
            </a:p>
            <a:p>
              <a:pPr algn="l"/>
              <a:r>
                <a:rPr lang="it-IT" sz="2100" dirty="0">
                  <a:solidFill>
                    <a:srgbClr val="000000"/>
                  </a:solidFill>
                  <a:latin typeface="Times New Roman" panose="02020603050405020304" pitchFamily="18" charset="0"/>
                  <a:cs typeface="Times New Roman" panose="02020603050405020304" pitchFamily="18" charset="0"/>
                </a:rPr>
                <a:t>- </a:t>
              </a:r>
              <a:r>
                <a:rPr lang="it-IT" sz="2100" b="0" i="0" u="none" strike="noStrike" baseline="0" dirty="0">
                  <a:solidFill>
                    <a:srgbClr val="000000"/>
                  </a:solidFill>
                  <a:latin typeface="Times New Roman" panose="02020603050405020304" pitchFamily="18" charset="0"/>
                  <a:cs typeface="Times New Roman" panose="02020603050405020304" pitchFamily="18" charset="0"/>
                </a:rPr>
                <a:t>con quali caratteristiche</a:t>
              </a:r>
            </a:p>
            <a:p>
              <a:pPr algn="l"/>
              <a:endParaRPr lang="it-IT" sz="2100" dirty="0">
                <a:solidFill>
                  <a:srgbClr val="000000"/>
                </a:solidFill>
                <a:latin typeface="Times New Roman" panose="02020603050405020304" pitchFamily="18" charset="0"/>
                <a:cs typeface="Times New Roman" panose="02020603050405020304" pitchFamily="18" charset="0"/>
              </a:endParaRPr>
            </a:p>
            <a:p>
              <a:pPr algn="l"/>
              <a:endParaRPr lang="it-IT" sz="2100" dirty="0">
                <a:solidFill>
                  <a:srgbClr val="000000"/>
                </a:solidFill>
                <a:latin typeface="Times New Roman" panose="02020603050405020304" pitchFamily="18" charset="0"/>
                <a:cs typeface="Times New Roman" panose="02020603050405020304" pitchFamily="18" charset="0"/>
              </a:endParaRPr>
            </a:p>
            <a:p>
              <a:pPr algn="l"/>
              <a:r>
                <a:rPr lang="it-IT" sz="2100" dirty="0">
                  <a:solidFill>
                    <a:srgbClr val="000000"/>
                  </a:solidFill>
                  <a:latin typeface="Times New Roman" panose="02020603050405020304" pitchFamily="18" charset="0"/>
                  <a:cs typeface="Times New Roman" panose="02020603050405020304" pitchFamily="18" charset="0"/>
                </a:rPr>
                <a:t>In generale:</a:t>
              </a:r>
            </a:p>
            <a:p>
              <a:pPr algn="l"/>
              <a:endParaRPr lang="it-IT" sz="2100" dirty="0">
                <a:solidFill>
                  <a:srgbClr val="000000"/>
                </a:solidFill>
                <a:latin typeface="Times New Roman" panose="02020603050405020304" pitchFamily="18" charset="0"/>
                <a:cs typeface="Times New Roman" panose="02020603050405020304" pitchFamily="18" charset="0"/>
              </a:endParaRPr>
            </a:p>
            <a:p>
              <a:pPr algn="l"/>
              <a:r>
                <a:rPr lang="it-IT" sz="2100" dirty="0">
                  <a:latin typeface="Times New Roman" panose="02020603050405020304" pitchFamily="18" charset="0"/>
                  <a:cs typeface="Times New Roman" panose="02020603050405020304" pitchFamily="18" charset="0"/>
                </a:rPr>
                <a:t>l</a:t>
              </a:r>
              <a:r>
                <a:rPr lang="it-IT" sz="2100" i="0" u="none" strike="noStrike" baseline="0" dirty="0">
                  <a:latin typeface="Times New Roman" panose="02020603050405020304" pitchFamily="18" charset="0"/>
                  <a:cs typeface="Times New Roman" panose="02020603050405020304" pitchFamily="18" charset="0"/>
                </a:rPr>
                <a:t>a </a:t>
              </a:r>
              <a:r>
                <a:rPr lang="it-IT" sz="2100" b="1" i="0" u="none" strike="noStrike" baseline="0" dirty="0">
                  <a:latin typeface="Times New Roman" panose="02020603050405020304" pitchFamily="18" charset="0"/>
                  <a:cs typeface="Times New Roman" panose="02020603050405020304" pitchFamily="18" charset="0"/>
                </a:rPr>
                <a:t>Vas </a:t>
              </a:r>
              <a:r>
                <a:rPr lang="it-IT" sz="2100" b="0" i="0" u="none" strike="noStrike" baseline="0" dirty="0">
                  <a:solidFill>
                    <a:srgbClr val="000000"/>
                  </a:solidFill>
                  <a:latin typeface="Times New Roman" panose="02020603050405020304" pitchFamily="18" charset="0"/>
                  <a:cs typeface="Times New Roman" panose="02020603050405020304" pitchFamily="18" charset="0"/>
                </a:rPr>
                <a:t>attiene alla valutazione degli</a:t>
              </a:r>
            </a:p>
            <a:p>
              <a:pPr algn="l"/>
              <a:r>
                <a:rPr lang="it-IT" sz="2100" b="0" i="0" u="none" strike="noStrike" baseline="0" dirty="0">
                  <a:solidFill>
                    <a:srgbClr val="000000"/>
                  </a:solidFill>
                  <a:latin typeface="Times New Roman" panose="02020603050405020304" pitchFamily="18" charset="0"/>
                  <a:cs typeface="Times New Roman" panose="02020603050405020304" pitchFamily="18" charset="0"/>
                </a:rPr>
                <a:t>effetti ambientali che è prevedibile</a:t>
              </a:r>
            </a:p>
            <a:p>
              <a:pPr algn="l"/>
              <a:r>
                <a:rPr lang="it-IT" sz="2100" b="0" i="0" u="none" strike="noStrike" baseline="0" dirty="0">
                  <a:solidFill>
                    <a:srgbClr val="000000"/>
                  </a:solidFill>
                  <a:latin typeface="Times New Roman" panose="02020603050405020304" pitchFamily="18" charset="0"/>
                  <a:cs typeface="Times New Roman" panose="02020603050405020304" pitchFamily="18" charset="0"/>
                </a:rPr>
                <a:t>conseguiranno dalla attuazione delle</a:t>
              </a:r>
            </a:p>
            <a:p>
              <a:pPr algn="l"/>
              <a:r>
                <a:rPr lang="it-IT" sz="2100" b="0" i="0" u="none" strike="noStrike" baseline="0" dirty="0">
                  <a:solidFill>
                    <a:srgbClr val="000000"/>
                  </a:solidFill>
                  <a:latin typeface="Times New Roman" panose="02020603050405020304" pitchFamily="18" charset="0"/>
                  <a:cs typeface="Times New Roman" panose="02020603050405020304" pitchFamily="18" charset="0"/>
                </a:rPr>
                <a:t>previsioni di </a:t>
              </a:r>
              <a:r>
                <a:rPr lang="it-IT" sz="2100" b="1" i="0" u="none" strike="noStrike" baseline="0" dirty="0">
                  <a:solidFill>
                    <a:srgbClr val="000000"/>
                  </a:solidFill>
                  <a:latin typeface="Times New Roman" panose="02020603050405020304" pitchFamily="18" charset="0"/>
                  <a:cs typeface="Times New Roman" panose="02020603050405020304" pitchFamily="18" charset="0"/>
                </a:rPr>
                <a:t>PIANI </a:t>
              </a:r>
              <a:r>
                <a:rPr lang="it-IT" sz="2100" b="0" i="0" u="none" strike="noStrike" baseline="0" dirty="0">
                  <a:solidFill>
                    <a:srgbClr val="000000"/>
                  </a:solidFill>
                  <a:latin typeface="Times New Roman" panose="02020603050405020304" pitchFamily="18" charset="0"/>
                  <a:cs typeface="Times New Roman" panose="02020603050405020304" pitchFamily="18" charset="0"/>
                </a:rPr>
                <a:t>e </a:t>
              </a:r>
              <a:r>
                <a:rPr lang="it-IT" sz="2100" b="1" i="0" u="none" strike="noStrike" baseline="0" dirty="0">
                  <a:solidFill>
                    <a:srgbClr val="000000"/>
                  </a:solidFill>
                  <a:latin typeface="Times New Roman" panose="02020603050405020304" pitchFamily="18" charset="0"/>
                  <a:cs typeface="Times New Roman" panose="02020603050405020304" pitchFamily="18" charset="0"/>
                </a:rPr>
                <a:t>PROGRAMMI</a:t>
              </a:r>
              <a:r>
                <a:rPr lang="it-IT" sz="2100" b="0" i="0" u="none" strike="noStrike" baseline="0" dirty="0">
                  <a:solidFill>
                    <a:srgbClr val="000000"/>
                  </a:solidFill>
                  <a:latin typeface="Times New Roman" panose="02020603050405020304" pitchFamily="18" charset="0"/>
                  <a:cs typeface="Times New Roman" panose="02020603050405020304" pitchFamily="18" charset="0"/>
                </a:rPr>
                <a:t>				</a:t>
              </a:r>
              <a:r>
                <a:rPr lang="it-IT" sz="2100" b="1" i="0" u="none" strike="noStrike" baseline="0" dirty="0">
                  <a:solidFill>
                    <a:srgbClr val="000000"/>
                  </a:solidFill>
                  <a:latin typeface="Times New Roman" panose="02020603050405020304" pitchFamily="18" charset="0"/>
                  <a:cs typeface="Times New Roman" panose="02020603050405020304" pitchFamily="18" charset="0"/>
                </a:rPr>
                <a:t>SGUARDO AD AREA VASTA</a:t>
              </a:r>
            </a:p>
            <a:p>
              <a:pPr algn="l"/>
              <a:endParaRPr lang="it-IT" sz="2100" b="0" i="0" u="none" strike="noStrike" baseline="0" dirty="0">
                <a:solidFill>
                  <a:srgbClr val="000000"/>
                </a:solidFill>
                <a:latin typeface="Times New Roman" panose="02020603050405020304" pitchFamily="18" charset="0"/>
                <a:cs typeface="Times New Roman" panose="02020603050405020304" pitchFamily="18" charset="0"/>
              </a:endParaRPr>
            </a:p>
            <a:p>
              <a:pPr algn="l"/>
              <a:endParaRPr lang="it-IT" sz="2100" b="0" i="0" u="none" strike="noStrike" baseline="0" dirty="0">
                <a:solidFill>
                  <a:srgbClr val="000000"/>
                </a:solidFill>
                <a:latin typeface="Times New Roman" panose="02020603050405020304" pitchFamily="18" charset="0"/>
                <a:cs typeface="Times New Roman" panose="02020603050405020304" pitchFamily="18" charset="0"/>
              </a:endParaRPr>
            </a:p>
            <a:p>
              <a:pPr algn="l"/>
              <a:r>
                <a:rPr lang="it-IT" sz="2100" dirty="0">
                  <a:latin typeface="Times New Roman" panose="02020603050405020304" pitchFamily="18" charset="0"/>
                  <a:cs typeface="Times New Roman" panose="02020603050405020304" pitchFamily="18" charset="0"/>
                </a:rPr>
                <a:t>l</a:t>
              </a:r>
              <a:r>
                <a:rPr lang="it-IT" sz="2100" i="0" u="none" strike="noStrike" baseline="0" dirty="0">
                  <a:latin typeface="Times New Roman" panose="02020603050405020304" pitchFamily="18" charset="0"/>
                  <a:cs typeface="Times New Roman" panose="02020603050405020304" pitchFamily="18" charset="0"/>
                </a:rPr>
                <a:t>a </a:t>
              </a:r>
              <a:r>
                <a:rPr lang="it-IT" sz="2100" b="1" i="0" u="none" strike="noStrike" baseline="0" dirty="0">
                  <a:latin typeface="Times New Roman" panose="02020603050405020304" pitchFamily="18" charset="0"/>
                  <a:cs typeface="Times New Roman" panose="02020603050405020304" pitchFamily="18" charset="0"/>
                </a:rPr>
                <a:t>Via </a:t>
              </a:r>
              <a:r>
                <a:rPr lang="it-IT" sz="2100" b="0" i="0" u="none" strike="noStrike" baseline="0" dirty="0">
                  <a:solidFill>
                    <a:srgbClr val="000000"/>
                  </a:solidFill>
                  <a:latin typeface="Times New Roman" panose="02020603050405020304" pitchFamily="18" charset="0"/>
                  <a:cs typeface="Times New Roman" panose="02020603050405020304" pitchFamily="18" charset="0"/>
                </a:rPr>
                <a:t>attiene alla valutazione dei</a:t>
              </a:r>
            </a:p>
            <a:p>
              <a:pPr algn="l"/>
              <a:r>
                <a:rPr lang="it-IT" sz="2100" b="0" i="0" u="none" strike="noStrike" baseline="0" dirty="0">
                  <a:solidFill>
                    <a:srgbClr val="000000"/>
                  </a:solidFill>
                  <a:latin typeface="Times New Roman" panose="02020603050405020304" pitchFamily="18" charset="0"/>
                  <a:cs typeface="Times New Roman" panose="02020603050405020304" pitchFamily="18" charset="0"/>
                </a:rPr>
                <a:t>probabili effetti di </a:t>
              </a:r>
              <a:r>
                <a:rPr lang="it-IT" sz="2100" i="0" u="none" strike="noStrike" baseline="0" dirty="0">
                  <a:solidFill>
                    <a:srgbClr val="000000"/>
                  </a:solidFill>
                  <a:latin typeface="Times New Roman" panose="02020603050405020304" pitchFamily="18" charset="0"/>
                  <a:cs typeface="Times New Roman" panose="02020603050405020304" pitchFamily="18" charset="0"/>
                </a:rPr>
                <a:t>uno specifico</a:t>
              </a:r>
              <a:r>
                <a:rPr lang="it-IT" sz="2100" b="1" i="0" u="none" strike="noStrike" baseline="0" dirty="0">
                  <a:solidFill>
                    <a:srgbClr val="000000"/>
                  </a:solidFill>
                  <a:latin typeface="Times New Roman" panose="02020603050405020304" pitchFamily="18" charset="0"/>
                  <a:cs typeface="Times New Roman" panose="02020603050405020304" pitchFamily="18" charset="0"/>
                </a:rPr>
                <a:t> PROGETTO/OPERA  </a:t>
              </a:r>
              <a:r>
                <a:rPr lang="it-IT" sz="2100" b="0" i="0" u="none" strike="noStrike" baseline="0" dirty="0">
                  <a:solidFill>
                    <a:srgbClr val="000000"/>
                  </a:solidFill>
                  <a:latin typeface="Times New Roman" panose="02020603050405020304" pitchFamily="18" charset="0"/>
                  <a:cs typeface="Times New Roman" panose="02020603050405020304" pitchFamily="18" charset="0"/>
                </a:rPr>
                <a:t>		</a:t>
              </a:r>
              <a:r>
                <a:rPr lang="it-IT" sz="2100" b="1" i="0" u="none" strike="noStrike" baseline="0" dirty="0">
                  <a:solidFill>
                    <a:srgbClr val="000000"/>
                  </a:solidFill>
                  <a:latin typeface="Times New Roman" panose="02020603050405020304" pitchFamily="18" charset="0"/>
                  <a:cs typeface="Times New Roman" panose="02020603050405020304" pitchFamily="18" charset="0"/>
                </a:rPr>
                <a:t>SGUARDO al DETTAGLIO</a:t>
              </a:r>
            </a:p>
            <a:p>
              <a:pPr algn="l"/>
              <a:endParaRPr lang="it-IT" sz="2100" b="1" dirty="0">
                <a:solidFill>
                  <a:srgbClr val="000000"/>
                </a:solidFill>
                <a:latin typeface="Times New Roman" panose="02020603050405020304" pitchFamily="18" charset="0"/>
                <a:cs typeface="Times New Roman" panose="02020603050405020304" pitchFamily="18" charset="0"/>
              </a:endParaRPr>
            </a:p>
            <a:p>
              <a:pPr algn="l"/>
              <a:endParaRPr lang="it-IT" sz="2100" b="1" i="0" u="none" strike="noStrike" baseline="0" dirty="0">
                <a:solidFill>
                  <a:srgbClr val="000000"/>
                </a:solidFill>
                <a:latin typeface="Times New Roman" panose="02020603050405020304" pitchFamily="18" charset="0"/>
                <a:cs typeface="Times New Roman" panose="02020603050405020304" pitchFamily="18" charset="0"/>
              </a:endParaRPr>
            </a:p>
          </p:txBody>
        </p:sp>
        <p:sp>
          <p:nvSpPr>
            <p:cNvPr id="4" name="Freccia a destra 3">
              <a:extLst>
                <a:ext uri="{FF2B5EF4-FFF2-40B4-BE49-F238E27FC236}">
                  <a16:creationId xmlns:a16="http://schemas.microsoft.com/office/drawing/2014/main" id="{14A77AB8-A08B-41B9-9F35-741A3CCBF84B}"/>
                </a:ext>
              </a:extLst>
            </p:cNvPr>
            <p:cNvSpPr/>
            <p:nvPr/>
          </p:nvSpPr>
          <p:spPr>
            <a:xfrm>
              <a:off x="6588965" y="5704763"/>
              <a:ext cx="550506" cy="30802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destra 5">
              <a:extLst>
                <a:ext uri="{FF2B5EF4-FFF2-40B4-BE49-F238E27FC236}">
                  <a16:creationId xmlns:a16="http://schemas.microsoft.com/office/drawing/2014/main" id="{078209B5-3C87-4113-9317-D1AB60FFB720}"/>
                </a:ext>
              </a:extLst>
            </p:cNvPr>
            <p:cNvSpPr/>
            <p:nvPr/>
          </p:nvSpPr>
          <p:spPr>
            <a:xfrm>
              <a:off x="6588965" y="4382445"/>
              <a:ext cx="550506" cy="30802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86118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59116FF-CB9D-4BD1-A1DD-AE98531C98A4}"/>
              </a:ext>
            </a:extLst>
          </p:cNvPr>
          <p:cNvSpPr txBox="1"/>
          <p:nvPr/>
        </p:nvSpPr>
        <p:spPr>
          <a:xfrm>
            <a:off x="215462" y="359067"/>
            <a:ext cx="11761076" cy="6124754"/>
          </a:xfrm>
          <a:prstGeom prst="rect">
            <a:avLst/>
          </a:prstGeom>
          <a:solidFill>
            <a:srgbClr val="FFFF99"/>
          </a:solidFill>
        </p:spPr>
        <p:txBody>
          <a:bodyPr wrap="square" rtlCol="0">
            <a:spAutoFit/>
          </a:bodyPr>
          <a:lstStyle/>
          <a:p>
            <a:pPr algn="ctr"/>
            <a:endParaRPr lang="it-IT" sz="2200" b="0" i="0" u="none" strike="noStrike" baseline="0" dirty="0">
              <a:latin typeface="Times New Roman" panose="02020603050405020304" pitchFamily="18" charset="0"/>
              <a:cs typeface="Times New Roman" panose="02020603050405020304" pitchFamily="18" charset="0"/>
            </a:endParaRPr>
          </a:p>
          <a:p>
            <a:pPr algn="ctr"/>
            <a:r>
              <a:rPr lang="it-IT" sz="2400" b="1" i="0" u="none" strike="noStrike" baseline="0" dirty="0">
                <a:latin typeface="Times New Roman" panose="02020603050405020304" pitchFamily="18" charset="0"/>
                <a:cs typeface="Times New Roman" panose="02020603050405020304" pitchFamily="18" charset="0"/>
              </a:rPr>
              <a:t>Come e perché </a:t>
            </a:r>
            <a:r>
              <a:rPr lang="it-IT" sz="2400" b="0" i="0" u="none" strike="noStrike" baseline="0" dirty="0">
                <a:latin typeface="Times New Roman" panose="02020603050405020304" pitchFamily="18" charset="0"/>
                <a:cs typeface="Times New Roman" panose="02020603050405020304" pitchFamily="18" charset="0"/>
              </a:rPr>
              <a:t>nasce l’idea della </a:t>
            </a:r>
            <a:r>
              <a:rPr lang="it-IT" sz="2400" b="1" i="0" u="none" strike="noStrike" baseline="0" dirty="0">
                <a:latin typeface="Times New Roman" panose="02020603050405020304" pitchFamily="18" charset="0"/>
                <a:cs typeface="Times New Roman" panose="02020603050405020304" pitchFamily="18" charset="0"/>
              </a:rPr>
              <a:t>valutazione ambientale</a:t>
            </a:r>
            <a:endParaRPr lang="it-IT" sz="2400" b="0" i="0" u="none" strike="noStrike" baseline="0" dirty="0">
              <a:latin typeface="Times New Roman" panose="02020603050405020304" pitchFamily="18" charset="0"/>
              <a:cs typeface="Times New Roman" panose="02020603050405020304" pitchFamily="18" charset="0"/>
            </a:endParaRPr>
          </a:p>
          <a:p>
            <a:pPr algn="l"/>
            <a:endParaRPr lang="it-IT" sz="2200" dirty="0">
              <a:latin typeface="Times New Roman" panose="02020603050405020304" pitchFamily="18" charset="0"/>
              <a:cs typeface="Times New Roman" panose="02020603050405020304" pitchFamily="18" charset="0"/>
            </a:endParaRPr>
          </a:p>
          <a:p>
            <a:pPr algn="l"/>
            <a:endParaRPr lang="it-IT" sz="2200" dirty="0">
              <a:latin typeface="Times New Roman" panose="02020603050405020304" pitchFamily="18" charset="0"/>
              <a:cs typeface="Times New Roman" panose="02020603050405020304" pitchFamily="18" charset="0"/>
            </a:endParaRPr>
          </a:p>
          <a:p>
            <a:pPr algn="l"/>
            <a:r>
              <a:rPr lang="it-IT" sz="2200" b="0" i="0" u="none" strike="noStrike" baseline="0" dirty="0">
                <a:latin typeface="Times New Roman" panose="02020603050405020304" pitchFamily="18" charset="0"/>
                <a:cs typeface="Times New Roman" panose="02020603050405020304" pitchFamily="18" charset="0"/>
              </a:rPr>
              <a:t>La valutazione ambientale nasce come “</a:t>
            </a:r>
            <a:r>
              <a:rPr lang="it-IT" sz="2200" b="0" i="1" u="none" strike="noStrike" baseline="0" dirty="0">
                <a:latin typeface="Times New Roman" panose="02020603050405020304" pitchFamily="18" charset="0"/>
                <a:cs typeface="Times New Roman" panose="02020603050405020304" pitchFamily="18" charset="0"/>
              </a:rPr>
              <a:t>correttivo della miopia del mercato</a:t>
            </a:r>
            <a:r>
              <a:rPr lang="it-IT" sz="2200" b="0" i="0" u="none" strike="noStrike" baseline="0" dirty="0">
                <a:latin typeface="Times New Roman" panose="02020603050405020304" pitchFamily="18" charset="0"/>
                <a:cs typeface="Times New Roman" panose="02020603050405020304" pitchFamily="18" charset="0"/>
              </a:rPr>
              <a:t>”, cioè come attività conoscitiva, per risolvere un problema delle discipline economiche (fattori di distorsione del</a:t>
            </a:r>
          </a:p>
          <a:p>
            <a:pPr algn="l"/>
            <a:r>
              <a:rPr lang="it-IT" sz="2200" dirty="0">
                <a:latin typeface="Times New Roman" panose="02020603050405020304" pitchFamily="18" charset="0"/>
                <a:cs typeface="Times New Roman" panose="02020603050405020304" pitchFamily="18" charset="0"/>
              </a:rPr>
              <a:t>m</a:t>
            </a:r>
            <a:r>
              <a:rPr lang="it-IT" sz="2200" b="0" i="0" u="none" strike="noStrike" baseline="0" dirty="0">
                <a:latin typeface="Times New Roman" panose="02020603050405020304" pitchFamily="18" charset="0"/>
                <a:cs typeface="Times New Roman" panose="02020603050405020304" pitchFamily="18" charset="0"/>
              </a:rPr>
              <a:t>ercato)</a:t>
            </a:r>
          </a:p>
          <a:p>
            <a:pPr algn="l"/>
            <a:r>
              <a:rPr lang="it-IT" sz="2200" b="0" i="0" u="none" strike="noStrike" baseline="0" dirty="0">
                <a:latin typeface="Times New Roman" panose="02020603050405020304" pitchFamily="18" charset="0"/>
                <a:cs typeface="Times New Roman" panose="02020603050405020304" pitchFamily="18" charset="0"/>
              </a:rPr>
              <a:t>Per fornire al decisore (politico) una adeguata informazione anche degli effetti dell’attività umana</a:t>
            </a:r>
          </a:p>
          <a:p>
            <a:pPr algn="l"/>
            <a:r>
              <a:rPr lang="it-IT" sz="2200" b="0" i="0" u="none" strike="noStrike" baseline="0" dirty="0">
                <a:latin typeface="Times New Roman" panose="02020603050405020304" pitchFamily="18" charset="0"/>
                <a:cs typeface="Times New Roman" panose="02020603050405020304" pitchFamily="18" charset="0"/>
              </a:rPr>
              <a:t>sul mondo esterno</a:t>
            </a:r>
          </a:p>
          <a:p>
            <a:pPr algn="l"/>
            <a:endParaRPr lang="it-IT" sz="2200" b="0" i="0" u="none" strike="noStrike" baseline="0" dirty="0">
              <a:latin typeface="Times New Roman" panose="02020603050405020304" pitchFamily="18" charset="0"/>
              <a:cs typeface="Times New Roman" panose="02020603050405020304" pitchFamily="18" charset="0"/>
            </a:endParaRPr>
          </a:p>
          <a:p>
            <a:pPr algn="l"/>
            <a:endParaRPr lang="it-IT" sz="2200" b="0" i="0" u="none" strike="noStrike" baseline="0" dirty="0">
              <a:latin typeface="Times New Roman" panose="02020603050405020304" pitchFamily="18" charset="0"/>
              <a:cs typeface="Times New Roman" panose="02020603050405020304" pitchFamily="18" charset="0"/>
            </a:endParaRPr>
          </a:p>
          <a:p>
            <a:pPr algn="l"/>
            <a:r>
              <a:rPr lang="it-IT" sz="2200" b="0" i="0" u="none" strike="noStrike" baseline="0" dirty="0">
                <a:latin typeface="Times New Roman" panose="02020603050405020304" pitchFamily="18" charset="0"/>
                <a:cs typeface="Times New Roman" panose="02020603050405020304" pitchFamily="18" charset="0"/>
              </a:rPr>
              <a:t>Essa fornisce elementi conoscitivi circa gli </a:t>
            </a:r>
            <a:r>
              <a:rPr lang="it-IT" sz="2200" b="1" i="0" u="none" strike="noStrike" baseline="0" dirty="0">
                <a:latin typeface="Times New Roman" panose="02020603050405020304" pitchFamily="18" charset="0"/>
                <a:cs typeface="Times New Roman" panose="02020603050405020304" pitchFamily="18" charset="0"/>
              </a:rPr>
              <a:t>effetti negativi</a:t>
            </a:r>
            <a:r>
              <a:rPr lang="it-IT" sz="2200" b="0" i="0" u="none" strike="noStrike" baseline="0" dirty="0">
                <a:latin typeface="Times New Roman" panose="02020603050405020304" pitchFamily="18" charset="0"/>
                <a:cs typeface="Times New Roman" panose="02020603050405020304" pitchFamily="18" charset="0"/>
              </a:rPr>
              <a:t>, i </a:t>
            </a:r>
            <a:r>
              <a:rPr lang="it-IT" sz="2200" b="1" i="0" u="none" strike="noStrike" baseline="0" dirty="0">
                <a:latin typeface="Times New Roman" panose="02020603050405020304" pitchFamily="18" charset="0"/>
                <a:cs typeface="Times New Roman" panose="02020603050405020304" pitchFamily="18" charset="0"/>
              </a:rPr>
              <a:t>costi esterni</a:t>
            </a:r>
            <a:r>
              <a:rPr lang="it-IT" sz="2200" b="0" i="0" u="none" strike="noStrike" baseline="0" dirty="0">
                <a:latin typeface="Times New Roman" panose="02020603050405020304" pitchFamily="18" charset="0"/>
                <a:cs typeface="Times New Roman" panose="02020603050405020304" pitchFamily="18" charset="0"/>
              </a:rPr>
              <a:t>, le (c.d. </a:t>
            </a:r>
            <a:r>
              <a:rPr lang="it-IT" sz="2200" b="1" i="0" u="none" strike="noStrike" baseline="0" dirty="0">
                <a:latin typeface="Times New Roman" panose="02020603050405020304" pitchFamily="18" charset="0"/>
                <a:cs typeface="Times New Roman" panose="02020603050405020304" pitchFamily="18" charset="0"/>
              </a:rPr>
              <a:t>esternalità</a:t>
            </a:r>
            <a:r>
              <a:rPr lang="it-IT" sz="2200" b="0" i="0" u="none" strike="noStrike" baseline="0" dirty="0">
                <a:latin typeface="Times New Roman" panose="02020603050405020304" pitchFamily="18" charset="0"/>
                <a:cs typeface="Times New Roman" panose="02020603050405020304" pitchFamily="18" charset="0"/>
              </a:rPr>
              <a:t>)</a:t>
            </a:r>
          </a:p>
          <a:p>
            <a:pPr algn="l"/>
            <a:r>
              <a:rPr lang="it-IT" sz="2200" dirty="0">
                <a:latin typeface="Times New Roman" panose="02020603050405020304" pitchFamily="18" charset="0"/>
                <a:cs typeface="Times New Roman" panose="02020603050405020304" pitchFamily="18" charset="0"/>
              </a:rPr>
              <a:t>- </a:t>
            </a:r>
            <a:r>
              <a:rPr lang="it-IT" sz="2200" b="0" i="0" u="none" strike="noStrike" baseline="0" dirty="0">
                <a:latin typeface="Times New Roman" panose="02020603050405020304" pitchFamily="18" charset="0"/>
                <a:cs typeface="Times New Roman" panose="02020603050405020304" pitchFamily="18" charset="0"/>
              </a:rPr>
              <a:t>anche di medio e lungo periodo</a:t>
            </a:r>
          </a:p>
          <a:p>
            <a:pPr algn="l"/>
            <a:r>
              <a:rPr lang="it-IT" sz="2200" dirty="0">
                <a:latin typeface="Times New Roman" panose="02020603050405020304" pitchFamily="18" charset="0"/>
                <a:cs typeface="Times New Roman" panose="02020603050405020304" pitchFamily="18" charset="0"/>
              </a:rPr>
              <a:t>- </a:t>
            </a:r>
            <a:r>
              <a:rPr lang="it-IT" sz="2200" b="0" i="0" u="none" strike="noStrike" baseline="0" dirty="0">
                <a:latin typeface="Times New Roman" panose="02020603050405020304" pitchFamily="18" charset="0"/>
                <a:cs typeface="Times New Roman" panose="02020603050405020304" pitchFamily="18" charset="0"/>
              </a:rPr>
              <a:t>spesso non valutabili esclusivamente dal punto di vista finanziario</a:t>
            </a:r>
            <a:r>
              <a:rPr lang="it-IT" sz="2200" dirty="0">
                <a:latin typeface="Times New Roman" panose="02020603050405020304" pitchFamily="18" charset="0"/>
                <a:cs typeface="Times New Roman" panose="02020603050405020304" pitchFamily="18" charset="0"/>
              </a:rPr>
              <a:t>;</a:t>
            </a:r>
          </a:p>
          <a:p>
            <a:pPr algn="l"/>
            <a:r>
              <a:rPr lang="it-IT" sz="2200" b="0" i="0" u="none" strike="noStrike" baseline="0" dirty="0">
                <a:latin typeface="Times New Roman" panose="02020603050405020304" pitchFamily="18" charset="0"/>
                <a:cs typeface="Times New Roman" panose="02020603050405020304" pitchFamily="18" charset="0"/>
              </a:rPr>
              <a:t>- </a:t>
            </a:r>
            <a:r>
              <a:rPr lang="it-IT" sz="2200" dirty="0">
                <a:latin typeface="Times New Roman" panose="02020603050405020304" pitchFamily="18" charset="0"/>
                <a:cs typeface="Times New Roman" panose="02020603050405020304" pitchFamily="18" charset="0"/>
              </a:rPr>
              <a:t>e</a:t>
            </a:r>
            <a:r>
              <a:rPr lang="it-IT" sz="2200" b="0" i="0" u="none" strike="noStrike" baseline="0" dirty="0">
                <a:latin typeface="Times New Roman" panose="02020603050405020304" pitchFamily="18" charset="0"/>
                <a:cs typeface="Times New Roman" panose="02020603050405020304" pitchFamily="18" charset="0"/>
              </a:rPr>
              <a:t>ffetti non percepiti dai tradizionali strumenti di valutazione economica (es. analisi costi-benefici e/o costi-efficacia)</a:t>
            </a:r>
            <a:endParaRPr lang="it-IT" sz="2200" dirty="0">
              <a:latin typeface="Times New Roman" panose="02020603050405020304" pitchFamily="18" charset="0"/>
              <a:cs typeface="Times New Roman" panose="02020603050405020304" pitchFamily="18" charset="0"/>
            </a:endParaRPr>
          </a:p>
          <a:p>
            <a:pPr algn="l"/>
            <a:endParaRPr lang="it-IT" sz="2200" b="0" i="0" u="none" strike="noStrike" baseline="0" dirty="0">
              <a:latin typeface="Times New Roman" panose="02020603050405020304" pitchFamily="18" charset="0"/>
              <a:cs typeface="Times New Roman" panose="02020603050405020304" pitchFamily="18" charset="0"/>
            </a:endParaRPr>
          </a:p>
          <a:p>
            <a:pPr algn="l"/>
            <a:endParaRPr lang="it-IT" dirty="0"/>
          </a:p>
        </p:txBody>
      </p:sp>
    </p:spTree>
    <p:extLst>
      <p:ext uri="{BB962C8B-B14F-4D97-AF65-F5344CB8AC3E}">
        <p14:creationId xmlns:p14="http://schemas.microsoft.com/office/powerpoint/2010/main" val="2719507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A968772-B313-4D76-B431-F5920E1DE3ED}"/>
              </a:ext>
            </a:extLst>
          </p:cNvPr>
          <p:cNvSpPr txBox="1"/>
          <p:nvPr/>
        </p:nvSpPr>
        <p:spPr>
          <a:xfrm>
            <a:off x="173421" y="439508"/>
            <a:ext cx="11729545" cy="5909310"/>
          </a:xfrm>
          <a:prstGeom prst="rect">
            <a:avLst/>
          </a:prstGeom>
          <a:solidFill>
            <a:srgbClr val="FFFF99"/>
          </a:solidFill>
        </p:spPr>
        <p:txBody>
          <a:bodyPr wrap="square" rtlCol="0">
            <a:spAutoFit/>
          </a:bodyPr>
          <a:lstStyle/>
          <a:p>
            <a:pPr algn="ctr"/>
            <a:endParaRPr lang="it-IT" sz="2200" i="0" u="none" strike="noStrike" baseline="0" dirty="0">
              <a:latin typeface="Times New Roman" panose="02020603050405020304" pitchFamily="18" charset="0"/>
              <a:cs typeface="Times New Roman" panose="02020603050405020304" pitchFamily="18" charset="0"/>
            </a:endParaRPr>
          </a:p>
          <a:p>
            <a:pPr algn="ctr"/>
            <a:r>
              <a:rPr lang="it-IT" sz="2600" i="0" u="none" strike="noStrike" baseline="0" dirty="0">
                <a:latin typeface="Times New Roman" panose="02020603050405020304" pitchFamily="18" charset="0"/>
                <a:cs typeface="Times New Roman" panose="02020603050405020304" pitchFamily="18" charset="0"/>
              </a:rPr>
              <a:t>Definizione di </a:t>
            </a:r>
            <a:r>
              <a:rPr lang="it-IT" sz="2600" b="1" i="0" u="none" strike="noStrike" baseline="0" dirty="0">
                <a:latin typeface="Times New Roman" panose="02020603050405020304" pitchFamily="18" charset="0"/>
                <a:cs typeface="Times New Roman" panose="02020603050405020304" pitchFamily="18" charset="0"/>
              </a:rPr>
              <a:t>impatto ambientale</a:t>
            </a:r>
          </a:p>
          <a:p>
            <a:pPr algn="just"/>
            <a:endParaRPr lang="it-IT" sz="2400" b="1" dirty="0">
              <a:latin typeface="Times New Roman" panose="02020603050405020304" pitchFamily="18" charset="0"/>
              <a:cs typeface="Times New Roman" panose="02020603050405020304" pitchFamily="18" charset="0"/>
            </a:endParaRPr>
          </a:p>
          <a:p>
            <a:pPr algn="just"/>
            <a:endParaRPr lang="it-IT" sz="2400" b="1" dirty="0">
              <a:latin typeface="Times New Roman" panose="02020603050405020304" pitchFamily="18" charset="0"/>
              <a:cs typeface="Times New Roman" panose="02020603050405020304" pitchFamily="18" charset="0"/>
            </a:endParaRPr>
          </a:p>
          <a:p>
            <a:pPr algn="just"/>
            <a:r>
              <a:rPr lang="it-IT" sz="2400" b="1" i="0" u="none" strike="noStrike" baseline="0" dirty="0">
                <a:latin typeface="Times New Roman" panose="02020603050405020304" pitchFamily="18" charset="0"/>
                <a:cs typeface="Times New Roman" panose="02020603050405020304" pitchFamily="18" charset="0"/>
              </a:rPr>
              <a:t>IMPATTO AMBIENTALE</a:t>
            </a:r>
            <a:r>
              <a:rPr lang="it-IT" sz="2400" i="0" u="none" strike="noStrike" baseline="0" dirty="0">
                <a:latin typeface="Times New Roman" panose="02020603050405020304" pitchFamily="18" charset="0"/>
                <a:cs typeface="Times New Roman" panose="02020603050405020304" pitchFamily="18" charset="0"/>
              </a:rPr>
              <a:t>:</a:t>
            </a:r>
          </a:p>
          <a:p>
            <a:pPr algn="just"/>
            <a:endParaRPr lang="it-IT" sz="2400" b="1" dirty="0">
              <a:latin typeface="Times New Roman" panose="02020603050405020304" pitchFamily="18" charset="0"/>
              <a:cs typeface="Times New Roman" panose="02020603050405020304" pitchFamily="18" charset="0"/>
            </a:endParaRPr>
          </a:p>
          <a:p>
            <a:pPr algn="just"/>
            <a:r>
              <a:rPr lang="it-IT" sz="2400" dirty="0">
                <a:latin typeface="Times New Roman" panose="02020603050405020304" pitchFamily="18" charset="0"/>
                <a:cs typeface="Times New Roman" panose="02020603050405020304" pitchFamily="18" charset="0"/>
              </a:rPr>
              <a:t>… </a:t>
            </a:r>
            <a:r>
              <a:rPr lang="it-IT" sz="2400" b="0" i="0" u="none" strike="noStrike" baseline="0" dirty="0">
                <a:latin typeface="Times New Roman" panose="02020603050405020304" pitchFamily="18" charset="0"/>
                <a:cs typeface="Times New Roman" panose="02020603050405020304" pitchFamily="18" charset="0"/>
              </a:rPr>
              <a:t>l’</a:t>
            </a:r>
            <a:r>
              <a:rPr lang="it-IT" sz="2400" b="0" i="1" u="none" strike="noStrike" baseline="0" dirty="0">
                <a:latin typeface="Times New Roman" panose="02020603050405020304" pitchFamily="18" charset="0"/>
                <a:cs typeface="Times New Roman" panose="02020603050405020304" pitchFamily="18" charset="0"/>
              </a:rPr>
              <a:t>alterazione</a:t>
            </a:r>
            <a:r>
              <a:rPr lang="it-IT" sz="2400" b="0" i="0" u="none" strike="noStrike" baseline="0" dirty="0">
                <a:latin typeface="Times New Roman" panose="02020603050405020304" pitchFamily="18" charset="0"/>
                <a:cs typeface="Times New Roman" panose="02020603050405020304" pitchFamily="18" charset="0"/>
              </a:rPr>
              <a:t> qualitativa e/o quantitativa, diretta o indiretta, a breve e a lungo termine, permanente o temporanea, singola e cumulativa, positiva e negativa, </a:t>
            </a:r>
            <a:r>
              <a:rPr lang="it-IT" sz="2400" b="0" i="1" u="none" strike="noStrike" baseline="0" dirty="0">
                <a:latin typeface="Times New Roman" panose="02020603050405020304" pitchFamily="18" charset="0"/>
                <a:cs typeface="Times New Roman" panose="02020603050405020304" pitchFamily="18" charset="0"/>
              </a:rPr>
              <a:t>dell’</a:t>
            </a:r>
            <a:r>
              <a:rPr lang="it-IT" sz="2400" b="1" i="1" u="none" strike="noStrike" baseline="0" dirty="0">
                <a:latin typeface="Times New Roman" panose="02020603050405020304" pitchFamily="18" charset="0"/>
                <a:cs typeface="Times New Roman" panose="02020603050405020304" pitchFamily="18" charset="0"/>
              </a:rPr>
              <a:t>ambiente</a:t>
            </a:r>
            <a:r>
              <a:rPr lang="it-IT" sz="2400" b="0" i="0" u="none" strike="noStrike" baseline="0" dirty="0">
                <a:latin typeface="Times New Roman" panose="02020603050405020304" pitchFamily="18" charset="0"/>
                <a:cs typeface="Times New Roman" panose="02020603050405020304" pitchFamily="18" charset="0"/>
              </a:rPr>
              <a:t> inteso come </a:t>
            </a:r>
            <a:r>
              <a:rPr lang="it-IT" sz="2400" b="0" i="1" u="none" strike="noStrike" baseline="0" dirty="0">
                <a:latin typeface="Times New Roman" panose="02020603050405020304" pitchFamily="18" charset="0"/>
                <a:cs typeface="Times New Roman" panose="02020603050405020304" pitchFamily="18" charset="0"/>
              </a:rPr>
              <a:t>sistema di relazioni tra i fattori antropici, naturalistici, chimico-fisici, climatici, </a:t>
            </a:r>
            <a:r>
              <a:rPr lang="it-IT" sz="2400" b="1" i="1" u="none" strike="noStrike" baseline="0" dirty="0">
                <a:latin typeface="Times New Roman" panose="02020603050405020304" pitchFamily="18" charset="0"/>
                <a:cs typeface="Times New Roman" panose="02020603050405020304" pitchFamily="18" charset="0"/>
              </a:rPr>
              <a:t>paesaggistici, architettonici, culturali, agricoli ed economici</a:t>
            </a:r>
            <a:r>
              <a:rPr lang="it-IT" sz="2400" b="0" i="0" u="none" strike="noStrike" baseline="0" dirty="0">
                <a:latin typeface="Times New Roman" panose="02020603050405020304" pitchFamily="18" charset="0"/>
                <a:cs typeface="Times New Roman" panose="02020603050405020304" pitchFamily="18" charset="0"/>
              </a:rPr>
              <a:t>, in conseguenza dell’attuazione sul territorio di </a:t>
            </a:r>
            <a:r>
              <a:rPr lang="it-IT" sz="2400" b="1" i="0" u="none" strike="noStrike" baseline="0" dirty="0">
                <a:latin typeface="Times New Roman" panose="02020603050405020304" pitchFamily="18" charset="0"/>
                <a:cs typeface="Times New Roman" panose="02020603050405020304" pitchFamily="18" charset="0"/>
              </a:rPr>
              <a:t>piani</a:t>
            </a:r>
            <a:r>
              <a:rPr lang="it-IT" sz="2400" b="0" i="0" u="none" strike="noStrike" baseline="0" dirty="0">
                <a:latin typeface="Times New Roman" panose="02020603050405020304" pitchFamily="18" charset="0"/>
                <a:cs typeface="Times New Roman" panose="02020603050405020304" pitchFamily="18" charset="0"/>
              </a:rPr>
              <a:t> o </a:t>
            </a:r>
            <a:r>
              <a:rPr lang="it-IT" sz="2400" b="1" i="0" u="none" strike="noStrike" baseline="0" dirty="0">
                <a:latin typeface="Times New Roman" panose="02020603050405020304" pitchFamily="18" charset="0"/>
                <a:cs typeface="Times New Roman" panose="02020603050405020304" pitchFamily="18" charset="0"/>
              </a:rPr>
              <a:t>programmi</a:t>
            </a:r>
            <a:r>
              <a:rPr lang="it-IT" sz="2400" b="0" i="0" u="none" strike="noStrike" baseline="0" dirty="0">
                <a:latin typeface="Times New Roman" panose="02020603050405020304" pitchFamily="18" charset="0"/>
                <a:cs typeface="Times New Roman" panose="02020603050405020304" pitchFamily="18" charset="0"/>
              </a:rPr>
              <a:t> o di </a:t>
            </a:r>
            <a:r>
              <a:rPr lang="it-IT" sz="2400" b="1" i="0" u="none" strike="noStrike" baseline="0" dirty="0">
                <a:latin typeface="Times New Roman" panose="02020603050405020304" pitchFamily="18" charset="0"/>
                <a:cs typeface="Times New Roman" panose="02020603050405020304" pitchFamily="18" charset="0"/>
              </a:rPr>
              <a:t>progetti </a:t>
            </a:r>
            <a:r>
              <a:rPr lang="it-IT" sz="2400" b="0" i="0" u="none" strike="noStrike" baseline="0" dirty="0">
                <a:latin typeface="Times New Roman" panose="02020603050405020304" pitchFamily="18" charset="0"/>
                <a:cs typeface="Times New Roman" panose="02020603050405020304" pitchFamily="18" charset="0"/>
              </a:rPr>
              <a:t>nelle diverse fasi della loro realizzazione, gestione e dismissione, nonché di eventuali malfunzionamenti.</a:t>
            </a:r>
          </a:p>
          <a:p>
            <a:pPr algn="just"/>
            <a:endParaRPr lang="it-IT" sz="2400" dirty="0">
              <a:latin typeface="Times New Roman" panose="02020603050405020304" pitchFamily="18" charset="0"/>
              <a:cs typeface="Times New Roman" panose="02020603050405020304" pitchFamily="18" charset="0"/>
            </a:endParaRPr>
          </a:p>
          <a:p>
            <a:pPr algn="just"/>
            <a:r>
              <a:rPr lang="it-IT" sz="2400" b="0" i="0" u="none" strike="noStrike" baseline="0" dirty="0">
                <a:latin typeface="Times New Roman" panose="02020603050405020304" pitchFamily="18" charset="0"/>
                <a:cs typeface="Times New Roman" panose="02020603050405020304" pitchFamily="18" charset="0"/>
              </a:rPr>
              <a:t>(art. 5 </a:t>
            </a:r>
            <a:r>
              <a:rPr lang="it-IT" sz="2400" b="0" i="0" u="none" strike="noStrike" baseline="0" dirty="0" err="1">
                <a:latin typeface="Times New Roman" panose="02020603050405020304" pitchFamily="18" charset="0"/>
                <a:cs typeface="Times New Roman" panose="02020603050405020304" pitchFamily="18" charset="0"/>
              </a:rPr>
              <a:t>DLgs</a:t>
            </a:r>
            <a:r>
              <a:rPr lang="it-IT" sz="2400" b="0" i="0" u="none" strike="noStrike" baseline="0" dirty="0">
                <a:latin typeface="Times New Roman" panose="02020603050405020304" pitchFamily="18" charset="0"/>
                <a:cs typeface="Times New Roman" panose="02020603050405020304" pitchFamily="18" charset="0"/>
              </a:rPr>
              <a:t> 4/08)</a:t>
            </a:r>
          </a:p>
          <a:p>
            <a:pPr algn="just"/>
            <a:endParaRPr lang="it-IT" sz="2400" dirty="0">
              <a:latin typeface="Times New Roman" panose="02020603050405020304" pitchFamily="18" charset="0"/>
              <a:cs typeface="Times New Roman" panose="02020603050405020304" pitchFamily="18" charset="0"/>
            </a:endParaRPr>
          </a:p>
          <a:p>
            <a:pPr algn="l"/>
            <a:endParaRPr lang="it-IT" dirty="0"/>
          </a:p>
        </p:txBody>
      </p:sp>
    </p:spTree>
    <p:extLst>
      <p:ext uri="{BB962C8B-B14F-4D97-AF65-F5344CB8AC3E}">
        <p14:creationId xmlns:p14="http://schemas.microsoft.com/office/powerpoint/2010/main" val="1526310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F38F2D8A-A84A-4210-A03E-8124097F3EB6}"/>
              </a:ext>
            </a:extLst>
          </p:cNvPr>
          <p:cNvSpPr txBox="1"/>
          <p:nvPr/>
        </p:nvSpPr>
        <p:spPr>
          <a:xfrm>
            <a:off x="5463" y="562093"/>
            <a:ext cx="6526924" cy="1631216"/>
          </a:xfrm>
          <a:prstGeom prst="rect">
            <a:avLst/>
          </a:prstGeom>
          <a:noFill/>
        </p:spPr>
        <p:txBody>
          <a:bodyPr wrap="square" rtlCol="0">
            <a:spAutoFit/>
          </a:bodyPr>
          <a:lstStyle/>
          <a:p>
            <a:pPr algn="ctr"/>
            <a:endParaRPr lang="it-IT" sz="2400" dirty="0">
              <a:latin typeface="Times New Roman" panose="02020603050405020304" pitchFamily="18" charset="0"/>
              <a:cs typeface="Times New Roman" panose="02020603050405020304" pitchFamily="18" charset="0"/>
            </a:endParaRPr>
          </a:p>
          <a:p>
            <a:pPr algn="ctr"/>
            <a:r>
              <a:rPr lang="it-IT" sz="2600" b="1" dirty="0">
                <a:solidFill>
                  <a:schemeClr val="bg1"/>
                </a:solidFill>
                <a:latin typeface="Times New Roman" panose="02020603050405020304" pitchFamily="18" charset="0"/>
                <a:cs typeface="Times New Roman" panose="02020603050405020304" pitchFamily="18" charset="0"/>
              </a:rPr>
              <a:t>VIA</a:t>
            </a:r>
          </a:p>
          <a:p>
            <a:pPr algn="ctr"/>
            <a:r>
              <a:rPr lang="it-IT" sz="2600" dirty="0">
                <a:solidFill>
                  <a:schemeClr val="bg1"/>
                </a:solidFill>
                <a:latin typeface="Times New Roman" panose="02020603050405020304" pitchFamily="18" charset="0"/>
                <a:cs typeface="Times New Roman" panose="02020603050405020304" pitchFamily="18" charset="0"/>
              </a:rPr>
              <a:t>Valutazione di Impatto Ambientale</a:t>
            </a:r>
          </a:p>
          <a:p>
            <a:pPr algn="ctr"/>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383158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939</TotalTime>
  <Words>4544</Words>
  <Application>Microsoft Office PowerPoint</Application>
  <PresentationFormat>Widescreen</PresentationFormat>
  <Paragraphs>386</Paragraphs>
  <Slides>38</Slides>
  <Notes>3</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38</vt:i4>
      </vt:variant>
    </vt:vector>
  </HeadingPairs>
  <TitlesOfParts>
    <vt:vector size="44" baseType="lpstr">
      <vt:lpstr>Arial</vt:lpstr>
      <vt:lpstr>Calibri</vt:lpstr>
      <vt:lpstr>Calibri Light</vt:lpstr>
      <vt:lpstr>Symbol</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SONIA PRESTAMBURGO</dc:creator>
  <cp:lastModifiedBy>PRESTAMBURGO SONIA</cp:lastModifiedBy>
  <cp:revision>96</cp:revision>
  <dcterms:created xsi:type="dcterms:W3CDTF">2021-02-25T15:30:55Z</dcterms:created>
  <dcterms:modified xsi:type="dcterms:W3CDTF">2022-03-15T18:39:37Z</dcterms:modified>
</cp:coreProperties>
</file>