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448" r:id="rId2"/>
    <p:sldId id="449" r:id="rId3"/>
    <p:sldId id="450" r:id="rId4"/>
    <p:sldId id="279" r:id="rId5"/>
    <p:sldId id="313" r:id="rId6"/>
    <p:sldId id="314" r:id="rId7"/>
    <p:sldId id="315" r:id="rId8"/>
    <p:sldId id="630" r:id="rId9"/>
    <p:sldId id="277" r:id="rId10"/>
    <p:sldId id="258" r:id="rId11"/>
    <p:sldId id="636" r:id="rId12"/>
    <p:sldId id="637" r:id="rId13"/>
    <p:sldId id="631" r:id="rId14"/>
    <p:sldId id="632" r:id="rId15"/>
    <p:sldId id="268" r:id="rId16"/>
    <p:sldId id="262" r:id="rId17"/>
    <p:sldId id="635" r:id="rId18"/>
    <p:sldId id="263" r:id="rId19"/>
    <p:sldId id="819" r:id="rId20"/>
    <p:sldId id="523" r:id="rId21"/>
    <p:sldId id="524" r:id="rId22"/>
    <p:sldId id="525" r:id="rId23"/>
    <p:sldId id="817" r:id="rId24"/>
    <p:sldId id="522" r:id="rId25"/>
    <p:sldId id="529" r:id="rId26"/>
    <p:sldId id="820" r:id="rId27"/>
    <p:sldId id="821" r:id="rId28"/>
    <p:sldId id="526" r:id="rId29"/>
    <p:sldId id="621" r:id="rId30"/>
    <p:sldId id="321" r:id="rId31"/>
    <p:sldId id="639" r:id="rId32"/>
    <p:sldId id="391" r:id="rId33"/>
    <p:sldId id="587" r:id="rId34"/>
    <p:sldId id="392" r:id="rId35"/>
    <p:sldId id="593" r:id="rId36"/>
    <p:sldId id="595" r:id="rId37"/>
    <p:sldId id="594" r:id="rId38"/>
    <p:sldId id="596" r:id="rId39"/>
    <p:sldId id="588" r:id="rId40"/>
    <p:sldId id="261" r:id="rId41"/>
    <p:sldId id="260" r:id="rId42"/>
    <p:sldId id="589" r:id="rId43"/>
    <p:sldId id="256" r:id="rId44"/>
    <p:sldId id="257" r:id="rId45"/>
    <p:sldId id="266" r:id="rId46"/>
    <p:sldId id="273" r:id="rId47"/>
    <p:sldId id="275" r:id="rId48"/>
    <p:sldId id="276" r:id="rId49"/>
    <p:sldId id="597" r:id="rId50"/>
    <p:sldId id="628" r:id="rId51"/>
    <p:sldId id="629" r:id="rId52"/>
    <p:sldId id="282" r:id="rId53"/>
    <p:sldId id="290" r:id="rId54"/>
    <p:sldId id="598" r:id="rId55"/>
    <p:sldId id="626" r:id="rId56"/>
    <p:sldId id="627" r:id="rId57"/>
    <p:sldId id="520" r:id="rId58"/>
    <p:sldId id="530" r:id="rId59"/>
    <p:sldId id="638"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berto Tommasini" initials="AT" lastIdx="2" clrIdx="0">
    <p:extLst>
      <p:ext uri="{19B8F6BF-5375-455C-9EA6-DF929625EA0E}">
        <p15:presenceInfo xmlns:p15="http://schemas.microsoft.com/office/powerpoint/2012/main" userId="4ed976f799c97d5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92" autoAdjust="0"/>
    <p:restoredTop sz="94660"/>
  </p:normalViewPr>
  <p:slideViewPr>
    <p:cSldViewPr snapToGrid="0">
      <p:cViewPr varScale="1">
        <p:scale>
          <a:sx n="73" d="100"/>
          <a:sy n="73" d="100"/>
        </p:scale>
        <p:origin x="59" y="39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0B457C-BFDD-48CD-8ECD-CBDDBC2D4E1E}" type="datetimeFigureOut">
              <a:rPr lang="it-IT" smtClean="0"/>
              <a:t>17/03/2022</a:t>
            </a:fld>
            <a:endParaRPr lang="it-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6D3972-1BAF-4870-8D69-05E9CA4EEE3F}" type="slidenum">
              <a:rPr lang="it-IT" smtClean="0"/>
              <a:t>‹#›</a:t>
            </a:fld>
            <a:endParaRPr lang="it-IT"/>
          </a:p>
        </p:txBody>
      </p:sp>
    </p:spTree>
    <p:extLst>
      <p:ext uri="{BB962C8B-B14F-4D97-AF65-F5344CB8AC3E}">
        <p14:creationId xmlns:p14="http://schemas.microsoft.com/office/powerpoint/2010/main" val="96960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a:extLst>
              <a:ext uri="{FF2B5EF4-FFF2-40B4-BE49-F238E27FC236}">
                <a16:creationId xmlns:a16="http://schemas.microsoft.com/office/drawing/2014/main" id="{A0BA283A-3F39-4E33-90F5-A545DF6145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ea typeface="MS PGothic" panose="020B0600070205080204" pitchFamily="34" charset="-128"/>
              </a:defRPr>
            </a:lvl1pPr>
            <a:lvl2pPr marL="37931725" indent="-37474525">
              <a:defRPr sz="4000">
                <a:solidFill>
                  <a:schemeClr val="tx1"/>
                </a:solidFill>
                <a:latin typeface="Arial" panose="020B0604020202020204" pitchFamily="34" charset="0"/>
                <a:ea typeface="MS PGothic" panose="020B0600070205080204" pitchFamily="34" charset="-128"/>
              </a:defRPr>
            </a:lvl2pPr>
            <a:lvl3pPr marL="1143000" indent="-228600">
              <a:defRPr sz="4000">
                <a:solidFill>
                  <a:schemeClr val="tx1"/>
                </a:solidFill>
                <a:latin typeface="Arial" panose="020B0604020202020204" pitchFamily="34" charset="0"/>
                <a:ea typeface="MS PGothic" panose="020B0600070205080204" pitchFamily="34" charset="-128"/>
              </a:defRPr>
            </a:lvl3pPr>
            <a:lvl4pPr marL="1600200" indent="-228600">
              <a:defRPr sz="4000">
                <a:solidFill>
                  <a:schemeClr val="tx1"/>
                </a:solidFill>
                <a:latin typeface="Arial" panose="020B0604020202020204" pitchFamily="34" charset="0"/>
                <a:ea typeface="MS PGothic" panose="020B0600070205080204" pitchFamily="34" charset="-128"/>
              </a:defRPr>
            </a:lvl4pPr>
            <a:lvl5pPr marL="2057400" indent="-228600">
              <a:defRPr sz="4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4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4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4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4000">
                <a:solidFill>
                  <a:schemeClr val="tx1"/>
                </a:solidFill>
                <a:latin typeface="Arial" panose="020B0604020202020204" pitchFamily="34" charset="0"/>
                <a:ea typeface="MS PGothic" panose="020B0600070205080204" pitchFamily="34" charset="-128"/>
              </a:defRPr>
            </a:lvl9pPr>
          </a:lstStyle>
          <a:p>
            <a:fld id="{0D9214EC-43BF-41BE-8C64-92DE8E45CFC7}" type="slidenum">
              <a:rPr lang="it-IT" altLang="it-IT" sz="1200"/>
              <a:pPr/>
              <a:t>4</a:t>
            </a:fld>
            <a:endParaRPr lang="it-IT" altLang="it-IT" sz="1200"/>
          </a:p>
        </p:txBody>
      </p:sp>
      <p:sp>
        <p:nvSpPr>
          <p:cNvPr id="19458" name="Rectangle 2">
            <a:extLst>
              <a:ext uri="{FF2B5EF4-FFF2-40B4-BE49-F238E27FC236}">
                <a16:creationId xmlns:a16="http://schemas.microsoft.com/office/drawing/2014/main" id="{BC33CB6A-C0A5-4BD9-88B9-F78068CC0FD9}"/>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A4131336-8FD0-4C09-8477-F5A8866F3FD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a:extLst>
              <a:ext uri="{FF2B5EF4-FFF2-40B4-BE49-F238E27FC236}">
                <a16:creationId xmlns:a16="http://schemas.microsoft.com/office/drawing/2014/main" id="{E6553602-AE14-4E04-A02C-1FC9A4D14C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ea typeface="MS PGothic" panose="020B0600070205080204" pitchFamily="34" charset="-128"/>
              </a:defRPr>
            </a:lvl1pPr>
            <a:lvl2pPr marL="37931725" indent="-37474525">
              <a:defRPr sz="4000">
                <a:solidFill>
                  <a:schemeClr val="tx1"/>
                </a:solidFill>
                <a:latin typeface="Arial" panose="020B0604020202020204" pitchFamily="34" charset="0"/>
                <a:ea typeface="MS PGothic" panose="020B0600070205080204" pitchFamily="34" charset="-128"/>
              </a:defRPr>
            </a:lvl2pPr>
            <a:lvl3pPr marL="1143000" indent="-228600">
              <a:defRPr sz="4000">
                <a:solidFill>
                  <a:schemeClr val="tx1"/>
                </a:solidFill>
                <a:latin typeface="Arial" panose="020B0604020202020204" pitchFamily="34" charset="0"/>
                <a:ea typeface="MS PGothic" panose="020B0600070205080204" pitchFamily="34" charset="-128"/>
              </a:defRPr>
            </a:lvl3pPr>
            <a:lvl4pPr marL="1600200" indent="-228600">
              <a:defRPr sz="4000">
                <a:solidFill>
                  <a:schemeClr val="tx1"/>
                </a:solidFill>
                <a:latin typeface="Arial" panose="020B0604020202020204" pitchFamily="34" charset="0"/>
                <a:ea typeface="MS PGothic" panose="020B0600070205080204" pitchFamily="34" charset="-128"/>
              </a:defRPr>
            </a:lvl4pPr>
            <a:lvl5pPr marL="2057400" indent="-228600">
              <a:defRPr sz="4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4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4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4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4000">
                <a:solidFill>
                  <a:schemeClr val="tx1"/>
                </a:solidFill>
                <a:latin typeface="Arial" panose="020B0604020202020204" pitchFamily="34" charset="0"/>
                <a:ea typeface="MS PGothic" panose="020B0600070205080204" pitchFamily="34" charset="-128"/>
              </a:defRPr>
            </a:lvl9pPr>
          </a:lstStyle>
          <a:p>
            <a:fld id="{4DA9AA64-7582-4005-9C2C-9B1B0FB4686D}" type="slidenum">
              <a:rPr lang="it-IT" altLang="it-IT" sz="1200"/>
              <a:pPr/>
              <a:t>16</a:t>
            </a:fld>
            <a:endParaRPr lang="it-IT" altLang="it-IT" sz="1200"/>
          </a:p>
        </p:txBody>
      </p:sp>
      <p:sp>
        <p:nvSpPr>
          <p:cNvPr id="40962" name="Rectangle 2">
            <a:extLst>
              <a:ext uri="{FF2B5EF4-FFF2-40B4-BE49-F238E27FC236}">
                <a16:creationId xmlns:a16="http://schemas.microsoft.com/office/drawing/2014/main" id="{BF116A38-FFF7-4A9F-859A-A272124A5CCA}"/>
              </a:ext>
            </a:extLst>
          </p:cNvPr>
          <p:cNvSpPr>
            <a:spLocks noGrp="1" noRot="1" noChangeAspect="1" noChangeArrowheads="1" noTextEdit="1"/>
          </p:cNvSpPr>
          <p:nvPr>
            <p:ph type="sldImg"/>
          </p:nvPr>
        </p:nvSpPr>
        <p:spPr>
          <a:ln/>
        </p:spPr>
      </p:sp>
      <p:sp>
        <p:nvSpPr>
          <p:cNvPr id="40963" name="Rectangle 3">
            <a:extLst>
              <a:ext uri="{FF2B5EF4-FFF2-40B4-BE49-F238E27FC236}">
                <a16:creationId xmlns:a16="http://schemas.microsoft.com/office/drawing/2014/main" id="{ACE1506C-F5FA-46BA-9380-900E3A246FD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DBFC4588-AF3D-46F7-8324-ECCE9E41976C}" type="slidenum">
              <a:rPr lang="it-IT" smtClean="0"/>
              <a:t>17</a:t>
            </a:fld>
            <a:endParaRPr lang="it-IT"/>
          </a:p>
        </p:txBody>
      </p:sp>
    </p:spTree>
    <p:extLst>
      <p:ext uri="{BB962C8B-B14F-4D97-AF65-F5344CB8AC3E}">
        <p14:creationId xmlns:p14="http://schemas.microsoft.com/office/powerpoint/2010/main" val="11941533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a:extLst>
              <a:ext uri="{FF2B5EF4-FFF2-40B4-BE49-F238E27FC236}">
                <a16:creationId xmlns:a16="http://schemas.microsoft.com/office/drawing/2014/main" id="{07A2D339-815F-43AE-877D-1BD15A3DC65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ea typeface="MS PGothic" panose="020B0600070205080204" pitchFamily="34" charset="-128"/>
              </a:defRPr>
            </a:lvl1pPr>
            <a:lvl2pPr marL="37931725" indent="-37474525">
              <a:defRPr sz="4000">
                <a:solidFill>
                  <a:schemeClr val="tx1"/>
                </a:solidFill>
                <a:latin typeface="Arial" panose="020B0604020202020204" pitchFamily="34" charset="0"/>
                <a:ea typeface="MS PGothic" panose="020B0600070205080204" pitchFamily="34" charset="-128"/>
              </a:defRPr>
            </a:lvl2pPr>
            <a:lvl3pPr marL="1143000" indent="-228600">
              <a:defRPr sz="4000">
                <a:solidFill>
                  <a:schemeClr val="tx1"/>
                </a:solidFill>
                <a:latin typeface="Arial" panose="020B0604020202020204" pitchFamily="34" charset="0"/>
                <a:ea typeface="MS PGothic" panose="020B0600070205080204" pitchFamily="34" charset="-128"/>
              </a:defRPr>
            </a:lvl3pPr>
            <a:lvl4pPr marL="1600200" indent="-228600">
              <a:defRPr sz="4000">
                <a:solidFill>
                  <a:schemeClr val="tx1"/>
                </a:solidFill>
                <a:latin typeface="Arial" panose="020B0604020202020204" pitchFamily="34" charset="0"/>
                <a:ea typeface="MS PGothic" panose="020B0600070205080204" pitchFamily="34" charset="-128"/>
              </a:defRPr>
            </a:lvl4pPr>
            <a:lvl5pPr marL="2057400" indent="-228600">
              <a:defRPr sz="4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4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4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4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4000">
                <a:solidFill>
                  <a:schemeClr val="tx1"/>
                </a:solidFill>
                <a:latin typeface="Arial" panose="020B0604020202020204" pitchFamily="34" charset="0"/>
                <a:ea typeface="MS PGothic" panose="020B0600070205080204" pitchFamily="34" charset="-128"/>
              </a:defRPr>
            </a:lvl9pPr>
          </a:lstStyle>
          <a:p>
            <a:fld id="{196719BB-B252-4A1E-9ADC-DB141481641F}" type="slidenum">
              <a:rPr lang="it-IT" altLang="it-IT" sz="1200"/>
              <a:pPr/>
              <a:t>18</a:t>
            </a:fld>
            <a:endParaRPr lang="it-IT" altLang="it-IT" sz="1200"/>
          </a:p>
        </p:txBody>
      </p:sp>
      <p:sp>
        <p:nvSpPr>
          <p:cNvPr id="43010" name="Rectangle 2">
            <a:extLst>
              <a:ext uri="{FF2B5EF4-FFF2-40B4-BE49-F238E27FC236}">
                <a16:creationId xmlns:a16="http://schemas.microsoft.com/office/drawing/2014/main" id="{E0774C18-9034-47ED-B5D9-55EAE5875EA5}"/>
              </a:ext>
            </a:extLst>
          </p:cNvPr>
          <p:cNvSpPr>
            <a:spLocks noGrp="1" noRot="1" noChangeAspect="1" noChangeArrowheads="1" noTextEdit="1"/>
          </p:cNvSpPr>
          <p:nvPr>
            <p:ph type="sldImg"/>
          </p:nvPr>
        </p:nvSpPr>
        <p:spPr>
          <a:ln/>
        </p:spPr>
      </p:sp>
      <p:sp>
        <p:nvSpPr>
          <p:cNvPr id="43011" name="Rectangle 3">
            <a:extLst>
              <a:ext uri="{FF2B5EF4-FFF2-40B4-BE49-F238E27FC236}">
                <a16:creationId xmlns:a16="http://schemas.microsoft.com/office/drawing/2014/main" id="{5C032246-72F2-42EB-95E8-FF52F86CFFD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a:extLst>
              <a:ext uri="{FF2B5EF4-FFF2-40B4-BE49-F238E27FC236}">
                <a16:creationId xmlns:a16="http://schemas.microsoft.com/office/drawing/2014/main" id="{EDECF56C-A167-704F-BB43-8432D834B32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63FD8B-0AF7-6241-9C4F-DEB4B1E0C8FD}" type="slidenum">
              <a:rPr kumimoji="0" lang="en-US" altLang="en-US" sz="1200" b="0" i="0" u="none" strike="noStrike" kern="1200" cap="none" spc="0" normalizeH="0" baseline="0" noProof="0" smtClean="0">
                <a:ln>
                  <a:noFill/>
                </a:ln>
                <a:solidFill>
                  <a:prstClr val="black"/>
                </a:solidFill>
                <a:effectLst/>
                <a:uLnTx/>
                <a:uFillTx/>
                <a:latin typeface="Times"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prstClr val="black"/>
              </a:solidFill>
              <a:effectLst/>
              <a:uLnTx/>
              <a:uFillTx/>
              <a:latin typeface="Times" pitchFamily="2" charset="0"/>
              <a:ea typeface="+mn-ea"/>
              <a:cs typeface="Arial" panose="020B0604020202020204" pitchFamily="34" charset="0"/>
            </a:endParaRPr>
          </a:p>
        </p:txBody>
      </p:sp>
      <p:sp>
        <p:nvSpPr>
          <p:cNvPr id="36866" name="Rectangle 2">
            <a:extLst>
              <a:ext uri="{FF2B5EF4-FFF2-40B4-BE49-F238E27FC236}">
                <a16:creationId xmlns:a16="http://schemas.microsoft.com/office/drawing/2014/main" id="{F9535D71-1DC8-7F4E-8D2D-4E19FF2D3404}"/>
              </a:ext>
            </a:extLst>
          </p:cNvPr>
          <p:cNvSpPr>
            <a:spLocks noGrp="1" noRot="1" noChangeAspect="1" noChangeArrowheads="1" noTextEdit="1"/>
          </p:cNvSpPr>
          <p:nvPr>
            <p:ph type="sldImg"/>
          </p:nvPr>
        </p:nvSpPr>
        <p:spPr bwMode="auto">
          <a:xfrm>
            <a:off x="1371600" y="1143000"/>
            <a:ext cx="4114800" cy="3086100"/>
          </a:xfrm>
          <a:solidFill>
            <a:srgbClr val="FFFFFF"/>
          </a:solidFill>
          <a:ln>
            <a:solidFill>
              <a:srgbClr val="000000"/>
            </a:solidFill>
            <a:miter lim="800000"/>
            <a:headEnd/>
            <a:tailEnd/>
          </a:ln>
        </p:spPr>
      </p:sp>
      <p:sp>
        <p:nvSpPr>
          <p:cNvPr id="36867" name="Rectangle 3">
            <a:extLst>
              <a:ext uri="{FF2B5EF4-FFF2-40B4-BE49-F238E27FC236}">
                <a16:creationId xmlns:a16="http://schemas.microsoft.com/office/drawing/2014/main" id="{55F72E85-06AC-D947-93AD-C40B6417E6CA}"/>
              </a:ext>
            </a:extLst>
          </p:cNvPr>
          <p:cNvSpPr>
            <a:spLocks noGrp="1" noChangeArrowheads="1"/>
          </p:cNvSpPr>
          <p:nvPr>
            <p:ph type="body" idx="1"/>
          </p:nvPr>
        </p:nvSpPr>
        <p:spPr bwMode="auto">
          <a:solidFill>
            <a:srgbClr val="FFFFFF"/>
          </a:solidFill>
          <a:ln w="12700" cap="sq">
            <a:solidFill>
              <a:srgbClr val="000000"/>
            </a:solidFill>
            <a:miter lim="800000"/>
            <a:headEnd type="none" w="sm" len="sm"/>
            <a:tailEnd type="none" w="sm" len="sm"/>
          </a:ln>
        </p:spPr>
        <p:txBody>
          <a:bodyPr wrap="square" numCol="1" anchor="t" anchorCtr="0" compatLnSpc="1">
            <a:prstTxWarp prst="textNoShape">
              <a:avLst/>
            </a:prstTxWarp>
          </a:bodyPr>
          <a:lstStyle/>
          <a:p>
            <a:endParaRPr lang="it-IT" altLang="it-IT"/>
          </a:p>
        </p:txBody>
      </p:sp>
    </p:spTree>
    <p:extLst>
      <p:ext uri="{BB962C8B-B14F-4D97-AF65-F5344CB8AC3E}">
        <p14:creationId xmlns:p14="http://schemas.microsoft.com/office/powerpoint/2010/main" val="40583997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a:extLst>
              <a:ext uri="{FF2B5EF4-FFF2-40B4-BE49-F238E27FC236}">
                <a16:creationId xmlns:a16="http://schemas.microsoft.com/office/drawing/2014/main" id="{010AD2E6-B976-014B-A38F-5AD1A21AF43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F89458-693E-3D45-9F8B-A6C8C9F4EA23}" type="slidenum">
              <a:rPr kumimoji="0" lang="en-US" altLang="en-US" sz="1200" b="0" i="0" u="none" strike="noStrike" kern="1200" cap="none" spc="0" normalizeH="0" baseline="0" noProof="0" smtClean="0">
                <a:ln>
                  <a:noFill/>
                </a:ln>
                <a:solidFill>
                  <a:prstClr val="black"/>
                </a:solidFill>
                <a:effectLst/>
                <a:uLnTx/>
                <a:uFillTx/>
                <a:latin typeface="Times"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prstClr val="black"/>
              </a:solidFill>
              <a:effectLst/>
              <a:uLnTx/>
              <a:uFillTx/>
              <a:latin typeface="Times" pitchFamily="2" charset="0"/>
              <a:ea typeface="+mn-ea"/>
              <a:cs typeface="Arial" panose="020B0604020202020204" pitchFamily="34" charset="0"/>
            </a:endParaRPr>
          </a:p>
        </p:txBody>
      </p:sp>
      <p:sp>
        <p:nvSpPr>
          <p:cNvPr id="39938" name="Rectangle 2">
            <a:extLst>
              <a:ext uri="{FF2B5EF4-FFF2-40B4-BE49-F238E27FC236}">
                <a16:creationId xmlns:a16="http://schemas.microsoft.com/office/drawing/2014/main" id="{49DBD944-EC56-0E4F-8515-8461A4B8DDB2}"/>
              </a:ext>
            </a:extLst>
          </p:cNvPr>
          <p:cNvSpPr>
            <a:spLocks noGrp="1" noRot="1" noChangeAspect="1" noChangeArrowheads="1" noTextEdit="1"/>
          </p:cNvSpPr>
          <p:nvPr>
            <p:ph type="sldImg"/>
          </p:nvPr>
        </p:nvSpPr>
        <p:spPr bwMode="auto">
          <a:xfrm>
            <a:off x="685800" y="1143000"/>
            <a:ext cx="5486400" cy="3086100"/>
          </a:xfrm>
          <a:solidFill>
            <a:srgbClr val="FFFFFF"/>
          </a:solidFill>
          <a:ln>
            <a:solidFill>
              <a:srgbClr val="000000"/>
            </a:solidFill>
            <a:miter lim="800000"/>
            <a:headEnd/>
            <a:tailEnd/>
          </a:ln>
        </p:spPr>
      </p:sp>
      <p:sp>
        <p:nvSpPr>
          <p:cNvPr id="39939" name="Rectangle 3">
            <a:extLst>
              <a:ext uri="{FF2B5EF4-FFF2-40B4-BE49-F238E27FC236}">
                <a16:creationId xmlns:a16="http://schemas.microsoft.com/office/drawing/2014/main" id="{CDABD224-7CC3-644A-B610-742A2DF6C9DF}"/>
              </a:ext>
            </a:extLst>
          </p:cNvPr>
          <p:cNvSpPr>
            <a:spLocks noGrp="1" noChangeArrowheads="1"/>
          </p:cNvSpPr>
          <p:nvPr>
            <p:ph type="body" idx="1"/>
          </p:nvPr>
        </p:nvSpPr>
        <p:spPr bwMode="auto">
          <a:solidFill>
            <a:srgbClr val="FFFFFF"/>
          </a:solidFill>
          <a:ln w="12700" cap="sq">
            <a:solidFill>
              <a:srgbClr val="000000"/>
            </a:solidFill>
            <a:miter lim="800000"/>
            <a:headEnd type="none" w="sm" len="sm"/>
            <a:tailEnd type="none" w="sm" len="sm"/>
          </a:ln>
        </p:spPr>
        <p:txBody>
          <a:bodyPr wrap="square" numCol="1" anchor="t" anchorCtr="0" compatLnSpc="1">
            <a:prstTxWarp prst="textNoShape">
              <a:avLst/>
            </a:prstTxWarp>
          </a:bodyPr>
          <a:lstStyle/>
          <a:p>
            <a:endParaRPr lang="it-IT" altLang="it-IT"/>
          </a:p>
        </p:txBody>
      </p:sp>
    </p:spTree>
    <p:extLst>
      <p:ext uri="{BB962C8B-B14F-4D97-AF65-F5344CB8AC3E}">
        <p14:creationId xmlns:p14="http://schemas.microsoft.com/office/powerpoint/2010/main" val="20526661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A0F0DCFD-6849-7241-8870-FD32D86E81F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28348F2-7CB4-B646-BA2A-B161313EB745}" type="slidenum">
              <a:rPr kumimoji="0" lang="en-US" altLang="en-US" sz="1200" b="0" i="0" u="none" strike="noStrike" kern="1200" cap="none" spc="0" normalizeH="0" baseline="0" noProof="0" smtClean="0">
                <a:ln>
                  <a:noFill/>
                </a:ln>
                <a:solidFill>
                  <a:prstClr val="black"/>
                </a:solidFill>
                <a:effectLst/>
                <a:uLnTx/>
                <a:uFillTx/>
                <a:latin typeface="Times"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prstClr val="black"/>
              </a:solidFill>
              <a:effectLst/>
              <a:uLnTx/>
              <a:uFillTx/>
              <a:latin typeface="Times" pitchFamily="2" charset="0"/>
              <a:ea typeface="+mn-ea"/>
              <a:cs typeface="Arial" panose="020B0604020202020204" pitchFamily="34" charset="0"/>
            </a:endParaRPr>
          </a:p>
        </p:txBody>
      </p:sp>
      <p:sp>
        <p:nvSpPr>
          <p:cNvPr id="48130" name="Rectangle 2">
            <a:extLst>
              <a:ext uri="{FF2B5EF4-FFF2-40B4-BE49-F238E27FC236}">
                <a16:creationId xmlns:a16="http://schemas.microsoft.com/office/drawing/2014/main" id="{9D436472-E5D4-6D4E-A8AC-0662F5281C47}"/>
              </a:ext>
            </a:extLst>
          </p:cNvPr>
          <p:cNvSpPr>
            <a:spLocks noGrp="1" noRot="1" noChangeAspect="1" noChangeArrowheads="1" noTextEdit="1"/>
          </p:cNvSpPr>
          <p:nvPr>
            <p:ph type="sldImg"/>
          </p:nvPr>
        </p:nvSpPr>
        <p:spPr bwMode="auto">
          <a:xfrm>
            <a:off x="685800" y="1143000"/>
            <a:ext cx="5486400" cy="3086100"/>
          </a:xfrm>
          <a:solidFill>
            <a:srgbClr val="FFFFFF"/>
          </a:solidFill>
          <a:ln>
            <a:solidFill>
              <a:srgbClr val="000000"/>
            </a:solidFill>
            <a:miter lim="800000"/>
            <a:headEnd/>
            <a:tailEnd/>
          </a:ln>
        </p:spPr>
      </p:sp>
      <p:sp>
        <p:nvSpPr>
          <p:cNvPr id="48131" name="Rectangle 3">
            <a:extLst>
              <a:ext uri="{FF2B5EF4-FFF2-40B4-BE49-F238E27FC236}">
                <a16:creationId xmlns:a16="http://schemas.microsoft.com/office/drawing/2014/main" id="{3BFDFCAF-71EF-674C-89DE-FBDA178A873C}"/>
              </a:ext>
            </a:extLst>
          </p:cNvPr>
          <p:cNvSpPr>
            <a:spLocks noGrp="1" noChangeArrowheads="1"/>
          </p:cNvSpPr>
          <p:nvPr>
            <p:ph type="body" idx="1"/>
          </p:nvPr>
        </p:nvSpPr>
        <p:spPr bwMode="auto">
          <a:solidFill>
            <a:srgbClr val="FFFFFF"/>
          </a:solidFill>
          <a:ln w="12700" cap="sq">
            <a:solidFill>
              <a:srgbClr val="000000"/>
            </a:solidFill>
            <a:miter lim="800000"/>
            <a:headEnd type="none" w="sm" len="sm"/>
            <a:tailEnd type="none" w="sm" len="sm"/>
          </a:ln>
        </p:spPr>
        <p:txBody>
          <a:bodyPr wrap="square" numCol="1" anchor="t" anchorCtr="0" compatLnSpc="1">
            <a:prstTxWarp prst="textNoShape">
              <a:avLst/>
            </a:prstTxWarp>
          </a:bodyPr>
          <a:lstStyle/>
          <a:p>
            <a:pPr eaLnBrk="1" hangingPunct="1">
              <a:spcBef>
                <a:spcPct val="0"/>
              </a:spcBef>
            </a:pPr>
            <a:endParaRPr lang="it-IT" altLang="it-IT"/>
          </a:p>
        </p:txBody>
      </p:sp>
    </p:spTree>
    <p:extLst>
      <p:ext uri="{BB962C8B-B14F-4D97-AF65-F5344CB8AC3E}">
        <p14:creationId xmlns:p14="http://schemas.microsoft.com/office/powerpoint/2010/main" val="10528411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F78565D1-2A98-4B57-80A1-6D9F7AB375B8}" type="slidenum">
              <a:rPr lang="it-IT" smtClean="0"/>
              <a:t>32</a:t>
            </a:fld>
            <a:endParaRPr lang="it-IT"/>
          </a:p>
        </p:txBody>
      </p:sp>
    </p:spTree>
    <p:extLst>
      <p:ext uri="{BB962C8B-B14F-4D97-AF65-F5344CB8AC3E}">
        <p14:creationId xmlns:p14="http://schemas.microsoft.com/office/powerpoint/2010/main" val="38421141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CC13920E-BD38-471D-94D4-5BE99DDBE967}" type="slidenum">
              <a:rPr lang="it-IT" smtClean="0"/>
              <a:t>35</a:t>
            </a:fld>
            <a:endParaRPr lang="it-IT"/>
          </a:p>
        </p:txBody>
      </p:sp>
    </p:spTree>
    <p:extLst>
      <p:ext uri="{BB962C8B-B14F-4D97-AF65-F5344CB8AC3E}">
        <p14:creationId xmlns:p14="http://schemas.microsoft.com/office/powerpoint/2010/main" val="17620690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AE5099A0-D3B2-4BE9-B75C-85F1529458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D324126-699E-405C-9B43-692BC852B9DE}" type="slidenum">
              <a:rPr lang="it-IT" altLang="en-US" smtClean="0"/>
              <a:pPr>
                <a:spcBef>
                  <a:spcPct val="0"/>
                </a:spcBef>
              </a:pPr>
              <a:t>40</a:t>
            </a:fld>
            <a:endParaRPr lang="it-IT" altLang="en-US"/>
          </a:p>
        </p:txBody>
      </p:sp>
      <p:sp>
        <p:nvSpPr>
          <p:cNvPr id="5123" name="Rectangle 2">
            <a:extLst>
              <a:ext uri="{FF2B5EF4-FFF2-40B4-BE49-F238E27FC236}">
                <a16:creationId xmlns:a16="http://schemas.microsoft.com/office/drawing/2014/main" id="{C647AB76-E310-47D6-9D2B-192AD4F75E23}"/>
              </a:ext>
            </a:extLst>
          </p:cNvPr>
          <p:cNvSpPr>
            <a:spLocks noGrp="1" noRot="1" noChangeAspect="1" noChangeArrowheads="1" noTextEdit="1"/>
          </p:cNvSpPr>
          <p:nvPr>
            <p:ph type="sldImg"/>
          </p:nvPr>
        </p:nvSpPr>
        <p:spPr>
          <a:ln/>
        </p:spPr>
      </p:sp>
      <p:sp>
        <p:nvSpPr>
          <p:cNvPr id="5124" name="Rectangle 3">
            <a:extLst>
              <a:ext uri="{FF2B5EF4-FFF2-40B4-BE49-F238E27FC236}">
                <a16:creationId xmlns:a16="http://schemas.microsoft.com/office/drawing/2014/main" id="{80647450-2F1C-46FC-BDC4-7A156C0C276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DBFC4588-AF3D-46F7-8324-ECCE9E41976C}" type="slidenum">
              <a:rPr lang="it-IT" smtClean="0"/>
              <a:t>56</a:t>
            </a:fld>
            <a:endParaRPr lang="it-IT"/>
          </a:p>
        </p:txBody>
      </p:sp>
    </p:spTree>
    <p:extLst>
      <p:ext uri="{BB962C8B-B14F-4D97-AF65-F5344CB8AC3E}">
        <p14:creationId xmlns:p14="http://schemas.microsoft.com/office/powerpoint/2010/main" val="2827347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a:extLst>
              <a:ext uri="{FF2B5EF4-FFF2-40B4-BE49-F238E27FC236}">
                <a16:creationId xmlns:a16="http://schemas.microsoft.com/office/drawing/2014/main" id="{34FA6D46-2EA7-49A4-96DF-219327A0C7D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ea typeface="MS PGothic" panose="020B0600070205080204" pitchFamily="34" charset="-128"/>
              </a:defRPr>
            </a:lvl1pPr>
            <a:lvl2pPr marL="37931725" indent="-37474525">
              <a:defRPr sz="4000">
                <a:solidFill>
                  <a:schemeClr val="tx1"/>
                </a:solidFill>
                <a:latin typeface="Arial" panose="020B0604020202020204" pitchFamily="34" charset="0"/>
                <a:ea typeface="MS PGothic" panose="020B0600070205080204" pitchFamily="34" charset="-128"/>
              </a:defRPr>
            </a:lvl2pPr>
            <a:lvl3pPr marL="1143000" indent="-228600">
              <a:defRPr sz="4000">
                <a:solidFill>
                  <a:schemeClr val="tx1"/>
                </a:solidFill>
                <a:latin typeface="Arial" panose="020B0604020202020204" pitchFamily="34" charset="0"/>
                <a:ea typeface="MS PGothic" panose="020B0600070205080204" pitchFamily="34" charset="-128"/>
              </a:defRPr>
            </a:lvl3pPr>
            <a:lvl4pPr marL="1600200" indent="-228600">
              <a:defRPr sz="4000">
                <a:solidFill>
                  <a:schemeClr val="tx1"/>
                </a:solidFill>
                <a:latin typeface="Arial" panose="020B0604020202020204" pitchFamily="34" charset="0"/>
                <a:ea typeface="MS PGothic" panose="020B0600070205080204" pitchFamily="34" charset="-128"/>
              </a:defRPr>
            </a:lvl4pPr>
            <a:lvl5pPr marL="2057400" indent="-228600">
              <a:defRPr sz="4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4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4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4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4000">
                <a:solidFill>
                  <a:schemeClr val="tx1"/>
                </a:solidFill>
                <a:latin typeface="Arial" panose="020B0604020202020204" pitchFamily="34" charset="0"/>
                <a:ea typeface="MS PGothic" panose="020B0600070205080204" pitchFamily="34" charset="-128"/>
              </a:defRPr>
            </a:lvl9pPr>
          </a:lstStyle>
          <a:p>
            <a:fld id="{05702ED5-8FC9-4D65-AD7E-B11996B1A84A}" type="slidenum">
              <a:rPr lang="it-IT" altLang="it-IT" sz="1200"/>
              <a:pPr/>
              <a:t>6</a:t>
            </a:fld>
            <a:endParaRPr lang="it-IT" altLang="it-IT" sz="1200"/>
          </a:p>
        </p:txBody>
      </p:sp>
      <p:sp>
        <p:nvSpPr>
          <p:cNvPr id="22530" name="Rectangle 2">
            <a:extLst>
              <a:ext uri="{FF2B5EF4-FFF2-40B4-BE49-F238E27FC236}">
                <a16:creationId xmlns:a16="http://schemas.microsoft.com/office/drawing/2014/main" id="{69496A9D-77EB-4BA5-B9E1-EEB6544FD63E}"/>
              </a:ext>
            </a:extLst>
          </p:cNvPr>
          <p:cNvSpPr>
            <a:spLocks noGrp="1" noRot="1" noChangeAspect="1" noChangeArrowheads="1" noTextEdit="1"/>
          </p:cNvSpPr>
          <p:nvPr>
            <p:ph type="sldImg"/>
          </p:nvPr>
        </p:nvSpPr>
        <p:spPr>
          <a:ln/>
        </p:spPr>
      </p:sp>
      <p:sp>
        <p:nvSpPr>
          <p:cNvPr id="22531" name="Rectangle 3">
            <a:extLst>
              <a:ext uri="{FF2B5EF4-FFF2-40B4-BE49-F238E27FC236}">
                <a16:creationId xmlns:a16="http://schemas.microsoft.com/office/drawing/2014/main" id="{1137159D-310C-4B14-9A98-0DC18171DB6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a:extLst>
              <a:ext uri="{FF2B5EF4-FFF2-40B4-BE49-F238E27FC236}">
                <a16:creationId xmlns:a16="http://schemas.microsoft.com/office/drawing/2014/main" id="{36E1BFCC-1974-4893-9084-7E68D89E8FF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ea typeface="MS PGothic" panose="020B0600070205080204" pitchFamily="34" charset="-128"/>
              </a:defRPr>
            </a:lvl1pPr>
            <a:lvl2pPr marL="37931725" indent="-37474525">
              <a:defRPr sz="4000">
                <a:solidFill>
                  <a:schemeClr val="tx1"/>
                </a:solidFill>
                <a:latin typeface="Arial" panose="020B0604020202020204" pitchFamily="34" charset="0"/>
                <a:ea typeface="MS PGothic" panose="020B0600070205080204" pitchFamily="34" charset="-128"/>
              </a:defRPr>
            </a:lvl2pPr>
            <a:lvl3pPr marL="1143000" indent="-228600">
              <a:defRPr sz="4000">
                <a:solidFill>
                  <a:schemeClr val="tx1"/>
                </a:solidFill>
                <a:latin typeface="Arial" panose="020B0604020202020204" pitchFamily="34" charset="0"/>
                <a:ea typeface="MS PGothic" panose="020B0600070205080204" pitchFamily="34" charset="-128"/>
              </a:defRPr>
            </a:lvl3pPr>
            <a:lvl4pPr marL="1600200" indent="-228600">
              <a:defRPr sz="4000">
                <a:solidFill>
                  <a:schemeClr val="tx1"/>
                </a:solidFill>
                <a:latin typeface="Arial" panose="020B0604020202020204" pitchFamily="34" charset="0"/>
                <a:ea typeface="MS PGothic" panose="020B0600070205080204" pitchFamily="34" charset="-128"/>
              </a:defRPr>
            </a:lvl4pPr>
            <a:lvl5pPr marL="2057400" indent="-228600">
              <a:defRPr sz="4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4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4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4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4000">
                <a:solidFill>
                  <a:schemeClr val="tx1"/>
                </a:solidFill>
                <a:latin typeface="Arial" panose="020B0604020202020204" pitchFamily="34" charset="0"/>
                <a:ea typeface="MS PGothic" panose="020B0600070205080204" pitchFamily="34" charset="-128"/>
              </a:defRPr>
            </a:lvl9pPr>
          </a:lstStyle>
          <a:p>
            <a:fld id="{FC5F1AA2-9F63-49AC-B8E5-3995054813B5}" type="slidenum">
              <a:rPr lang="it-IT" altLang="it-IT" sz="1200"/>
              <a:pPr/>
              <a:t>7</a:t>
            </a:fld>
            <a:endParaRPr lang="it-IT" altLang="it-IT" sz="1200"/>
          </a:p>
        </p:txBody>
      </p:sp>
      <p:sp>
        <p:nvSpPr>
          <p:cNvPr id="24578" name="Rectangle 2">
            <a:extLst>
              <a:ext uri="{FF2B5EF4-FFF2-40B4-BE49-F238E27FC236}">
                <a16:creationId xmlns:a16="http://schemas.microsoft.com/office/drawing/2014/main" id="{E59785AE-215F-4C5C-AA90-7397708A9DE8}"/>
              </a:ext>
            </a:extLst>
          </p:cNvPr>
          <p:cNvSpPr>
            <a:spLocks noGrp="1" noRot="1" noChangeAspect="1" noChangeArrowheads="1" noTextEdit="1"/>
          </p:cNvSpPr>
          <p:nvPr>
            <p:ph type="sldImg"/>
          </p:nvPr>
        </p:nvSpPr>
        <p:spPr>
          <a:ln/>
        </p:spPr>
      </p:sp>
      <p:sp>
        <p:nvSpPr>
          <p:cNvPr id="24579" name="Rectangle 3">
            <a:extLst>
              <a:ext uri="{FF2B5EF4-FFF2-40B4-BE49-F238E27FC236}">
                <a16:creationId xmlns:a16="http://schemas.microsoft.com/office/drawing/2014/main" id="{C3CC2828-1C19-430A-9E8F-5117F495E2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a:extLst>
              <a:ext uri="{FF2B5EF4-FFF2-40B4-BE49-F238E27FC236}">
                <a16:creationId xmlns:a16="http://schemas.microsoft.com/office/drawing/2014/main" id="{D80AA604-B698-4E60-A528-108A80B3D36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ea typeface="MS PGothic" panose="020B0600070205080204" pitchFamily="34" charset="-128"/>
              </a:defRPr>
            </a:lvl1pPr>
            <a:lvl2pPr marL="37931725" indent="-37474525">
              <a:defRPr sz="4000">
                <a:solidFill>
                  <a:schemeClr val="tx1"/>
                </a:solidFill>
                <a:latin typeface="Arial" panose="020B0604020202020204" pitchFamily="34" charset="0"/>
                <a:ea typeface="MS PGothic" panose="020B0600070205080204" pitchFamily="34" charset="-128"/>
              </a:defRPr>
            </a:lvl2pPr>
            <a:lvl3pPr marL="1143000" indent="-228600">
              <a:defRPr sz="4000">
                <a:solidFill>
                  <a:schemeClr val="tx1"/>
                </a:solidFill>
                <a:latin typeface="Arial" panose="020B0604020202020204" pitchFamily="34" charset="0"/>
                <a:ea typeface="MS PGothic" panose="020B0600070205080204" pitchFamily="34" charset="-128"/>
              </a:defRPr>
            </a:lvl3pPr>
            <a:lvl4pPr marL="1600200" indent="-228600">
              <a:defRPr sz="4000">
                <a:solidFill>
                  <a:schemeClr val="tx1"/>
                </a:solidFill>
                <a:latin typeface="Arial" panose="020B0604020202020204" pitchFamily="34" charset="0"/>
                <a:ea typeface="MS PGothic" panose="020B0600070205080204" pitchFamily="34" charset="-128"/>
              </a:defRPr>
            </a:lvl4pPr>
            <a:lvl5pPr marL="2057400" indent="-228600">
              <a:defRPr sz="4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4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4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4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4000">
                <a:solidFill>
                  <a:schemeClr val="tx1"/>
                </a:solidFill>
                <a:latin typeface="Arial" panose="020B0604020202020204" pitchFamily="34" charset="0"/>
                <a:ea typeface="MS PGothic" panose="020B0600070205080204" pitchFamily="34" charset="-128"/>
              </a:defRPr>
            </a:lvl9pPr>
          </a:lstStyle>
          <a:p>
            <a:fld id="{3297805C-F3A1-48E1-85BA-B8DEA0D882D4}" type="slidenum">
              <a:rPr lang="it-IT" altLang="it-IT" sz="1200"/>
              <a:pPr/>
              <a:t>8</a:t>
            </a:fld>
            <a:endParaRPr lang="it-IT" altLang="it-IT" sz="1200"/>
          </a:p>
        </p:txBody>
      </p:sp>
      <p:sp>
        <p:nvSpPr>
          <p:cNvPr id="26626" name="Rectangle 2">
            <a:extLst>
              <a:ext uri="{FF2B5EF4-FFF2-40B4-BE49-F238E27FC236}">
                <a16:creationId xmlns:a16="http://schemas.microsoft.com/office/drawing/2014/main" id="{4BD86E58-2FF6-40DF-9B3A-787D23CE45FE}"/>
              </a:ext>
            </a:extLst>
          </p:cNvPr>
          <p:cNvSpPr>
            <a:spLocks noGrp="1" noRot="1" noChangeAspect="1" noChangeArrowheads="1" noTextEdit="1"/>
          </p:cNvSpPr>
          <p:nvPr>
            <p:ph type="sldImg"/>
          </p:nvPr>
        </p:nvSpPr>
        <p:spPr>
          <a:ln/>
        </p:spPr>
      </p:sp>
      <p:sp>
        <p:nvSpPr>
          <p:cNvPr id="26627" name="Rectangle 3">
            <a:extLst>
              <a:ext uri="{FF2B5EF4-FFF2-40B4-BE49-F238E27FC236}">
                <a16:creationId xmlns:a16="http://schemas.microsoft.com/office/drawing/2014/main" id="{C60D21E4-231A-4A2D-8D63-6C136EF13B1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a:extLst>
              <a:ext uri="{FF2B5EF4-FFF2-40B4-BE49-F238E27FC236}">
                <a16:creationId xmlns:a16="http://schemas.microsoft.com/office/drawing/2014/main" id="{EB278218-DC60-464D-BDAF-4A95CB725D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ea typeface="MS PGothic" panose="020B0600070205080204" pitchFamily="34" charset="-128"/>
              </a:defRPr>
            </a:lvl1pPr>
            <a:lvl2pPr marL="37931725" indent="-37474525">
              <a:defRPr sz="4000">
                <a:solidFill>
                  <a:schemeClr val="tx1"/>
                </a:solidFill>
                <a:latin typeface="Arial" panose="020B0604020202020204" pitchFamily="34" charset="0"/>
                <a:ea typeface="MS PGothic" panose="020B0600070205080204" pitchFamily="34" charset="-128"/>
              </a:defRPr>
            </a:lvl2pPr>
            <a:lvl3pPr marL="1143000" indent="-228600">
              <a:defRPr sz="4000">
                <a:solidFill>
                  <a:schemeClr val="tx1"/>
                </a:solidFill>
                <a:latin typeface="Arial" panose="020B0604020202020204" pitchFamily="34" charset="0"/>
                <a:ea typeface="MS PGothic" panose="020B0600070205080204" pitchFamily="34" charset="-128"/>
              </a:defRPr>
            </a:lvl3pPr>
            <a:lvl4pPr marL="1600200" indent="-228600">
              <a:defRPr sz="4000">
                <a:solidFill>
                  <a:schemeClr val="tx1"/>
                </a:solidFill>
                <a:latin typeface="Arial" panose="020B0604020202020204" pitchFamily="34" charset="0"/>
                <a:ea typeface="MS PGothic" panose="020B0600070205080204" pitchFamily="34" charset="-128"/>
              </a:defRPr>
            </a:lvl4pPr>
            <a:lvl5pPr marL="2057400" indent="-228600">
              <a:defRPr sz="4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4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4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4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4000">
                <a:solidFill>
                  <a:schemeClr val="tx1"/>
                </a:solidFill>
                <a:latin typeface="Arial" panose="020B0604020202020204" pitchFamily="34" charset="0"/>
                <a:ea typeface="MS PGothic" panose="020B0600070205080204" pitchFamily="34" charset="-128"/>
              </a:defRPr>
            </a:lvl9pPr>
          </a:lstStyle>
          <a:p>
            <a:fld id="{04384E15-FB7A-4321-8F53-99C7E2444B43}" type="slidenum">
              <a:rPr lang="it-IT" altLang="it-IT" sz="1200"/>
              <a:pPr/>
              <a:t>9</a:t>
            </a:fld>
            <a:endParaRPr lang="it-IT" altLang="it-IT" sz="1200"/>
          </a:p>
        </p:txBody>
      </p:sp>
      <p:sp>
        <p:nvSpPr>
          <p:cNvPr id="28674" name="Rectangle 2">
            <a:extLst>
              <a:ext uri="{FF2B5EF4-FFF2-40B4-BE49-F238E27FC236}">
                <a16:creationId xmlns:a16="http://schemas.microsoft.com/office/drawing/2014/main" id="{5A60008A-44D0-4DCA-AB53-E186DD054650}"/>
              </a:ext>
            </a:extLst>
          </p:cNvPr>
          <p:cNvSpPr>
            <a:spLocks noGrp="1" noRot="1" noChangeAspect="1" noChangeArrowheads="1" noTextEdit="1"/>
          </p:cNvSpPr>
          <p:nvPr>
            <p:ph type="sldImg"/>
          </p:nvPr>
        </p:nvSpPr>
        <p:spPr>
          <a:ln/>
        </p:spPr>
      </p:sp>
      <p:sp>
        <p:nvSpPr>
          <p:cNvPr id="28675" name="Rectangle 3">
            <a:extLst>
              <a:ext uri="{FF2B5EF4-FFF2-40B4-BE49-F238E27FC236}">
                <a16:creationId xmlns:a16="http://schemas.microsoft.com/office/drawing/2014/main" id="{906212DF-C275-4E70-8670-F10A6B5867F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a:extLst>
              <a:ext uri="{FF2B5EF4-FFF2-40B4-BE49-F238E27FC236}">
                <a16:creationId xmlns:a16="http://schemas.microsoft.com/office/drawing/2014/main" id="{F94FE9F2-1CA6-4B80-9625-F7D58EF1D6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ea typeface="MS PGothic" panose="020B0600070205080204" pitchFamily="34" charset="-128"/>
              </a:defRPr>
            </a:lvl1pPr>
            <a:lvl2pPr marL="37931725" indent="-37474525">
              <a:defRPr sz="4000">
                <a:solidFill>
                  <a:schemeClr val="tx1"/>
                </a:solidFill>
                <a:latin typeface="Arial" panose="020B0604020202020204" pitchFamily="34" charset="0"/>
                <a:ea typeface="MS PGothic" panose="020B0600070205080204" pitchFamily="34" charset="-128"/>
              </a:defRPr>
            </a:lvl2pPr>
            <a:lvl3pPr marL="1143000" indent="-228600">
              <a:defRPr sz="4000">
                <a:solidFill>
                  <a:schemeClr val="tx1"/>
                </a:solidFill>
                <a:latin typeface="Arial" panose="020B0604020202020204" pitchFamily="34" charset="0"/>
                <a:ea typeface="MS PGothic" panose="020B0600070205080204" pitchFamily="34" charset="-128"/>
              </a:defRPr>
            </a:lvl3pPr>
            <a:lvl4pPr marL="1600200" indent="-228600">
              <a:defRPr sz="4000">
                <a:solidFill>
                  <a:schemeClr val="tx1"/>
                </a:solidFill>
                <a:latin typeface="Arial" panose="020B0604020202020204" pitchFamily="34" charset="0"/>
                <a:ea typeface="MS PGothic" panose="020B0600070205080204" pitchFamily="34" charset="-128"/>
              </a:defRPr>
            </a:lvl4pPr>
            <a:lvl5pPr marL="2057400" indent="-228600">
              <a:defRPr sz="4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4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4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4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4000">
                <a:solidFill>
                  <a:schemeClr val="tx1"/>
                </a:solidFill>
                <a:latin typeface="Arial" panose="020B0604020202020204" pitchFamily="34" charset="0"/>
                <a:ea typeface="MS PGothic" panose="020B0600070205080204" pitchFamily="34" charset="-128"/>
              </a:defRPr>
            </a:lvl9pPr>
          </a:lstStyle>
          <a:p>
            <a:fld id="{0772A830-039D-4D63-8A08-4B7008DD8BD8}" type="slidenum">
              <a:rPr lang="it-IT" altLang="it-IT" sz="1200"/>
              <a:pPr/>
              <a:t>10</a:t>
            </a:fld>
            <a:endParaRPr lang="it-IT" altLang="it-IT" sz="1200"/>
          </a:p>
        </p:txBody>
      </p:sp>
      <p:sp>
        <p:nvSpPr>
          <p:cNvPr id="34818" name="Rectangle 2">
            <a:extLst>
              <a:ext uri="{FF2B5EF4-FFF2-40B4-BE49-F238E27FC236}">
                <a16:creationId xmlns:a16="http://schemas.microsoft.com/office/drawing/2014/main" id="{663D447C-526F-48A7-8A39-1410865859AF}"/>
              </a:ext>
            </a:extLst>
          </p:cNvPr>
          <p:cNvSpPr>
            <a:spLocks noGrp="1" noRot="1" noChangeAspect="1" noChangeArrowheads="1" noTextEdit="1"/>
          </p:cNvSpPr>
          <p:nvPr>
            <p:ph type="sldImg"/>
          </p:nvPr>
        </p:nvSpPr>
        <p:spPr>
          <a:ln/>
        </p:spPr>
      </p:sp>
      <p:sp>
        <p:nvSpPr>
          <p:cNvPr id="34819" name="Rectangle 3">
            <a:extLst>
              <a:ext uri="{FF2B5EF4-FFF2-40B4-BE49-F238E27FC236}">
                <a16:creationId xmlns:a16="http://schemas.microsoft.com/office/drawing/2014/main" id="{74900D30-DBFD-4FF3-961C-31FA30E8052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a:extLst>
              <a:ext uri="{FF2B5EF4-FFF2-40B4-BE49-F238E27FC236}">
                <a16:creationId xmlns:a16="http://schemas.microsoft.com/office/drawing/2014/main" id="{6473F4B5-0BDE-47AA-A7AE-AE1189BF291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ea typeface="MS PGothic" panose="020B0600070205080204" pitchFamily="34" charset="-128"/>
              </a:defRPr>
            </a:lvl1pPr>
            <a:lvl2pPr marL="37931725" indent="-37474525">
              <a:defRPr sz="4000">
                <a:solidFill>
                  <a:schemeClr val="tx1"/>
                </a:solidFill>
                <a:latin typeface="Arial" panose="020B0604020202020204" pitchFamily="34" charset="0"/>
                <a:ea typeface="MS PGothic" panose="020B0600070205080204" pitchFamily="34" charset="-128"/>
              </a:defRPr>
            </a:lvl2pPr>
            <a:lvl3pPr marL="1143000" indent="-228600">
              <a:defRPr sz="4000">
                <a:solidFill>
                  <a:schemeClr val="tx1"/>
                </a:solidFill>
                <a:latin typeface="Arial" panose="020B0604020202020204" pitchFamily="34" charset="0"/>
                <a:ea typeface="MS PGothic" panose="020B0600070205080204" pitchFamily="34" charset="-128"/>
              </a:defRPr>
            </a:lvl3pPr>
            <a:lvl4pPr marL="1600200" indent="-228600">
              <a:defRPr sz="4000">
                <a:solidFill>
                  <a:schemeClr val="tx1"/>
                </a:solidFill>
                <a:latin typeface="Arial" panose="020B0604020202020204" pitchFamily="34" charset="0"/>
                <a:ea typeface="MS PGothic" panose="020B0600070205080204" pitchFamily="34" charset="-128"/>
              </a:defRPr>
            </a:lvl4pPr>
            <a:lvl5pPr marL="2057400" indent="-228600">
              <a:defRPr sz="4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4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4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4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4000">
                <a:solidFill>
                  <a:schemeClr val="tx1"/>
                </a:solidFill>
                <a:latin typeface="Arial" panose="020B0604020202020204" pitchFamily="34" charset="0"/>
                <a:ea typeface="MS PGothic" panose="020B0600070205080204" pitchFamily="34" charset="-128"/>
              </a:defRPr>
            </a:lvl9pPr>
          </a:lstStyle>
          <a:p>
            <a:fld id="{136DF70F-410D-496A-B31D-161CA8F90659}" type="slidenum">
              <a:rPr lang="it-IT" altLang="it-IT" sz="1200"/>
              <a:pPr/>
              <a:t>13</a:t>
            </a:fld>
            <a:endParaRPr lang="it-IT" altLang="it-IT" sz="1200"/>
          </a:p>
        </p:txBody>
      </p:sp>
      <p:sp>
        <p:nvSpPr>
          <p:cNvPr id="36866" name="Rectangle 2">
            <a:extLst>
              <a:ext uri="{FF2B5EF4-FFF2-40B4-BE49-F238E27FC236}">
                <a16:creationId xmlns:a16="http://schemas.microsoft.com/office/drawing/2014/main" id="{2B43347A-5974-4CC1-A072-CF8487F8C399}"/>
              </a:ext>
            </a:extLst>
          </p:cNvPr>
          <p:cNvSpPr>
            <a:spLocks noGrp="1" noRot="1" noChangeAspect="1" noChangeArrowheads="1" noTextEdit="1"/>
          </p:cNvSpPr>
          <p:nvPr>
            <p:ph type="sldImg"/>
          </p:nvPr>
        </p:nvSpPr>
        <p:spPr>
          <a:ln/>
        </p:spPr>
      </p:sp>
      <p:sp>
        <p:nvSpPr>
          <p:cNvPr id="36867" name="Rectangle 3">
            <a:extLst>
              <a:ext uri="{FF2B5EF4-FFF2-40B4-BE49-F238E27FC236}">
                <a16:creationId xmlns:a16="http://schemas.microsoft.com/office/drawing/2014/main" id="{2A2A3BCF-FDEA-4CAE-9B65-1CD52BAC3A2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a:extLst>
              <a:ext uri="{FF2B5EF4-FFF2-40B4-BE49-F238E27FC236}">
                <a16:creationId xmlns:a16="http://schemas.microsoft.com/office/drawing/2014/main" id="{AB1DFFC8-801B-44AA-8272-12BCC5FDC8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ea typeface="MS PGothic" panose="020B0600070205080204" pitchFamily="34" charset="-128"/>
              </a:defRPr>
            </a:lvl1pPr>
            <a:lvl2pPr marL="37931725" indent="-37474525">
              <a:defRPr sz="4000">
                <a:solidFill>
                  <a:schemeClr val="tx1"/>
                </a:solidFill>
                <a:latin typeface="Arial" panose="020B0604020202020204" pitchFamily="34" charset="0"/>
                <a:ea typeface="MS PGothic" panose="020B0600070205080204" pitchFamily="34" charset="-128"/>
              </a:defRPr>
            </a:lvl2pPr>
            <a:lvl3pPr marL="1143000" indent="-228600">
              <a:defRPr sz="4000">
                <a:solidFill>
                  <a:schemeClr val="tx1"/>
                </a:solidFill>
                <a:latin typeface="Arial" panose="020B0604020202020204" pitchFamily="34" charset="0"/>
                <a:ea typeface="MS PGothic" panose="020B0600070205080204" pitchFamily="34" charset="-128"/>
              </a:defRPr>
            </a:lvl3pPr>
            <a:lvl4pPr marL="1600200" indent="-228600">
              <a:defRPr sz="4000">
                <a:solidFill>
                  <a:schemeClr val="tx1"/>
                </a:solidFill>
                <a:latin typeface="Arial" panose="020B0604020202020204" pitchFamily="34" charset="0"/>
                <a:ea typeface="MS PGothic" panose="020B0600070205080204" pitchFamily="34" charset="-128"/>
              </a:defRPr>
            </a:lvl4pPr>
            <a:lvl5pPr marL="2057400" indent="-228600">
              <a:defRPr sz="4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4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4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4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4000">
                <a:solidFill>
                  <a:schemeClr val="tx1"/>
                </a:solidFill>
                <a:latin typeface="Arial" panose="020B0604020202020204" pitchFamily="34" charset="0"/>
                <a:ea typeface="MS PGothic" panose="020B0600070205080204" pitchFamily="34" charset="-128"/>
              </a:defRPr>
            </a:lvl9pPr>
          </a:lstStyle>
          <a:p>
            <a:fld id="{C52E7852-A7EE-4DA4-8526-D208AB495EA0}" type="slidenum">
              <a:rPr lang="it-IT" altLang="it-IT" sz="1200"/>
              <a:pPr/>
              <a:t>14</a:t>
            </a:fld>
            <a:endParaRPr lang="it-IT" altLang="it-IT" sz="1200"/>
          </a:p>
        </p:txBody>
      </p:sp>
      <p:sp>
        <p:nvSpPr>
          <p:cNvPr id="38914" name="Rectangle 2">
            <a:extLst>
              <a:ext uri="{FF2B5EF4-FFF2-40B4-BE49-F238E27FC236}">
                <a16:creationId xmlns:a16="http://schemas.microsoft.com/office/drawing/2014/main" id="{DC39D13D-57E0-44F0-AC94-4A6E5FB62840}"/>
              </a:ext>
            </a:extLst>
          </p:cNvPr>
          <p:cNvSpPr>
            <a:spLocks noGrp="1" noRot="1" noChangeAspect="1" noChangeArrowheads="1" noTextEdit="1"/>
          </p:cNvSpPr>
          <p:nvPr>
            <p:ph type="sldImg"/>
          </p:nvPr>
        </p:nvSpPr>
        <p:spPr>
          <a:ln/>
        </p:spPr>
      </p:sp>
      <p:sp>
        <p:nvSpPr>
          <p:cNvPr id="38915" name="Rectangle 3">
            <a:extLst>
              <a:ext uri="{FF2B5EF4-FFF2-40B4-BE49-F238E27FC236}">
                <a16:creationId xmlns:a16="http://schemas.microsoft.com/office/drawing/2014/main" id="{DA0385C5-C43F-45B3-B07B-CF92836591D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a:extLst>
              <a:ext uri="{FF2B5EF4-FFF2-40B4-BE49-F238E27FC236}">
                <a16:creationId xmlns:a16="http://schemas.microsoft.com/office/drawing/2014/main" id="{19F6A10F-D528-4F30-B1F7-3B60ED16D0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ea typeface="MS PGothic" panose="020B0600070205080204" pitchFamily="34" charset="-128"/>
              </a:defRPr>
            </a:lvl1pPr>
            <a:lvl2pPr marL="37931725" indent="-37474525">
              <a:defRPr sz="4000">
                <a:solidFill>
                  <a:schemeClr val="tx1"/>
                </a:solidFill>
                <a:latin typeface="Arial" panose="020B0604020202020204" pitchFamily="34" charset="0"/>
                <a:ea typeface="MS PGothic" panose="020B0600070205080204" pitchFamily="34" charset="-128"/>
              </a:defRPr>
            </a:lvl2pPr>
            <a:lvl3pPr marL="1143000" indent="-228600">
              <a:defRPr sz="4000">
                <a:solidFill>
                  <a:schemeClr val="tx1"/>
                </a:solidFill>
                <a:latin typeface="Arial" panose="020B0604020202020204" pitchFamily="34" charset="0"/>
                <a:ea typeface="MS PGothic" panose="020B0600070205080204" pitchFamily="34" charset="-128"/>
              </a:defRPr>
            </a:lvl3pPr>
            <a:lvl4pPr marL="1600200" indent="-228600">
              <a:defRPr sz="4000">
                <a:solidFill>
                  <a:schemeClr val="tx1"/>
                </a:solidFill>
                <a:latin typeface="Arial" panose="020B0604020202020204" pitchFamily="34" charset="0"/>
                <a:ea typeface="MS PGothic" panose="020B0600070205080204" pitchFamily="34" charset="-128"/>
              </a:defRPr>
            </a:lvl4pPr>
            <a:lvl5pPr marL="2057400" indent="-228600">
              <a:defRPr sz="4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4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4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4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4000">
                <a:solidFill>
                  <a:schemeClr val="tx1"/>
                </a:solidFill>
                <a:latin typeface="Arial" panose="020B0604020202020204" pitchFamily="34" charset="0"/>
                <a:ea typeface="MS PGothic" panose="020B0600070205080204" pitchFamily="34" charset="-128"/>
              </a:defRPr>
            </a:lvl9pPr>
          </a:lstStyle>
          <a:p>
            <a:fld id="{6A283266-903D-4BDD-B451-88BA78E41180}" type="slidenum">
              <a:rPr lang="it-IT" altLang="it-IT" sz="1200"/>
              <a:pPr/>
              <a:t>15</a:t>
            </a:fld>
            <a:endParaRPr lang="it-IT" altLang="it-IT" sz="1200"/>
          </a:p>
        </p:txBody>
      </p:sp>
      <p:sp>
        <p:nvSpPr>
          <p:cNvPr id="55298" name="Rectangle 2">
            <a:extLst>
              <a:ext uri="{FF2B5EF4-FFF2-40B4-BE49-F238E27FC236}">
                <a16:creationId xmlns:a16="http://schemas.microsoft.com/office/drawing/2014/main" id="{94E26548-7C39-4DD0-B8F2-9F259DB77294}"/>
              </a:ext>
            </a:extLst>
          </p:cNvPr>
          <p:cNvSpPr>
            <a:spLocks noGrp="1" noRot="1" noChangeAspect="1" noChangeArrowheads="1" noTextEdit="1"/>
          </p:cNvSpPr>
          <p:nvPr>
            <p:ph type="sldImg"/>
          </p:nvPr>
        </p:nvSpPr>
        <p:spPr>
          <a:ln/>
        </p:spPr>
      </p:sp>
      <p:sp>
        <p:nvSpPr>
          <p:cNvPr id="55299" name="Rectangle 3">
            <a:extLst>
              <a:ext uri="{FF2B5EF4-FFF2-40B4-BE49-F238E27FC236}">
                <a16:creationId xmlns:a16="http://schemas.microsoft.com/office/drawing/2014/main" id="{7A80E19D-FA4C-4412-9818-D8790598E45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262C-ED3E-4EB6-B9A1-5168174639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t-IT"/>
          </a:p>
        </p:txBody>
      </p:sp>
      <p:sp>
        <p:nvSpPr>
          <p:cNvPr id="3" name="Subtitle 2">
            <a:extLst>
              <a:ext uri="{FF2B5EF4-FFF2-40B4-BE49-F238E27FC236}">
                <a16:creationId xmlns:a16="http://schemas.microsoft.com/office/drawing/2014/main" id="{1E6D5C9D-94F2-49DD-8409-FB4B44BFE3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t-IT"/>
          </a:p>
        </p:txBody>
      </p:sp>
      <p:sp>
        <p:nvSpPr>
          <p:cNvPr id="4" name="Date Placeholder 3">
            <a:extLst>
              <a:ext uri="{FF2B5EF4-FFF2-40B4-BE49-F238E27FC236}">
                <a16:creationId xmlns:a16="http://schemas.microsoft.com/office/drawing/2014/main" id="{15CCC023-129F-4845-9131-E47BE8DF6AB3}"/>
              </a:ext>
            </a:extLst>
          </p:cNvPr>
          <p:cNvSpPr>
            <a:spLocks noGrp="1"/>
          </p:cNvSpPr>
          <p:nvPr>
            <p:ph type="dt" sz="half" idx="10"/>
          </p:nvPr>
        </p:nvSpPr>
        <p:spPr/>
        <p:txBody>
          <a:bodyPr/>
          <a:lstStyle/>
          <a:p>
            <a:fld id="{A0B33E83-5B70-478A-811F-D68EF46544F0}" type="datetimeFigureOut">
              <a:rPr lang="it-IT" smtClean="0"/>
              <a:t>17/03/2022</a:t>
            </a:fld>
            <a:endParaRPr lang="it-IT"/>
          </a:p>
        </p:txBody>
      </p:sp>
      <p:sp>
        <p:nvSpPr>
          <p:cNvPr id="5" name="Footer Placeholder 4">
            <a:extLst>
              <a:ext uri="{FF2B5EF4-FFF2-40B4-BE49-F238E27FC236}">
                <a16:creationId xmlns:a16="http://schemas.microsoft.com/office/drawing/2014/main" id="{5447A9CE-7F25-44FD-A150-3886F1F3254A}"/>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81715EA3-A78B-48C5-9AE5-07E89C151A26}"/>
              </a:ext>
            </a:extLst>
          </p:cNvPr>
          <p:cNvSpPr>
            <a:spLocks noGrp="1"/>
          </p:cNvSpPr>
          <p:nvPr>
            <p:ph type="sldNum" sz="quarter" idx="12"/>
          </p:nvPr>
        </p:nvSpPr>
        <p:spPr/>
        <p:txBody>
          <a:bodyPr/>
          <a:lstStyle/>
          <a:p>
            <a:fld id="{C4E3D03F-1C1C-44C3-AC98-472873C54907}" type="slidenum">
              <a:rPr lang="it-IT" smtClean="0"/>
              <a:t>‹#›</a:t>
            </a:fld>
            <a:endParaRPr lang="it-IT"/>
          </a:p>
        </p:txBody>
      </p:sp>
    </p:spTree>
    <p:extLst>
      <p:ext uri="{BB962C8B-B14F-4D97-AF65-F5344CB8AC3E}">
        <p14:creationId xmlns:p14="http://schemas.microsoft.com/office/powerpoint/2010/main" val="1465123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FE883-27EA-4FF9-94D5-07DC3A9B927B}"/>
              </a:ext>
            </a:extLst>
          </p:cNvPr>
          <p:cNvSpPr>
            <a:spLocks noGrp="1"/>
          </p:cNvSpPr>
          <p:nvPr>
            <p:ph type="title"/>
          </p:nvPr>
        </p:nvSpPr>
        <p:spPr/>
        <p:txBody>
          <a:bodyPr/>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F4DDB27E-8C75-4427-B14A-0C38206CCE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B739C496-B303-4C35-B5A0-AE71F3C9DC1D}"/>
              </a:ext>
            </a:extLst>
          </p:cNvPr>
          <p:cNvSpPr>
            <a:spLocks noGrp="1"/>
          </p:cNvSpPr>
          <p:nvPr>
            <p:ph type="dt" sz="half" idx="10"/>
          </p:nvPr>
        </p:nvSpPr>
        <p:spPr/>
        <p:txBody>
          <a:bodyPr/>
          <a:lstStyle/>
          <a:p>
            <a:fld id="{A0B33E83-5B70-478A-811F-D68EF46544F0}" type="datetimeFigureOut">
              <a:rPr lang="it-IT" smtClean="0"/>
              <a:t>17/03/2022</a:t>
            </a:fld>
            <a:endParaRPr lang="it-IT"/>
          </a:p>
        </p:txBody>
      </p:sp>
      <p:sp>
        <p:nvSpPr>
          <p:cNvPr id="5" name="Footer Placeholder 4">
            <a:extLst>
              <a:ext uri="{FF2B5EF4-FFF2-40B4-BE49-F238E27FC236}">
                <a16:creationId xmlns:a16="http://schemas.microsoft.com/office/drawing/2014/main" id="{B961E00C-9266-4F41-8D5F-95511E4B8F9A}"/>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3E27CA02-3611-420B-B740-1C49477CD76E}"/>
              </a:ext>
            </a:extLst>
          </p:cNvPr>
          <p:cNvSpPr>
            <a:spLocks noGrp="1"/>
          </p:cNvSpPr>
          <p:nvPr>
            <p:ph type="sldNum" sz="quarter" idx="12"/>
          </p:nvPr>
        </p:nvSpPr>
        <p:spPr/>
        <p:txBody>
          <a:bodyPr/>
          <a:lstStyle/>
          <a:p>
            <a:fld id="{C4E3D03F-1C1C-44C3-AC98-472873C54907}" type="slidenum">
              <a:rPr lang="it-IT" smtClean="0"/>
              <a:t>‹#›</a:t>
            </a:fld>
            <a:endParaRPr lang="it-IT"/>
          </a:p>
        </p:txBody>
      </p:sp>
    </p:spTree>
    <p:extLst>
      <p:ext uri="{BB962C8B-B14F-4D97-AF65-F5344CB8AC3E}">
        <p14:creationId xmlns:p14="http://schemas.microsoft.com/office/powerpoint/2010/main" val="1046342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2C1974-1395-4428-AFFB-65581330851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48DAE611-3F67-43F3-A0FE-26A8BC00C2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07118EED-6A96-496D-BFA6-2798597D8EE9}"/>
              </a:ext>
            </a:extLst>
          </p:cNvPr>
          <p:cNvSpPr>
            <a:spLocks noGrp="1"/>
          </p:cNvSpPr>
          <p:nvPr>
            <p:ph type="dt" sz="half" idx="10"/>
          </p:nvPr>
        </p:nvSpPr>
        <p:spPr/>
        <p:txBody>
          <a:bodyPr/>
          <a:lstStyle/>
          <a:p>
            <a:fld id="{A0B33E83-5B70-478A-811F-D68EF46544F0}" type="datetimeFigureOut">
              <a:rPr lang="it-IT" smtClean="0"/>
              <a:t>17/03/2022</a:t>
            </a:fld>
            <a:endParaRPr lang="it-IT"/>
          </a:p>
        </p:txBody>
      </p:sp>
      <p:sp>
        <p:nvSpPr>
          <p:cNvPr id="5" name="Footer Placeholder 4">
            <a:extLst>
              <a:ext uri="{FF2B5EF4-FFF2-40B4-BE49-F238E27FC236}">
                <a16:creationId xmlns:a16="http://schemas.microsoft.com/office/drawing/2014/main" id="{370DB7A5-10B5-4636-AADD-42DFC9F64DB2}"/>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06DF7D10-AFC2-45B0-A47F-5377F97705F8}"/>
              </a:ext>
            </a:extLst>
          </p:cNvPr>
          <p:cNvSpPr>
            <a:spLocks noGrp="1"/>
          </p:cNvSpPr>
          <p:nvPr>
            <p:ph type="sldNum" sz="quarter" idx="12"/>
          </p:nvPr>
        </p:nvSpPr>
        <p:spPr/>
        <p:txBody>
          <a:bodyPr/>
          <a:lstStyle/>
          <a:p>
            <a:fld id="{C4E3D03F-1C1C-44C3-AC98-472873C54907}" type="slidenum">
              <a:rPr lang="it-IT" smtClean="0"/>
              <a:t>‹#›</a:t>
            </a:fld>
            <a:endParaRPr lang="it-IT"/>
          </a:p>
        </p:txBody>
      </p:sp>
    </p:spTree>
    <p:extLst>
      <p:ext uri="{BB962C8B-B14F-4D97-AF65-F5344CB8AC3E}">
        <p14:creationId xmlns:p14="http://schemas.microsoft.com/office/powerpoint/2010/main" val="4054832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007CE-A28A-4E76-9F3C-7B3AADCF5664}"/>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2D85453A-0BEE-4AE8-978E-24F4A504B6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AE54A8DD-C761-49D4-B1D3-985E1379F352}"/>
              </a:ext>
            </a:extLst>
          </p:cNvPr>
          <p:cNvSpPr>
            <a:spLocks noGrp="1"/>
          </p:cNvSpPr>
          <p:nvPr>
            <p:ph type="dt" sz="half" idx="10"/>
          </p:nvPr>
        </p:nvSpPr>
        <p:spPr/>
        <p:txBody>
          <a:bodyPr/>
          <a:lstStyle/>
          <a:p>
            <a:fld id="{A0B33E83-5B70-478A-811F-D68EF46544F0}" type="datetimeFigureOut">
              <a:rPr lang="it-IT" smtClean="0"/>
              <a:t>17/03/2022</a:t>
            </a:fld>
            <a:endParaRPr lang="it-IT"/>
          </a:p>
        </p:txBody>
      </p:sp>
      <p:sp>
        <p:nvSpPr>
          <p:cNvPr id="5" name="Footer Placeholder 4">
            <a:extLst>
              <a:ext uri="{FF2B5EF4-FFF2-40B4-BE49-F238E27FC236}">
                <a16:creationId xmlns:a16="http://schemas.microsoft.com/office/drawing/2014/main" id="{1EB9EEB0-5914-42FE-BEDE-D23D15CB7A41}"/>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D945610E-8056-4812-9150-CE5B57B1992E}"/>
              </a:ext>
            </a:extLst>
          </p:cNvPr>
          <p:cNvSpPr>
            <a:spLocks noGrp="1"/>
          </p:cNvSpPr>
          <p:nvPr>
            <p:ph type="sldNum" sz="quarter" idx="12"/>
          </p:nvPr>
        </p:nvSpPr>
        <p:spPr/>
        <p:txBody>
          <a:bodyPr/>
          <a:lstStyle/>
          <a:p>
            <a:fld id="{C4E3D03F-1C1C-44C3-AC98-472873C54907}" type="slidenum">
              <a:rPr lang="it-IT" smtClean="0"/>
              <a:t>‹#›</a:t>
            </a:fld>
            <a:endParaRPr lang="it-IT"/>
          </a:p>
        </p:txBody>
      </p:sp>
    </p:spTree>
    <p:extLst>
      <p:ext uri="{BB962C8B-B14F-4D97-AF65-F5344CB8AC3E}">
        <p14:creationId xmlns:p14="http://schemas.microsoft.com/office/powerpoint/2010/main" val="1593336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10304-FE3D-4242-B10C-8C9B98D35CD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t-IT"/>
          </a:p>
        </p:txBody>
      </p:sp>
      <p:sp>
        <p:nvSpPr>
          <p:cNvPr id="3" name="Text Placeholder 2">
            <a:extLst>
              <a:ext uri="{FF2B5EF4-FFF2-40B4-BE49-F238E27FC236}">
                <a16:creationId xmlns:a16="http://schemas.microsoft.com/office/drawing/2014/main" id="{016F44C9-B021-4053-AA20-444AA16EB9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B60809-C831-4F47-AB61-E860EA063662}"/>
              </a:ext>
            </a:extLst>
          </p:cNvPr>
          <p:cNvSpPr>
            <a:spLocks noGrp="1"/>
          </p:cNvSpPr>
          <p:nvPr>
            <p:ph type="dt" sz="half" idx="10"/>
          </p:nvPr>
        </p:nvSpPr>
        <p:spPr/>
        <p:txBody>
          <a:bodyPr/>
          <a:lstStyle/>
          <a:p>
            <a:fld id="{A0B33E83-5B70-478A-811F-D68EF46544F0}" type="datetimeFigureOut">
              <a:rPr lang="it-IT" smtClean="0"/>
              <a:t>17/03/2022</a:t>
            </a:fld>
            <a:endParaRPr lang="it-IT"/>
          </a:p>
        </p:txBody>
      </p:sp>
      <p:sp>
        <p:nvSpPr>
          <p:cNvPr id="5" name="Footer Placeholder 4">
            <a:extLst>
              <a:ext uri="{FF2B5EF4-FFF2-40B4-BE49-F238E27FC236}">
                <a16:creationId xmlns:a16="http://schemas.microsoft.com/office/drawing/2014/main" id="{0A7729C5-844C-46D0-9015-C745A02BFF7A}"/>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9D271FB0-2077-49A9-A79D-9082FCEE36F4}"/>
              </a:ext>
            </a:extLst>
          </p:cNvPr>
          <p:cNvSpPr>
            <a:spLocks noGrp="1"/>
          </p:cNvSpPr>
          <p:nvPr>
            <p:ph type="sldNum" sz="quarter" idx="12"/>
          </p:nvPr>
        </p:nvSpPr>
        <p:spPr/>
        <p:txBody>
          <a:bodyPr/>
          <a:lstStyle/>
          <a:p>
            <a:fld id="{C4E3D03F-1C1C-44C3-AC98-472873C54907}" type="slidenum">
              <a:rPr lang="it-IT" smtClean="0"/>
              <a:t>‹#›</a:t>
            </a:fld>
            <a:endParaRPr lang="it-IT"/>
          </a:p>
        </p:txBody>
      </p:sp>
    </p:spTree>
    <p:extLst>
      <p:ext uri="{BB962C8B-B14F-4D97-AF65-F5344CB8AC3E}">
        <p14:creationId xmlns:p14="http://schemas.microsoft.com/office/powerpoint/2010/main" val="2823685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B27F3-E3A2-488E-B15A-297605ADC5C2}"/>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10C5127A-93C7-4936-8CFD-85AEC241B9D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a:extLst>
              <a:ext uri="{FF2B5EF4-FFF2-40B4-BE49-F238E27FC236}">
                <a16:creationId xmlns:a16="http://schemas.microsoft.com/office/drawing/2014/main" id="{F9B6582F-03D9-452C-8FFC-57DE3427DB4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4">
            <a:extLst>
              <a:ext uri="{FF2B5EF4-FFF2-40B4-BE49-F238E27FC236}">
                <a16:creationId xmlns:a16="http://schemas.microsoft.com/office/drawing/2014/main" id="{E6BBB572-B33A-4ED1-902A-D7C67A37F985}"/>
              </a:ext>
            </a:extLst>
          </p:cNvPr>
          <p:cNvSpPr>
            <a:spLocks noGrp="1"/>
          </p:cNvSpPr>
          <p:nvPr>
            <p:ph type="dt" sz="half" idx="10"/>
          </p:nvPr>
        </p:nvSpPr>
        <p:spPr/>
        <p:txBody>
          <a:bodyPr/>
          <a:lstStyle/>
          <a:p>
            <a:fld id="{A0B33E83-5B70-478A-811F-D68EF46544F0}" type="datetimeFigureOut">
              <a:rPr lang="it-IT" smtClean="0"/>
              <a:t>17/03/2022</a:t>
            </a:fld>
            <a:endParaRPr lang="it-IT"/>
          </a:p>
        </p:txBody>
      </p:sp>
      <p:sp>
        <p:nvSpPr>
          <p:cNvPr id="6" name="Footer Placeholder 5">
            <a:extLst>
              <a:ext uri="{FF2B5EF4-FFF2-40B4-BE49-F238E27FC236}">
                <a16:creationId xmlns:a16="http://schemas.microsoft.com/office/drawing/2014/main" id="{B27D17F3-64B8-424A-BA89-8713CD62740C}"/>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FB44BBA0-B489-40A7-885A-DD20B8FA7931}"/>
              </a:ext>
            </a:extLst>
          </p:cNvPr>
          <p:cNvSpPr>
            <a:spLocks noGrp="1"/>
          </p:cNvSpPr>
          <p:nvPr>
            <p:ph type="sldNum" sz="quarter" idx="12"/>
          </p:nvPr>
        </p:nvSpPr>
        <p:spPr/>
        <p:txBody>
          <a:bodyPr/>
          <a:lstStyle/>
          <a:p>
            <a:fld id="{C4E3D03F-1C1C-44C3-AC98-472873C54907}" type="slidenum">
              <a:rPr lang="it-IT" smtClean="0"/>
              <a:t>‹#›</a:t>
            </a:fld>
            <a:endParaRPr lang="it-IT"/>
          </a:p>
        </p:txBody>
      </p:sp>
    </p:spTree>
    <p:extLst>
      <p:ext uri="{BB962C8B-B14F-4D97-AF65-F5344CB8AC3E}">
        <p14:creationId xmlns:p14="http://schemas.microsoft.com/office/powerpoint/2010/main" val="3632394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026D2-84FA-4039-83A0-7598E705FB96}"/>
              </a:ext>
            </a:extLst>
          </p:cNvPr>
          <p:cNvSpPr>
            <a:spLocks noGrp="1"/>
          </p:cNvSpPr>
          <p:nvPr>
            <p:ph type="title"/>
          </p:nvPr>
        </p:nvSpPr>
        <p:spPr>
          <a:xfrm>
            <a:off x="839788" y="365125"/>
            <a:ext cx="10515600" cy="1325563"/>
          </a:xfrm>
        </p:spPr>
        <p:txBody>
          <a:bodyPr/>
          <a:lstStyle/>
          <a:p>
            <a:r>
              <a:rPr lang="en-US"/>
              <a:t>Click to edit Master title style</a:t>
            </a:r>
            <a:endParaRPr lang="it-IT"/>
          </a:p>
        </p:txBody>
      </p:sp>
      <p:sp>
        <p:nvSpPr>
          <p:cNvPr id="3" name="Text Placeholder 2">
            <a:extLst>
              <a:ext uri="{FF2B5EF4-FFF2-40B4-BE49-F238E27FC236}">
                <a16:creationId xmlns:a16="http://schemas.microsoft.com/office/drawing/2014/main" id="{A8ECB3B6-A693-47E1-AE44-11FB21B52E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E2C975F-C2D5-4CD3-B17F-25F0123ADA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a:extLst>
              <a:ext uri="{FF2B5EF4-FFF2-40B4-BE49-F238E27FC236}">
                <a16:creationId xmlns:a16="http://schemas.microsoft.com/office/drawing/2014/main" id="{E75D1673-D909-4CE2-9882-FE0012E1DB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300C96-F6D0-4EBB-A67F-AAE46E8184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Date Placeholder 6">
            <a:extLst>
              <a:ext uri="{FF2B5EF4-FFF2-40B4-BE49-F238E27FC236}">
                <a16:creationId xmlns:a16="http://schemas.microsoft.com/office/drawing/2014/main" id="{6A0ADCCB-25DE-4826-8E6A-FEFFC82A2B93}"/>
              </a:ext>
            </a:extLst>
          </p:cNvPr>
          <p:cNvSpPr>
            <a:spLocks noGrp="1"/>
          </p:cNvSpPr>
          <p:nvPr>
            <p:ph type="dt" sz="half" idx="10"/>
          </p:nvPr>
        </p:nvSpPr>
        <p:spPr/>
        <p:txBody>
          <a:bodyPr/>
          <a:lstStyle/>
          <a:p>
            <a:fld id="{A0B33E83-5B70-478A-811F-D68EF46544F0}" type="datetimeFigureOut">
              <a:rPr lang="it-IT" smtClean="0"/>
              <a:t>17/03/2022</a:t>
            </a:fld>
            <a:endParaRPr lang="it-IT"/>
          </a:p>
        </p:txBody>
      </p:sp>
      <p:sp>
        <p:nvSpPr>
          <p:cNvPr id="8" name="Footer Placeholder 7">
            <a:extLst>
              <a:ext uri="{FF2B5EF4-FFF2-40B4-BE49-F238E27FC236}">
                <a16:creationId xmlns:a16="http://schemas.microsoft.com/office/drawing/2014/main" id="{C749DDEB-8500-49C2-9328-1A918CD2EE1F}"/>
              </a:ext>
            </a:extLst>
          </p:cNvPr>
          <p:cNvSpPr>
            <a:spLocks noGrp="1"/>
          </p:cNvSpPr>
          <p:nvPr>
            <p:ph type="ftr" sz="quarter" idx="11"/>
          </p:nvPr>
        </p:nvSpPr>
        <p:spPr/>
        <p:txBody>
          <a:bodyPr/>
          <a:lstStyle/>
          <a:p>
            <a:endParaRPr lang="it-IT"/>
          </a:p>
        </p:txBody>
      </p:sp>
      <p:sp>
        <p:nvSpPr>
          <p:cNvPr id="9" name="Slide Number Placeholder 8">
            <a:extLst>
              <a:ext uri="{FF2B5EF4-FFF2-40B4-BE49-F238E27FC236}">
                <a16:creationId xmlns:a16="http://schemas.microsoft.com/office/drawing/2014/main" id="{3C488531-5FA5-455D-A8E0-A078BEAB8D5A}"/>
              </a:ext>
            </a:extLst>
          </p:cNvPr>
          <p:cNvSpPr>
            <a:spLocks noGrp="1"/>
          </p:cNvSpPr>
          <p:nvPr>
            <p:ph type="sldNum" sz="quarter" idx="12"/>
          </p:nvPr>
        </p:nvSpPr>
        <p:spPr/>
        <p:txBody>
          <a:bodyPr/>
          <a:lstStyle/>
          <a:p>
            <a:fld id="{C4E3D03F-1C1C-44C3-AC98-472873C54907}" type="slidenum">
              <a:rPr lang="it-IT" smtClean="0"/>
              <a:t>‹#›</a:t>
            </a:fld>
            <a:endParaRPr lang="it-IT"/>
          </a:p>
        </p:txBody>
      </p:sp>
    </p:spTree>
    <p:extLst>
      <p:ext uri="{BB962C8B-B14F-4D97-AF65-F5344CB8AC3E}">
        <p14:creationId xmlns:p14="http://schemas.microsoft.com/office/powerpoint/2010/main" val="2042262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82A57-44B7-47F8-8E5F-5F145D9D90A3}"/>
              </a:ext>
            </a:extLst>
          </p:cNvPr>
          <p:cNvSpPr>
            <a:spLocks noGrp="1"/>
          </p:cNvSpPr>
          <p:nvPr>
            <p:ph type="title"/>
          </p:nvPr>
        </p:nvSpPr>
        <p:spPr/>
        <p:txBody>
          <a:bodyPr/>
          <a:lstStyle/>
          <a:p>
            <a:r>
              <a:rPr lang="en-US"/>
              <a:t>Click to edit Master title style</a:t>
            </a:r>
            <a:endParaRPr lang="it-IT"/>
          </a:p>
        </p:txBody>
      </p:sp>
      <p:sp>
        <p:nvSpPr>
          <p:cNvPr id="3" name="Date Placeholder 2">
            <a:extLst>
              <a:ext uri="{FF2B5EF4-FFF2-40B4-BE49-F238E27FC236}">
                <a16:creationId xmlns:a16="http://schemas.microsoft.com/office/drawing/2014/main" id="{C9C3E17E-96DC-4F76-8DA7-5A69EF620E19}"/>
              </a:ext>
            </a:extLst>
          </p:cNvPr>
          <p:cNvSpPr>
            <a:spLocks noGrp="1"/>
          </p:cNvSpPr>
          <p:nvPr>
            <p:ph type="dt" sz="half" idx="10"/>
          </p:nvPr>
        </p:nvSpPr>
        <p:spPr/>
        <p:txBody>
          <a:bodyPr/>
          <a:lstStyle/>
          <a:p>
            <a:fld id="{A0B33E83-5B70-478A-811F-D68EF46544F0}" type="datetimeFigureOut">
              <a:rPr lang="it-IT" smtClean="0"/>
              <a:t>17/03/2022</a:t>
            </a:fld>
            <a:endParaRPr lang="it-IT"/>
          </a:p>
        </p:txBody>
      </p:sp>
      <p:sp>
        <p:nvSpPr>
          <p:cNvPr id="4" name="Footer Placeholder 3">
            <a:extLst>
              <a:ext uri="{FF2B5EF4-FFF2-40B4-BE49-F238E27FC236}">
                <a16:creationId xmlns:a16="http://schemas.microsoft.com/office/drawing/2014/main" id="{3E6C667A-0EF9-456A-A353-549360FCF7BA}"/>
              </a:ext>
            </a:extLst>
          </p:cNvPr>
          <p:cNvSpPr>
            <a:spLocks noGrp="1"/>
          </p:cNvSpPr>
          <p:nvPr>
            <p:ph type="ftr" sz="quarter" idx="11"/>
          </p:nvPr>
        </p:nvSpPr>
        <p:spPr/>
        <p:txBody>
          <a:bodyPr/>
          <a:lstStyle/>
          <a:p>
            <a:endParaRPr lang="it-IT"/>
          </a:p>
        </p:txBody>
      </p:sp>
      <p:sp>
        <p:nvSpPr>
          <p:cNvPr id="5" name="Slide Number Placeholder 4">
            <a:extLst>
              <a:ext uri="{FF2B5EF4-FFF2-40B4-BE49-F238E27FC236}">
                <a16:creationId xmlns:a16="http://schemas.microsoft.com/office/drawing/2014/main" id="{D59D2AE2-9DD0-4FB7-BB72-A21D3A8ACEDB}"/>
              </a:ext>
            </a:extLst>
          </p:cNvPr>
          <p:cNvSpPr>
            <a:spLocks noGrp="1"/>
          </p:cNvSpPr>
          <p:nvPr>
            <p:ph type="sldNum" sz="quarter" idx="12"/>
          </p:nvPr>
        </p:nvSpPr>
        <p:spPr/>
        <p:txBody>
          <a:bodyPr/>
          <a:lstStyle/>
          <a:p>
            <a:fld id="{C4E3D03F-1C1C-44C3-AC98-472873C54907}" type="slidenum">
              <a:rPr lang="it-IT" smtClean="0"/>
              <a:t>‹#›</a:t>
            </a:fld>
            <a:endParaRPr lang="it-IT"/>
          </a:p>
        </p:txBody>
      </p:sp>
    </p:spTree>
    <p:extLst>
      <p:ext uri="{BB962C8B-B14F-4D97-AF65-F5344CB8AC3E}">
        <p14:creationId xmlns:p14="http://schemas.microsoft.com/office/powerpoint/2010/main" val="1384204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13EFBD-E07E-4750-BEC1-63B88B5AE010}"/>
              </a:ext>
            </a:extLst>
          </p:cNvPr>
          <p:cNvSpPr>
            <a:spLocks noGrp="1"/>
          </p:cNvSpPr>
          <p:nvPr>
            <p:ph type="dt" sz="half" idx="10"/>
          </p:nvPr>
        </p:nvSpPr>
        <p:spPr/>
        <p:txBody>
          <a:bodyPr/>
          <a:lstStyle/>
          <a:p>
            <a:fld id="{A0B33E83-5B70-478A-811F-D68EF46544F0}" type="datetimeFigureOut">
              <a:rPr lang="it-IT" smtClean="0"/>
              <a:t>17/03/2022</a:t>
            </a:fld>
            <a:endParaRPr lang="it-IT"/>
          </a:p>
        </p:txBody>
      </p:sp>
      <p:sp>
        <p:nvSpPr>
          <p:cNvPr id="3" name="Footer Placeholder 2">
            <a:extLst>
              <a:ext uri="{FF2B5EF4-FFF2-40B4-BE49-F238E27FC236}">
                <a16:creationId xmlns:a16="http://schemas.microsoft.com/office/drawing/2014/main" id="{4296E8B7-9C36-45F4-829B-16D4E241A130}"/>
              </a:ext>
            </a:extLst>
          </p:cNvPr>
          <p:cNvSpPr>
            <a:spLocks noGrp="1"/>
          </p:cNvSpPr>
          <p:nvPr>
            <p:ph type="ftr" sz="quarter" idx="11"/>
          </p:nvPr>
        </p:nvSpPr>
        <p:spPr/>
        <p:txBody>
          <a:bodyPr/>
          <a:lstStyle/>
          <a:p>
            <a:endParaRPr lang="it-IT"/>
          </a:p>
        </p:txBody>
      </p:sp>
      <p:sp>
        <p:nvSpPr>
          <p:cNvPr id="4" name="Slide Number Placeholder 3">
            <a:extLst>
              <a:ext uri="{FF2B5EF4-FFF2-40B4-BE49-F238E27FC236}">
                <a16:creationId xmlns:a16="http://schemas.microsoft.com/office/drawing/2014/main" id="{5AF8FE94-AE16-4407-83C1-BB2CBCC09F8E}"/>
              </a:ext>
            </a:extLst>
          </p:cNvPr>
          <p:cNvSpPr>
            <a:spLocks noGrp="1"/>
          </p:cNvSpPr>
          <p:nvPr>
            <p:ph type="sldNum" sz="quarter" idx="12"/>
          </p:nvPr>
        </p:nvSpPr>
        <p:spPr/>
        <p:txBody>
          <a:bodyPr/>
          <a:lstStyle/>
          <a:p>
            <a:fld id="{C4E3D03F-1C1C-44C3-AC98-472873C54907}" type="slidenum">
              <a:rPr lang="it-IT" smtClean="0"/>
              <a:t>‹#›</a:t>
            </a:fld>
            <a:endParaRPr lang="it-IT"/>
          </a:p>
        </p:txBody>
      </p:sp>
    </p:spTree>
    <p:extLst>
      <p:ext uri="{BB962C8B-B14F-4D97-AF65-F5344CB8AC3E}">
        <p14:creationId xmlns:p14="http://schemas.microsoft.com/office/powerpoint/2010/main" val="166637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6E90A-EAEB-4BF3-A283-9EBAE2E69D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Content Placeholder 2">
            <a:extLst>
              <a:ext uri="{FF2B5EF4-FFF2-40B4-BE49-F238E27FC236}">
                <a16:creationId xmlns:a16="http://schemas.microsoft.com/office/drawing/2014/main" id="{D6C0DE45-B9EF-4E5F-8DD7-06A1A97653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a:extLst>
              <a:ext uri="{FF2B5EF4-FFF2-40B4-BE49-F238E27FC236}">
                <a16:creationId xmlns:a16="http://schemas.microsoft.com/office/drawing/2014/main" id="{E699F6AF-BF9B-4740-8200-4232E067A9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9996B4-8126-4DB8-BA4B-B6F6F203CF07}"/>
              </a:ext>
            </a:extLst>
          </p:cNvPr>
          <p:cNvSpPr>
            <a:spLocks noGrp="1"/>
          </p:cNvSpPr>
          <p:nvPr>
            <p:ph type="dt" sz="half" idx="10"/>
          </p:nvPr>
        </p:nvSpPr>
        <p:spPr/>
        <p:txBody>
          <a:bodyPr/>
          <a:lstStyle/>
          <a:p>
            <a:fld id="{A0B33E83-5B70-478A-811F-D68EF46544F0}" type="datetimeFigureOut">
              <a:rPr lang="it-IT" smtClean="0"/>
              <a:t>17/03/2022</a:t>
            </a:fld>
            <a:endParaRPr lang="it-IT"/>
          </a:p>
        </p:txBody>
      </p:sp>
      <p:sp>
        <p:nvSpPr>
          <p:cNvPr id="6" name="Footer Placeholder 5">
            <a:extLst>
              <a:ext uri="{FF2B5EF4-FFF2-40B4-BE49-F238E27FC236}">
                <a16:creationId xmlns:a16="http://schemas.microsoft.com/office/drawing/2014/main" id="{E45A8AA5-5492-4051-AACC-903A5557B3CB}"/>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F3BFD5A9-05E3-4FEF-AF6C-F221365E2926}"/>
              </a:ext>
            </a:extLst>
          </p:cNvPr>
          <p:cNvSpPr>
            <a:spLocks noGrp="1"/>
          </p:cNvSpPr>
          <p:nvPr>
            <p:ph type="sldNum" sz="quarter" idx="12"/>
          </p:nvPr>
        </p:nvSpPr>
        <p:spPr/>
        <p:txBody>
          <a:bodyPr/>
          <a:lstStyle/>
          <a:p>
            <a:fld id="{C4E3D03F-1C1C-44C3-AC98-472873C54907}" type="slidenum">
              <a:rPr lang="it-IT" smtClean="0"/>
              <a:t>‹#›</a:t>
            </a:fld>
            <a:endParaRPr lang="it-IT"/>
          </a:p>
        </p:txBody>
      </p:sp>
    </p:spTree>
    <p:extLst>
      <p:ext uri="{BB962C8B-B14F-4D97-AF65-F5344CB8AC3E}">
        <p14:creationId xmlns:p14="http://schemas.microsoft.com/office/powerpoint/2010/main" val="27918951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41A64-A256-4A0D-BAD5-8F19E8DB47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Picture Placeholder 2">
            <a:extLst>
              <a:ext uri="{FF2B5EF4-FFF2-40B4-BE49-F238E27FC236}">
                <a16:creationId xmlns:a16="http://schemas.microsoft.com/office/drawing/2014/main" id="{DD5108C0-8887-4158-ABE6-458FF2CBF5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a:extLst>
              <a:ext uri="{FF2B5EF4-FFF2-40B4-BE49-F238E27FC236}">
                <a16:creationId xmlns:a16="http://schemas.microsoft.com/office/drawing/2014/main" id="{9F229FE7-FFF0-4446-B6ED-AACE87203F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C77890-BC79-4DFD-907A-F055FF2C4025}"/>
              </a:ext>
            </a:extLst>
          </p:cNvPr>
          <p:cNvSpPr>
            <a:spLocks noGrp="1"/>
          </p:cNvSpPr>
          <p:nvPr>
            <p:ph type="dt" sz="half" idx="10"/>
          </p:nvPr>
        </p:nvSpPr>
        <p:spPr/>
        <p:txBody>
          <a:bodyPr/>
          <a:lstStyle/>
          <a:p>
            <a:fld id="{A0B33E83-5B70-478A-811F-D68EF46544F0}" type="datetimeFigureOut">
              <a:rPr lang="it-IT" smtClean="0"/>
              <a:t>17/03/2022</a:t>
            </a:fld>
            <a:endParaRPr lang="it-IT"/>
          </a:p>
        </p:txBody>
      </p:sp>
      <p:sp>
        <p:nvSpPr>
          <p:cNvPr id="6" name="Footer Placeholder 5">
            <a:extLst>
              <a:ext uri="{FF2B5EF4-FFF2-40B4-BE49-F238E27FC236}">
                <a16:creationId xmlns:a16="http://schemas.microsoft.com/office/drawing/2014/main" id="{E8584AA8-A2DD-439D-AB01-1745BE0D1CAB}"/>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40212BE5-4667-4A65-9766-DDCF606447FC}"/>
              </a:ext>
            </a:extLst>
          </p:cNvPr>
          <p:cNvSpPr>
            <a:spLocks noGrp="1"/>
          </p:cNvSpPr>
          <p:nvPr>
            <p:ph type="sldNum" sz="quarter" idx="12"/>
          </p:nvPr>
        </p:nvSpPr>
        <p:spPr/>
        <p:txBody>
          <a:bodyPr/>
          <a:lstStyle/>
          <a:p>
            <a:fld id="{C4E3D03F-1C1C-44C3-AC98-472873C54907}" type="slidenum">
              <a:rPr lang="it-IT" smtClean="0"/>
              <a:t>‹#›</a:t>
            </a:fld>
            <a:endParaRPr lang="it-IT"/>
          </a:p>
        </p:txBody>
      </p:sp>
    </p:spTree>
    <p:extLst>
      <p:ext uri="{BB962C8B-B14F-4D97-AF65-F5344CB8AC3E}">
        <p14:creationId xmlns:p14="http://schemas.microsoft.com/office/powerpoint/2010/main" val="3290310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C4D6E4-55BA-4759-8E16-845139665E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t-IT"/>
          </a:p>
        </p:txBody>
      </p:sp>
      <p:sp>
        <p:nvSpPr>
          <p:cNvPr id="3" name="Text Placeholder 2">
            <a:extLst>
              <a:ext uri="{FF2B5EF4-FFF2-40B4-BE49-F238E27FC236}">
                <a16:creationId xmlns:a16="http://schemas.microsoft.com/office/drawing/2014/main" id="{8A42052D-1DEA-41CE-8F20-4F78A844ED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4776D6B5-728B-402A-8C13-A20A5625DA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B33E83-5B70-478A-811F-D68EF46544F0}" type="datetimeFigureOut">
              <a:rPr lang="it-IT" smtClean="0"/>
              <a:t>17/03/2022</a:t>
            </a:fld>
            <a:endParaRPr lang="it-IT"/>
          </a:p>
        </p:txBody>
      </p:sp>
      <p:sp>
        <p:nvSpPr>
          <p:cNvPr id="5" name="Footer Placeholder 4">
            <a:extLst>
              <a:ext uri="{FF2B5EF4-FFF2-40B4-BE49-F238E27FC236}">
                <a16:creationId xmlns:a16="http://schemas.microsoft.com/office/drawing/2014/main" id="{6993A8FD-C903-4A89-8E3B-F97652A5E3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a:extLst>
              <a:ext uri="{FF2B5EF4-FFF2-40B4-BE49-F238E27FC236}">
                <a16:creationId xmlns:a16="http://schemas.microsoft.com/office/drawing/2014/main" id="{1B6477CF-C2CB-47D4-AA2B-2815B088D8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E3D03F-1C1C-44C3-AC98-472873C54907}" type="slidenum">
              <a:rPr lang="it-IT" smtClean="0"/>
              <a:t>‹#›</a:t>
            </a:fld>
            <a:endParaRPr lang="it-IT"/>
          </a:p>
        </p:txBody>
      </p:sp>
    </p:spTree>
    <p:extLst>
      <p:ext uri="{BB962C8B-B14F-4D97-AF65-F5344CB8AC3E}">
        <p14:creationId xmlns:p14="http://schemas.microsoft.com/office/powerpoint/2010/main" val="38132081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www.youtube.com/watch?v=w6OTFKACT2w" TargetMode="External"/><Relationship Id="rId1" Type="http://schemas.openxmlformats.org/officeDocument/2006/relationships/slideLayout" Target="../slideLayouts/slideLayout6.xml"/><Relationship Id="rId4" Type="http://schemas.openxmlformats.org/officeDocument/2006/relationships/image" Target="../media/image28.jpeg"/></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http://content.nejm.org/content/vol347/issue15/images/large/09f2.jpeg" TargetMode="External"/><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logo burlo_colore">
            <a:extLst>
              <a:ext uri="{FF2B5EF4-FFF2-40B4-BE49-F238E27FC236}">
                <a16:creationId xmlns:a16="http://schemas.microsoft.com/office/drawing/2014/main" id="{4AF791C3-F6F5-4EA4-B52D-FD3A38049E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7416" y="5653801"/>
            <a:ext cx="2458845" cy="818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blue logo with white text&#10;&#10;Description automatically generated with low confidence">
            <a:extLst>
              <a:ext uri="{FF2B5EF4-FFF2-40B4-BE49-F238E27FC236}">
                <a16:creationId xmlns:a16="http://schemas.microsoft.com/office/drawing/2014/main" id="{AABA17F6-DC7D-4E81-A3A2-92D63C4C66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998" y="5645903"/>
            <a:ext cx="2458845" cy="826868"/>
          </a:xfrm>
          <a:prstGeom prst="rect">
            <a:avLst/>
          </a:prstGeom>
        </p:spPr>
      </p:pic>
      <p:sp>
        <p:nvSpPr>
          <p:cNvPr id="5" name="TextBox 4">
            <a:extLst>
              <a:ext uri="{FF2B5EF4-FFF2-40B4-BE49-F238E27FC236}">
                <a16:creationId xmlns:a16="http://schemas.microsoft.com/office/drawing/2014/main" id="{68B5E890-2D59-483F-B3C1-8D5EC1DF318C}"/>
              </a:ext>
            </a:extLst>
          </p:cNvPr>
          <p:cNvSpPr txBox="1"/>
          <p:nvPr/>
        </p:nvSpPr>
        <p:spPr>
          <a:xfrm>
            <a:off x="6615741" y="5736171"/>
            <a:ext cx="3091231" cy="646331"/>
          </a:xfrm>
          <a:prstGeom prst="rect">
            <a:avLst/>
          </a:prstGeom>
          <a:noFill/>
        </p:spPr>
        <p:txBody>
          <a:bodyPr wrap="none" rtlCol="0">
            <a:spAutoFit/>
          </a:bodyPr>
          <a:lstStyle/>
          <a:p>
            <a:r>
              <a:rPr lang="en-US" sz="2000" i="1" dirty="0"/>
              <a:t>Alberto Tommasini</a:t>
            </a:r>
            <a:r>
              <a:rPr lang="en-US" dirty="0"/>
              <a:t> </a:t>
            </a:r>
          </a:p>
          <a:p>
            <a:r>
              <a:rPr lang="en-US" sz="1600" dirty="0"/>
              <a:t>alberto.tommasini@burlo.trieste.it</a:t>
            </a:r>
          </a:p>
        </p:txBody>
      </p:sp>
      <p:sp>
        <p:nvSpPr>
          <p:cNvPr id="2" name="TextBox 1">
            <a:extLst>
              <a:ext uri="{FF2B5EF4-FFF2-40B4-BE49-F238E27FC236}">
                <a16:creationId xmlns:a16="http://schemas.microsoft.com/office/drawing/2014/main" id="{1CF6D9F7-CD18-4A61-BC7D-896374CFBBEC}"/>
              </a:ext>
            </a:extLst>
          </p:cNvPr>
          <p:cNvSpPr txBox="1"/>
          <p:nvPr/>
        </p:nvSpPr>
        <p:spPr>
          <a:xfrm>
            <a:off x="1196698" y="840757"/>
            <a:ext cx="9923388" cy="1200329"/>
          </a:xfrm>
          <a:prstGeom prst="rect">
            <a:avLst/>
          </a:prstGeom>
          <a:noFill/>
        </p:spPr>
        <p:txBody>
          <a:bodyPr wrap="square" rtlCol="0">
            <a:spAutoFit/>
          </a:bodyPr>
          <a:lstStyle/>
          <a:p>
            <a:r>
              <a:rPr lang="en-US" sz="7200" b="1" dirty="0">
                <a:solidFill>
                  <a:srgbClr val="00B050"/>
                </a:solidFill>
              </a:rPr>
              <a:t>PATOLOGIA GENERALE</a:t>
            </a:r>
          </a:p>
        </p:txBody>
      </p:sp>
    </p:spTree>
    <p:extLst>
      <p:ext uri="{BB962C8B-B14F-4D97-AF65-F5344CB8AC3E}">
        <p14:creationId xmlns:p14="http://schemas.microsoft.com/office/powerpoint/2010/main" val="11140868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descr="f18002">
            <a:extLst>
              <a:ext uri="{FF2B5EF4-FFF2-40B4-BE49-F238E27FC236}">
                <a16:creationId xmlns:a16="http://schemas.microsoft.com/office/drawing/2014/main" id="{3AE76A73-C4B0-4A42-AB1C-272983762E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34926"/>
            <a:ext cx="84582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935BD9-DA41-4DE6-B1AF-E4B61854D6E1}"/>
              </a:ext>
            </a:extLst>
          </p:cNvPr>
          <p:cNvSpPr txBox="1"/>
          <p:nvPr/>
        </p:nvSpPr>
        <p:spPr>
          <a:xfrm>
            <a:off x="351295" y="366793"/>
            <a:ext cx="11267268" cy="584775"/>
          </a:xfrm>
          <a:prstGeom prst="rect">
            <a:avLst/>
          </a:prstGeom>
          <a:noFill/>
        </p:spPr>
        <p:txBody>
          <a:bodyPr wrap="square" rtlCol="0">
            <a:spAutoFit/>
          </a:bodyPr>
          <a:lstStyle/>
          <a:p>
            <a:r>
              <a:rPr lang="en-US" sz="3200" b="1" dirty="0"/>
              <a:t>LA RISPOSTA IMMUNE INNATA (NATURALE)</a:t>
            </a:r>
            <a:endParaRPr lang="it-IT" sz="3200" b="1" dirty="0"/>
          </a:p>
        </p:txBody>
      </p:sp>
      <p:sp>
        <p:nvSpPr>
          <p:cNvPr id="3" name="TextBox 2">
            <a:extLst>
              <a:ext uri="{FF2B5EF4-FFF2-40B4-BE49-F238E27FC236}">
                <a16:creationId xmlns:a16="http://schemas.microsoft.com/office/drawing/2014/main" id="{50B84F84-2191-439F-A46E-B8D8CD2675DD}"/>
              </a:ext>
            </a:extLst>
          </p:cNvPr>
          <p:cNvSpPr txBox="1"/>
          <p:nvPr/>
        </p:nvSpPr>
        <p:spPr>
          <a:xfrm>
            <a:off x="578603" y="1493003"/>
            <a:ext cx="11034794" cy="1938992"/>
          </a:xfrm>
          <a:prstGeom prst="rect">
            <a:avLst/>
          </a:prstGeom>
          <a:noFill/>
        </p:spPr>
        <p:txBody>
          <a:bodyPr wrap="square" rtlCol="0">
            <a:spAutoFit/>
          </a:bodyPr>
          <a:lstStyle/>
          <a:p>
            <a:r>
              <a:rPr lang="en-US" sz="2400" dirty="0"/>
              <a:t>QUALSIASI CELLULA DELL’ORGANISMO</a:t>
            </a:r>
          </a:p>
          <a:p>
            <a:endParaRPr lang="en-US" sz="2400" dirty="0"/>
          </a:p>
          <a:p>
            <a:r>
              <a:rPr lang="en-US" sz="2400" dirty="0"/>
              <a:t>MACROFAGI, ISTIOCITI, CELLULE DENDRITICHE, CELLULE DELLA GLIA</a:t>
            </a:r>
          </a:p>
          <a:p>
            <a:endParaRPr lang="en-US" sz="2400" dirty="0"/>
          </a:p>
          <a:p>
            <a:r>
              <a:rPr lang="en-US" sz="2400" dirty="0"/>
              <a:t>INTERAZIONE CON VASI E TESSUTI</a:t>
            </a:r>
            <a:endParaRPr lang="it-IT" sz="2400" dirty="0"/>
          </a:p>
        </p:txBody>
      </p:sp>
    </p:spTree>
    <p:extLst>
      <p:ext uri="{BB962C8B-B14F-4D97-AF65-F5344CB8AC3E}">
        <p14:creationId xmlns:p14="http://schemas.microsoft.com/office/powerpoint/2010/main" val="733230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E92ABB-8A17-4E15-9070-C8382BDE86D7}"/>
              </a:ext>
            </a:extLst>
          </p:cNvPr>
          <p:cNvSpPr txBox="1"/>
          <p:nvPr/>
        </p:nvSpPr>
        <p:spPr>
          <a:xfrm>
            <a:off x="351295" y="366793"/>
            <a:ext cx="11267268" cy="584775"/>
          </a:xfrm>
          <a:prstGeom prst="rect">
            <a:avLst/>
          </a:prstGeom>
          <a:noFill/>
        </p:spPr>
        <p:txBody>
          <a:bodyPr wrap="square" rtlCol="0">
            <a:spAutoFit/>
          </a:bodyPr>
          <a:lstStyle/>
          <a:p>
            <a:r>
              <a:rPr lang="en-US" sz="3200" b="1" dirty="0"/>
              <a:t>LA RISPOSTA IMMUNE INNATA (NATURALE): INFIAMMAZIONE</a:t>
            </a:r>
            <a:endParaRPr lang="it-IT" sz="3200" b="1" dirty="0"/>
          </a:p>
        </p:txBody>
      </p:sp>
      <p:sp>
        <p:nvSpPr>
          <p:cNvPr id="3" name="TextBox 2">
            <a:extLst>
              <a:ext uri="{FF2B5EF4-FFF2-40B4-BE49-F238E27FC236}">
                <a16:creationId xmlns:a16="http://schemas.microsoft.com/office/drawing/2014/main" id="{435EE36B-2DC1-4415-A54E-3AAE31823CCF}"/>
              </a:ext>
            </a:extLst>
          </p:cNvPr>
          <p:cNvSpPr txBox="1"/>
          <p:nvPr/>
        </p:nvSpPr>
        <p:spPr>
          <a:xfrm>
            <a:off x="676759" y="1560163"/>
            <a:ext cx="8441410" cy="2585323"/>
          </a:xfrm>
          <a:prstGeom prst="rect">
            <a:avLst/>
          </a:prstGeom>
          <a:noFill/>
        </p:spPr>
        <p:txBody>
          <a:bodyPr wrap="square" rtlCol="0">
            <a:spAutoFit/>
          </a:bodyPr>
          <a:lstStyle/>
          <a:p>
            <a:r>
              <a:rPr lang="en-US" dirty="0"/>
              <a:t>SEGNI E SINTOMI</a:t>
            </a:r>
          </a:p>
          <a:p>
            <a:endParaRPr lang="en-US" dirty="0"/>
          </a:p>
          <a:p>
            <a:r>
              <a:rPr lang="en-US" dirty="0"/>
              <a:t>FASE VASCOLARE</a:t>
            </a:r>
          </a:p>
          <a:p>
            <a:endParaRPr lang="en-US" dirty="0"/>
          </a:p>
          <a:p>
            <a:r>
              <a:rPr lang="en-US" dirty="0"/>
              <a:t>FASE CELLULARE</a:t>
            </a:r>
          </a:p>
          <a:p>
            <a:endParaRPr lang="en-US" dirty="0"/>
          </a:p>
          <a:p>
            <a:r>
              <a:rPr lang="en-US" dirty="0"/>
              <a:t>EFFETTI A DISTANZA</a:t>
            </a:r>
          </a:p>
          <a:p>
            <a:endParaRPr lang="en-US" dirty="0"/>
          </a:p>
          <a:p>
            <a:r>
              <a:rPr lang="en-US" dirty="0"/>
              <a:t>FASI EVOLUTIVE</a:t>
            </a:r>
            <a:endParaRPr lang="it-IT" dirty="0"/>
          </a:p>
        </p:txBody>
      </p:sp>
    </p:spTree>
    <p:extLst>
      <p:ext uri="{BB962C8B-B14F-4D97-AF65-F5344CB8AC3E}">
        <p14:creationId xmlns:p14="http://schemas.microsoft.com/office/powerpoint/2010/main" val="20695150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descr="f18006">
            <a:extLst>
              <a:ext uri="{FF2B5EF4-FFF2-40B4-BE49-F238E27FC236}">
                <a16:creationId xmlns:a16="http://schemas.microsoft.com/office/drawing/2014/main" id="{19AC4147-C112-4374-A64F-9E9E8497EC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1" y="1828801"/>
            <a:ext cx="4564063" cy="430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7C899ED0-7D3B-445C-A92A-F78E1035811B}"/>
              </a:ext>
            </a:extLst>
          </p:cNvPr>
          <p:cNvSpPr txBox="1"/>
          <p:nvPr/>
        </p:nvSpPr>
        <p:spPr>
          <a:xfrm>
            <a:off x="351295" y="366793"/>
            <a:ext cx="11267268" cy="584775"/>
          </a:xfrm>
          <a:prstGeom prst="rect">
            <a:avLst/>
          </a:prstGeom>
          <a:noFill/>
        </p:spPr>
        <p:txBody>
          <a:bodyPr wrap="square" rtlCol="0">
            <a:spAutoFit/>
          </a:bodyPr>
          <a:lstStyle/>
          <a:p>
            <a:r>
              <a:rPr lang="en-US" sz="3200" b="1" dirty="0"/>
              <a:t>LA RISPOSTA IMMUNE ADATTATIVA (SPECIFICA, CON MEMORIA)</a:t>
            </a:r>
            <a:endParaRPr lang="it-IT" sz="3200" b="1"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immunB&amp;T">
            <a:extLst>
              <a:ext uri="{FF2B5EF4-FFF2-40B4-BE49-F238E27FC236}">
                <a16:creationId xmlns:a16="http://schemas.microsoft.com/office/drawing/2014/main" id="{D1F5B599-A27B-4270-B121-7C9D05A15D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5773" y="2355742"/>
            <a:ext cx="3830638"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5" descr="figure61">
            <a:extLst>
              <a:ext uri="{FF2B5EF4-FFF2-40B4-BE49-F238E27FC236}">
                <a16:creationId xmlns:a16="http://schemas.microsoft.com/office/drawing/2014/main" id="{A48BE6EA-F844-466B-9BFB-5A65DB828D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8329" y="2171700"/>
            <a:ext cx="3462338"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19B5B901-DEBF-451A-92B4-2F3931FD84C4}"/>
              </a:ext>
            </a:extLst>
          </p:cNvPr>
          <p:cNvSpPr txBox="1"/>
          <p:nvPr/>
        </p:nvSpPr>
        <p:spPr>
          <a:xfrm>
            <a:off x="1369016" y="1013332"/>
            <a:ext cx="2779363" cy="707886"/>
          </a:xfrm>
          <a:prstGeom prst="rect">
            <a:avLst/>
          </a:prstGeom>
          <a:noFill/>
        </p:spPr>
        <p:txBody>
          <a:bodyPr wrap="square" rtlCol="0">
            <a:spAutoFit/>
          </a:bodyPr>
          <a:lstStyle/>
          <a:p>
            <a:r>
              <a:rPr lang="en-US" sz="4000" b="1" dirty="0"/>
              <a:t>T = TIMO</a:t>
            </a:r>
            <a:endParaRPr lang="it-IT" sz="4000" b="1" dirty="0"/>
          </a:p>
        </p:txBody>
      </p:sp>
      <p:sp>
        <p:nvSpPr>
          <p:cNvPr id="8" name="TextBox 7">
            <a:extLst>
              <a:ext uri="{FF2B5EF4-FFF2-40B4-BE49-F238E27FC236}">
                <a16:creationId xmlns:a16="http://schemas.microsoft.com/office/drawing/2014/main" id="{265039D9-0F61-4E80-AF2C-2E4F38EE5BC7}"/>
              </a:ext>
            </a:extLst>
          </p:cNvPr>
          <p:cNvSpPr txBox="1"/>
          <p:nvPr/>
        </p:nvSpPr>
        <p:spPr>
          <a:xfrm>
            <a:off x="6653941" y="1013332"/>
            <a:ext cx="3462338" cy="707886"/>
          </a:xfrm>
          <a:prstGeom prst="rect">
            <a:avLst/>
          </a:prstGeom>
          <a:noFill/>
        </p:spPr>
        <p:txBody>
          <a:bodyPr wrap="square" rtlCol="0">
            <a:spAutoFit/>
          </a:bodyPr>
          <a:lstStyle/>
          <a:p>
            <a:r>
              <a:rPr lang="en-US" sz="4000" b="1" dirty="0"/>
              <a:t>B = … MIDOLLO</a:t>
            </a:r>
            <a:endParaRPr lang="it-IT" sz="4000" b="1"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2" descr="f18015">
            <a:extLst>
              <a:ext uri="{FF2B5EF4-FFF2-40B4-BE49-F238E27FC236}">
                <a16:creationId xmlns:a16="http://schemas.microsoft.com/office/drawing/2014/main" id="{D3AF7E2A-33E7-4FAA-8F17-0C391A5178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533401"/>
            <a:ext cx="5054600" cy="527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2" descr="f18007">
            <a:extLst>
              <a:ext uri="{FF2B5EF4-FFF2-40B4-BE49-F238E27FC236}">
                <a16:creationId xmlns:a16="http://schemas.microsoft.com/office/drawing/2014/main" id="{34642168-5775-45FD-862D-B72A3F6406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1" y="381000"/>
            <a:ext cx="4587875"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7105867-9182-4F8A-B06D-A8199AA90DE1}"/>
              </a:ext>
            </a:extLst>
          </p:cNvPr>
          <p:cNvSpPr txBox="1"/>
          <p:nvPr/>
        </p:nvSpPr>
        <p:spPr>
          <a:xfrm>
            <a:off x="7966128" y="1292301"/>
            <a:ext cx="2779363" cy="1323439"/>
          </a:xfrm>
          <a:prstGeom prst="rect">
            <a:avLst/>
          </a:prstGeom>
          <a:noFill/>
        </p:spPr>
        <p:txBody>
          <a:bodyPr wrap="square" rtlCol="0">
            <a:spAutoFit/>
          </a:bodyPr>
          <a:lstStyle/>
          <a:p>
            <a:r>
              <a:rPr lang="en-US" sz="4000" b="1" dirty="0"/>
              <a:t>SELEZIONE CLONALE</a:t>
            </a:r>
            <a:endParaRPr lang="it-IT" sz="4000" b="1"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FB1879-A841-4470-9305-7AA01608C4F6}"/>
              </a:ext>
            </a:extLst>
          </p:cNvPr>
          <p:cNvSpPr txBox="1"/>
          <p:nvPr/>
        </p:nvSpPr>
        <p:spPr>
          <a:xfrm>
            <a:off x="484028" y="1243833"/>
            <a:ext cx="5139061" cy="3785652"/>
          </a:xfrm>
          <a:prstGeom prst="rect">
            <a:avLst/>
          </a:prstGeom>
          <a:noFill/>
        </p:spPr>
        <p:txBody>
          <a:bodyPr wrap="square" rtlCol="0">
            <a:spAutoFit/>
          </a:bodyPr>
          <a:lstStyle/>
          <a:p>
            <a:r>
              <a:rPr lang="it-IT" sz="2400" dirty="0"/>
              <a:t>Tucidide Peste di Atene 430 a.C.</a:t>
            </a:r>
          </a:p>
          <a:p>
            <a:endParaRPr lang="it-IT" sz="2400" dirty="0"/>
          </a:p>
          <a:p>
            <a:r>
              <a:rPr lang="it-IT" sz="2400" dirty="0"/>
              <a:t>«c’erano dei sopravvissuti che avevano compassione di chi stava morendo o era malato, perché ne avevano già fatto esperienza ed erano ormai in uno stato d’animo fiducioso perché la malattia non prendeva due volte la stessa persona, per lo meno non in modo da ucciderla» </a:t>
            </a:r>
          </a:p>
        </p:txBody>
      </p:sp>
      <p:sp>
        <p:nvSpPr>
          <p:cNvPr id="3" name="TextBox 2">
            <a:extLst>
              <a:ext uri="{FF2B5EF4-FFF2-40B4-BE49-F238E27FC236}">
                <a16:creationId xmlns:a16="http://schemas.microsoft.com/office/drawing/2014/main" id="{40B5B17E-815A-4D4E-83CB-B8F560ECAA8A}"/>
              </a:ext>
            </a:extLst>
          </p:cNvPr>
          <p:cNvSpPr txBox="1"/>
          <p:nvPr/>
        </p:nvSpPr>
        <p:spPr>
          <a:xfrm>
            <a:off x="195683" y="120770"/>
            <a:ext cx="10777268" cy="923330"/>
          </a:xfrm>
          <a:prstGeom prst="rect">
            <a:avLst/>
          </a:prstGeom>
          <a:noFill/>
        </p:spPr>
        <p:txBody>
          <a:bodyPr wrap="square" rtlCol="0">
            <a:spAutoFit/>
          </a:bodyPr>
          <a:lstStyle/>
          <a:p>
            <a:r>
              <a:rPr lang="it-IT" sz="5400" dirty="0">
                <a:solidFill>
                  <a:srgbClr val="0070C0"/>
                </a:solidFill>
              </a:rPr>
              <a:t>memoria</a:t>
            </a:r>
          </a:p>
        </p:txBody>
      </p:sp>
      <p:pic>
        <p:nvPicPr>
          <p:cNvPr id="1026" name="Picture 2">
            <a:extLst>
              <a:ext uri="{FF2B5EF4-FFF2-40B4-BE49-F238E27FC236}">
                <a16:creationId xmlns:a16="http://schemas.microsoft.com/office/drawing/2014/main" id="{8BBDFFB8-D930-423F-9E81-19AF5A74AD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2241" y="1090563"/>
            <a:ext cx="5660011" cy="424500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C2E947E-C36C-499D-849D-840C46C9B7DB}"/>
              </a:ext>
            </a:extLst>
          </p:cNvPr>
          <p:cNvSpPr txBox="1"/>
          <p:nvPr/>
        </p:nvSpPr>
        <p:spPr>
          <a:xfrm>
            <a:off x="6282965" y="5398817"/>
            <a:ext cx="5699287" cy="584775"/>
          </a:xfrm>
          <a:prstGeom prst="rect">
            <a:avLst/>
          </a:prstGeom>
          <a:noFill/>
        </p:spPr>
        <p:txBody>
          <a:bodyPr wrap="square" rtlCol="0">
            <a:spAutoFit/>
          </a:bodyPr>
          <a:lstStyle/>
          <a:p>
            <a:r>
              <a:rPr lang="it-IT" sz="1600" b="0" i="0" dirty="0">
                <a:solidFill>
                  <a:srgbClr val="222222"/>
                </a:solidFill>
                <a:effectLst/>
                <a:latin typeface="Open Sans" panose="020B0606030504020204" pitchFamily="34" charset="0"/>
              </a:rPr>
              <a:t>Pericle nel primo anno della guerra del Peloponneso, Philipp von </a:t>
            </a:r>
            <a:r>
              <a:rPr lang="it-IT" sz="1600" b="0" i="0" dirty="0" err="1">
                <a:solidFill>
                  <a:srgbClr val="222222"/>
                </a:solidFill>
                <a:effectLst/>
                <a:latin typeface="Open Sans" panose="020B0606030504020204" pitchFamily="34" charset="0"/>
              </a:rPr>
              <a:t>Foltz</a:t>
            </a:r>
            <a:r>
              <a:rPr lang="it-IT" sz="1600" b="0" i="0" dirty="0">
                <a:solidFill>
                  <a:srgbClr val="222222"/>
                </a:solidFill>
                <a:effectLst/>
                <a:latin typeface="Open Sans" panose="020B0606030504020204" pitchFamily="34" charset="0"/>
              </a:rPr>
              <a:t> (1877).</a:t>
            </a:r>
            <a:endParaRPr lang="it-IT" sz="1600" dirty="0"/>
          </a:p>
        </p:txBody>
      </p:sp>
    </p:spTree>
    <p:extLst>
      <p:ext uri="{BB962C8B-B14F-4D97-AF65-F5344CB8AC3E}">
        <p14:creationId xmlns:p14="http://schemas.microsoft.com/office/powerpoint/2010/main" val="19684752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2" descr="f18008">
            <a:extLst>
              <a:ext uri="{FF2B5EF4-FFF2-40B4-BE49-F238E27FC236}">
                <a16:creationId xmlns:a16="http://schemas.microsoft.com/office/drawing/2014/main" id="{F22B6D27-7E21-4F00-8A7A-1BDA27389B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133601"/>
            <a:ext cx="91440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D3E8008C-5091-3F40-AD56-7729A5A05124}"/>
              </a:ext>
            </a:extLst>
          </p:cNvPr>
          <p:cNvSpPr txBox="1">
            <a:spLocks noGrp="1"/>
          </p:cNvSpPr>
          <p:nvPr>
            <p:ph type="title"/>
          </p:nvPr>
        </p:nvSpPr>
        <p:spPr>
          <a:xfrm>
            <a:off x="1631950" y="2028105"/>
            <a:ext cx="8928100" cy="1311128"/>
          </a:xfrm>
        </p:spPr>
        <p:txBody>
          <a:bodyPr rtlCol="0">
            <a:spAutoFit/>
          </a:bodyPr>
          <a:lstStyle/>
          <a:p>
            <a:pPr>
              <a:defRPr/>
            </a:pPr>
            <a:r>
              <a:rPr lang="it-IT" dirty="0"/>
              <a:t>Principali eventi coinvolti nella risposta infiammatoria</a:t>
            </a:r>
          </a:p>
        </p:txBody>
      </p:sp>
    </p:spTree>
    <p:extLst>
      <p:ext uri="{BB962C8B-B14F-4D97-AF65-F5344CB8AC3E}">
        <p14:creationId xmlns:p14="http://schemas.microsoft.com/office/powerpoint/2010/main" val="25804488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751CCEE-8BA2-439A-954A-54CB60FB3D8A}"/>
              </a:ext>
            </a:extLst>
          </p:cNvPr>
          <p:cNvSpPr txBox="1"/>
          <p:nvPr/>
        </p:nvSpPr>
        <p:spPr>
          <a:xfrm>
            <a:off x="1542082" y="510020"/>
            <a:ext cx="1678983" cy="1107996"/>
          </a:xfrm>
          <a:prstGeom prst="rect">
            <a:avLst/>
          </a:prstGeom>
          <a:noFill/>
        </p:spPr>
        <p:txBody>
          <a:bodyPr wrap="square" rtlCol="0">
            <a:spAutoFit/>
          </a:bodyPr>
          <a:lstStyle/>
          <a:p>
            <a:r>
              <a:rPr lang="it-IT" sz="6600" dirty="0"/>
              <a:t>ITE</a:t>
            </a:r>
          </a:p>
        </p:txBody>
      </p:sp>
      <p:sp>
        <p:nvSpPr>
          <p:cNvPr id="3" name="TextBox 2">
            <a:extLst>
              <a:ext uri="{FF2B5EF4-FFF2-40B4-BE49-F238E27FC236}">
                <a16:creationId xmlns:a16="http://schemas.microsoft.com/office/drawing/2014/main" id="{A69D512D-1F5B-4BCC-BFAD-90BB71403DE5}"/>
              </a:ext>
            </a:extLst>
          </p:cNvPr>
          <p:cNvSpPr txBox="1"/>
          <p:nvPr/>
        </p:nvSpPr>
        <p:spPr>
          <a:xfrm>
            <a:off x="1542082" y="2251063"/>
            <a:ext cx="1678983" cy="1107996"/>
          </a:xfrm>
          <a:prstGeom prst="rect">
            <a:avLst/>
          </a:prstGeom>
          <a:noFill/>
        </p:spPr>
        <p:txBody>
          <a:bodyPr wrap="square" rtlCol="0">
            <a:spAutoFit/>
          </a:bodyPr>
          <a:lstStyle/>
          <a:p>
            <a:r>
              <a:rPr lang="it-IT" sz="6600" dirty="0"/>
              <a:t>OSI</a:t>
            </a:r>
          </a:p>
        </p:txBody>
      </p:sp>
      <p:sp>
        <p:nvSpPr>
          <p:cNvPr id="4" name="TextBox 3">
            <a:extLst>
              <a:ext uri="{FF2B5EF4-FFF2-40B4-BE49-F238E27FC236}">
                <a16:creationId xmlns:a16="http://schemas.microsoft.com/office/drawing/2014/main" id="{2E39363B-E1D4-4F98-ABA5-D69400E5EDB4}"/>
              </a:ext>
            </a:extLst>
          </p:cNvPr>
          <p:cNvSpPr txBox="1"/>
          <p:nvPr/>
        </p:nvSpPr>
        <p:spPr>
          <a:xfrm>
            <a:off x="1516252" y="4043766"/>
            <a:ext cx="2172346" cy="1107996"/>
          </a:xfrm>
          <a:prstGeom prst="rect">
            <a:avLst/>
          </a:prstGeom>
          <a:noFill/>
        </p:spPr>
        <p:txBody>
          <a:bodyPr wrap="square" rtlCol="0">
            <a:spAutoFit/>
          </a:bodyPr>
          <a:lstStyle/>
          <a:p>
            <a:r>
              <a:rPr lang="it-IT" sz="6600" dirty="0"/>
              <a:t>OMA</a:t>
            </a:r>
          </a:p>
        </p:txBody>
      </p:sp>
      <p:sp>
        <p:nvSpPr>
          <p:cNvPr id="5" name="TextBox 4">
            <a:extLst>
              <a:ext uri="{FF2B5EF4-FFF2-40B4-BE49-F238E27FC236}">
                <a16:creationId xmlns:a16="http://schemas.microsoft.com/office/drawing/2014/main" id="{5B2DF4D6-DF80-4CC4-BC83-1D93BBA7B8E2}"/>
              </a:ext>
            </a:extLst>
          </p:cNvPr>
          <p:cNvSpPr txBox="1"/>
          <p:nvPr/>
        </p:nvSpPr>
        <p:spPr>
          <a:xfrm>
            <a:off x="6232902" y="2624247"/>
            <a:ext cx="3972732" cy="1107996"/>
          </a:xfrm>
          <a:prstGeom prst="rect">
            <a:avLst/>
          </a:prstGeom>
          <a:noFill/>
        </p:spPr>
        <p:txBody>
          <a:bodyPr wrap="square" rtlCol="0">
            <a:spAutoFit/>
          </a:bodyPr>
          <a:lstStyle/>
          <a:p>
            <a:r>
              <a:rPr lang="it-IT" sz="6600" dirty="0"/>
              <a:t>PLASIA</a:t>
            </a:r>
          </a:p>
        </p:txBody>
      </p:sp>
      <p:sp>
        <p:nvSpPr>
          <p:cNvPr id="6" name="TextBox 5">
            <a:extLst>
              <a:ext uri="{FF2B5EF4-FFF2-40B4-BE49-F238E27FC236}">
                <a16:creationId xmlns:a16="http://schemas.microsoft.com/office/drawing/2014/main" id="{F5DFB793-43A1-4680-93C6-1816EEDD7017}"/>
              </a:ext>
            </a:extLst>
          </p:cNvPr>
          <p:cNvSpPr txBox="1"/>
          <p:nvPr/>
        </p:nvSpPr>
        <p:spPr>
          <a:xfrm>
            <a:off x="6225153" y="895093"/>
            <a:ext cx="1678983" cy="1107996"/>
          </a:xfrm>
          <a:prstGeom prst="rect">
            <a:avLst/>
          </a:prstGeom>
          <a:noFill/>
        </p:spPr>
        <p:txBody>
          <a:bodyPr wrap="square" rtlCol="0">
            <a:spAutoFit/>
          </a:bodyPr>
          <a:lstStyle/>
          <a:p>
            <a:r>
              <a:rPr lang="it-IT" sz="6600" dirty="0"/>
              <a:t>MIA</a:t>
            </a:r>
          </a:p>
        </p:txBody>
      </p:sp>
      <p:sp>
        <p:nvSpPr>
          <p:cNvPr id="7" name="TextBox 6">
            <a:extLst>
              <a:ext uri="{FF2B5EF4-FFF2-40B4-BE49-F238E27FC236}">
                <a16:creationId xmlns:a16="http://schemas.microsoft.com/office/drawing/2014/main" id="{9434370A-6333-483A-9493-691DD4A9B731}"/>
              </a:ext>
            </a:extLst>
          </p:cNvPr>
          <p:cNvSpPr txBox="1"/>
          <p:nvPr/>
        </p:nvSpPr>
        <p:spPr>
          <a:xfrm>
            <a:off x="6225153" y="4394729"/>
            <a:ext cx="3972732" cy="1107996"/>
          </a:xfrm>
          <a:prstGeom prst="rect">
            <a:avLst/>
          </a:prstGeom>
          <a:noFill/>
        </p:spPr>
        <p:txBody>
          <a:bodyPr wrap="square" rtlCol="0">
            <a:spAutoFit/>
          </a:bodyPr>
          <a:lstStyle/>
          <a:p>
            <a:r>
              <a:rPr lang="it-IT" sz="6600" dirty="0"/>
              <a:t>TROFIA</a:t>
            </a:r>
          </a:p>
        </p:txBody>
      </p:sp>
    </p:spTree>
    <p:extLst>
      <p:ext uri="{BB962C8B-B14F-4D97-AF65-F5344CB8AC3E}">
        <p14:creationId xmlns:p14="http://schemas.microsoft.com/office/powerpoint/2010/main" val="21947197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17305DAA-62F9-DF47-81C7-01D842638475}"/>
              </a:ext>
            </a:extLst>
          </p:cNvPr>
          <p:cNvSpPr>
            <a:spLocks noGrp="1" noChangeArrowheads="1"/>
          </p:cNvSpPr>
          <p:nvPr>
            <p:ph type="title"/>
          </p:nvPr>
        </p:nvSpPr>
        <p:spPr>
          <a:xfrm>
            <a:off x="2208213" y="404813"/>
            <a:ext cx="7772400" cy="647700"/>
          </a:xfrm>
        </p:spPr>
        <p:txBody>
          <a:bodyPr/>
          <a:lstStyle/>
          <a:p>
            <a:pPr>
              <a:defRPr/>
            </a:pPr>
            <a:r>
              <a:rPr lang="en-US" altLang="en-US" sz="3400" dirty="0">
                <a:solidFill>
                  <a:srgbClr val="FFFF00"/>
                </a:solidFill>
                <a:latin typeface="Arial" pitchFamily="34" charset="0"/>
              </a:rPr>
              <a:t>Cos’è l’infiammazione (flogòsi) ?</a:t>
            </a:r>
          </a:p>
        </p:txBody>
      </p:sp>
      <p:sp>
        <p:nvSpPr>
          <p:cNvPr id="465923" name="Rectangle 3">
            <a:extLst>
              <a:ext uri="{FF2B5EF4-FFF2-40B4-BE49-F238E27FC236}">
                <a16:creationId xmlns:a16="http://schemas.microsoft.com/office/drawing/2014/main" id="{06BCBD79-9DC7-0040-9096-AA10773977EF}"/>
              </a:ext>
            </a:extLst>
          </p:cNvPr>
          <p:cNvSpPr>
            <a:spLocks noGrp="1" noChangeArrowheads="1"/>
          </p:cNvSpPr>
          <p:nvPr>
            <p:ph type="body" idx="1"/>
          </p:nvPr>
        </p:nvSpPr>
        <p:spPr>
          <a:xfrm>
            <a:off x="1524000" y="1196975"/>
            <a:ext cx="9144000" cy="4895850"/>
          </a:xfrm>
        </p:spPr>
        <p:txBody>
          <a:bodyPr/>
          <a:lstStyle/>
          <a:p>
            <a:pPr marL="355600" indent="-355600" algn="just">
              <a:lnSpc>
                <a:spcPts val="4000"/>
              </a:lnSpc>
              <a:defRPr/>
            </a:pPr>
            <a:r>
              <a:rPr lang="it-IT" altLang="en-US" sz="3000" dirty="0"/>
              <a:t>Risposta </a:t>
            </a:r>
            <a:r>
              <a:rPr lang="it-IT" altLang="en-US" sz="3000" u="sng" dirty="0"/>
              <a:t>protettiva</a:t>
            </a:r>
            <a:r>
              <a:rPr lang="it-IT" altLang="en-US" sz="3000" dirty="0"/>
              <a:t> intesa ad eliminare la causa iniziale del danno (per es. </a:t>
            </a:r>
            <a:r>
              <a:rPr lang="it-IT" altLang="en-US" sz="3000" dirty="0" err="1"/>
              <a:t>microrganimi</a:t>
            </a:r>
            <a:r>
              <a:rPr lang="it-IT" altLang="en-US" sz="3000" dirty="0"/>
              <a:t> patogeni) e le cellule e il tessuto necrotici prodotti a seguito del danno</a:t>
            </a:r>
          </a:p>
          <a:p>
            <a:pPr marL="355600" indent="-355600" algn="just">
              <a:buNone/>
              <a:defRPr/>
            </a:pPr>
            <a:endParaRPr lang="it-IT" altLang="en-US" sz="1050" dirty="0">
              <a:latin typeface="Arial" pitchFamily="34" charset="0"/>
            </a:endParaRPr>
          </a:p>
          <a:p>
            <a:pPr marL="355600" indent="-355600" algn="just">
              <a:lnSpc>
                <a:spcPts val="4000"/>
              </a:lnSpc>
              <a:defRPr/>
            </a:pPr>
            <a:r>
              <a:rPr lang="it-IT" altLang="en-US" sz="3000" dirty="0"/>
              <a:t>L’</a:t>
            </a:r>
            <a:r>
              <a:rPr lang="it-IT" altLang="en-US" sz="3000" u="sng" dirty="0"/>
              <a:t>evoluzione</a:t>
            </a:r>
            <a:r>
              <a:rPr lang="it-IT" altLang="en-US" sz="3000" dirty="0"/>
              <a:t> e l’</a:t>
            </a:r>
            <a:r>
              <a:rPr lang="it-IT" altLang="en-US" sz="3000" u="sng" dirty="0"/>
              <a:t>esaurimento</a:t>
            </a:r>
            <a:r>
              <a:rPr lang="it-IT" altLang="en-US" sz="3000" dirty="0"/>
              <a:t> della reazione infiammatoria sono sottoposti a vari </a:t>
            </a:r>
            <a:r>
              <a:rPr lang="it-IT" altLang="en-US" sz="3000" u="sng" dirty="0"/>
              <a:t>meccanismi di controllo</a:t>
            </a:r>
            <a:r>
              <a:rPr lang="it-IT" altLang="en-US" sz="3000" dirty="0"/>
              <a:t> che ne </a:t>
            </a:r>
            <a:r>
              <a:rPr lang="it-IT" altLang="en-US" sz="3000" u="sng" dirty="0">
                <a:solidFill>
                  <a:srgbClr val="FFFF00"/>
                </a:solidFill>
              </a:rPr>
              <a:t>limitano</a:t>
            </a:r>
            <a:r>
              <a:rPr lang="it-IT" altLang="en-US" sz="3000" dirty="0">
                <a:solidFill>
                  <a:srgbClr val="FFFF00"/>
                </a:solidFill>
              </a:rPr>
              <a:t> quanto più possibile l’</a:t>
            </a:r>
            <a:r>
              <a:rPr lang="it-IT" altLang="en-US" sz="3000" u="sng" dirty="0">
                <a:solidFill>
                  <a:srgbClr val="FFFF00"/>
                </a:solidFill>
              </a:rPr>
              <a:t>entità</a:t>
            </a:r>
            <a:r>
              <a:rPr lang="it-IT" altLang="en-US" sz="3000" dirty="0">
                <a:solidFill>
                  <a:srgbClr val="FFFF00"/>
                </a:solidFill>
              </a:rPr>
              <a:t> e la </a:t>
            </a:r>
            <a:r>
              <a:rPr lang="it-IT" altLang="en-US" sz="3000" u="sng" dirty="0">
                <a:solidFill>
                  <a:srgbClr val="FFFF00"/>
                </a:solidFill>
              </a:rPr>
              <a:t>durata</a:t>
            </a:r>
          </a:p>
        </p:txBody>
      </p:sp>
    </p:spTree>
    <p:extLst>
      <p:ext uri="{BB962C8B-B14F-4D97-AF65-F5344CB8AC3E}">
        <p14:creationId xmlns:p14="http://schemas.microsoft.com/office/powerpoint/2010/main" val="35697662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465923">
                                            <p:txEl>
                                              <p:pRg st="0" end="0"/>
                                            </p:txEl>
                                          </p:spTgt>
                                        </p:tgtEl>
                                        <p:attrNameLst>
                                          <p:attrName>style.visibility</p:attrName>
                                        </p:attrNameLst>
                                      </p:cBhvr>
                                      <p:to>
                                        <p:strVal val="visible"/>
                                      </p:to>
                                    </p:set>
                                    <p:animEffect transition="in" filter="strips(downLeft)">
                                      <p:cBhvr>
                                        <p:cTn id="7" dur="500"/>
                                        <p:tgtEl>
                                          <p:spTgt spid="4659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465923">
                                            <p:txEl>
                                              <p:pRg st="2" end="2"/>
                                            </p:txEl>
                                          </p:spTgt>
                                        </p:tgtEl>
                                        <p:attrNameLst>
                                          <p:attrName>style.visibility</p:attrName>
                                        </p:attrNameLst>
                                      </p:cBhvr>
                                      <p:to>
                                        <p:strVal val="visible"/>
                                      </p:to>
                                    </p:set>
                                    <p:animEffect transition="in" filter="strips(downLeft)">
                                      <p:cBhvr>
                                        <p:cTn id="12" dur="500"/>
                                        <p:tgtEl>
                                          <p:spTgt spid="4659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23298" name="Object 2">
            <a:extLst>
              <a:ext uri="{FF2B5EF4-FFF2-40B4-BE49-F238E27FC236}">
                <a16:creationId xmlns:a16="http://schemas.microsoft.com/office/drawing/2014/main" id="{FEC98C15-9B90-DF48-B2AB-C39B956EB02E}"/>
              </a:ext>
            </a:extLst>
          </p:cNvPr>
          <p:cNvGraphicFramePr>
            <a:graphicFrameLocks noChangeAspect="1"/>
          </p:cNvGraphicFramePr>
          <p:nvPr/>
        </p:nvGraphicFramePr>
        <p:xfrm>
          <a:off x="2566988" y="692155"/>
          <a:ext cx="6985000" cy="4792663"/>
        </p:xfrm>
        <a:graphic>
          <a:graphicData uri="http://schemas.openxmlformats.org/presentationml/2006/ole">
            <mc:AlternateContent xmlns:mc="http://schemas.openxmlformats.org/markup-compatibility/2006">
              <mc:Choice xmlns:v="urn:schemas-microsoft-com:vml" Requires="v">
                <p:oleObj spid="_x0000_s2049" name="Image" r:id="rId3" imgW="6330950" imgH="4343400" progId="Photoshop.Image.5">
                  <p:embed/>
                </p:oleObj>
              </mc:Choice>
              <mc:Fallback>
                <p:oleObj name="Image" r:id="rId3" imgW="6330950" imgH="4343400" progId="Photoshop.Image.5">
                  <p:embed/>
                  <p:pic>
                    <p:nvPicPr>
                      <p:cNvPr id="823298" name="Object 2">
                        <a:extLst>
                          <a:ext uri="{FF2B5EF4-FFF2-40B4-BE49-F238E27FC236}">
                            <a16:creationId xmlns:a16="http://schemas.microsoft.com/office/drawing/2014/main" id="{FEC98C15-9B90-DF48-B2AB-C39B956EB0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6988" y="692155"/>
                        <a:ext cx="6985000" cy="4792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23299" name="Text Box 3">
            <a:extLst>
              <a:ext uri="{FF2B5EF4-FFF2-40B4-BE49-F238E27FC236}">
                <a16:creationId xmlns:a16="http://schemas.microsoft.com/office/drawing/2014/main" id="{ACD11956-6156-C44F-BE15-90C373EDC525}"/>
              </a:ext>
            </a:extLst>
          </p:cNvPr>
          <p:cNvSpPr txBox="1">
            <a:spLocks noChangeArrowheads="1"/>
          </p:cNvSpPr>
          <p:nvPr/>
        </p:nvSpPr>
        <p:spPr bwMode="auto">
          <a:xfrm>
            <a:off x="1919288" y="5516563"/>
            <a:ext cx="8424862"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5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9pPr>
          </a:lstStyle>
          <a:p>
            <a:pPr algn="ctr" fontAlgn="base">
              <a:spcBef>
                <a:spcPct val="50000"/>
              </a:spcBef>
              <a:spcAft>
                <a:spcPct val="0"/>
              </a:spcAft>
              <a:buClrTx/>
              <a:buSzTx/>
              <a:buNone/>
            </a:pPr>
            <a:r>
              <a:rPr lang="it-IT" altLang="it-IT" sz="3600">
                <a:solidFill>
                  <a:srgbClr val="FFFF00"/>
                </a:solidFill>
                <a:latin typeface="Arial" panose="020B0604020202020204" pitchFamily="34" charset="0"/>
              </a:rPr>
              <a:t>RUBOR    CALOR    TUMOR    DOLOR</a:t>
            </a:r>
            <a:endParaRPr lang="en-GB" altLang="it-IT" sz="3600">
              <a:solidFill>
                <a:srgbClr val="FFFF00"/>
              </a:solidFill>
              <a:latin typeface="Arial" panose="020B0604020202020204" pitchFamily="34" charset="0"/>
            </a:endParaRPr>
          </a:p>
        </p:txBody>
      </p:sp>
      <p:sp>
        <p:nvSpPr>
          <p:cNvPr id="7" name="Text Box 6">
            <a:extLst>
              <a:ext uri="{FF2B5EF4-FFF2-40B4-BE49-F238E27FC236}">
                <a16:creationId xmlns:a16="http://schemas.microsoft.com/office/drawing/2014/main" id="{F7E497B3-693B-7545-838F-8F58FC63DD62}"/>
              </a:ext>
            </a:extLst>
          </p:cNvPr>
          <p:cNvSpPr txBox="1">
            <a:spLocks noChangeArrowheads="1"/>
          </p:cNvSpPr>
          <p:nvPr/>
        </p:nvSpPr>
        <p:spPr bwMode="auto">
          <a:xfrm>
            <a:off x="4872038" y="4652968"/>
            <a:ext cx="2159000" cy="720725"/>
          </a:xfrm>
          <a:prstGeom prst="rect">
            <a:avLst/>
          </a:prstGeom>
          <a:solidFill>
            <a:schemeClr val="tx1"/>
          </a:solidFill>
          <a:ln w="12700" cap="sq">
            <a:solidFill>
              <a:srgbClr val="000000"/>
            </a:solidFill>
            <a:miter lim="800000"/>
            <a:headEnd type="none" w="sm" len="sm"/>
            <a:tailEnd type="none" w="sm" len="sm"/>
          </a:ln>
        </p:spPr>
        <p:txBody>
          <a:bodyPr>
            <a:spAutoFit/>
          </a:bodyPr>
          <a:lstStyle>
            <a:lvl1pPr>
              <a:spcBef>
                <a:spcPct val="20000"/>
              </a:spcBef>
              <a:buClr>
                <a:schemeClr val="hlink"/>
              </a:buClr>
              <a:buSzPct val="65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9pPr>
          </a:lstStyle>
          <a:p>
            <a:pPr algn="ctr" fontAlgn="base">
              <a:spcBef>
                <a:spcPct val="50000"/>
              </a:spcBef>
              <a:spcAft>
                <a:spcPct val="0"/>
              </a:spcAft>
              <a:buClrTx/>
              <a:buSzTx/>
              <a:buNone/>
            </a:pPr>
            <a:r>
              <a:rPr lang="it-IT" altLang="it-IT" sz="4000">
                <a:solidFill>
                  <a:srgbClr val="000000"/>
                </a:solidFill>
                <a:latin typeface="Arial" panose="020B0604020202020204" pitchFamily="34" charset="0"/>
              </a:rPr>
              <a:t>tonsillite</a:t>
            </a:r>
          </a:p>
        </p:txBody>
      </p:sp>
      <p:sp>
        <p:nvSpPr>
          <p:cNvPr id="2" name="Titolo 1">
            <a:extLst>
              <a:ext uri="{FF2B5EF4-FFF2-40B4-BE49-F238E27FC236}">
                <a16:creationId xmlns:a16="http://schemas.microsoft.com/office/drawing/2014/main" id="{3B61FC0F-86BA-884A-ADDB-F432333E750B}"/>
              </a:ext>
            </a:extLst>
          </p:cNvPr>
          <p:cNvSpPr>
            <a:spLocks noGrp="1"/>
          </p:cNvSpPr>
          <p:nvPr>
            <p:ph type="title"/>
          </p:nvPr>
        </p:nvSpPr>
        <p:spPr>
          <a:xfrm>
            <a:off x="2208218" y="6165855"/>
            <a:ext cx="7991475" cy="493713"/>
          </a:xfrm>
          <a:solidFill>
            <a:schemeClr val="tx1"/>
          </a:solidFill>
          <a:ln w="38100">
            <a:solidFill>
              <a:srgbClr val="FF0000"/>
            </a:solidFill>
          </a:ln>
        </p:spPr>
        <p:txBody>
          <a:bodyPr>
            <a:normAutofit fontScale="90000"/>
          </a:bodyPr>
          <a:lstStyle/>
          <a:p>
            <a:pPr>
              <a:defRPr/>
            </a:pPr>
            <a:r>
              <a:rPr lang="it-IT" sz="3200">
                <a:solidFill>
                  <a:srgbClr val="000000"/>
                </a:solidFill>
                <a:latin typeface="Arial" panose="020B0604020202020204" pitchFamily="34" charset="0"/>
              </a:rPr>
              <a:t>I quattro segni cardinali dell’infiammazione</a:t>
            </a:r>
          </a:p>
        </p:txBody>
      </p:sp>
      <p:sp>
        <p:nvSpPr>
          <p:cNvPr id="9" name="Rectangle 5">
            <a:extLst>
              <a:ext uri="{FF2B5EF4-FFF2-40B4-BE49-F238E27FC236}">
                <a16:creationId xmlns:a16="http://schemas.microsoft.com/office/drawing/2014/main" id="{E35E3645-21B1-BF4A-A351-1CA3F69FEB02}"/>
              </a:ext>
            </a:extLst>
          </p:cNvPr>
          <p:cNvSpPr txBox="1">
            <a:spLocks noChangeArrowheads="1"/>
          </p:cNvSpPr>
          <p:nvPr/>
        </p:nvSpPr>
        <p:spPr bwMode="auto">
          <a:xfrm>
            <a:off x="2201868" y="-26988"/>
            <a:ext cx="7788275" cy="647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rgbClr val="FFFF29"/>
                </a:solidFill>
                <a:latin typeface="+mj-lt"/>
                <a:ea typeface="+mj-ea"/>
                <a:cs typeface="+mj-cs"/>
              </a:defRPr>
            </a:lvl1pPr>
            <a:lvl2pPr algn="ctr" rtl="0" eaLnBrk="0" fontAlgn="base" hangingPunct="0">
              <a:spcBef>
                <a:spcPct val="0"/>
              </a:spcBef>
              <a:spcAft>
                <a:spcPct val="0"/>
              </a:spcAft>
              <a:defRPr sz="4400">
                <a:solidFill>
                  <a:srgbClr val="FFFF29"/>
                </a:solidFill>
                <a:latin typeface="Times New Roman" pitchFamily="18" charset="0"/>
              </a:defRPr>
            </a:lvl2pPr>
            <a:lvl3pPr algn="ctr" rtl="0" eaLnBrk="0" fontAlgn="base" hangingPunct="0">
              <a:spcBef>
                <a:spcPct val="0"/>
              </a:spcBef>
              <a:spcAft>
                <a:spcPct val="0"/>
              </a:spcAft>
              <a:defRPr sz="4400">
                <a:solidFill>
                  <a:srgbClr val="FFFF29"/>
                </a:solidFill>
                <a:latin typeface="Times New Roman" pitchFamily="18" charset="0"/>
              </a:defRPr>
            </a:lvl3pPr>
            <a:lvl4pPr algn="ctr" rtl="0" eaLnBrk="0" fontAlgn="base" hangingPunct="0">
              <a:spcBef>
                <a:spcPct val="0"/>
              </a:spcBef>
              <a:spcAft>
                <a:spcPct val="0"/>
              </a:spcAft>
              <a:defRPr sz="4400">
                <a:solidFill>
                  <a:srgbClr val="FFFF29"/>
                </a:solidFill>
                <a:latin typeface="Times New Roman" pitchFamily="18" charset="0"/>
              </a:defRPr>
            </a:lvl4pPr>
            <a:lvl5pPr algn="ctr" rtl="0" eaLnBrk="0" fontAlgn="base" hangingPunct="0">
              <a:spcBef>
                <a:spcPct val="0"/>
              </a:spcBef>
              <a:spcAft>
                <a:spcPct val="0"/>
              </a:spcAft>
              <a:defRPr sz="4400">
                <a:solidFill>
                  <a:srgbClr val="FFFF29"/>
                </a:solidFill>
                <a:latin typeface="Times New Roman" pitchFamily="18" charset="0"/>
              </a:defRPr>
            </a:lvl5pPr>
            <a:lvl6pPr marL="457200" algn="ctr" rtl="0" eaLnBrk="0" fontAlgn="base" hangingPunct="0">
              <a:spcBef>
                <a:spcPct val="0"/>
              </a:spcBef>
              <a:spcAft>
                <a:spcPct val="0"/>
              </a:spcAft>
              <a:defRPr sz="4400">
                <a:solidFill>
                  <a:srgbClr val="FFFF29"/>
                </a:solidFill>
                <a:latin typeface="Times New Roman" pitchFamily="18" charset="0"/>
              </a:defRPr>
            </a:lvl6pPr>
            <a:lvl7pPr marL="914400" algn="ctr" rtl="0" eaLnBrk="0" fontAlgn="base" hangingPunct="0">
              <a:spcBef>
                <a:spcPct val="0"/>
              </a:spcBef>
              <a:spcAft>
                <a:spcPct val="0"/>
              </a:spcAft>
              <a:defRPr sz="4400">
                <a:solidFill>
                  <a:srgbClr val="FFFF29"/>
                </a:solidFill>
                <a:latin typeface="Times New Roman" pitchFamily="18" charset="0"/>
              </a:defRPr>
            </a:lvl7pPr>
            <a:lvl8pPr marL="1371600" algn="ctr" rtl="0" eaLnBrk="0" fontAlgn="base" hangingPunct="0">
              <a:spcBef>
                <a:spcPct val="0"/>
              </a:spcBef>
              <a:spcAft>
                <a:spcPct val="0"/>
              </a:spcAft>
              <a:defRPr sz="4400">
                <a:solidFill>
                  <a:srgbClr val="FFFF29"/>
                </a:solidFill>
                <a:latin typeface="Times New Roman" pitchFamily="18" charset="0"/>
              </a:defRPr>
            </a:lvl8pPr>
            <a:lvl9pPr marL="1828800" algn="ctr" rtl="0" eaLnBrk="0" fontAlgn="base" hangingPunct="0">
              <a:spcBef>
                <a:spcPct val="0"/>
              </a:spcBef>
              <a:spcAft>
                <a:spcPct val="0"/>
              </a:spcAft>
              <a:defRPr sz="4400">
                <a:solidFill>
                  <a:srgbClr val="FFFF29"/>
                </a:solidFill>
                <a:latin typeface="Times New Roman" pitchFamily="18" charset="0"/>
              </a:defRPr>
            </a:lvl9pPr>
          </a:lstStyle>
          <a:p>
            <a:pPr>
              <a:defRPr/>
            </a:pPr>
            <a:r>
              <a:rPr lang="en-US" altLang="en-US" sz="3800" kern="0" dirty="0">
                <a:latin typeface="Arial" panose="020B0604020202020204" pitchFamily="34" charset="0"/>
                <a:cs typeface="Arial"/>
              </a:rPr>
              <a:t>Cos’è l’infiammazione ?</a:t>
            </a:r>
            <a:endParaRPr lang="it-IT" altLang="it-IT" sz="3800" kern="0" dirty="0">
              <a:latin typeface="Arial" panose="020B0604020202020204" pitchFamily="34" charset="0"/>
              <a:cs typeface="Arial"/>
            </a:endParaRPr>
          </a:p>
        </p:txBody>
      </p:sp>
    </p:spTree>
    <p:extLst>
      <p:ext uri="{BB962C8B-B14F-4D97-AF65-F5344CB8AC3E}">
        <p14:creationId xmlns:p14="http://schemas.microsoft.com/office/powerpoint/2010/main" val="2174702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823298"/>
                                        </p:tgtEl>
                                        <p:attrNameLst>
                                          <p:attrName>style.visibility</p:attrName>
                                        </p:attrNameLst>
                                      </p:cBhvr>
                                      <p:to>
                                        <p:strVal val="visible"/>
                                      </p:to>
                                    </p:set>
                                    <p:animEffect transition="in" filter="dissolve">
                                      <p:cBhvr>
                                        <p:cTn id="7" dur="500"/>
                                        <p:tgtEl>
                                          <p:spTgt spid="8232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23299"/>
                                        </p:tgtEl>
                                        <p:attrNameLst>
                                          <p:attrName>style.visibility</p:attrName>
                                        </p:attrNameLst>
                                      </p:cBhvr>
                                      <p:to>
                                        <p:strVal val="visible"/>
                                      </p:to>
                                    </p:set>
                                    <p:anim calcmode="lin" valueType="num">
                                      <p:cBhvr additive="base">
                                        <p:cTn id="18" dur="500" fill="hold"/>
                                        <p:tgtEl>
                                          <p:spTgt spid="823299"/>
                                        </p:tgtEl>
                                        <p:attrNameLst>
                                          <p:attrName>ppt_x</p:attrName>
                                        </p:attrNameLst>
                                      </p:cBhvr>
                                      <p:tavLst>
                                        <p:tav tm="0">
                                          <p:val>
                                            <p:strVal val="#ppt_x"/>
                                          </p:val>
                                        </p:tav>
                                        <p:tav tm="100000">
                                          <p:val>
                                            <p:strVal val="#ppt_x"/>
                                          </p:val>
                                        </p:tav>
                                      </p:tavLst>
                                    </p:anim>
                                    <p:anim calcmode="lin" valueType="num">
                                      <p:cBhvr additive="base">
                                        <p:cTn id="19" dur="500" fill="hold"/>
                                        <p:tgtEl>
                                          <p:spTgt spid="823299"/>
                                        </p:tgtEl>
                                        <p:attrNameLst>
                                          <p:attrName>ppt_y</p:attrName>
                                        </p:attrNameLst>
                                      </p:cBhvr>
                                      <p:tavLst>
                                        <p:tav tm="0">
                                          <p:val>
                                            <p:strVal val="1+#ppt_h/2"/>
                                          </p:val>
                                        </p:tav>
                                        <p:tav tm="100000">
                                          <p:val>
                                            <p:strVal val="#ppt_y"/>
                                          </p:val>
                                        </p:tav>
                                      </p:tavLst>
                                    </p:anim>
                                  </p:childTnLst>
                                </p:cTn>
                              </p:par>
                              <p:par>
                                <p:cTn id="20" presetID="16" presetClass="entr" presetSubtype="21"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3299" grpId="0"/>
      <p:bldP spid="7" grpId="0" animBg="1"/>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Rectangle 2">
            <a:extLst>
              <a:ext uri="{FF2B5EF4-FFF2-40B4-BE49-F238E27FC236}">
                <a16:creationId xmlns:a16="http://schemas.microsoft.com/office/drawing/2014/main" id="{9A0F2530-43A3-1145-B752-F044AF9824C1}"/>
              </a:ext>
            </a:extLst>
          </p:cNvPr>
          <p:cNvSpPr>
            <a:spLocks noGrp="1" noChangeArrowheads="1"/>
          </p:cNvSpPr>
          <p:nvPr>
            <p:ph type="body" idx="1"/>
          </p:nvPr>
        </p:nvSpPr>
        <p:spPr>
          <a:xfrm>
            <a:off x="1631955" y="981080"/>
            <a:ext cx="8964613" cy="5040313"/>
          </a:xfrm>
        </p:spPr>
        <p:txBody>
          <a:bodyPr/>
          <a:lstStyle/>
          <a:p>
            <a:pPr>
              <a:lnSpc>
                <a:spcPct val="80000"/>
              </a:lnSpc>
              <a:defRPr/>
            </a:pPr>
            <a:r>
              <a:rPr lang="en-US" altLang="en-US" b="1" u="sng" dirty="0">
                <a:latin typeface="Arial" pitchFamily="34" charset="0"/>
              </a:rPr>
              <a:t>Acuta</a:t>
            </a:r>
            <a:r>
              <a:rPr lang="en-US" altLang="en-US" dirty="0">
                <a:latin typeface="Arial" pitchFamily="34" charset="0"/>
              </a:rPr>
              <a:t>:  </a:t>
            </a:r>
            <a:r>
              <a:rPr lang="en-US" altLang="en-US" dirty="0" err="1">
                <a:latin typeface="Arial" pitchFamily="34" charset="0"/>
              </a:rPr>
              <a:t>minuti</a:t>
            </a:r>
            <a:r>
              <a:rPr lang="en-US" altLang="en-US" dirty="0">
                <a:latin typeface="Arial" pitchFamily="34" charset="0"/>
              </a:rPr>
              <a:t>          </a:t>
            </a:r>
            <a:r>
              <a:rPr lang="en-US" altLang="en-US" dirty="0" err="1">
                <a:latin typeface="Arial" pitchFamily="34" charset="0"/>
              </a:rPr>
              <a:t>alcuni</a:t>
            </a:r>
            <a:r>
              <a:rPr lang="en-US" altLang="en-US" dirty="0">
                <a:latin typeface="Arial" pitchFamily="34" charset="0"/>
              </a:rPr>
              <a:t> </a:t>
            </a:r>
            <a:r>
              <a:rPr lang="en-US" altLang="en-US" dirty="0" err="1">
                <a:latin typeface="Arial" pitchFamily="34" charset="0"/>
              </a:rPr>
              <a:t>giorni</a:t>
            </a:r>
            <a:endParaRPr lang="en-US" altLang="en-US" dirty="0">
              <a:latin typeface="Arial" pitchFamily="34" charset="0"/>
            </a:endParaRPr>
          </a:p>
          <a:p>
            <a:pPr lvl="1">
              <a:lnSpc>
                <a:spcPct val="80000"/>
              </a:lnSpc>
              <a:defRPr/>
            </a:pPr>
            <a:endParaRPr lang="en-US" altLang="en-US" sz="2600" dirty="0">
              <a:latin typeface="Arial" pitchFamily="34" charset="0"/>
            </a:endParaRPr>
          </a:p>
          <a:p>
            <a:pPr lvl="1">
              <a:lnSpc>
                <a:spcPct val="80000"/>
              </a:lnSpc>
              <a:defRPr/>
            </a:pPr>
            <a:r>
              <a:rPr lang="en-US" altLang="en-US" sz="3000" dirty="0" err="1">
                <a:latin typeface="Arial" pitchFamily="34" charset="0"/>
              </a:rPr>
              <a:t>Liquido</a:t>
            </a:r>
            <a:r>
              <a:rPr lang="en-US" altLang="en-US" sz="3000" dirty="0">
                <a:latin typeface="Arial" pitchFamily="34" charset="0"/>
              </a:rPr>
              <a:t> </a:t>
            </a:r>
            <a:r>
              <a:rPr lang="en-US" altLang="en-US" sz="3000" dirty="0" err="1">
                <a:latin typeface="Arial" pitchFamily="34" charset="0"/>
              </a:rPr>
              <a:t>ricco</a:t>
            </a:r>
            <a:r>
              <a:rPr lang="en-US" altLang="en-US" sz="3000" dirty="0">
                <a:latin typeface="Arial" pitchFamily="34" charset="0"/>
              </a:rPr>
              <a:t> di </a:t>
            </a:r>
            <a:r>
              <a:rPr lang="en-US" altLang="en-US" sz="3000" dirty="0" err="1">
                <a:latin typeface="Arial" pitchFamily="34" charset="0"/>
              </a:rPr>
              <a:t>proteine</a:t>
            </a:r>
            <a:r>
              <a:rPr lang="en-US" altLang="en-US" sz="3000" dirty="0">
                <a:latin typeface="Arial" pitchFamily="34" charset="0"/>
              </a:rPr>
              <a:t> (</a:t>
            </a:r>
            <a:r>
              <a:rPr lang="en-US" altLang="en-US" sz="3000" dirty="0" err="1">
                <a:latin typeface="Arial" pitchFamily="34" charset="0"/>
              </a:rPr>
              <a:t>essudato</a:t>
            </a:r>
            <a:r>
              <a:rPr lang="en-US" altLang="en-US" sz="3000" dirty="0">
                <a:latin typeface="Arial" pitchFamily="34" charset="0"/>
              </a:rPr>
              <a:t>) </a:t>
            </a:r>
            <a:r>
              <a:rPr lang="en-US" altLang="en-US" sz="3000" dirty="0" err="1">
                <a:latin typeface="Arial" pitchFamily="34" charset="0"/>
              </a:rPr>
              <a:t>esce</a:t>
            </a:r>
            <a:r>
              <a:rPr lang="en-US" altLang="en-US" sz="3000" dirty="0">
                <a:latin typeface="Arial" pitchFamily="34" charset="0"/>
              </a:rPr>
              <a:t> </a:t>
            </a:r>
            <a:r>
              <a:rPr lang="en-US" altLang="en-US" sz="3000" dirty="0" err="1">
                <a:latin typeface="Arial" pitchFamily="34" charset="0"/>
              </a:rPr>
              <a:t>dai</a:t>
            </a:r>
            <a:r>
              <a:rPr lang="en-US" altLang="en-US" sz="3000" dirty="0">
                <a:latin typeface="Arial" pitchFamily="34" charset="0"/>
              </a:rPr>
              <a:t> </a:t>
            </a:r>
            <a:r>
              <a:rPr lang="en-US" altLang="en-US" sz="3000" dirty="0" err="1">
                <a:latin typeface="Arial" pitchFamily="34" charset="0"/>
              </a:rPr>
              <a:t>vasi</a:t>
            </a:r>
            <a:r>
              <a:rPr lang="en-US" altLang="en-US" sz="3000" dirty="0">
                <a:latin typeface="Arial" pitchFamily="34" charset="0"/>
              </a:rPr>
              <a:t> e </a:t>
            </a:r>
            <a:r>
              <a:rPr lang="en-US" altLang="en-US" sz="3000" dirty="0" err="1">
                <a:latin typeface="Arial" pitchFamily="34" charset="0"/>
              </a:rPr>
              <a:t>si</a:t>
            </a:r>
            <a:r>
              <a:rPr lang="en-US" altLang="en-US" sz="3000" dirty="0">
                <a:latin typeface="Arial" pitchFamily="34" charset="0"/>
              </a:rPr>
              <a:t> </a:t>
            </a:r>
            <a:r>
              <a:rPr lang="en-US" altLang="en-US" sz="3000" dirty="0" err="1">
                <a:latin typeface="Arial" pitchFamily="34" charset="0"/>
              </a:rPr>
              <a:t>accumula</a:t>
            </a:r>
            <a:r>
              <a:rPr lang="en-US" altLang="en-US" sz="3000" dirty="0">
                <a:latin typeface="Arial" pitchFamily="34" charset="0"/>
              </a:rPr>
              <a:t> </a:t>
            </a:r>
            <a:r>
              <a:rPr lang="en-US" altLang="en-US" sz="3000" dirty="0" err="1">
                <a:latin typeface="Arial" pitchFamily="34" charset="0"/>
              </a:rPr>
              <a:t>nel</a:t>
            </a:r>
            <a:r>
              <a:rPr lang="en-US" altLang="en-US" sz="3000" dirty="0">
                <a:latin typeface="Arial" pitchFamily="34" charset="0"/>
              </a:rPr>
              <a:t> </a:t>
            </a:r>
            <a:r>
              <a:rPr lang="en-US" altLang="en-US" sz="3000" dirty="0" err="1">
                <a:latin typeface="Arial" pitchFamily="34" charset="0"/>
              </a:rPr>
              <a:t>tessuto</a:t>
            </a:r>
            <a:r>
              <a:rPr lang="en-US" altLang="en-US" sz="3000" dirty="0">
                <a:latin typeface="Arial" pitchFamily="34" charset="0"/>
              </a:rPr>
              <a:t> </a:t>
            </a:r>
          </a:p>
          <a:p>
            <a:pPr lvl="1">
              <a:lnSpc>
                <a:spcPct val="80000"/>
              </a:lnSpc>
              <a:defRPr/>
            </a:pPr>
            <a:r>
              <a:rPr lang="en-US" altLang="en-US" sz="3000" b="1" dirty="0" err="1">
                <a:latin typeface="Arial" pitchFamily="34" charset="0"/>
              </a:rPr>
              <a:t>Neutrofili</a:t>
            </a:r>
            <a:endParaRPr lang="en-US" altLang="en-US" sz="3000" b="1" dirty="0">
              <a:latin typeface="Arial" pitchFamily="34" charset="0"/>
            </a:endParaRPr>
          </a:p>
          <a:p>
            <a:pPr>
              <a:lnSpc>
                <a:spcPct val="80000"/>
              </a:lnSpc>
              <a:defRPr/>
            </a:pPr>
            <a:endParaRPr lang="en-US" altLang="en-US" sz="2600" dirty="0">
              <a:latin typeface="Arial" pitchFamily="34" charset="0"/>
            </a:endParaRPr>
          </a:p>
          <a:p>
            <a:pPr>
              <a:lnSpc>
                <a:spcPct val="80000"/>
              </a:lnSpc>
              <a:defRPr/>
            </a:pPr>
            <a:endParaRPr lang="en-US" altLang="en-US" sz="2600" dirty="0">
              <a:latin typeface="Arial" pitchFamily="34" charset="0"/>
            </a:endParaRPr>
          </a:p>
          <a:p>
            <a:pPr>
              <a:lnSpc>
                <a:spcPct val="80000"/>
              </a:lnSpc>
              <a:defRPr/>
            </a:pPr>
            <a:r>
              <a:rPr lang="en-US" altLang="en-US" b="1" u="sng" dirty="0" err="1">
                <a:latin typeface="Arial" pitchFamily="34" charset="0"/>
              </a:rPr>
              <a:t>Cronica</a:t>
            </a:r>
            <a:r>
              <a:rPr lang="en-US" altLang="en-US" b="1" dirty="0">
                <a:latin typeface="Arial" pitchFamily="34" charset="0"/>
              </a:rPr>
              <a:t>:</a:t>
            </a:r>
            <a:r>
              <a:rPr lang="en-US" altLang="en-US" dirty="0">
                <a:latin typeface="Arial" pitchFamily="34" charset="0"/>
              </a:rPr>
              <a:t>    </a:t>
            </a:r>
            <a:r>
              <a:rPr lang="en-US" altLang="en-US" dirty="0" err="1">
                <a:latin typeface="Arial" pitchFamily="34" charset="0"/>
              </a:rPr>
              <a:t>settimane</a:t>
            </a:r>
            <a:r>
              <a:rPr lang="en-US" altLang="en-US" dirty="0">
                <a:latin typeface="Arial" pitchFamily="34" charset="0"/>
              </a:rPr>
              <a:t>     </a:t>
            </a:r>
            <a:r>
              <a:rPr lang="en-US" altLang="en-US" dirty="0" err="1">
                <a:latin typeface="Arial" pitchFamily="34" charset="0"/>
              </a:rPr>
              <a:t>mesi</a:t>
            </a:r>
            <a:r>
              <a:rPr lang="en-US" altLang="en-US" dirty="0">
                <a:latin typeface="Arial" pitchFamily="34" charset="0"/>
              </a:rPr>
              <a:t>      anni</a:t>
            </a:r>
          </a:p>
          <a:p>
            <a:pPr>
              <a:lnSpc>
                <a:spcPct val="80000"/>
              </a:lnSpc>
              <a:buFontTx/>
              <a:buNone/>
              <a:defRPr/>
            </a:pPr>
            <a:r>
              <a:rPr lang="en-US" altLang="en-US" sz="2600" dirty="0">
                <a:latin typeface="Arial" pitchFamily="34" charset="0"/>
              </a:rPr>
              <a:t>        </a:t>
            </a:r>
          </a:p>
          <a:p>
            <a:pPr lvl="1">
              <a:lnSpc>
                <a:spcPct val="80000"/>
              </a:lnSpc>
              <a:buFont typeface="Arial" pitchFamily="34" charset="0"/>
              <a:buChar char="─"/>
              <a:defRPr/>
            </a:pPr>
            <a:r>
              <a:rPr lang="en-US" altLang="en-US" sz="3000" dirty="0">
                <a:latin typeface="Arial" pitchFamily="34" charset="0"/>
              </a:rPr>
              <a:t> </a:t>
            </a:r>
            <a:r>
              <a:rPr lang="en-US" altLang="en-US" sz="3000" dirty="0" err="1">
                <a:latin typeface="Arial" pitchFamily="34" charset="0"/>
              </a:rPr>
              <a:t>Scarsa</a:t>
            </a:r>
            <a:r>
              <a:rPr lang="en-US" altLang="en-US" sz="3000" dirty="0">
                <a:latin typeface="Arial" pitchFamily="34" charset="0"/>
              </a:rPr>
              <a:t> </a:t>
            </a:r>
            <a:r>
              <a:rPr lang="en-US" altLang="en-US" sz="3000" dirty="0" err="1">
                <a:latin typeface="Arial" pitchFamily="34" charset="0"/>
              </a:rPr>
              <a:t>componente</a:t>
            </a:r>
            <a:r>
              <a:rPr lang="en-US" altLang="en-US" sz="3000" dirty="0">
                <a:latin typeface="Arial" pitchFamily="34" charset="0"/>
              </a:rPr>
              <a:t> </a:t>
            </a:r>
            <a:r>
              <a:rPr lang="en-US" altLang="en-US" sz="3000" dirty="0" err="1">
                <a:latin typeface="Arial" pitchFamily="34" charset="0"/>
              </a:rPr>
              <a:t>liquida</a:t>
            </a:r>
            <a:r>
              <a:rPr lang="en-US" altLang="en-US" sz="3000" dirty="0">
                <a:latin typeface="Arial" pitchFamily="34" charset="0"/>
              </a:rPr>
              <a:t> </a:t>
            </a:r>
            <a:r>
              <a:rPr lang="en-US" altLang="en-US" sz="3000" dirty="0" err="1">
                <a:latin typeface="Arial" pitchFamily="34" charset="0"/>
              </a:rPr>
              <a:t>dell’essudato</a:t>
            </a:r>
            <a:r>
              <a:rPr lang="en-US" altLang="en-US" sz="2600" dirty="0">
                <a:latin typeface="Arial" pitchFamily="34" charset="0"/>
              </a:rPr>
              <a:t> </a:t>
            </a:r>
          </a:p>
          <a:p>
            <a:pPr lvl="1">
              <a:lnSpc>
                <a:spcPct val="80000"/>
              </a:lnSpc>
              <a:defRPr/>
            </a:pPr>
            <a:r>
              <a:rPr lang="en-US" altLang="en-US" sz="3000" b="1" dirty="0">
                <a:latin typeface="Arial" pitchFamily="34" charset="0"/>
              </a:rPr>
              <a:t> </a:t>
            </a:r>
            <a:r>
              <a:rPr lang="en-US" altLang="en-US" sz="3000" b="1" dirty="0" err="1">
                <a:latin typeface="Arial" pitchFamily="34" charset="0"/>
              </a:rPr>
              <a:t>Linfociti</a:t>
            </a:r>
            <a:r>
              <a:rPr lang="en-US" altLang="en-US" sz="3000" b="1" dirty="0">
                <a:latin typeface="Arial" pitchFamily="34" charset="0"/>
              </a:rPr>
              <a:t>, </a:t>
            </a:r>
            <a:r>
              <a:rPr lang="en-US" altLang="en-US" sz="3000" b="1" dirty="0" err="1">
                <a:latin typeface="Arial" pitchFamily="34" charset="0"/>
              </a:rPr>
              <a:t>monociti</a:t>
            </a:r>
            <a:r>
              <a:rPr lang="en-US" altLang="en-US" sz="3000" b="1" dirty="0">
                <a:latin typeface="Arial" pitchFamily="34" charset="0"/>
              </a:rPr>
              <a:t>, </a:t>
            </a:r>
            <a:r>
              <a:rPr lang="en-US" altLang="en-US" sz="3000" b="1" dirty="0" err="1">
                <a:latin typeface="Arial" pitchFamily="34" charset="0"/>
              </a:rPr>
              <a:t>macrofagi</a:t>
            </a:r>
            <a:r>
              <a:rPr lang="en-US" altLang="en-US" sz="3000" dirty="0">
                <a:latin typeface="Arial" pitchFamily="34" charset="0"/>
              </a:rPr>
              <a:t> </a:t>
            </a:r>
          </a:p>
          <a:p>
            <a:pPr lvl="1">
              <a:lnSpc>
                <a:spcPct val="80000"/>
              </a:lnSpc>
              <a:defRPr/>
            </a:pPr>
            <a:endParaRPr lang="en-US" altLang="en-US" sz="3000" dirty="0">
              <a:latin typeface="Arial" pitchFamily="34" charset="0"/>
            </a:endParaRPr>
          </a:p>
        </p:txBody>
      </p:sp>
      <p:sp>
        <p:nvSpPr>
          <p:cNvPr id="24579" name="Rectangle 3">
            <a:extLst>
              <a:ext uri="{FF2B5EF4-FFF2-40B4-BE49-F238E27FC236}">
                <a16:creationId xmlns:a16="http://schemas.microsoft.com/office/drawing/2014/main" id="{63545F5E-A934-AA4D-917A-147A6C0B23BE}"/>
              </a:ext>
            </a:extLst>
          </p:cNvPr>
          <p:cNvSpPr>
            <a:spLocks noGrp="1" noChangeArrowheads="1"/>
          </p:cNvSpPr>
          <p:nvPr>
            <p:ph type="title"/>
          </p:nvPr>
        </p:nvSpPr>
        <p:spPr>
          <a:xfrm>
            <a:off x="1343025" y="-26988"/>
            <a:ext cx="9577388" cy="782638"/>
          </a:xfrm>
        </p:spPr>
        <p:txBody>
          <a:bodyPr/>
          <a:lstStyle/>
          <a:p>
            <a:pPr>
              <a:defRPr/>
            </a:pPr>
            <a:r>
              <a:rPr lang="en-US" altLang="en-US">
                <a:latin typeface="Arial" pitchFamily="34" charset="0"/>
              </a:rPr>
              <a:t>Infiammazione: durata e cellularità</a:t>
            </a:r>
          </a:p>
        </p:txBody>
      </p:sp>
      <p:sp>
        <p:nvSpPr>
          <p:cNvPr id="467975" name="Line 7">
            <a:extLst>
              <a:ext uri="{FF2B5EF4-FFF2-40B4-BE49-F238E27FC236}">
                <a16:creationId xmlns:a16="http://schemas.microsoft.com/office/drawing/2014/main" id="{1D994026-81CB-0943-9BF5-0B7B9D7BECA1}"/>
              </a:ext>
            </a:extLst>
          </p:cNvPr>
          <p:cNvSpPr>
            <a:spLocks noChangeShapeType="1"/>
          </p:cNvSpPr>
          <p:nvPr/>
        </p:nvSpPr>
        <p:spPr bwMode="auto">
          <a:xfrm>
            <a:off x="4945063" y="1196975"/>
            <a:ext cx="576262" cy="0"/>
          </a:xfrm>
          <a:prstGeom prst="line">
            <a:avLst/>
          </a:prstGeom>
          <a:noFill/>
          <a:ln w="28575" cap="sq">
            <a:solidFill>
              <a:schemeClr val="tx1"/>
            </a:solidFill>
            <a:round/>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it-IT">
              <a:solidFill>
                <a:srgbClr val="FFFFFF"/>
              </a:solidFill>
              <a:latin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37874868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467970">
                                            <p:txEl>
                                              <p:pRg st="0" end="0"/>
                                            </p:txEl>
                                          </p:spTgt>
                                        </p:tgtEl>
                                        <p:attrNameLst>
                                          <p:attrName>style.visibility</p:attrName>
                                        </p:attrNameLst>
                                      </p:cBhvr>
                                      <p:to>
                                        <p:strVal val="visible"/>
                                      </p:to>
                                    </p:set>
                                    <p:animEffect transition="in" filter="strips(downLeft)">
                                      <p:cBhvr>
                                        <p:cTn id="7" dur="500"/>
                                        <p:tgtEl>
                                          <p:spTgt spid="467970">
                                            <p:txEl>
                                              <p:pRg st="0" end="0"/>
                                            </p:txEl>
                                          </p:spTgt>
                                        </p:tgtEl>
                                      </p:cBhvr>
                                    </p:animEffect>
                                  </p:childTnLst>
                                </p:cTn>
                              </p:par>
                              <p:par>
                                <p:cTn id="8" presetID="18" presetClass="entr" presetSubtype="12" fill="hold" nodeType="withEffect">
                                  <p:stCondLst>
                                    <p:cond delay="0"/>
                                  </p:stCondLst>
                                  <p:childTnLst>
                                    <p:set>
                                      <p:cBhvr>
                                        <p:cTn id="9" dur="1" fill="hold">
                                          <p:stCondLst>
                                            <p:cond delay="0"/>
                                          </p:stCondLst>
                                        </p:cTn>
                                        <p:tgtEl>
                                          <p:spTgt spid="467970">
                                            <p:txEl>
                                              <p:pRg st="2" end="2"/>
                                            </p:txEl>
                                          </p:spTgt>
                                        </p:tgtEl>
                                        <p:attrNameLst>
                                          <p:attrName>style.visibility</p:attrName>
                                        </p:attrNameLst>
                                      </p:cBhvr>
                                      <p:to>
                                        <p:strVal val="visible"/>
                                      </p:to>
                                    </p:set>
                                    <p:animEffect transition="in" filter="strips(downLeft)">
                                      <p:cBhvr>
                                        <p:cTn id="10" dur="500"/>
                                        <p:tgtEl>
                                          <p:spTgt spid="467970">
                                            <p:txEl>
                                              <p:pRg st="2" end="2"/>
                                            </p:txEl>
                                          </p:spTgt>
                                        </p:tgtEl>
                                      </p:cBhvr>
                                    </p:animEffect>
                                  </p:childTnLst>
                                </p:cTn>
                              </p:par>
                              <p:par>
                                <p:cTn id="11" presetID="18" presetClass="entr" presetSubtype="12" fill="hold" nodeType="withEffect">
                                  <p:stCondLst>
                                    <p:cond delay="0"/>
                                  </p:stCondLst>
                                  <p:childTnLst>
                                    <p:set>
                                      <p:cBhvr>
                                        <p:cTn id="12" dur="1" fill="hold">
                                          <p:stCondLst>
                                            <p:cond delay="0"/>
                                          </p:stCondLst>
                                        </p:cTn>
                                        <p:tgtEl>
                                          <p:spTgt spid="467970">
                                            <p:txEl>
                                              <p:pRg st="3" end="3"/>
                                            </p:txEl>
                                          </p:spTgt>
                                        </p:tgtEl>
                                        <p:attrNameLst>
                                          <p:attrName>style.visibility</p:attrName>
                                        </p:attrNameLst>
                                      </p:cBhvr>
                                      <p:to>
                                        <p:strVal val="visible"/>
                                      </p:to>
                                    </p:set>
                                    <p:animEffect transition="in" filter="strips(downLeft)">
                                      <p:cBhvr>
                                        <p:cTn id="13" dur="500"/>
                                        <p:tgtEl>
                                          <p:spTgt spid="467970">
                                            <p:txEl>
                                              <p:pRg st="3" end="3"/>
                                            </p:txEl>
                                          </p:spTgt>
                                        </p:tgtEl>
                                      </p:cBhvr>
                                    </p:animEffect>
                                  </p:childTnLst>
                                </p:cTn>
                              </p:par>
                              <p:par>
                                <p:cTn id="14" presetID="18" presetClass="entr" presetSubtype="12" fill="hold" nodeType="withEffect">
                                  <p:stCondLst>
                                    <p:cond delay="0"/>
                                  </p:stCondLst>
                                  <p:childTnLst>
                                    <p:set>
                                      <p:cBhvr>
                                        <p:cTn id="15" dur="1" fill="hold">
                                          <p:stCondLst>
                                            <p:cond delay="0"/>
                                          </p:stCondLst>
                                        </p:cTn>
                                        <p:tgtEl>
                                          <p:spTgt spid="467975"/>
                                        </p:tgtEl>
                                        <p:attrNameLst>
                                          <p:attrName>style.visibility</p:attrName>
                                        </p:attrNameLst>
                                      </p:cBhvr>
                                      <p:to>
                                        <p:strVal val="visible"/>
                                      </p:to>
                                    </p:set>
                                    <p:animEffect transition="in" filter="strips(downLeft)">
                                      <p:cBhvr>
                                        <p:cTn id="16" dur="500"/>
                                        <p:tgtEl>
                                          <p:spTgt spid="46797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8" presetClass="entr" presetSubtype="12" fill="hold" nodeType="clickEffect">
                                  <p:stCondLst>
                                    <p:cond delay="0"/>
                                  </p:stCondLst>
                                  <p:childTnLst>
                                    <p:set>
                                      <p:cBhvr>
                                        <p:cTn id="20" dur="1" fill="hold">
                                          <p:stCondLst>
                                            <p:cond delay="0"/>
                                          </p:stCondLst>
                                        </p:cTn>
                                        <p:tgtEl>
                                          <p:spTgt spid="467970">
                                            <p:txEl>
                                              <p:pRg st="6" end="6"/>
                                            </p:txEl>
                                          </p:spTgt>
                                        </p:tgtEl>
                                        <p:attrNameLst>
                                          <p:attrName>style.visibility</p:attrName>
                                        </p:attrNameLst>
                                      </p:cBhvr>
                                      <p:to>
                                        <p:strVal val="visible"/>
                                      </p:to>
                                    </p:set>
                                    <p:animEffect transition="in" filter="strips(downLeft)">
                                      <p:cBhvr>
                                        <p:cTn id="21" dur="500"/>
                                        <p:tgtEl>
                                          <p:spTgt spid="467970">
                                            <p:txEl>
                                              <p:pRg st="6" end="6"/>
                                            </p:txEl>
                                          </p:spTgt>
                                        </p:tgtEl>
                                      </p:cBhvr>
                                    </p:animEffect>
                                  </p:childTnLst>
                                </p:cTn>
                              </p:par>
                              <p:par>
                                <p:cTn id="22" presetID="18" presetClass="entr" presetSubtype="12" fill="hold" nodeType="withEffect">
                                  <p:stCondLst>
                                    <p:cond delay="0"/>
                                  </p:stCondLst>
                                  <p:childTnLst>
                                    <p:set>
                                      <p:cBhvr>
                                        <p:cTn id="23" dur="1" fill="hold">
                                          <p:stCondLst>
                                            <p:cond delay="0"/>
                                          </p:stCondLst>
                                        </p:cTn>
                                        <p:tgtEl>
                                          <p:spTgt spid="467970">
                                            <p:txEl>
                                              <p:pRg st="7" end="7"/>
                                            </p:txEl>
                                          </p:spTgt>
                                        </p:tgtEl>
                                        <p:attrNameLst>
                                          <p:attrName>style.visibility</p:attrName>
                                        </p:attrNameLst>
                                      </p:cBhvr>
                                      <p:to>
                                        <p:strVal val="visible"/>
                                      </p:to>
                                    </p:set>
                                    <p:animEffect transition="in" filter="strips(downLeft)">
                                      <p:cBhvr>
                                        <p:cTn id="24" dur="500"/>
                                        <p:tgtEl>
                                          <p:spTgt spid="467970">
                                            <p:txEl>
                                              <p:pRg st="7" end="7"/>
                                            </p:txEl>
                                          </p:spTgt>
                                        </p:tgtEl>
                                      </p:cBhvr>
                                    </p:animEffect>
                                  </p:childTnLst>
                                </p:cTn>
                              </p:par>
                              <p:par>
                                <p:cTn id="25" presetID="18" presetClass="entr" presetSubtype="12" fill="hold" nodeType="withEffect">
                                  <p:stCondLst>
                                    <p:cond delay="0"/>
                                  </p:stCondLst>
                                  <p:childTnLst>
                                    <p:set>
                                      <p:cBhvr>
                                        <p:cTn id="26" dur="1" fill="hold">
                                          <p:stCondLst>
                                            <p:cond delay="0"/>
                                          </p:stCondLst>
                                        </p:cTn>
                                        <p:tgtEl>
                                          <p:spTgt spid="467970">
                                            <p:txEl>
                                              <p:pRg st="8" end="8"/>
                                            </p:txEl>
                                          </p:spTgt>
                                        </p:tgtEl>
                                        <p:attrNameLst>
                                          <p:attrName>style.visibility</p:attrName>
                                        </p:attrNameLst>
                                      </p:cBhvr>
                                      <p:to>
                                        <p:strVal val="visible"/>
                                      </p:to>
                                    </p:set>
                                    <p:animEffect transition="in" filter="strips(downLeft)">
                                      <p:cBhvr>
                                        <p:cTn id="27" dur="500"/>
                                        <p:tgtEl>
                                          <p:spTgt spid="467970">
                                            <p:txEl>
                                              <p:pRg st="8" end="8"/>
                                            </p:txEl>
                                          </p:spTgt>
                                        </p:tgtEl>
                                      </p:cBhvr>
                                    </p:animEffect>
                                  </p:childTnLst>
                                </p:cTn>
                              </p:par>
                              <p:par>
                                <p:cTn id="28" presetID="18" presetClass="entr" presetSubtype="12" fill="hold" nodeType="withEffect">
                                  <p:stCondLst>
                                    <p:cond delay="0"/>
                                  </p:stCondLst>
                                  <p:childTnLst>
                                    <p:set>
                                      <p:cBhvr>
                                        <p:cTn id="29" dur="1" fill="hold">
                                          <p:stCondLst>
                                            <p:cond delay="0"/>
                                          </p:stCondLst>
                                        </p:cTn>
                                        <p:tgtEl>
                                          <p:spTgt spid="467970">
                                            <p:txEl>
                                              <p:pRg st="9" end="9"/>
                                            </p:txEl>
                                          </p:spTgt>
                                        </p:tgtEl>
                                        <p:attrNameLst>
                                          <p:attrName>style.visibility</p:attrName>
                                        </p:attrNameLst>
                                      </p:cBhvr>
                                      <p:to>
                                        <p:strVal val="visible"/>
                                      </p:to>
                                    </p:set>
                                    <p:animEffect transition="in" filter="strips(downLeft)">
                                      <p:cBhvr>
                                        <p:cTn id="30" dur="500"/>
                                        <p:tgtEl>
                                          <p:spTgt spid="46797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9904E10-753A-4742-8272-E37CE74B237C}"/>
              </a:ext>
            </a:extLst>
          </p:cNvPr>
          <p:cNvSpPr txBox="1">
            <a:spLocks noChangeArrowheads="1"/>
          </p:cNvSpPr>
          <p:nvPr/>
        </p:nvSpPr>
        <p:spPr bwMode="auto">
          <a:xfrm>
            <a:off x="1631955" y="1233493"/>
            <a:ext cx="8964613"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hlink"/>
              </a:buClr>
              <a:buSzPct val="65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9pPr>
          </a:lstStyle>
          <a:p>
            <a:pPr algn="just" eaLnBrk="0" fontAlgn="base" hangingPunct="0">
              <a:spcBef>
                <a:spcPct val="0"/>
              </a:spcBef>
              <a:spcAft>
                <a:spcPct val="0"/>
              </a:spcAft>
              <a:buClrTx/>
              <a:buSzTx/>
              <a:buFontTx/>
              <a:buChar char="•"/>
            </a:pPr>
            <a:r>
              <a:rPr lang="it-IT" altLang="it-IT">
                <a:latin typeface="Arial" panose="020B0604020202020204" pitchFamily="34" charset="0"/>
              </a:rPr>
              <a:t>Durante le prime fasi della risposta infiammatoria </a:t>
            </a:r>
            <a:r>
              <a:rPr lang="it-IT" altLang="it-IT" b="1">
                <a:latin typeface="Arial" panose="020B0604020202020204" pitchFamily="34" charset="0"/>
              </a:rPr>
              <a:t>acuta</a:t>
            </a:r>
            <a:r>
              <a:rPr lang="it-IT" altLang="it-IT">
                <a:latin typeface="Arial" panose="020B0604020202020204" pitchFamily="34" charset="0"/>
              </a:rPr>
              <a:t> si susseguono diversi eventi che culminano nella formazione dell’</a:t>
            </a:r>
            <a:r>
              <a:rPr lang="it-IT" altLang="it-IT" b="1">
                <a:latin typeface="Arial" panose="020B0604020202020204" pitchFamily="34" charset="0"/>
              </a:rPr>
              <a:t>essudato</a:t>
            </a:r>
            <a:r>
              <a:rPr lang="it-IT" altLang="it-IT">
                <a:latin typeface="Arial" panose="020B0604020202020204" pitchFamily="34" charset="0"/>
              </a:rPr>
              <a:t>, un accumulo extravasale di </a:t>
            </a:r>
            <a:r>
              <a:rPr lang="it-IT" altLang="it-IT" u="sng">
                <a:latin typeface="Arial" panose="020B0604020202020204" pitchFamily="34" charset="0"/>
              </a:rPr>
              <a:t>fluido</a:t>
            </a:r>
            <a:r>
              <a:rPr lang="it-IT" altLang="it-IT">
                <a:latin typeface="Arial" panose="020B0604020202020204" pitchFamily="34" charset="0"/>
              </a:rPr>
              <a:t> (dal plasma) e </a:t>
            </a:r>
            <a:r>
              <a:rPr lang="it-IT" altLang="it-IT" u="sng">
                <a:latin typeface="Arial" panose="020B0604020202020204" pitchFamily="34" charset="0"/>
              </a:rPr>
              <a:t>leucociti neutrofili</a:t>
            </a:r>
          </a:p>
          <a:p>
            <a:pPr algn="just" eaLnBrk="0" fontAlgn="base" hangingPunct="0">
              <a:spcBef>
                <a:spcPct val="0"/>
              </a:spcBef>
              <a:spcAft>
                <a:spcPct val="0"/>
              </a:spcAft>
              <a:buClrTx/>
              <a:buSzTx/>
              <a:buFontTx/>
              <a:buChar char="•"/>
            </a:pPr>
            <a:endParaRPr lang="it-IT" altLang="it-IT">
              <a:latin typeface="Arial" panose="020B0604020202020204" pitchFamily="34" charset="0"/>
            </a:endParaRPr>
          </a:p>
          <a:p>
            <a:pPr algn="just" eaLnBrk="0" fontAlgn="base" hangingPunct="0">
              <a:spcBef>
                <a:spcPct val="0"/>
              </a:spcBef>
              <a:spcAft>
                <a:spcPct val="0"/>
              </a:spcAft>
              <a:buClrTx/>
              <a:buSzTx/>
              <a:buFontTx/>
              <a:buChar char="•"/>
            </a:pPr>
            <a:r>
              <a:rPr lang="it-IT" altLang="it-IT">
                <a:latin typeface="Arial" panose="020B0604020202020204" pitchFamily="34" charset="0"/>
              </a:rPr>
              <a:t>Ogni fase è regolata dall’azione di numerosi fattori solubili (</a:t>
            </a:r>
            <a:r>
              <a:rPr lang="it-IT" altLang="it-IT" b="1">
                <a:latin typeface="Arial" panose="020B0604020202020204" pitchFamily="34" charset="0"/>
              </a:rPr>
              <a:t>mediatori</a:t>
            </a:r>
            <a:r>
              <a:rPr lang="it-IT" altLang="it-IT">
                <a:latin typeface="Arial" panose="020B0604020202020204" pitchFamily="34" charset="0"/>
              </a:rPr>
              <a:t> della flogosi) che agiscono interagendo con diversi tipi di cellule modificandone il comportamento</a:t>
            </a:r>
          </a:p>
          <a:p>
            <a:pPr algn="just" eaLnBrk="0" fontAlgn="base" hangingPunct="0">
              <a:spcBef>
                <a:spcPct val="0"/>
              </a:spcBef>
              <a:spcAft>
                <a:spcPct val="0"/>
              </a:spcAft>
              <a:buClrTx/>
              <a:buSzTx/>
              <a:buFontTx/>
              <a:buChar char="•"/>
            </a:pPr>
            <a:endParaRPr lang="it-IT" altLang="it-IT">
              <a:latin typeface="Arial" panose="020B0604020202020204" pitchFamily="34" charset="0"/>
            </a:endParaRPr>
          </a:p>
        </p:txBody>
      </p:sp>
      <p:sp>
        <p:nvSpPr>
          <p:cNvPr id="30722" name="Text Box 12">
            <a:extLst>
              <a:ext uri="{FF2B5EF4-FFF2-40B4-BE49-F238E27FC236}">
                <a16:creationId xmlns:a16="http://schemas.microsoft.com/office/drawing/2014/main" id="{BDFDD3B9-E8D5-6748-8E07-8B148C8102EA}"/>
              </a:ext>
            </a:extLst>
          </p:cNvPr>
          <p:cNvSpPr>
            <a:spLocks noGrp="1" noChangeArrowheads="1"/>
          </p:cNvSpPr>
          <p:nvPr>
            <p:ph type="title"/>
          </p:nvPr>
        </p:nvSpPr>
        <p:spPr>
          <a:xfrm>
            <a:off x="1774825" y="303902"/>
            <a:ext cx="8642350" cy="646331"/>
          </a:xfrm>
          <a:solidFill>
            <a:srgbClr val="FFFF00"/>
          </a:solidFill>
        </p:spPr>
        <p:txBody>
          <a:bodyPr>
            <a:spAutoFit/>
          </a:bodyPr>
          <a:lstStyle/>
          <a:p>
            <a:pPr>
              <a:spcBef>
                <a:spcPct val="50000"/>
              </a:spcBef>
              <a:defRPr/>
            </a:pPr>
            <a:r>
              <a:rPr lang="it-IT" altLang="it-IT" sz="4000" dirty="0">
                <a:latin typeface="Arial" panose="020B0604020202020204" pitchFamily="34" charset="0"/>
              </a:rPr>
              <a:t>Principali eventi della flogosi </a:t>
            </a:r>
            <a:r>
              <a:rPr lang="it-IT" altLang="it-IT" sz="4000" u="sng" dirty="0">
                <a:latin typeface="Arial" panose="020B0604020202020204" pitchFamily="34" charset="0"/>
              </a:rPr>
              <a:t>acuta</a:t>
            </a:r>
          </a:p>
        </p:txBody>
      </p:sp>
    </p:spTree>
    <p:extLst>
      <p:ext uri="{BB962C8B-B14F-4D97-AF65-F5344CB8AC3E}">
        <p14:creationId xmlns:p14="http://schemas.microsoft.com/office/powerpoint/2010/main" val="30161261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strips(downLeft)">
                                      <p:cBhvr>
                                        <p:cTn id="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084" name="AutoShape 4">
            <a:extLst>
              <a:ext uri="{FF2B5EF4-FFF2-40B4-BE49-F238E27FC236}">
                <a16:creationId xmlns:a16="http://schemas.microsoft.com/office/drawing/2014/main" id="{AAD38A4A-9F54-1849-8AF8-0369635E46BD}"/>
              </a:ext>
            </a:extLst>
          </p:cNvPr>
          <p:cNvSpPr>
            <a:spLocks noChangeArrowheads="1"/>
          </p:cNvSpPr>
          <p:nvPr/>
        </p:nvSpPr>
        <p:spPr bwMode="auto">
          <a:xfrm>
            <a:off x="2973388" y="960438"/>
            <a:ext cx="5715000" cy="1173162"/>
          </a:xfrm>
          <a:prstGeom prst="downArrowCallout">
            <a:avLst>
              <a:gd name="adj1" fmla="val 78394"/>
              <a:gd name="adj2" fmla="val 58728"/>
              <a:gd name="adj3" fmla="val 16667"/>
              <a:gd name="adj4" fmla="val 66667"/>
            </a:avLst>
          </a:prstGeom>
          <a:noFill/>
          <a:ln w="38100">
            <a:solidFill>
              <a:schemeClr val="folHlink"/>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65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None/>
            </a:pPr>
            <a:endParaRPr lang="it-IT" altLang="it-IT" sz="2400">
              <a:latin typeface="Arial" panose="020B0604020202020204" pitchFamily="34" charset="0"/>
            </a:endParaRPr>
          </a:p>
        </p:txBody>
      </p:sp>
      <p:sp>
        <p:nvSpPr>
          <p:cNvPr id="814085" name="AutoShape 5">
            <a:extLst>
              <a:ext uri="{FF2B5EF4-FFF2-40B4-BE49-F238E27FC236}">
                <a16:creationId xmlns:a16="http://schemas.microsoft.com/office/drawing/2014/main" id="{A0CDF6D7-3696-EF49-9062-FB2ECA4EEBED}"/>
              </a:ext>
            </a:extLst>
          </p:cNvPr>
          <p:cNvSpPr>
            <a:spLocks noChangeArrowheads="1"/>
          </p:cNvSpPr>
          <p:nvPr/>
        </p:nvSpPr>
        <p:spPr bwMode="auto">
          <a:xfrm>
            <a:off x="2973388" y="2276475"/>
            <a:ext cx="5715000" cy="1150938"/>
          </a:xfrm>
          <a:prstGeom prst="downArrowCallout">
            <a:avLst>
              <a:gd name="adj1" fmla="val 78207"/>
              <a:gd name="adj2" fmla="val 78207"/>
              <a:gd name="adj3" fmla="val 16667"/>
              <a:gd name="adj4" fmla="val 66667"/>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65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None/>
            </a:pPr>
            <a:endParaRPr lang="it-IT" altLang="it-IT" sz="2400">
              <a:latin typeface="Arial" panose="020B0604020202020204" pitchFamily="34" charset="0"/>
            </a:endParaRPr>
          </a:p>
        </p:txBody>
      </p:sp>
      <p:sp>
        <p:nvSpPr>
          <p:cNvPr id="814086" name="Rectangle 6">
            <a:extLst>
              <a:ext uri="{FF2B5EF4-FFF2-40B4-BE49-F238E27FC236}">
                <a16:creationId xmlns:a16="http://schemas.microsoft.com/office/drawing/2014/main" id="{E82EFCF7-A939-DD4F-9D01-BEA4F0BE2C7D}"/>
              </a:ext>
            </a:extLst>
          </p:cNvPr>
          <p:cNvSpPr>
            <a:spLocks noChangeArrowheads="1"/>
          </p:cNvSpPr>
          <p:nvPr/>
        </p:nvSpPr>
        <p:spPr bwMode="auto">
          <a:xfrm>
            <a:off x="3000375" y="3644900"/>
            <a:ext cx="5715000" cy="647700"/>
          </a:xfrm>
          <a:prstGeom prst="rect">
            <a:avLst/>
          </a:prstGeom>
          <a:noFill/>
          <a:ln w="38100">
            <a:solidFill>
              <a:schemeClr val="folHlink"/>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65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None/>
            </a:pPr>
            <a:endParaRPr lang="it-IT" altLang="it-IT" sz="2400">
              <a:latin typeface="Arial" panose="020B0604020202020204" pitchFamily="34" charset="0"/>
            </a:endParaRPr>
          </a:p>
        </p:txBody>
      </p:sp>
      <p:sp>
        <p:nvSpPr>
          <p:cNvPr id="814087" name="Text Box 7">
            <a:extLst>
              <a:ext uri="{FF2B5EF4-FFF2-40B4-BE49-F238E27FC236}">
                <a16:creationId xmlns:a16="http://schemas.microsoft.com/office/drawing/2014/main" id="{AC495127-6B18-6C4F-BCBB-1D27675272C2}"/>
              </a:ext>
            </a:extLst>
          </p:cNvPr>
          <p:cNvSpPr txBox="1">
            <a:spLocks noChangeArrowheads="1"/>
          </p:cNvSpPr>
          <p:nvPr/>
        </p:nvSpPr>
        <p:spPr bwMode="auto">
          <a:xfrm>
            <a:off x="3057525" y="1052513"/>
            <a:ext cx="5486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5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9pPr>
          </a:lstStyle>
          <a:p>
            <a:pPr algn="ctr" fontAlgn="base">
              <a:spcBef>
                <a:spcPct val="0"/>
              </a:spcBef>
              <a:spcAft>
                <a:spcPct val="0"/>
              </a:spcAft>
              <a:buClrTx/>
              <a:buSzTx/>
              <a:buNone/>
            </a:pPr>
            <a:r>
              <a:rPr lang="it-IT" altLang="it-IT" sz="3400">
                <a:latin typeface="Arial" panose="020B0604020202020204" pitchFamily="34" charset="0"/>
              </a:rPr>
              <a:t>STIMOLO FLOGOGENO</a:t>
            </a:r>
          </a:p>
        </p:txBody>
      </p:sp>
      <p:sp>
        <p:nvSpPr>
          <p:cNvPr id="814088" name="Text Box 8">
            <a:extLst>
              <a:ext uri="{FF2B5EF4-FFF2-40B4-BE49-F238E27FC236}">
                <a16:creationId xmlns:a16="http://schemas.microsoft.com/office/drawing/2014/main" id="{4666583A-39C4-8E49-A25B-F458901CE742}"/>
              </a:ext>
            </a:extLst>
          </p:cNvPr>
          <p:cNvSpPr txBox="1">
            <a:spLocks noChangeArrowheads="1"/>
          </p:cNvSpPr>
          <p:nvPr/>
        </p:nvSpPr>
        <p:spPr bwMode="auto">
          <a:xfrm>
            <a:off x="3000380" y="2349500"/>
            <a:ext cx="561657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5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9pPr>
          </a:lstStyle>
          <a:p>
            <a:pPr algn="ctr" fontAlgn="base">
              <a:spcBef>
                <a:spcPct val="0"/>
              </a:spcBef>
              <a:spcAft>
                <a:spcPct val="0"/>
              </a:spcAft>
              <a:buClrTx/>
              <a:buSzTx/>
              <a:buNone/>
            </a:pPr>
            <a:r>
              <a:rPr lang="it-IT" altLang="it-IT">
                <a:latin typeface="Arial" panose="020B0604020202020204" pitchFamily="34" charset="0"/>
              </a:rPr>
              <a:t>rilascio di mediatori solubili</a:t>
            </a:r>
          </a:p>
        </p:txBody>
      </p:sp>
      <p:sp>
        <p:nvSpPr>
          <p:cNvPr id="814089" name="Text Box 9">
            <a:extLst>
              <a:ext uri="{FF2B5EF4-FFF2-40B4-BE49-F238E27FC236}">
                <a16:creationId xmlns:a16="http://schemas.microsoft.com/office/drawing/2014/main" id="{9017156E-53FB-244F-B62E-F427303EABFD}"/>
              </a:ext>
            </a:extLst>
          </p:cNvPr>
          <p:cNvSpPr txBox="1">
            <a:spLocks noChangeArrowheads="1"/>
          </p:cNvSpPr>
          <p:nvPr/>
        </p:nvSpPr>
        <p:spPr bwMode="auto">
          <a:xfrm>
            <a:off x="3170243" y="3644905"/>
            <a:ext cx="5400675"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5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9pPr>
          </a:lstStyle>
          <a:p>
            <a:pPr algn="ctr" fontAlgn="base">
              <a:spcBef>
                <a:spcPct val="0"/>
              </a:spcBef>
              <a:spcAft>
                <a:spcPct val="0"/>
              </a:spcAft>
              <a:buClrTx/>
              <a:buSzTx/>
              <a:buNone/>
            </a:pPr>
            <a:r>
              <a:rPr lang="it-IT" altLang="it-IT" sz="3400">
                <a:latin typeface="Arial" panose="020B0604020202020204" pitchFamily="34" charset="0"/>
              </a:rPr>
              <a:t>modificazioni vascolari</a:t>
            </a:r>
          </a:p>
        </p:txBody>
      </p:sp>
      <p:sp>
        <p:nvSpPr>
          <p:cNvPr id="814091" name="Text Box 11">
            <a:extLst>
              <a:ext uri="{FF2B5EF4-FFF2-40B4-BE49-F238E27FC236}">
                <a16:creationId xmlns:a16="http://schemas.microsoft.com/office/drawing/2014/main" id="{1607DC3F-C005-9643-BFFB-F5391F8239B6}"/>
              </a:ext>
            </a:extLst>
          </p:cNvPr>
          <p:cNvSpPr txBox="1">
            <a:spLocks noChangeArrowheads="1"/>
          </p:cNvSpPr>
          <p:nvPr/>
        </p:nvSpPr>
        <p:spPr bwMode="auto">
          <a:xfrm>
            <a:off x="1631955" y="4797430"/>
            <a:ext cx="8856663" cy="70802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nchorCtr="1"/>
          <a:lstStyle>
            <a:lvl1pPr>
              <a:spcBef>
                <a:spcPct val="20000"/>
              </a:spcBef>
              <a:buClr>
                <a:schemeClr val="hlink"/>
              </a:buClr>
              <a:buSzPct val="65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9pPr>
          </a:lstStyle>
          <a:p>
            <a:pPr algn="ctr" fontAlgn="base">
              <a:spcBef>
                <a:spcPct val="0"/>
              </a:spcBef>
              <a:spcAft>
                <a:spcPct val="0"/>
              </a:spcAft>
              <a:buClrTx/>
              <a:buSzTx/>
              <a:buNone/>
            </a:pPr>
            <a:r>
              <a:rPr lang="it-IT" altLang="it-IT" sz="3400">
                <a:latin typeface="Arial" panose="020B0604020202020204" pitchFamily="34" charset="0"/>
              </a:rPr>
              <a:t>passaggio di neutrofili dal sangue ai tessuti</a:t>
            </a:r>
          </a:p>
        </p:txBody>
      </p:sp>
      <p:sp>
        <p:nvSpPr>
          <p:cNvPr id="41992" name="Text Box 12">
            <a:extLst>
              <a:ext uri="{FF2B5EF4-FFF2-40B4-BE49-F238E27FC236}">
                <a16:creationId xmlns:a16="http://schemas.microsoft.com/office/drawing/2014/main" id="{F2221BE4-659C-C445-BDDD-676E37D13469}"/>
              </a:ext>
            </a:extLst>
          </p:cNvPr>
          <p:cNvSpPr txBox="1">
            <a:spLocks noChangeArrowheads="1"/>
          </p:cNvSpPr>
          <p:nvPr/>
        </p:nvSpPr>
        <p:spPr bwMode="auto">
          <a:xfrm>
            <a:off x="1776413" y="119063"/>
            <a:ext cx="8640762" cy="64611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9pPr>
          </a:lstStyle>
          <a:p>
            <a:pPr algn="ctr" fontAlgn="base">
              <a:spcBef>
                <a:spcPct val="50000"/>
              </a:spcBef>
              <a:spcAft>
                <a:spcPct val="0"/>
              </a:spcAft>
              <a:buClrTx/>
              <a:buSzTx/>
              <a:buNone/>
            </a:pPr>
            <a:r>
              <a:rPr lang="it-IT" altLang="it-IT" sz="3600">
                <a:latin typeface="Arial" panose="020B0604020202020204" pitchFamily="34" charset="0"/>
              </a:rPr>
              <a:t>Principali eventi dell’infiammazione </a:t>
            </a:r>
            <a:r>
              <a:rPr lang="it-IT" altLang="it-IT" sz="3600" b="1">
                <a:latin typeface="Arial" panose="020B0604020202020204" pitchFamily="34" charset="0"/>
              </a:rPr>
              <a:t>acuta</a:t>
            </a:r>
          </a:p>
        </p:txBody>
      </p:sp>
      <p:sp>
        <p:nvSpPr>
          <p:cNvPr id="2" name="CasellaDiTesto 1">
            <a:extLst>
              <a:ext uri="{FF2B5EF4-FFF2-40B4-BE49-F238E27FC236}">
                <a16:creationId xmlns:a16="http://schemas.microsoft.com/office/drawing/2014/main" id="{69375071-A9DA-2642-B4C1-46E44239A43D}"/>
              </a:ext>
            </a:extLst>
          </p:cNvPr>
          <p:cNvSpPr txBox="1">
            <a:spLocks noChangeArrowheads="1"/>
          </p:cNvSpPr>
          <p:nvPr/>
        </p:nvSpPr>
        <p:spPr bwMode="auto">
          <a:xfrm>
            <a:off x="1631950" y="6092825"/>
            <a:ext cx="8928100" cy="661988"/>
          </a:xfrm>
          <a:prstGeom prst="rect">
            <a:avLst/>
          </a:prstGeom>
          <a:solidFill>
            <a:srgbClr val="66FF99"/>
          </a:solidFill>
          <a:ln w="9525">
            <a:solidFill>
              <a:srgbClr val="000000"/>
            </a:solidFill>
            <a:miter lim="800000"/>
            <a:headEnd/>
            <a:tailEnd/>
          </a:ln>
        </p:spPr>
        <p:txBody>
          <a:bodyPr>
            <a:spAutoFit/>
          </a:bodyPr>
          <a:lstStyle>
            <a:lvl1pPr>
              <a:spcBef>
                <a:spcPct val="20000"/>
              </a:spcBef>
              <a:buClr>
                <a:schemeClr val="hlink"/>
              </a:buClr>
              <a:buSzPct val="65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None/>
            </a:pPr>
            <a:r>
              <a:rPr lang="it-IT" altLang="it-IT" sz="3700">
                <a:latin typeface="Arial" panose="020B0604020202020204" pitchFamily="34" charset="0"/>
              </a:rPr>
              <a:t>formazione dell’</a:t>
            </a:r>
            <a:r>
              <a:rPr lang="it-IT" altLang="it-IT" sz="3700" b="1">
                <a:latin typeface="Arial" panose="020B0604020202020204" pitchFamily="34" charset="0"/>
              </a:rPr>
              <a:t>essudato infiammatorio</a:t>
            </a:r>
          </a:p>
        </p:txBody>
      </p:sp>
      <p:sp>
        <p:nvSpPr>
          <p:cNvPr id="3" name="Freccia in giù 2">
            <a:extLst>
              <a:ext uri="{FF2B5EF4-FFF2-40B4-BE49-F238E27FC236}">
                <a16:creationId xmlns:a16="http://schemas.microsoft.com/office/drawing/2014/main" id="{CDF6435F-CE56-F744-A307-F614691D0C58}"/>
              </a:ext>
            </a:extLst>
          </p:cNvPr>
          <p:cNvSpPr>
            <a:spLocks noChangeArrowheads="1"/>
          </p:cNvSpPr>
          <p:nvPr/>
        </p:nvSpPr>
        <p:spPr bwMode="auto">
          <a:xfrm>
            <a:off x="5664200" y="5589588"/>
            <a:ext cx="431800" cy="431800"/>
          </a:xfrm>
          <a:prstGeom prst="downArrow">
            <a:avLst>
              <a:gd name="adj1" fmla="val 50000"/>
              <a:gd name="adj2" fmla="val 50019"/>
            </a:avLst>
          </a:prstGeom>
          <a:solidFill>
            <a:srgbClr val="FFFF00"/>
          </a:solidFill>
          <a:ln>
            <a:noFill/>
          </a:ln>
          <a:extLst>
            <a:ext uri="{91240B29-F687-4F45-9708-019B960494DF}">
              <a14:hiddenLine xmlns:a14="http://schemas.microsoft.com/office/drawing/2010/main" w="12700" cap="sq" algn="ctr">
                <a:solidFill>
                  <a:srgbClr val="000000"/>
                </a:solidFill>
                <a:round/>
                <a:headEnd type="none" w="sm" len="sm"/>
                <a:tailEnd type="none" w="sm" len="sm"/>
              </a14:hiddenLine>
            </a:ext>
          </a:extLst>
        </p:spPr>
        <p:txBody>
          <a:bodyPr/>
          <a:lstStyle>
            <a:lvl1pPr>
              <a:spcBef>
                <a:spcPct val="20000"/>
              </a:spcBef>
              <a:buClr>
                <a:schemeClr val="hlink"/>
              </a:buClr>
              <a:buSzPct val="65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None/>
            </a:pPr>
            <a:endParaRPr lang="it-IT" altLang="it-IT" sz="2400">
              <a:latin typeface="Arial" panose="020B0604020202020204" pitchFamily="34" charset="0"/>
            </a:endParaRPr>
          </a:p>
        </p:txBody>
      </p:sp>
      <p:sp>
        <p:nvSpPr>
          <p:cNvPr id="13" name="Freccia in giù 12">
            <a:extLst>
              <a:ext uri="{FF2B5EF4-FFF2-40B4-BE49-F238E27FC236}">
                <a16:creationId xmlns:a16="http://schemas.microsoft.com/office/drawing/2014/main" id="{EA411EF9-CD8D-0949-8544-A72E3AF4043F}"/>
              </a:ext>
            </a:extLst>
          </p:cNvPr>
          <p:cNvSpPr>
            <a:spLocks noChangeArrowheads="1"/>
          </p:cNvSpPr>
          <p:nvPr/>
        </p:nvSpPr>
        <p:spPr bwMode="auto">
          <a:xfrm>
            <a:off x="5664200" y="4365630"/>
            <a:ext cx="431800" cy="365125"/>
          </a:xfrm>
          <a:prstGeom prst="downArrow">
            <a:avLst>
              <a:gd name="adj1" fmla="val 50000"/>
              <a:gd name="adj2" fmla="val 50046"/>
            </a:avLst>
          </a:prstGeom>
          <a:solidFill>
            <a:srgbClr val="FFFF00"/>
          </a:solidFill>
          <a:ln>
            <a:noFill/>
          </a:ln>
          <a:extLst>
            <a:ext uri="{91240B29-F687-4F45-9708-019B960494DF}">
              <a14:hiddenLine xmlns:a14="http://schemas.microsoft.com/office/drawing/2010/main" w="12700" cap="sq" algn="ctr">
                <a:solidFill>
                  <a:srgbClr val="000000"/>
                </a:solidFill>
                <a:round/>
                <a:headEnd type="none" w="sm" len="sm"/>
                <a:tailEnd type="none" w="sm" len="sm"/>
              </a14:hiddenLine>
            </a:ext>
          </a:extLst>
        </p:spPr>
        <p:txBody>
          <a:bodyPr/>
          <a:lstStyle>
            <a:lvl1pPr>
              <a:spcBef>
                <a:spcPct val="20000"/>
              </a:spcBef>
              <a:buClr>
                <a:schemeClr val="hlink"/>
              </a:buClr>
              <a:buSzPct val="65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None/>
            </a:pPr>
            <a:endParaRPr lang="it-IT" altLang="it-IT" sz="2400">
              <a:latin typeface="Arial" panose="020B0604020202020204" pitchFamily="34" charset="0"/>
            </a:endParaRPr>
          </a:p>
        </p:txBody>
      </p:sp>
      <p:sp>
        <p:nvSpPr>
          <p:cNvPr id="4" name="Freccia sinistra 3">
            <a:extLst>
              <a:ext uri="{FF2B5EF4-FFF2-40B4-BE49-F238E27FC236}">
                <a16:creationId xmlns:a16="http://schemas.microsoft.com/office/drawing/2014/main" id="{7962D6C2-5513-584F-8BA9-C6B3002A87C9}"/>
              </a:ext>
            </a:extLst>
          </p:cNvPr>
          <p:cNvSpPr/>
          <p:nvPr/>
        </p:nvSpPr>
        <p:spPr>
          <a:xfrm>
            <a:off x="8832855" y="3789363"/>
            <a:ext cx="1008063" cy="431800"/>
          </a:xfrm>
          <a:prstGeom prst="lef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it-IT">
              <a:solidFill>
                <a:schemeClr val="tx1"/>
              </a:solidFill>
              <a:latin typeface="Tahoma"/>
              <a:cs typeface="Arial"/>
            </a:endParaRPr>
          </a:p>
        </p:txBody>
      </p:sp>
    </p:spTree>
    <p:extLst>
      <p:ext uri="{BB962C8B-B14F-4D97-AF65-F5344CB8AC3E}">
        <p14:creationId xmlns:p14="http://schemas.microsoft.com/office/powerpoint/2010/main" val="4293642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14084"/>
                                        </p:tgtEl>
                                        <p:attrNameLst>
                                          <p:attrName>style.visibility</p:attrName>
                                        </p:attrNameLst>
                                      </p:cBhvr>
                                      <p:to>
                                        <p:strVal val="visible"/>
                                      </p:to>
                                    </p:set>
                                    <p:animEffect transition="in" filter="dissolve">
                                      <p:cBhvr>
                                        <p:cTn id="7" dur="500"/>
                                        <p:tgtEl>
                                          <p:spTgt spid="81408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14087"/>
                                        </p:tgtEl>
                                        <p:attrNameLst>
                                          <p:attrName>style.visibility</p:attrName>
                                        </p:attrNameLst>
                                      </p:cBhvr>
                                      <p:to>
                                        <p:strVal val="visible"/>
                                      </p:to>
                                    </p:set>
                                    <p:animEffect transition="in" filter="dissolve">
                                      <p:cBhvr>
                                        <p:cTn id="10" dur="500"/>
                                        <p:tgtEl>
                                          <p:spTgt spid="81408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814085"/>
                                        </p:tgtEl>
                                        <p:attrNameLst>
                                          <p:attrName>style.visibility</p:attrName>
                                        </p:attrNameLst>
                                      </p:cBhvr>
                                      <p:to>
                                        <p:strVal val="visible"/>
                                      </p:to>
                                    </p:set>
                                    <p:animEffect transition="in" filter="dissolve">
                                      <p:cBhvr>
                                        <p:cTn id="15" dur="500"/>
                                        <p:tgtEl>
                                          <p:spTgt spid="814085"/>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814088"/>
                                        </p:tgtEl>
                                        <p:attrNameLst>
                                          <p:attrName>style.visibility</p:attrName>
                                        </p:attrNameLst>
                                      </p:cBhvr>
                                      <p:to>
                                        <p:strVal val="visible"/>
                                      </p:to>
                                    </p:set>
                                    <p:animEffect transition="in" filter="dissolve">
                                      <p:cBhvr>
                                        <p:cTn id="18" dur="500"/>
                                        <p:tgtEl>
                                          <p:spTgt spid="81408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14089"/>
                                        </p:tgtEl>
                                        <p:attrNameLst>
                                          <p:attrName>style.visibility</p:attrName>
                                        </p:attrNameLst>
                                      </p:cBhvr>
                                      <p:to>
                                        <p:strVal val="visible"/>
                                      </p:to>
                                    </p:set>
                                    <p:animEffect transition="in" filter="barn(inVertical)">
                                      <p:cBhvr>
                                        <p:cTn id="23" dur="500"/>
                                        <p:tgtEl>
                                          <p:spTgt spid="81408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814086"/>
                                        </p:tgtEl>
                                        <p:attrNameLst>
                                          <p:attrName>style.visibility</p:attrName>
                                        </p:attrNameLst>
                                      </p:cBhvr>
                                      <p:to>
                                        <p:strVal val="visible"/>
                                      </p:to>
                                    </p:set>
                                    <p:animEffect transition="in" filter="barn(inVertical)">
                                      <p:cBhvr>
                                        <p:cTn id="26" dur="500"/>
                                        <p:tgtEl>
                                          <p:spTgt spid="81408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814091"/>
                                        </p:tgtEl>
                                        <p:attrNameLst>
                                          <p:attrName>style.visibility</p:attrName>
                                        </p:attrNameLst>
                                      </p:cBhvr>
                                      <p:to>
                                        <p:strVal val="visible"/>
                                      </p:to>
                                    </p:set>
                                    <p:animEffect transition="in" filter="barn(inVertical)">
                                      <p:cBhvr>
                                        <p:cTn id="31" dur="500"/>
                                        <p:tgtEl>
                                          <p:spTgt spid="814091"/>
                                        </p:tgtEl>
                                      </p:cBhvr>
                                    </p:animEffect>
                                  </p:childTnLst>
                                </p:cTn>
                              </p:par>
                              <p:par>
                                <p:cTn id="32" presetID="2" presetClass="entr" presetSubtype="4"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fill="hold"/>
                                        <p:tgtEl>
                                          <p:spTgt spid="13"/>
                                        </p:tgtEl>
                                        <p:attrNameLst>
                                          <p:attrName>ppt_x</p:attrName>
                                        </p:attrNameLst>
                                      </p:cBhvr>
                                      <p:tavLst>
                                        <p:tav tm="0">
                                          <p:val>
                                            <p:strVal val="#ppt_x"/>
                                          </p:val>
                                        </p:tav>
                                        <p:tav tm="100000">
                                          <p:val>
                                            <p:strVal val="#ppt_x"/>
                                          </p:val>
                                        </p:tav>
                                      </p:tavLst>
                                    </p:anim>
                                    <p:anim calcmode="lin" valueType="num">
                                      <p:cBhvr additive="base">
                                        <p:cTn id="3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additive="base">
                                        <p:cTn id="40" dur="500" fill="hold"/>
                                        <p:tgtEl>
                                          <p:spTgt spid="2"/>
                                        </p:tgtEl>
                                        <p:attrNameLst>
                                          <p:attrName>ppt_x</p:attrName>
                                        </p:attrNameLst>
                                      </p:cBhvr>
                                      <p:tavLst>
                                        <p:tav tm="0">
                                          <p:val>
                                            <p:strVal val="#ppt_x"/>
                                          </p:val>
                                        </p:tav>
                                        <p:tav tm="100000">
                                          <p:val>
                                            <p:strVal val="#ppt_x"/>
                                          </p:val>
                                        </p:tav>
                                      </p:tavLst>
                                    </p:anim>
                                    <p:anim calcmode="lin" valueType="num">
                                      <p:cBhvr additive="base">
                                        <p:cTn id="41" dur="500" fill="hold"/>
                                        <p:tgtEl>
                                          <p:spTgt spid="2"/>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3"/>
                                        </p:tgtEl>
                                        <p:attrNameLst>
                                          <p:attrName>style.visibility</p:attrName>
                                        </p:attrNameLst>
                                      </p:cBhvr>
                                      <p:to>
                                        <p:strVal val="visible"/>
                                      </p:to>
                                    </p:set>
                                    <p:anim calcmode="lin" valueType="num">
                                      <p:cBhvr additive="base">
                                        <p:cTn id="44" dur="500" fill="hold"/>
                                        <p:tgtEl>
                                          <p:spTgt spid="3"/>
                                        </p:tgtEl>
                                        <p:attrNameLst>
                                          <p:attrName>ppt_x</p:attrName>
                                        </p:attrNameLst>
                                      </p:cBhvr>
                                      <p:tavLst>
                                        <p:tav tm="0">
                                          <p:val>
                                            <p:strVal val="#ppt_x"/>
                                          </p:val>
                                        </p:tav>
                                        <p:tav tm="100000">
                                          <p:val>
                                            <p:strVal val="#ppt_x"/>
                                          </p:val>
                                        </p:tav>
                                      </p:tavLst>
                                    </p:anim>
                                    <p:anim calcmode="lin" valueType="num">
                                      <p:cBhvr additive="base">
                                        <p:cTn id="4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 presetClass="entr" presetSubtype="3" fill="hold" grpId="0" nodeType="clickEffect">
                                  <p:stCondLst>
                                    <p:cond delay="0"/>
                                  </p:stCondLst>
                                  <p:childTnLst>
                                    <p:set>
                                      <p:cBhvr>
                                        <p:cTn id="49" dur="1" fill="hold">
                                          <p:stCondLst>
                                            <p:cond delay="0"/>
                                          </p:stCondLst>
                                        </p:cTn>
                                        <p:tgtEl>
                                          <p:spTgt spid="4"/>
                                        </p:tgtEl>
                                        <p:attrNameLst>
                                          <p:attrName>style.visibility</p:attrName>
                                        </p:attrNameLst>
                                      </p:cBhvr>
                                      <p:to>
                                        <p:strVal val="visible"/>
                                      </p:to>
                                    </p:set>
                                    <p:anim calcmode="lin" valueType="num">
                                      <p:cBhvr additive="base">
                                        <p:cTn id="50" dur="500" fill="hold"/>
                                        <p:tgtEl>
                                          <p:spTgt spid="4"/>
                                        </p:tgtEl>
                                        <p:attrNameLst>
                                          <p:attrName>ppt_x</p:attrName>
                                        </p:attrNameLst>
                                      </p:cBhvr>
                                      <p:tavLst>
                                        <p:tav tm="0">
                                          <p:val>
                                            <p:strVal val="1+#ppt_w/2"/>
                                          </p:val>
                                        </p:tav>
                                        <p:tav tm="100000">
                                          <p:val>
                                            <p:strVal val="#ppt_x"/>
                                          </p:val>
                                        </p:tav>
                                      </p:tavLst>
                                    </p:anim>
                                    <p:anim calcmode="lin" valueType="num">
                                      <p:cBhvr additive="base">
                                        <p:cTn id="51"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4084" grpId="0" animBg="1"/>
      <p:bldP spid="814085" grpId="0" animBg="1"/>
      <p:bldP spid="814086" grpId="0" animBg="1"/>
      <p:bldP spid="814087" grpId="0"/>
      <p:bldP spid="814088" grpId="0"/>
      <p:bldP spid="814089" grpId="0"/>
      <p:bldP spid="814091" grpId="0" animBg="1"/>
      <p:bldP spid="2" grpId="0" animBg="1"/>
      <p:bldP spid="3" grpId="0" animBg="1"/>
      <p:bldP spid="13" grpId="0" animBg="1"/>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ext Box 2">
            <a:extLst>
              <a:ext uri="{FF2B5EF4-FFF2-40B4-BE49-F238E27FC236}">
                <a16:creationId xmlns:a16="http://schemas.microsoft.com/office/drawing/2014/main" id="{7621F5E9-E2D2-D148-A095-B5E9E0801C78}"/>
              </a:ext>
            </a:extLst>
          </p:cNvPr>
          <p:cNvSpPr txBox="1">
            <a:spLocks noChangeArrowheads="1"/>
          </p:cNvSpPr>
          <p:nvPr/>
        </p:nvSpPr>
        <p:spPr bwMode="auto">
          <a:xfrm>
            <a:off x="1847850" y="44450"/>
            <a:ext cx="8496300" cy="6096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9pPr>
          </a:lstStyle>
          <a:p>
            <a:pPr algn="ctr" fontAlgn="base">
              <a:spcBef>
                <a:spcPct val="50000"/>
              </a:spcBef>
              <a:spcAft>
                <a:spcPct val="0"/>
              </a:spcAft>
              <a:buClrTx/>
              <a:buSzTx/>
              <a:buNone/>
            </a:pPr>
            <a:r>
              <a:rPr lang="en-US" altLang="it-IT" sz="3400">
                <a:solidFill>
                  <a:srgbClr val="000066"/>
                </a:solidFill>
                <a:latin typeface="Arial" panose="020B0604020202020204" pitchFamily="34" charset="0"/>
              </a:rPr>
              <a:t>Il teatro della flogosi acuta: </a:t>
            </a:r>
            <a:r>
              <a:rPr lang="en-US" altLang="it-IT" sz="3400" b="1">
                <a:solidFill>
                  <a:srgbClr val="3702CE"/>
                </a:solidFill>
                <a:latin typeface="Arial" panose="020B0604020202020204" pitchFamily="34" charset="0"/>
              </a:rPr>
              <a:t>il microcircolo</a:t>
            </a:r>
          </a:p>
        </p:txBody>
      </p:sp>
      <p:pic>
        <p:nvPicPr>
          <p:cNvPr id="43010" name="Picture 6" descr="http://www.rci.rutgers.edu/%7Euzwiak/AnatPhys/Blood_Vessels_files/image004.jpg">
            <a:extLst>
              <a:ext uri="{FF2B5EF4-FFF2-40B4-BE49-F238E27FC236}">
                <a16:creationId xmlns:a16="http://schemas.microsoft.com/office/drawing/2014/main" id="{7CA0D37F-6D43-A747-8086-9D79C4CD11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9725" y="692155"/>
            <a:ext cx="499110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https://edc2.healthtap.com/ht-staging/user_answer/reference_image/14438/large/Capillary_hemangioma.jpeg?1357343853">
            <a:extLst>
              <a:ext uri="{FF2B5EF4-FFF2-40B4-BE49-F238E27FC236}">
                <a16:creationId xmlns:a16="http://schemas.microsoft.com/office/drawing/2014/main" id="{100594E7-CDD7-D64F-8DAC-451B1FDED8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1668" y="692150"/>
            <a:ext cx="3609975"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CasellaDiTesto 1">
            <a:extLst>
              <a:ext uri="{FF2B5EF4-FFF2-40B4-BE49-F238E27FC236}">
                <a16:creationId xmlns:a16="http://schemas.microsoft.com/office/drawing/2014/main" id="{9DCB5860-F8AD-0B45-8624-A05437990300}"/>
              </a:ext>
            </a:extLst>
          </p:cNvPr>
          <p:cNvSpPr txBox="1">
            <a:spLocks noChangeArrowheads="1"/>
          </p:cNvSpPr>
          <p:nvPr/>
        </p:nvSpPr>
        <p:spPr bwMode="auto">
          <a:xfrm>
            <a:off x="2135188" y="4508500"/>
            <a:ext cx="3313112" cy="9540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hlink"/>
              </a:buClr>
              <a:buSzPct val="65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9pPr>
          </a:lstStyle>
          <a:p>
            <a:pPr algn="ctr" fontAlgn="base">
              <a:spcBef>
                <a:spcPct val="0"/>
              </a:spcBef>
              <a:spcAft>
                <a:spcPct val="0"/>
              </a:spcAft>
              <a:buClrTx/>
              <a:buSzTx/>
              <a:buNone/>
            </a:pPr>
            <a:r>
              <a:rPr lang="it-IT" altLang="it-IT" sz="2800">
                <a:latin typeface="Arial" panose="020B0604020202020204" pitchFamily="34" charset="0"/>
              </a:rPr>
              <a:t>vasi sanguigni con Ø &lt; 100 </a:t>
            </a:r>
            <a:r>
              <a:rPr lang="el-GR" altLang="it-IT" sz="2800">
                <a:latin typeface="Arial" panose="020B0604020202020204" pitchFamily="34" charset="0"/>
              </a:rPr>
              <a:t>μ</a:t>
            </a:r>
            <a:r>
              <a:rPr lang="it-IT" altLang="it-IT" sz="2800">
                <a:latin typeface="Arial" panose="020B0604020202020204" pitchFamily="34" charset="0"/>
              </a:rPr>
              <a:t>m </a:t>
            </a:r>
          </a:p>
        </p:txBody>
      </p:sp>
      <p:pic>
        <p:nvPicPr>
          <p:cNvPr id="9" name="Picture 7">
            <a:extLst>
              <a:ext uri="{FF2B5EF4-FFF2-40B4-BE49-F238E27FC236}">
                <a16:creationId xmlns:a16="http://schemas.microsoft.com/office/drawing/2014/main" id="{88F5A387-F48C-9D4A-ABE0-FA0ECCDDA3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1668" y="4162425"/>
            <a:ext cx="3609975" cy="257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sellaDiTesto 2">
            <a:extLst>
              <a:ext uri="{FF2B5EF4-FFF2-40B4-BE49-F238E27FC236}">
                <a16:creationId xmlns:a16="http://schemas.microsoft.com/office/drawing/2014/main" id="{6916CABD-989A-8E44-8852-716669E235E8}"/>
              </a:ext>
            </a:extLst>
          </p:cNvPr>
          <p:cNvSpPr txBox="1">
            <a:spLocks noChangeArrowheads="1"/>
          </p:cNvSpPr>
          <p:nvPr/>
        </p:nvSpPr>
        <p:spPr bwMode="auto">
          <a:xfrm>
            <a:off x="4943480" y="6218243"/>
            <a:ext cx="2200275" cy="523875"/>
          </a:xfrm>
          <a:prstGeom prst="rect">
            <a:avLst/>
          </a:prstGeom>
          <a:noFill/>
          <a:ln w="28575">
            <a:solidFill>
              <a:srgbClr val="FF0000"/>
            </a:solidFill>
            <a:miter lim="800000"/>
            <a:headEnd/>
            <a:tailEnd/>
          </a:ln>
        </p:spPr>
        <p:txBody>
          <a:bodyPr wrap="none">
            <a:spAutoFit/>
          </a:bodyPr>
          <a:lstStyle>
            <a:lvl1pPr>
              <a:spcBef>
                <a:spcPct val="20000"/>
              </a:spcBef>
              <a:buClr>
                <a:schemeClr val="hlink"/>
              </a:buClr>
              <a:buSzPct val="65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None/>
            </a:pPr>
            <a:r>
              <a:rPr lang="it-IT" altLang="it-IT" sz="2800">
                <a:solidFill>
                  <a:srgbClr val="000000"/>
                </a:solidFill>
              </a:rPr>
              <a:t>congiuntivite</a:t>
            </a:r>
          </a:p>
        </p:txBody>
      </p:sp>
    </p:spTree>
    <p:extLst>
      <p:ext uri="{BB962C8B-B14F-4D97-AF65-F5344CB8AC3E}">
        <p14:creationId xmlns:p14="http://schemas.microsoft.com/office/powerpoint/2010/main" val="9121954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0-#ppt_w/2"/>
                                          </p:val>
                                        </p:tav>
                                        <p:tav tm="100000">
                                          <p:val>
                                            <p:strVal val="#ppt_x"/>
                                          </p:val>
                                        </p:tav>
                                      </p:tavLst>
                                    </p:anim>
                                    <p:anim calcmode="lin" valueType="num">
                                      <p:cBhvr additive="base">
                                        <p:cTn id="21"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AutoShape 4">
            <a:extLst>
              <a:ext uri="{FF2B5EF4-FFF2-40B4-BE49-F238E27FC236}">
                <a16:creationId xmlns:a16="http://schemas.microsoft.com/office/drawing/2014/main" id="{56BEA03E-52E5-E34C-841B-CCDFBA1C26B4}"/>
              </a:ext>
            </a:extLst>
          </p:cNvPr>
          <p:cNvSpPr>
            <a:spLocks noChangeArrowheads="1"/>
          </p:cNvSpPr>
          <p:nvPr/>
        </p:nvSpPr>
        <p:spPr bwMode="auto">
          <a:xfrm>
            <a:off x="2973388" y="960438"/>
            <a:ext cx="5715000" cy="1173162"/>
          </a:xfrm>
          <a:prstGeom prst="downArrowCallout">
            <a:avLst>
              <a:gd name="adj1" fmla="val 78394"/>
              <a:gd name="adj2" fmla="val 58728"/>
              <a:gd name="adj3" fmla="val 16667"/>
              <a:gd name="adj4" fmla="val 66667"/>
            </a:avLst>
          </a:prstGeom>
          <a:noFill/>
          <a:ln w="38100">
            <a:solidFill>
              <a:schemeClr val="folHlink"/>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65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None/>
            </a:pPr>
            <a:endParaRPr lang="it-IT" altLang="it-IT" sz="2400">
              <a:latin typeface="Arial" panose="020B0604020202020204" pitchFamily="34" charset="0"/>
            </a:endParaRPr>
          </a:p>
        </p:txBody>
      </p:sp>
      <p:sp>
        <p:nvSpPr>
          <p:cNvPr id="44034" name="AutoShape 5">
            <a:extLst>
              <a:ext uri="{FF2B5EF4-FFF2-40B4-BE49-F238E27FC236}">
                <a16:creationId xmlns:a16="http://schemas.microsoft.com/office/drawing/2014/main" id="{8546189C-0993-7E43-95D5-80C877EA3E51}"/>
              </a:ext>
            </a:extLst>
          </p:cNvPr>
          <p:cNvSpPr>
            <a:spLocks noChangeArrowheads="1"/>
          </p:cNvSpPr>
          <p:nvPr/>
        </p:nvSpPr>
        <p:spPr bwMode="auto">
          <a:xfrm>
            <a:off x="2973388" y="2276475"/>
            <a:ext cx="5715000" cy="1150938"/>
          </a:xfrm>
          <a:prstGeom prst="downArrowCallout">
            <a:avLst>
              <a:gd name="adj1" fmla="val 78207"/>
              <a:gd name="adj2" fmla="val 78207"/>
              <a:gd name="adj3" fmla="val 16667"/>
              <a:gd name="adj4" fmla="val 66667"/>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65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None/>
            </a:pPr>
            <a:endParaRPr lang="it-IT" altLang="it-IT" sz="2400">
              <a:latin typeface="Arial" panose="020B0604020202020204" pitchFamily="34" charset="0"/>
            </a:endParaRPr>
          </a:p>
        </p:txBody>
      </p:sp>
      <p:sp>
        <p:nvSpPr>
          <p:cNvPr id="44035" name="Rectangle 6">
            <a:extLst>
              <a:ext uri="{FF2B5EF4-FFF2-40B4-BE49-F238E27FC236}">
                <a16:creationId xmlns:a16="http://schemas.microsoft.com/office/drawing/2014/main" id="{6F6C75E3-EAA7-A24B-953A-3E6A6FF43646}"/>
              </a:ext>
            </a:extLst>
          </p:cNvPr>
          <p:cNvSpPr>
            <a:spLocks noChangeArrowheads="1"/>
          </p:cNvSpPr>
          <p:nvPr/>
        </p:nvSpPr>
        <p:spPr bwMode="auto">
          <a:xfrm>
            <a:off x="3000375" y="3644900"/>
            <a:ext cx="5715000" cy="647700"/>
          </a:xfrm>
          <a:prstGeom prst="rect">
            <a:avLst/>
          </a:prstGeom>
          <a:noFill/>
          <a:ln w="38100">
            <a:solidFill>
              <a:schemeClr val="folHlink"/>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65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None/>
            </a:pPr>
            <a:endParaRPr lang="it-IT" altLang="it-IT" sz="2400">
              <a:latin typeface="Arial" panose="020B0604020202020204" pitchFamily="34" charset="0"/>
            </a:endParaRPr>
          </a:p>
        </p:txBody>
      </p:sp>
      <p:sp>
        <p:nvSpPr>
          <p:cNvPr id="44036" name="Text Box 7">
            <a:extLst>
              <a:ext uri="{FF2B5EF4-FFF2-40B4-BE49-F238E27FC236}">
                <a16:creationId xmlns:a16="http://schemas.microsoft.com/office/drawing/2014/main" id="{85556581-9898-3E48-A755-2E8F27A4BBA3}"/>
              </a:ext>
            </a:extLst>
          </p:cNvPr>
          <p:cNvSpPr txBox="1">
            <a:spLocks noChangeArrowheads="1"/>
          </p:cNvSpPr>
          <p:nvPr/>
        </p:nvSpPr>
        <p:spPr bwMode="auto">
          <a:xfrm>
            <a:off x="3057525" y="1052513"/>
            <a:ext cx="5486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5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9pPr>
          </a:lstStyle>
          <a:p>
            <a:pPr algn="ctr" fontAlgn="base">
              <a:spcBef>
                <a:spcPct val="0"/>
              </a:spcBef>
              <a:spcAft>
                <a:spcPct val="0"/>
              </a:spcAft>
              <a:buClrTx/>
              <a:buSzTx/>
              <a:buNone/>
            </a:pPr>
            <a:r>
              <a:rPr lang="it-IT" altLang="it-IT" sz="3400">
                <a:latin typeface="Arial" panose="020B0604020202020204" pitchFamily="34" charset="0"/>
              </a:rPr>
              <a:t>STIMOLO FLOGOGENO</a:t>
            </a:r>
          </a:p>
        </p:txBody>
      </p:sp>
      <p:sp>
        <p:nvSpPr>
          <p:cNvPr id="44037" name="Text Box 8">
            <a:extLst>
              <a:ext uri="{FF2B5EF4-FFF2-40B4-BE49-F238E27FC236}">
                <a16:creationId xmlns:a16="http://schemas.microsoft.com/office/drawing/2014/main" id="{74C843B1-180D-474D-B978-A9FE6C633D57}"/>
              </a:ext>
            </a:extLst>
          </p:cNvPr>
          <p:cNvSpPr txBox="1">
            <a:spLocks noChangeArrowheads="1"/>
          </p:cNvSpPr>
          <p:nvPr/>
        </p:nvSpPr>
        <p:spPr bwMode="auto">
          <a:xfrm>
            <a:off x="3000380" y="2349500"/>
            <a:ext cx="561657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5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9pPr>
          </a:lstStyle>
          <a:p>
            <a:pPr algn="ctr" fontAlgn="base">
              <a:spcBef>
                <a:spcPct val="0"/>
              </a:spcBef>
              <a:spcAft>
                <a:spcPct val="0"/>
              </a:spcAft>
              <a:buClrTx/>
              <a:buSzTx/>
              <a:buNone/>
            </a:pPr>
            <a:r>
              <a:rPr lang="it-IT" altLang="it-IT">
                <a:latin typeface="Arial" panose="020B0604020202020204" pitchFamily="34" charset="0"/>
              </a:rPr>
              <a:t>rilascio di mediatori solubili</a:t>
            </a:r>
          </a:p>
        </p:txBody>
      </p:sp>
      <p:sp>
        <p:nvSpPr>
          <p:cNvPr id="44038" name="Text Box 9">
            <a:extLst>
              <a:ext uri="{FF2B5EF4-FFF2-40B4-BE49-F238E27FC236}">
                <a16:creationId xmlns:a16="http://schemas.microsoft.com/office/drawing/2014/main" id="{5DD21ED6-D7B9-1147-8866-0ECA65B13F6E}"/>
              </a:ext>
            </a:extLst>
          </p:cNvPr>
          <p:cNvSpPr txBox="1">
            <a:spLocks noChangeArrowheads="1"/>
          </p:cNvSpPr>
          <p:nvPr/>
        </p:nvSpPr>
        <p:spPr bwMode="auto">
          <a:xfrm>
            <a:off x="3170243" y="3644905"/>
            <a:ext cx="5400675"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5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9pPr>
          </a:lstStyle>
          <a:p>
            <a:pPr algn="ctr" fontAlgn="base">
              <a:spcBef>
                <a:spcPct val="0"/>
              </a:spcBef>
              <a:spcAft>
                <a:spcPct val="0"/>
              </a:spcAft>
              <a:buClrTx/>
              <a:buSzTx/>
              <a:buNone/>
            </a:pPr>
            <a:r>
              <a:rPr lang="it-IT" altLang="it-IT" sz="3400">
                <a:latin typeface="Arial" panose="020B0604020202020204" pitchFamily="34" charset="0"/>
              </a:rPr>
              <a:t>modificazioni vascolari</a:t>
            </a:r>
          </a:p>
        </p:txBody>
      </p:sp>
      <p:sp>
        <p:nvSpPr>
          <p:cNvPr id="44039" name="Text Box 11">
            <a:extLst>
              <a:ext uri="{FF2B5EF4-FFF2-40B4-BE49-F238E27FC236}">
                <a16:creationId xmlns:a16="http://schemas.microsoft.com/office/drawing/2014/main" id="{68413BB8-1009-D440-9046-ECFFA84DE4BB}"/>
              </a:ext>
            </a:extLst>
          </p:cNvPr>
          <p:cNvSpPr txBox="1">
            <a:spLocks noChangeArrowheads="1"/>
          </p:cNvSpPr>
          <p:nvPr/>
        </p:nvSpPr>
        <p:spPr bwMode="auto">
          <a:xfrm>
            <a:off x="2135188" y="4797430"/>
            <a:ext cx="7848600" cy="70802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nchorCtr="1"/>
          <a:lstStyle>
            <a:lvl1pPr>
              <a:spcBef>
                <a:spcPct val="20000"/>
              </a:spcBef>
              <a:buClr>
                <a:schemeClr val="hlink"/>
              </a:buClr>
              <a:buSzPct val="65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9pPr>
          </a:lstStyle>
          <a:p>
            <a:pPr algn="ctr" fontAlgn="base">
              <a:spcBef>
                <a:spcPct val="0"/>
              </a:spcBef>
              <a:spcAft>
                <a:spcPct val="0"/>
              </a:spcAft>
              <a:buClrTx/>
              <a:buSzTx/>
              <a:buNone/>
            </a:pPr>
            <a:r>
              <a:rPr lang="it-IT" altLang="it-IT" sz="3400">
                <a:latin typeface="Arial" panose="020B0604020202020204" pitchFamily="34" charset="0"/>
              </a:rPr>
              <a:t>passaggio di neutrofili dai vasi ai tessuti</a:t>
            </a:r>
          </a:p>
        </p:txBody>
      </p:sp>
      <p:sp>
        <p:nvSpPr>
          <p:cNvPr id="44040" name="Text Box 12">
            <a:extLst>
              <a:ext uri="{FF2B5EF4-FFF2-40B4-BE49-F238E27FC236}">
                <a16:creationId xmlns:a16="http://schemas.microsoft.com/office/drawing/2014/main" id="{A9CC9871-7149-9443-97CA-8684AA5A9EB4}"/>
              </a:ext>
            </a:extLst>
          </p:cNvPr>
          <p:cNvSpPr txBox="1">
            <a:spLocks noChangeArrowheads="1"/>
          </p:cNvSpPr>
          <p:nvPr/>
        </p:nvSpPr>
        <p:spPr bwMode="auto">
          <a:xfrm>
            <a:off x="1776413" y="119063"/>
            <a:ext cx="8640762" cy="64611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9pPr>
          </a:lstStyle>
          <a:p>
            <a:pPr algn="ctr" fontAlgn="base">
              <a:spcBef>
                <a:spcPct val="50000"/>
              </a:spcBef>
              <a:spcAft>
                <a:spcPct val="0"/>
              </a:spcAft>
              <a:buClrTx/>
              <a:buSzTx/>
              <a:buNone/>
            </a:pPr>
            <a:r>
              <a:rPr lang="it-IT" altLang="it-IT" sz="3600">
                <a:solidFill>
                  <a:srgbClr val="000000"/>
                </a:solidFill>
                <a:latin typeface="Arial" panose="020B0604020202020204" pitchFamily="34" charset="0"/>
              </a:rPr>
              <a:t>Principali eventi dell’infiammazione </a:t>
            </a:r>
            <a:r>
              <a:rPr lang="it-IT" altLang="it-IT" sz="3600" b="1">
                <a:solidFill>
                  <a:srgbClr val="000000"/>
                </a:solidFill>
                <a:latin typeface="Arial" panose="020B0604020202020204" pitchFamily="34" charset="0"/>
              </a:rPr>
              <a:t>acuta</a:t>
            </a:r>
          </a:p>
        </p:txBody>
      </p:sp>
      <p:sp>
        <p:nvSpPr>
          <p:cNvPr id="44041" name="CasellaDiTesto 1">
            <a:extLst>
              <a:ext uri="{FF2B5EF4-FFF2-40B4-BE49-F238E27FC236}">
                <a16:creationId xmlns:a16="http://schemas.microsoft.com/office/drawing/2014/main" id="{F4EDCC91-A3F6-2F4D-BDC0-CB60FA932395}"/>
              </a:ext>
            </a:extLst>
          </p:cNvPr>
          <p:cNvSpPr txBox="1">
            <a:spLocks noChangeArrowheads="1"/>
          </p:cNvSpPr>
          <p:nvPr/>
        </p:nvSpPr>
        <p:spPr bwMode="auto">
          <a:xfrm>
            <a:off x="1631950" y="6092825"/>
            <a:ext cx="8928100" cy="661988"/>
          </a:xfrm>
          <a:prstGeom prst="rect">
            <a:avLst/>
          </a:prstGeom>
          <a:solidFill>
            <a:srgbClr val="66FF99"/>
          </a:solidFill>
          <a:ln w="12700">
            <a:solidFill>
              <a:srgbClr val="000000"/>
            </a:solidFill>
            <a:miter lim="800000"/>
            <a:headEnd/>
            <a:tailEnd/>
          </a:ln>
        </p:spPr>
        <p:txBody>
          <a:bodyPr>
            <a:spAutoFit/>
          </a:bodyPr>
          <a:lstStyle>
            <a:lvl1pPr>
              <a:spcBef>
                <a:spcPct val="20000"/>
              </a:spcBef>
              <a:buClr>
                <a:schemeClr val="hlink"/>
              </a:buClr>
              <a:buSzPct val="65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None/>
            </a:pPr>
            <a:r>
              <a:rPr lang="it-IT" altLang="it-IT" sz="3700">
                <a:latin typeface="Arial" panose="020B0604020202020204" pitchFamily="34" charset="0"/>
              </a:rPr>
              <a:t>formazione dell’</a:t>
            </a:r>
            <a:r>
              <a:rPr lang="it-IT" altLang="it-IT" sz="3700" b="1">
                <a:latin typeface="Arial" panose="020B0604020202020204" pitchFamily="34" charset="0"/>
              </a:rPr>
              <a:t>essudato infiammatorio</a:t>
            </a:r>
          </a:p>
        </p:txBody>
      </p:sp>
      <p:sp>
        <p:nvSpPr>
          <p:cNvPr id="44042" name="Freccia in giù 2">
            <a:extLst>
              <a:ext uri="{FF2B5EF4-FFF2-40B4-BE49-F238E27FC236}">
                <a16:creationId xmlns:a16="http://schemas.microsoft.com/office/drawing/2014/main" id="{9671CD7A-5971-4D46-9353-1EEC836B0B2F}"/>
              </a:ext>
            </a:extLst>
          </p:cNvPr>
          <p:cNvSpPr>
            <a:spLocks noChangeArrowheads="1"/>
          </p:cNvSpPr>
          <p:nvPr/>
        </p:nvSpPr>
        <p:spPr bwMode="auto">
          <a:xfrm>
            <a:off x="5664200" y="5589588"/>
            <a:ext cx="431800" cy="431800"/>
          </a:xfrm>
          <a:prstGeom prst="downArrow">
            <a:avLst>
              <a:gd name="adj1" fmla="val 50000"/>
              <a:gd name="adj2" fmla="val 50019"/>
            </a:avLst>
          </a:prstGeom>
          <a:solidFill>
            <a:srgbClr val="FF0000"/>
          </a:solidFill>
          <a:ln>
            <a:noFill/>
          </a:ln>
        </p:spPr>
        <p:txBody>
          <a:bodyPr/>
          <a:lstStyle>
            <a:lvl1pPr>
              <a:spcBef>
                <a:spcPct val="20000"/>
              </a:spcBef>
              <a:buClr>
                <a:schemeClr val="hlink"/>
              </a:buClr>
              <a:buSzPct val="65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None/>
            </a:pPr>
            <a:endParaRPr lang="it-IT" altLang="it-IT" sz="2400">
              <a:latin typeface="Arial" panose="020B0604020202020204" pitchFamily="34" charset="0"/>
            </a:endParaRPr>
          </a:p>
        </p:txBody>
      </p:sp>
      <p:sp>
        <p:nvSpPr>
          <p:cNvPr id="44043" name="Freccia in giù 12">
            <a:extLst>
              <a:ext uri="{FF2B5EF4-FFF2-40B4-BE49-F238E27FC236}">
                <a16:creationId xmlns:a16="http://schemas.microsoft.com/office/drawing/2014/main" id="{A2C1407C-A543-3440-8B33-AF0785755D11}"/>
              </a:ext>
            </a:extLst>
          </p:cNvPr>
          <p:cNvSpPr>
            <a:spLocks noChangeArrowheads="1"/>
          </p:cNvSpPr>
          <p:nvPr/>
        </p:nvSpPr>
        <p:spPr bwMode="auto">
          <a:xfrm>
            <a:off x="5664200" y="4365630"/>
            <a:ext cx="431800" cy="365125"/>
          </a:xfrm>
          <a:prstGeom prst="downArrow">
            <a:avLst>
              <a:gd name="adj1" fmla="val 50000"/>
              <a:gd name="adj2" fmla="val 50046"/>
            </a:avLst>
          </a:prstGeom>
          <a:solidFill>
            <a:srgbClr val="FF0000"/>
          </a:solidFill>
          <a:ln>
            <a:noFill/>
          </a:ln>
        </p:spPr>
        <p:txBody>
          <a:bodyPr/>
          <a:lstStyle>
            <a:lvl1pPr>
              <a:spcBef>
                <a:spcPct val="20000"/>
              </a:spcBef>
              <a:buClr>
                <a:schemeClr val="hlink"/>
              </a:buClr>
              <a:buSzPct val="65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None/>
            </a:pPr>
            <a:endParaRPr lang="it-IT" altLang="it-IT" sz="2400">
              <a:latin typeface="Arial" panose="020B0604020202020204" pitchFamily="34" charset="0"/>
            </a:endParaRPr>
          </a:p>
        </p:txBody>
      </p:sp>
      <p:sp>
        <p:nvSpPr>
          <p:cNvPr id="13" name="Freccia sinistra 12">
            <a:extLst>
              <a:ext uri="{FF2B5EF4-FFF2-40B4-BE49-F238E27FC236}">
                <a16:creationId xmlns:a16="http://schemas.microsoft.com/office/drawing/2014/main" id="{0D8CD72A-D6FE-3F4E-B0A2-DE692CCA50FB}"/>
              </a:ext>
            </a:extLst>
          </p:cNvPr>
          <p:cNvSpPr/>
          <p:nvPr/>
        </p:nvSpPr>
        <p:spPr>
          <a:xfrm rot="16200000">
            <a:off x="1920082" y="4004469"/>
            <a:ext cx="1008062" cy="431800"/>
          </a:xfrm>
          <a:prstGeom prst="lef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it-IT">
              <a:solidFill>
                <a:schemeClr val="tx1"/>
              </a:solidFill>
              <a:latin typeface="Tahoma"/>
              <a:cs typeface="Arial"/>
            </a:endParaRPr>
          </a:p>
        </p:txBody>
      </p:sp>
    </p:spTree>
    <p:extLst>
      <p:ext uri="{BB962C8B-B14F-4D97-AF65-F5344CB8AC3E}">
        <p14:creationId xmlns:p14="http://schemas.microsoft.com/office/powerpoint/2010/main" val="10082856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A66C29-AD2B-4024-B147-C5AD687E20D9}"/>
              </a:ext>
            </a:extLst>
          </p:cNvPr>
          <p:cNvSpPr txBox="1"/>
          <p:nvPr/>
        </p:nvSpPr>
        <p:spPr>
          <a:xfrm>
            <a:off x="381000" y="233364"/>
            <a:ext cx="10668000" cy="2246769"/>
          </a:xfrm>
          <a:prstGeom prst="rect">
            <a:avLst/>
          </a:prstGeom>
          <a:noFill/>
        </p:spPr>
        <p:txBody>
          <a:bodyPr wrap="square" rtlCol="0">
            <a:spAutoFit/>
          </a:bodyPr>
          <a:lstStyle/>
          <a:p>
            <a:r>
              <a:rPr lang="it-IT" sz="3200" b="1" dirty="0"/>
              <a:t>DEFINIZIONI</a:t>
            </a:r>
          </a:p>
          <a:p>
            <a:endParaRPr lang="it-IT" dirty="0"/>
          </a:p>
          <a:p>
            <a:r>
              <a:rPr lang="it-IT" dirty="0"/>
              <a:t>TRASUDATO 		&gt; LIQUIDO SIEROSO = PROTEINE SENZA CELLULE</a:t>
            </a:r>
          </a:p>
          <a:p>
            <a:endParaRPr lang="it-IT" dirty="0"/>
          </a:p>
          <a:p>
            <a:r>
              <a:rPr lang="it-IT" dirty="0"/>
              <a:t>ESSUDATO		&gt; PROTEINE + CELLULE</a:t>
            </a:r>
          </a:p>
          <a:p>
            <a:r>
              <a:rPr lang="it-IT" dirty="0"/>
              <a:t>				ESSUDATO FIBRINOSO</a:t>
            </a:r>
          </a:p>
          <a:p>
            <a:r>
              <a:rPr lang="it-IT" dirty="0"/>
              <a:t>				ESSUDATO PURULENTO O PUS (CON MATERIALE NECROTICO DIGERITO)</a:t>
            </a:r>
          </a:p>
        </p:txBody>
      </p:sp>
      <p:pic>
        <p:nvPicPr>
          <p:cNvPr id="1026" name="Picture 2">
            <a:extLst>
              <a:ext uri="{FF2B5EF4-FFF2-40B4-BE49-F238E27FC236}">
                <a16:creationId xmlns:a16="http://schemas.microsoft.com/office/drawing/2014/main" id="{33B86848-156D-4C2D-9402-855FD62D46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266" y="3010421"/>
            <a:ext cx="2630750" cy="330219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59769A2-864C-4F18-9E08-2E0E126466FF}"/>
              </a:ext>
            </a:extLst>
          </p:cNvPr>
          <p:cNvPicPr>
            <a:picLocks noChangeAspect="1"/>
          </p:cNvPicPr>
          <p:nvPr/>
        </p:nvPicPr>
        <p:blipFill>
          <a:blip r:embed="rId3"/>
          <a:stretch>
            <a:fillRect/>
          </a:stretch>
        </p:blipFill>
        <p:spPr>
          <a:xfrm>
            <a:off x="3730052" y="3660748"/>
            <a:ext cx="4675853" cy="2163455"/>
          </a:xfrm>
          <a:prstGeom prst="rect">
            <a:avLst/>
          </a:prstGeom>
        </p:spPr>
      </p:pic>
      <p:pic>
        <p:nvPicPr>
          <p:cNvPr id="1028" name="Picture 4" descr="Pus oozing from abscess on neck - Stock Image - C008/3589 - Science Photo  Library">
            <a:extLst>
              <a:ext uri="{FF2B5EF4-FFF2-40B4-BE49-F238E27FC236}">
                <a16:creationId xmlns:a16="http://schemas.microsoft.com/office/drawing/2014/main" id="{5487A112-5282-4116-8291-42D84A1C7C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0578" y="3660748"/>
            <a:ext cx="3262916" cy="2163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2796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4">
            <a:extLst>
              <a:ext uri="{FF2B5EF4-FFF2-40B4-BE49-F238E27FC236}">
                <a16:creationId xmlns:a16="http://schemas.microsoft.com/office/drawing/2014/main" id="{46EE0B48-5788-0F41-8024-0D0AE0D6B783}"/>
              </a:ext>
            </a:extLst>
          </p:cNvPr>
          <p:cNvSpPr>
            <a:spLocks noGrp="1" noChangeArrowheads="1"/>
          </p:cNvSpPr>
          <p:nvPr>
            <p:ph type="title"/>
          </p:nvPr>
        </p:nvSpPr>
        <p:spPr>
          <a:xfrm>
            <a:off x="1847855" y="-100013"/>
            <a:ext cx="8424863" cy="1143001"/>
          </a:xfrm>
        </p:spPr>
        <p:txBody>
          <a:bodyPr/>
          <a:lstStyle/>
          <a:p>
            <a:pPr>
              <a:defRPr/>
            </a:pPr>
            <a:r>
              <a:rPr lang="it-IT" altLang="it-IT" sz="3200">
                <a:latin typeface="+mn-lt"/>
              </a:rPr>
              <a:t>Migrazione leucocitaria nella flogosi: </a:t>
            </a:r>
            <a:r>
              <a:rPr lang="it-IT" altLang="it-IT" sz="2800">
                <a:latin typeface="+mn-lt"/>
              </a:rPr>
              <a:t>microscopia intravitale</a:t>
            </a:r>
            <a:r>
              <a:rPr lang="it-IT" altLang="it-IT" sz="3200">
                <a:latin typeface="+mn-lt"/>
              </a:rPr>
              <a:t> </a:t>
            </a:r>
          </a:p>
        </p:txBody>
      </p:sp>
      <p:sp>
        <p:nvSpPr>
          <p:cNvPr id="45058" name="Text Box 5">
            <a:extLst>
              <a:ext uri="{FF2B5EF4-FFF2-40B4-BE49-F238E27FC236}">
                <a16:creationId xmlns:a16="http://schemas.microsoft.com/office/drawing/2014/main" id="{735EF61A-698E-374F-AD02-47817AB6D289}"/>
              </a:ext>
            </a:extLst>
          </p:cNvPr>
          <p:cNvSpPr txBox="1">
            <a:spLocks noChangeArrowheads="1"/>
          </p:cNvSpPr>
          <p:nvPr/>
        </p:nvSpPr>
        <p:spPr bwMode="auto">
          <a:xfrm>
            <a:off x="1774830" y="6280155"/>
            <a:ext cx="8785225" cy="461963"/>
          </a:xfrm>
          <a:prstGeom prst="rect">
            <a:avLst/>
          </a:prstGeom>
          <a:solidFill>
            <a:schemeClr val="tx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5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9pPr>
          </a:lstStyle>
          <a:p>
            <a:pPr fontAlgn="base">
              <a:spcBef>
                <a:spcPct val="50000"/>
              </a:spcBef>
              <a:spcAft>
                <a:spcPct val="0"/>
              </a:spcAft>
              <a:buClrTx/>
              <a:buSzTx/>
              <a:buNone/>
            </a:pPr>
            <a:r>
              <a:rPr lang="it-IT" altLang="it-IT" sz="2400">
                <a:solidFill>
                  <a:srgbClr val="FFFF00"/>
                </a:solidFill>
                <a:latin typeface="Times New Roman" panose="02020603050405020304" pitchFamily="18" charset="0"/>
              </a:rPr>
              <a:t>ttp://</a:t>
            </a:r>
            <a:r>
              <a:rPr lang="it-IT" altLang="it-IT" sz="2400">
                <a:solidFill>
                  <a:srgbClr val="FFFFFF"/>
                </a:solidFill>
                <a:latin typeface="Times New Roman" panose="02020603050405020304" pitchFamily="18" charset="0"/>
                <a:hlinkClick r:id="rId2"/>
              </a:rPr>
              <a:t>www.youtube.com/watch?v=w6OTFKACT2w</a:t>
            </a:r>
            <a:endParaRPr lang="it-IT" altLang="it-IT" sz="2400">
              <a:solidFill>
                <a:srgbClr val="FFFFFF"/>
              </a:solidFill>
              <a:latin typeface="Times New Roman" panose="02020603050405020304" pitchFamily="18" charset="0"/>
            </a:endParaRPr>
          </a:p>
        </p:txBody>
      </p:sp>
      <p:pic>
        <p:nvPicPr>
          <p:cNvPr id="45059" name="Picture 2" descr="Risultati immagini per venula">
            <a:extLst>
              <a:ext uri="{FF2B5EF4-FFF2-40B4-BE49-F238E27FC236}">
                <a16:creationId xmlns:a16="http://schemas.microsoft.com/office/drawing/2014/main" id="{EE0F1CBD-757A-0143-9CA3-65B39AB997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0838" y="1444630"/>
            <a:ext cx="6399212" cy="479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6" descr="Risultati immagini per endothelial layers">
            <a:extLst>
              <a:ext uri="{FF2B5EF4-FFF2-40B4-BE49-F238E27FC236}">
                <a16:creationId xmlns:a16="http://schemas.microsoft.com/office/drawing/2014/main" id="{509B14F5-C7A1-C443-B5DF-5B5235E7F0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7338" y="1050930"/>
            <a:ext cx="6915150" cy="389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84048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26630"/>
                                        </p:tgtEl>
                                        <p:attrNameLst>
                                          <p:attrName>style.visibility</p:attrName>
                                        </p:attrNameLst>
                                      </p:cBhvr>
                                      <p:to>
                                        <p:strVal val="visible"/>
                                      </p:to>
                                    </p:set>
                                    <p:anim calcmode="lin" valueType="num">
                                      <p:cBhvr>
                                        <p:cTn id="7" dur="300" fill="hold"/>
                                        <p:tgtEl>
                                          <p:spTgt spid="26630"/>
                                        </p:tgtEl>
                                        <p:attrNameLst>
                                          <p:attrName>ppt_w</p:attrName>
                                        </p:attrNameLst>
                                      </p:cBhvr>
                                      <p:tavLst>
                                        <p:tav tm="0">
                                          <p:val>
                                            <p:fltVal val="0"/>
                                          </p:val>
                                        </p:tav>
                                        <p:tav tm="100000">
                                          <p:val>
                                            <p:strVal val="#ppt_w"/>
                                          </p:val>
                                        </p:tav>
                                      </p:tavLst>
                                    </p:anim>
                                    <p:anim calcmode="lin" valueType="num">
                                      <p:cBhvr>
                                        <p:cTn id="8" dur="300" fill="hold"/>
                                        <p:tgtEl>
                                          <p:spTgt spid="26630"/>
                                        </p:tgtEl>
                                        <p:attrNameLst>
                                          <p:attrName>ppt_h</p:attrName>
                                        </p:attrNameLst>
                                      </p:cBhvr>
                                      <p:tavLst>
                                        <p:tav tm="0">
                                          <p:val>
                                            <p:fltVal val="0"/>
                                          </p:val>
                                        </p:tav>
                                        <p:tav tm="100000">
                                          <p:val>
                                            <p:strVal val="#ppt_h"/>
                                          </p:val>
                                        </p:tav>
                                      </p:tavLst>
                                    </p:anim>
                                    <p:anim calcmode="lin" valueType="num">
                                      <p:cBhvr>
                                        <p:cTn id="9" dur="300" fill="hold"/>
                                        <p:tgtEl>
                                          <p:spTgt spid="26630"/>
                                        </p:tgtEl>
                                        <p:attrNameLst>
                                          <p:attrName>style.rotation</p:attrName>
                                        </p:attrNameLst>
                                      </p:cBhvr>
                                      <p:tavLst>
                                        <p:tav tm="0">
                                          <p:val>
                                            <p:fltVal val="90"/>
                                          </p:val>
                                        </p:tav>
                                        <p:tav tm="100000">
                                          <p:val>
                                            <p:fltVal val="0"/>
                                          </p:val>
                                        </p:tav>
                                      </p:tavLst>
                                    </p:anim>
                                    <p:animEffect transition="in" filter="fade">
                                      <p:cBhvr>
                                        <p:cTn id="10" dur="300"/>
                                        <p:tgtEl>
                                          <p:spTgt spid="266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9066C6A-756A-DF41-BF93-E7E30F165506}"/>
              </a:ext>
            </a:extLst>
          </p:cNvPr>
          <p:cNvSpPr>
            <a:spLocks noGrp="1"/>
          </p:cNvSpPr>
          <p:nvPr>
            <p:ph type="title"/>
          </p:nvPr>
        </p:nvSpPr>
        <p:spPr>
          <a:xfrm>
            <a:off x="1200153" y="-26988"/>
            <a:ext cx="9864725" cy="779463"/>
          </a:xfrm>
        </p:spPr>
        <p:txBody>
          <a:bodyPr/>
          <a:lstStyle/>
          <a:p>
            <a:pPr>
              <a:defRPr/>
            </a:pPr>
            <a:r>
              <a:rPr lang="it-IT" sz="3800" dirty="0"/>
              <a:t>Interazioni tra leucociti e cellule endoteliali</a:t>
            </a:r>
          </a:p>
        </p:txBody>
      </p:sp>
      <p:pic>
        <p:nvPicPr>
          <p:cNvPr id="46082" name="Picture 2" descr="Risultati immagini per diapedesis electron microscopy">
            <a:extLst>
              <a:ext uri="{FF2B5EF4-FFF2-40B4-BE49-F238E27FC236}">
                <a16:creationId xmlns:a16="http://schemas.microsoft.com/office/drawing/2014/main" id="{A34C4642-941B-9C4D-81D9-D6D1432F32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7268" y="692150"/>
            <a:ext cx="775652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Connettore 2 3">
            <a:extLst>
              <a:ext uri="{FF2B5EF4-FFF2-40B4-BE49-F238E27FC236}">
                <a16:creationId xmlns:a16="http://schemas.microsoft.com/office/drawing/2014/main" id="{45BE7742-7E60-A744-B451-166D79FB4177}"/>
              </a:ext>
            </a:extLst>
          </p:cNvPr>
          <p:cNvCxnSpPr>
            <a:cxnSpLocks/>
          </p:cNvCxnSpPr>
          <p:nvPr/>
        </p:nvCxnSpPr>
        <p:spPr>
          <a:xfrm flipH="1" flipV="1">
            <a:off x="7608893" y="3429000"/>
            <a:ext cx="503237" cy="2159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6084" name="CasellaDiTesto 4">
            <a:extLst>
              <a:ext uri="{FF2B5EF4-FFF2-40B4-BE49-F238E27FC236}">
                <a16:creationId xmlns:a16="http://schemas.microsoft.com/office/drawing/2014/main" id="{5521890C-ED2C-8344-B77B-46EBD5231878}"/>
              </a:ext>
            </a:extLst>
          </p:cNvPr>
          <p:cNvSpPr txBox="1">
            <a:spLocks noChangeArrowheads="1"/>
          </p:cNvSpPr>
          <p:nvPr/>
        </p:nvSpPr>
        <p:spPr bwMode="auto">
          <a:xfrm>
            <a:off x="6757993" y="2195518"/>
            <a:ext cx="1209675" cy="369887"/>
          </a:xfrm>
          <a:prstGeom prst="rect">
            <a:avLst/>
          </a:prstGeom>
          <a:solidFill>
            <a:schemeClr val="tx1"/>
          </a:solidFill>
          <a:ln w="9525">
            <a:solidFill>
              <a:srgbClr val="000000"/>
            </a:solidFill>
            <a:miter lim="800000"/>
            <a:headEnd/>
            <a:tailEnd/>
          </a:ln>
        </p:spPr>
        <p:txBody>
          <a:bodyPr wrap="none">
            <a:spAutoFit/>
          </a:bodyPr>
          <a:lstStyle>
            <a:lvl1pPr>
              <a:spcBef>
                <a:spcPct val="20000"/>
              </a:spcBef>
              <a:buClr>
                <a:schemeClr val="hlink"/>
              </a:buClr>
              <a:buSzPct val="65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9pPr>
          </a:lstStyle>
          <a:p>
            <a:pPr algn="ctr" fontAlgn="base">
              <a:spcBef>
                <a:spcPct val="0"/>
              </a:spcBef>
              <a:spcAft>
                <a:spcPct val="0"/>
              </a:spcAft>
              <a:buClrTx/>
              <a:buSzTx/>
              <a:buNone/>
            </a:pPr>
            <a:r>
              <a:rPr lang="it-IT" altLang="it-IT" sz="1800">
                <a:solidFill>
                  <a:srgbClr val="000000"/>
                </a:solidFill>
              </a:rPr>
              <a:t>neutrophil</a:t>
            </a:r>
          </a:p>
        </p:txBody>
      </p:sp>
      <p:sp>
        <p:nvSpPr>
          <p:cNvPr id="46085" name="CasellaDiTesto 6">
            <a:extLst>
              <a:ext uri="{FF2B5EF4-FFF2-40B4-BE49-F238E27FC236}">
                <a16:creationId xmlns:a16="http://schemas.microsoft.com/office/drawing/2014/main" id="{53D41250-E097-D449-80CE-075EC06FA88C}"/>
              </a:ext>
            </a:extLst>
          </p:cNvPr>
          <p:cNvSpPr txBox="1">
            <a:spLocks noChangeArrowheads="1"/>
          </p:cNvSpPr>
          <p:nvPr/>
        </p:nvSpPr>
        <p:spPr bwMode="auto">
          <a:xfrm>
            <a:off x="8112130" y="3500443"/>
            <a:ext cx="1719263" cy="369887"/>
          </a:xfrm>
          <a:prstGeom prst="rect">
            <a:avLst/>
          </a:prstGeom>
          <a:solidFill>
            <a:schemeClr val="tx1"/>
          </a:solidFill>
          <a:ln w="9525">
            <a:solidFill>
              <a:srgbClr val="FF0000"/>
            </a:solidFill>
            <a:miter lim="800000"/>
            <a:headEnd/>
            <a:tailEnd/>
          </a:ln>
        </p:spPr>
        <p:txBody>
          <a:bodyPr>
            <a:spAutoFit/>
          </a:bodyPr>
          <a:lstStyle>
            <a:lvl1pPr>
              <a:spcBef>
                <a:spcPct val="20000"/>
              </a:spcBef>
              <a:buClr>
                <a:schemeClr val="hlink"/>
              </a:buClr>
              <a:buSzPct val="65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9pPr>
          </a:lstStyle>
          <a:p>
            <a:pPr algn="ctr" fontAlgn="base">
              <a:spcBef>
                <a:spcPct val="0"/>
              </a:spcBef>
              <a:spcAft>
                <a:spcPct val="0"/>
              </a:spcAft>
              <a:buClrTx/>
              <a:buSzTx/>
              <a:buNone/>
            </a:pPr>
            <a:r>
              <a:rPr lang="it-IT" altLang="it-IT" sz="1800">
                <a:solidFill>
                  <a:srgbClr val="FF0000"/>
                </a:solidFill>
              </a:rPr>
              <a:t>endothelial cell</a:t>
            </a:r>
          </a:p>
        </p:txBody>
      </p:sp>
    </p:spTree>
    <p:extLst>
      <p:ext uri="{BB962C8B-B14F-4D97-AF65-F5344CB8AC3E}">
        <p14:creationId xmlns:p14="http://schemas.microsoft.com/office/powerpoint/2010/main" val="27934892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E62E09-EBA9-40FB-9031-6E5AE8C90B6A}"/>
              </a:ext>
            </a:extLst>
          </p:cNvPr>
          <p:cNvSpPr txBox="1"/>
          <p:nvPr/>
        </p:nvSpPr>
        <p:spPr>
          <a:xfrm>
            <a:off x="371960" y="263471"/>
            <a:ext cx="6018508" cy="830997"/>
          </a:xfrm>
          <a:prstGeom prst="rect">
            <a:avLst/>
          </a:prstGeom>
          <a:noFill/>
        </p:spPr>
        <p:txBody>
          <a:bodyPr wrap="square" rtlCol="0">
            <a:spAutoFit/>
          </a:bodyPr>
          <a:lstStyle/>
          <a:p>
            <a:r>
              <a:rPr lang="it-IT" sz="4800" dirty="0"/>
              <a:t>ITE = INFIAMMAZIONE</a:t>
            </a:r>
          </a:p>
        </p:txBody>
      </p:sp>
      <p:sp>
        <p:nvSpPr>
          <p:cNvPr id="3" name="TextBox 2">
            <a:extLst>
              <a:ext uri="{FF2B5EF4-FFF2-40B4-BE49-F238E27FC236}">
                <a16:creationId xmlns:a16="http://schemas.microsoft.com/office/drawing/2014/main" id="{F964BDAF-80B0-4E1A-9489-BC04D6248031}"/>
              </a:ext>
            </a:extLst>
          </p:cNvPr>
          <p:cNvSpPr txBox="1"/>
          <p:nvPr/>
        </p:nvSpPr>
        <p:spPr>
          <a:xfrm>
            <a:off x="774915" y="1653152"/>
            <a:ext cx="4690821" cy="1015663"/>
          </a:xfrm>
          <a:prstGeom prst="rect">
            <a:avLst/>
          </a:prstGeom>
          <a:noFill/>
        </p:spPr>
        <p:txBody>
          <a:bodyPr wrap="square" rtlCol="0">
            <a:spAutoFit/>
          </a:bodyPr>
          <a:lstStyle/>
          <a:p>
            <a:r>
              <a:rPr lang="it-IT" sz="6000" dirty="0"/>
              <a:t>IMMUNITA’</a:t>
            </a:r>
          </a:p>
        </p:txBody>
      </p:sp>
    </p:spTree>
    <p:extLst>
      <p:ext uri="{BB962C8B-B14F-4D97-AF65-F5344CB8AC3E}">
        <p14:creationId xmlns:p14="http://schemas.microsoft.com/office/powerpoint/2010/main" val="39874921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8F9E557C-DD1F-274F-9077-6025999D3A5C}"/>
              </a:ext>
            </a:extLst>
          </p:cNvPr>
          <p:cNvSpPr>
            <a:spLocks noGrp="1" noChangeArrowheads="1"/>
          </p:cNvSpPr>
          <p:nvPr>
            <p:ph type="title"/>
          </p:nvPr>
        </p:nvSpPr>
        <p:spPr>
          <a:xfrm>
            <a:off x="1522415" y="115888"/>
            <a:ext cx="9326563" cy="1441450"/>
          </a:xfrm>
        </p:spPr>
        <p:txBody>
          <a:bodyPr>
            <a:normAutofit fontScale="90000"/>
          </a:bodyPr>
          <a:lstStyle/>
          <a:p>
            <a:pPr algn="l">
              <a:defRPr/>
            </a:pPr>
            <a:r>
              <a:rPr lang="en-US" altLang="en-US" sz="3300" dirty="0" err="1">
                <a:latin typeface="Arial" pitchFamily="34" charset="0"/>
              </a:rPr>
              <a:t>Cascata</a:t>
            </a:r>
            <a:r>
              <a:rPr lang="en-US" altLang="en-US" sz="3300" dirty="0">
                <a:latin typeface="Arial" pitchFamily="34" charset="0"/>
              </a:rPr>
              <a:t> di </a:t>
            </a:r>
            <a:r>
              <a:rPr lang="en-US" altLang="en-US" sz="3300" dirty="0" err="1">
                <a:latin typeface="Arial" pitchFamily="34" charset="0"/>
              </a:rPr>
              <a:t>eventi</a:t>
            </a:r>
            <a:r>
              <a:rPr lang="en-US" altLang="en-US" sz="3300" dirty="0">
                <a:latin typeface="Arial" pitchFamily="34" charset="0"/>
              </a:rPr>
              <a:t> </a:t>
            </a:r>
            <a:r>
              <a:rPr lang="en-US" altLang="en-US" sz="3300" dirty="0" err="1">
                <a:latin typeface="Arial" pitchFamily="34" charset="0"/>
              </a:rPr>
              <a:t>che</a:t>
            </a:r>
            <a:r>
              <a:rPr lang="en-US" altLang="en-US" sz="3300" dirty="0">
                <a:latin typeface="Arial" pitchFamily="34" charset="0"/>
              </a:rPr>
              <a:t> </a:t>
            </a:r>
            <a:r>
              <a:rPr lang="en-US" altLang="en-US" sz="3300" dirty="0" err="1">
                <a:latin typeface="Arial" pitchFamily="34" charset="0"/>
              </a:rPr>
              <a:t>regolano</a:t>
            </a:r>
            <a:r>
              <a:rPr lang="en-US" altLang="en-US" sz="3300" dirty="0">
                <a:latin typeface="Arial" pitchFamily="34" charset="0"/>
              </a:rPr>
              <a:t> la </a:t>
            </a:r>
            <a:r>
              <a:rPr lang="en-US" altLang="en-US" sz="3300" dirty="0" err="1">
                <a:latin typeface="Arial" pitchFamily="34" charset="0"/>
              </a:rPr>
              <a:t>migrazione</a:t>
            </a:r>
            <a:r>
              <a:rPr lang="en-US" altLang="en-US" sz="3300" dirty="0">
                <a:latin typeface="Arial" pitchFamily="34" charset="0"/>
              </a:rPr>
              <a:t> </a:t>
            </a:r>
            <a:r>
              <a:rPr lang="en-US" altLang="en-US" sz="3300" dirty="0" err="1">
                <a:latin typeface="Arial" pitchFamily="34" charset="0"/>
              </a:rPr>
              <a:t>dei</a:t>
            </a:r>
            <a:r>
              <a:rPr lang="en-US" altLang="en-US" sz="3300" dirty="0">
                <a:latin typeface="Arial" pitchFamily="34" charset="0"/>
              </a:rPr>
              <a:t> </a:t>
            </a:r>
            <a:r>
              <a:rPr lang="en-US" altLang="en-US" sz="3300" dirty="0" err="1">
                <a:latin typeface="Arial" pitchFamily="34" charset="0"/>
              </a:rPr>
              <a:t>neutrofili</a:t>
            </a:r>
            <a:r>
              <a:rPr lang="en-US" altLang="en-US" sz="3300" dirty="0">
                <a:latin typeface="Arial" pitchFamily="34" charset="0"/>
              </a:rPr>
              <a:t> </a:t>
            </a:r>
            <a:r>
              <a:rPr lang="en-US" altLang="en-US" sz="3300" dirty="0" err="1">
                <a:latin typeface="Arial" pitchFamily="34" charset="0"/>
              </a:rPr>
              <a:t>durante</a:t>
            </a:r>
            <a:r>
              <a:rPr lang="en-US" altLang="en-US" sz="3300" dirty="0">
                <a:latin typeface="Arial" pitchFamily="34" charset="0"/>
              </a:rPr>
              <a:t> l’infiammazione:</a:t>
            </a:r>
            <a:br>
              <a:rPr lang="en-US" altLang="en-US" sz="3300" dirty="0">
                <a:latin typeface="Arial" pitchFamily="34" charset="0"/>
              </a:rPr>
            </a:br>
            <a:r>
              <a:rPr lang="en-US" altLang="en-US" sz="3300" dirty="0">
                <a:latin typeface="Arial" pitchFamily="34" charset="0"/>
              </a:rPr>
              <a:t> 		</a:t>
            </a:r>
            <a:r>
              <a:rPr lang="en-US" altLang="en-US" sz="3300" dirty="0" err="1">
                <a:latin typeface="Arial" pitchFamily="34" charset="0"/>
              </a:rPr>
              <a:t>una</a:t>
            </a:r>
            <a:r>
              <a:rPr lang="en-US" altLang="en-US" sz="3300" dirty="0">
                <a:latin typeface="Arial" pitchFamily="34" charset="0"/>
              </a:rPr>
              <a:t> </a:t>
            </a:r>
            <a:r>
              <a:rPr lang="en-US" altLang="en-US" sz="3300" dirty="0" err="1">
                <a:latin typeface="Arial" pitchFamily="34" charset="0"/>
              </a:rPr>
              <a:t>questione</a:t>
            </a:r>
            <a:r>
              <a:rPr lang="en-US" altLang="en-US" sz="3300" dirty="0">
                <a:latin typeface="Arial" pitchFamily="34" charset="0"/>
              </a:rPr>
              <a:t> di </a:t>
            </a:r>
            <a:r>
              <a:rPr lang="en-US" altLang="en-US" sz="3300" b="1" dirty="0" err="1">
                <a:latin typeface="Arial" pitchFamily="34" charset="0"/>
              </a:rPr>
              <a:t>recettori</a:t>
            </a:r>
            <a:endParaRPr lang="en-US" altLang="en-US" sz="3300" b="1" dirty="0">
              <a:latin typeface="Arial" pitchFamily="34" charset="0"/>
            </a:endParaRPr>
          </a:p>
        </p:txBody>
      </p:sp>
      <p:grpSp>
        <p:nvGrpSpPr>
          <p:cNvPr id="47106" name="Gruppo 1">
            <a:extLst>
              <a:ext uri="{FF2B5EF4-FFF2-40B4-BE49-F238E27FC236}">
                <a16:creationId xmlns:a16="http://schemas.microsoft.com/office/drawing/2014/main" id="{F89D842A-2327-2847-831F-2CB91955E2B0}"/>
              </a:ext>
            </a:extLst>
          </p:cNvPr>
          <p:cNvGrpSpPr>
            <a:grpSpLocks/>
          </p:cNvGrpSpPr>
          <p:nvPr/>
        </p:nvGrpSpPr>
        <p:grpSpPr bwMode="auto">
          <a:xfrm>
            <a:off x="1608143" y="1844675"/>
            <a:ext cx="8955087" cy="4897438"/>
            <a:chOff x="84138" y="1843930"/>
            <a:chExt cx="8955087" cy="4897438"/>
          </a:xfrm>
        </p:grpSpPr>
        <p:pic>
          <p:nvPicPr>
            <p:cNvPr id="47107" name="Picture 7">
              <a:extLst>
                <a:ext uri="{FF2B5EF4-FFF2-40B4-BE49-F238E27FC236}">
                  <a16:creationId xmlns:a16="http://schemas.microsoft.com/office/drawing/2014/main" id="{65F4498F-CE77-084F-ACB8-DF2BAC7CA3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38" y="1843930"/>
              <a:ext cx="8955087" cy="4897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ttangolo 9">
              <a:extLst>
                <a:ext uri="{FF2B5EF4-FFF2-40B4-BE49-F238E27FC236}">
                  <a16:creationId xmlns:a16="http://schemas.microsoft.com/office/drawing/2014/main" id="{763A4EED-01DE-2A4E-8D21-50532A853A23}"/>
                </a:ext>
              </a:extLst>
            </p:cNvPr>
            <p:cNvSpPr/>
            <p:nvPr/>
          </p:nvSpPr>
          <p:spPr>
            <a:xfrm>
              <a:off x="323850" y="4148980"/>
              <a:ext cx="1152525" cy="36036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it-IT">
                <a:solidFill>
                  <a:srgbClr val="FFFFFF"/>
                </a:solidFill>
                <a:latin typeface="Tahoma"/>
                <a:cs typeface="Arial"/>
              </a:endParaRPr>
            </a:p>
          </p:txBody>
        </p:sp>
        <p:sp>
          <p:nvSpPr>
            <p:cNvPr id="47109" name="CasellaDiTesto 1">
              <a:extLst>
                <a:ext uri="{FF2B5EF4-FFF2-40B4-BE49-F238E27FC236}">
                  <a16:creationId xmlns:a16="http://schemas.microsoft.com/office/drawing/2014/main" id="{7A1E4524-CE3D-C343-84E1-DDD5517F2E6D}"/>
                </a:ext>
              </a:extLst>
            </p:cNvPr>
            <p:cNvSpPr txBox="1">
              <a:spLocks noChangeArrowheads="1"/>
            </p:cNvSpPr>
            <p:nvPr/>
          </p:nvSpPr>
          <p:spPr bwMode="auto">
            <a:xfrm>
              <a:off x="2987824" y="2060848"/>
              <a:ext cx="1439986" cy="64633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hlink"/>
                </a:buClr>
                <a:buSzPct val="65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9pPr>
            </a:lstStyle>
            <a:p>
              <a:pPr algn="ctr" fontAlgn="base">
                <a:spcBef>
                  <a:spcPct val="0"/>
                </a:spcBef>
                <a:spcAft>
                  <a:spcPct val="0"/>
                </a:spcAft>
                <a:buClrTx/>
                <a:buSzTx/>
                <a:buNone/>
              </a:pPr>
              <a:r>
                <a:rPr lang="it-IT" altLang="it-IT" sz="1800" b="1">
                  <a:solidFill>
                    <a:srgbClr val="FF0000"/>
                  </a:solidFill>
                </a:rPr>
                <a:t>Ia fase</a:t>
              </a:r>
              <a:r>
                <a:rPr lang="it-IT" altLang="it-IT" sz="1800">
                  <a:solidFill>
                    <a:srgbClr val="000000"/>
                  </a:solidFill>
                </a:rPr>
                <a:t>: rotolamento</a:t>
              </a:r>
            </a:p>
          </p:txBody>
        </p:sp>
        <p:sp>
          <p:nvSpPr>
            <p:cNvPr id="47110" name="CasellaDiTesto 5">
              <a:extLst>
                <a:ext uri="{FF2B5EF4-FFF2-40B4-BE49-F238E27FC236}">
                  <a16:creationId xmlns:a16="http://schemas.microsoft.com/office/drawing/2014/main" id="{1E24E78F-790A-BC42-B4FD-4DB3FE4F11B6}"/>
                </a:ext>
              </a:extLst>
            </p:cNvPr>
            <p:cNvSpPr txBox="1">
              <a:spLocks noChangeArrowheads="1"/>
            </p:cNvSpPr>
            <p:nvPr/>
          </p:nvSpPr>
          <p:spPr bwMode="auto">
            <a:xfrm>
              <a:off x="4499992" y="2852936"/>
              <a:ext cx="1810196" cy="64633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hlink"/>
                </a:buClr>
                <a:buSzPct val="65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9pPr>
            </a:lstStyle>
            <a:p>
              <a:pPr algn="ctr" fontAlgn="base">
                <a:spcBef>
                  <a:spcPct val="0"/>
                </a:spcBef>
                <a:spcAft>
                  <a:spcPct val="0"/>
                </a:spcAft>
                <a:buClrTx/>
                <a:buSzTx/>
                <a:buNone/>
              </a:pPr>
              <a:r>
                <a:rPr lang="it-IT" altLang="it-IT" sz="1800" b="1">
                  <a:solidFill>
                    <a:srgbClr val="FF0000"/>
                  </a:solidFill>
                </a:rPr>
                <a:t>IIa fase</a:t>
              </a:r>
              <a:r>
                <a:rPr lang="it-IT" altLang="it-IT" sz="1800">
                  <a:solidFill>
                    <a:srgbClr val="000000"/>
                  </a:solidFill>
                </a:rPr>
                <a:t>: adesione stabile</a:t>
              </a:r>
            </a:p>
          </p:txBody>
        </p:sp>
        <p:sp>
          <p:nvSpPr>
            <p:cNvPr id="47111" name="CasellaDiTesto 6">
              <a:extLst>
                <a:ext uri="{FF2B5EF4-FFF2-40B4-BE49-F238E27FC236}">
                  <a16:creationId xmlns:a16="http://schemas.microsoft.com/office/drawing/2014/main" id="{3E17B8A2-47D2-5847-89FF-D7297AEDDC33}"/>
                </a:ext>
              </a:extLst>
            </p:cNvPr>
            <p:cNvSpPr txBox="1">
              <a:spLocks noChangeArrowheads="1"/>
            </p:cNvSpPr>
            <p:nvPr/>
          </p:nvSpPr>
          <p:spPr bwMode="auto">
            <a:xfrm>
              <a:off x="6516216" y="3212976"/>
              <a:ext cx="1728985" cy="64633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hlink"/>
                </a:buClr>
                <a:buSzPct val="65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anose="020B0604030504040204" pitchFamily="34" charset="0"/>
                  <a:cs typeface="Arial" panose="020B0604020202020204" pitchFamily="34" charset="0"/>
                </a:defRPr>
              </a:lvl9pPr>
            </a:lstStyle>
            <a:p>
              <a:pPr algn="ctr" fontAlgn="base">
                <a:spcBef>
                  <a:spcPct val="0"/>
                </a:spcBef>
                <a:spcAft>
                  <a:spcPct val="0"/>
                </a:spcAft>
                <a:buClrTx/>
                <a:buSzTx/>
                <a:buNone/>
              </a:pPr>
              <a:r>
                <a:rPr lang="it-IT" altLang="it-IT" sz="1800" b="1">
                  <a:solidFill>
                    <a:srgbClr val="FF0000"/>
                  </a:solidFill>
                </a:rPr>
                <a:t>IIIa fase</a:t>
              </a:r>
              <a:r>
                <a:rPr lang="it-IT" altLang="it-IT" sz="1800">
                  <a:solidFill>
                    <a:srgbClr val="000000"/>
                  </a:solidFill>
                </a:rPr>
                <a:t>: extravasazione</a:t>
              </a:r>
            </a:p>
          </p:txBody>
        </p:sp>
      </p:grpSp>
    </p:spTree>
    <p:extLst>
      <p:ext uri="{BB962C8B-B14F-4D97-AF65-F5344CB8AC3E}">
        <p14:creationId xmlns:p14="http://schemas.microsoft.com/office/powerpoint/2010/main" val="2060329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4ED42B-9E67-458C-8B56-67614EE2BA61}"/>
              </a:ext>
            </a:extLst>
          </p:cNvPr>
          <p:cNvSpPr txBox="1"/>
          <p:nvPr/>
        </p:nvSpPr>
        <p:spPr>
          <a:xfrm>
            <a:off x="476250" y="333375"/>
            <a:ext cx="10772775" cy="3077766"/>
          </a:xfrm>
          <a:prstGeom prst="rect">
            <a:avLst/>
          </a:prstGeom>
          <a:noFill/>
        </p:spPr>
        <p:txBody>
          <a:bodyPr wrap="square" rtlCol="0">
            <a:spAutoFit/>
          </a:bodyPr>
          <a:lstStyle/>
          <a:p>
            <a:r>
              <a:rPr lang="it-IT" sz="3200" b="1" dirty="0"/>
              <a:t>EFFETTI SISTEMICI DELL’INFIAMMAZIONE</a:t>
            </a:r>
          </a:p>
          <a:p>
            <a:endParaRPr lang="it-IT" dirty="0"/>
          </a:p>
          <a:p>
            <a:endParaRPr lang="it-IT" dirty="0"/>
          </a:p>
          <a:p>
            <a:r>
              <a:rPr lang="it-IT" dirty="0"/>
              <a:t>FEBBRE</a:t>
            </a:r>
          </a:p>
          <a:p>
            <a:endParaRPr lang="it-IT" dirty="0"/>
          </a:p>
          <a:p>
            <a:r>
              <a:rPr lang="it-IT" dirty="0"/>
              <a:t>STANCHEZZA (ASTENIA)</a:t>
            </a:r>
          </a:p>
          <a:p>
            <a:endParaRPr lang="it-IT" dirty="0"/>
          </a:p>
          <a:p>
            <a:r>
              <a:rPr lang="it-IT" dirty="0"/>
              <a:t>INAPPETENZA</a:t>
            </a:r>
          </a:p>
          <a:p>
            <a:endParaRPr lang="it-IT" dirty="0"/>
          </a:p>
          <a:p>
            <a:endParaRPr lang="it-IT" dirty="0"/>
          </a:p>
        </p:txBody>
      </p:sp>
    </p:spTree>
    <p:extLst>
      <p:ext uri="{BB962C8B-B14F-4D97-AF65-F5344CB8AC3E}">
        <p14:creationId xmlns:p14="http://schemas.microsoft.com/office/powerpoint/2010/main" val="10361559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Doctor by Samuel Luke Fildes – my daily art display">
            <a:extLst>
              <a:ext uri="{FF2B5EF4-FFF2-40B4-BE49-F238E27FC236}">
                <a16:creationId xmlns:a16="http://schemas.microsoft.com/office/drawing/2014/main" id="{A2B7D5D2-EF43-4C3E-A356-C4EDE75219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7708" y="328509"/>
            <a:ext cx="9036584" cy="608714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2856B04-D5D4-4039-80BF-87F4384780CD}"/>
              </a:ext>
            </a:extLst>
          </p:cNvPr>
          <p:cNvSpPr txBox="1"/>
          <p:nvPr/>
        </p:nvSpPr>
        <p:spPr>
          <a:xfrm>
            <a:off x="9828161" y="6488668"/>
            <a:ext cx="2413225" cy="369332"/>
          </a:xfrm>
          <a:prstGeom prst="rect">
            <a:avLst/>
          </a:prstGeom>
          <a:noFill/>
        </p:spPr>
        <p:txBody>
          <a:bodyPr wrap="none" rtlCol="0">
            <a:spAutoFit/>
          </a:bodyPr>
          <a:lstStyle/>
          <a:p>
            <a:r>
              <a:rPr lang="it-IT" dirty="0" err="1">
                <a:solidFill>
                  <a:schemeClr val="accent4">
                    <a:lumMod val="20000"/>
                    <a:lumOff val="80000"/>
                  </a:schemeClr>
                </a:solidFill>
              </a:rPr>
              <a:t>Fildes</a:t>
            </a:r>
            <a:r>
              <a:rPr lang="it-IT" dirty="0">
                <a:solidFill>
                  <a:schemeClr val="accent4">
                    <a:lumMod val="20000"/>
                    <a:lumOff val="80000"/>
                  </a:schemeClr>
                </a:solidFill>
              </a:rPr>
              <a:t>, The doctor, 1891</a:t>
            </a:r>
          </a:p>
        </p:txBody>
      </p:sp>
    </p:spTree>
    <p:extLst>
      <p:ext uri="{BB962C8B-B14F-4D97-AF65-F5344CB8AC3E}">
        <p14:creationId xmlns:p14="http://schemas.microsoft.com/office/powerpoint/2010/main" val="6340376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68F7378-DAD5-4CAB-AEBF-B227C16AC721}"/>
              </a:ext>
            </a:extLst>
          </p:cNvPr>
          <p:cNvSpPr txBox="1"/>
          <p:nvPr/>
        </p:nvSpPr>
        <p:spPr>
          <a:xfrm>
            <a:off x="286252" y="89575"/>
            <a:ext cx="11114316" cy="830997"/>
          </a:xfrm>
          <a:prstGeom prst="rect">
            <a:avLst/>
          </a:prstGeom>
          <a:noFill/>
        </p:spPr>
        <p:txBody>
          <a:bodyPr wrap="square" rtlCol="0">
            <a:spAutoFit/>
          </a:bodyPr>
          <a:lstStyle/>
          <a:p>
            <a:pPr algn="l"/>
            <a:r>
              <a:rPr lang="it-IT" sz="4800" b="0" i="0" u="none" strike="noStrike" baseline="0" dirty="0">
                <a:solidFill>
                  <a:srgbClr val="0070C0"/>
                </a:solidFill>
                <a:latin typeface="OpenSans-Regular"/>
              </a:rPr>
              <a:t>La febbre</a:t>
            </a:r>
          </a:p>
        </p:txBody>
      </p:sp>
      <p:pic>
        <p:nvPicPr>
          <p:cNvPr id="2050" name="Picture 2">
            <a:extLst>
              <a:ext uri="{FF2B5EF4-FFF2-40B4-BE49-F238E27FC236}">
                <a16:creationId xmlns:a16="http://schemas.microsoft.com/office/drawing/2014/main" id="{E99AD0AA-98C4-48A8-85E9-28CF6DFA42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955" y="1407244"/>
            <a:ext cx="4471026" cy="283738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EF2B42E-596A-4CA0-BE00-9E298B0E1B11}"/>
              </a:ext>
            </a:extLst>
          </p:cNvPr>
          <p:cNvSpPr txBox="1"/>
          <p:nvPr/>
        </p:nvSpPr>
        <p:spPr>
          <a:xfrm>
            <a:off x="412955" y="4324227"/>
            <a:ext cx="3417795" cy="646331"/>
          </a:xfrm>
          <a:prstGeom prst="rect">
            <a:avLst/>
          </a:prstGeom>
          <a:noFill/>
        </p:spPr>
        <p:txBody>
          <a:bodyPr wrap="none" rtlCol="0">
            <a:spAutoFit/>
          </a:bodyPr>
          <a:lstStyle/>
          <a:p>
            <a:r>
              <a:rPr lang="it-IT" dirty="0"/>
              <a:t>Chiesa di Santa Maria della Febbre</a:t>
            </a:r>
            <a:br>
              <a:rPr lang="it-IT" dirty="0"/>
            </a:br>
            <a:r>
              <a:rPr lang="it-IT" dirty="0"/>
              <a:t>Roma, 1500</a:t>
            </a:r>
          </a:p>
        </p:txBody>
      </p:sp>
      <p:sp>
        <p:nvSpPr>
          <p:cNvPr id="4" name="TextBox 3">
            <a:extLst>
              <a:ext uri="{FF2B5EF4-FFF2-40B4-BE49-F238E27FC236}">
                <a16:creationId xmlns:a16="http://schemas.microsoft.com/office/drawing/2014/main" id="{63F35C60-525A-41F5-89C7-3E7B3F4B7460}"/>
              </a:ext>
            </a:extLst>
          </p:cNvPr>
          <p:cNvSpPr txBox="1"/>
          <p:nvPr/>
        </p:nvSpPr>
        <p:spPr>
          <a:xfrm>
            <a:off x="5291721" y="1375904"/>
            <a:ext cx="6527364" cy="3416320"/>
          </a:xfrm>
          <a:prstGeom prst="rect">
            <a:avLst/>
          </a:prstGeom>
          <a:noFill/>
        </p:spPr>
        <p:txBody>
          <a:bodyPr wrap="none" rtlCol="0">
            <a:spAutoFit/>
          </a:bodyPr>
          <a:lstStyle/>
          <a:p>
            <a:r>
              <a:rPr lang="it-IT" sz="2400" dirty="0"/>
              <a:t>Fino alla fine del XIX secolo:</a:t>
            </a:r>
          </a:p>
          <a:p>
            <a:endParaRPr lang="it-IT" sz="2400" dirty="0"/>
          </a:p>
          <a:p>
            <a:r>
              <a:rPr lang="it-IT" sz="2400" dirty="0"/>
              <a:t>Febbre = malattia</a:t>
            </a:r>
          </a:p>
          <a:p>
            <a:r>
              <a:rPr lang="it-IT" sz="2400" dirty="0"/>
              <a:t>	con aggettivi che ne connotano la natura</a:t>
            </a:r>
          </a:p>
          <a:p>
            <a:r>
              <a:rPr lang="it-IT" sz="2400" dirty="0"/>
              <a:t>	putrida, reumatica, puerperale, maligna </a:t>
            </a:r>
            <a:r>
              <a:rPr lang="it-IT" sz="2400" dirty="0" err="1"/>
              <a:t>etc</a:t>
            </a:r>
            <a:endParaRPr lang="it-IT" sz="2400" dirty="0"/>
          </a:p>
          <a:p>
            <a:endParaRPr lang="it-IT" sz="2400" dirty="0"/>
          </a:p>
          <a:p>
            <a:r>
              <a:rPr lang="it-IT" sz="2400" dirty="0"/>
              <a:t>XX secolo</a:t>
            </a:r>
          </a:p>
          <a:p>
            <a:r>
              <a:rPr lang="it-IT" sz="2400" dirty="0"/>
              <a:t>Febbre = «aggettivo»</a:t>
            </a:r>
          </a:p>
          <a:p>
            <a:r>
              <a:rPr lang="it-IT" sz="2400" dirty="0"/>
              <a:t>	polmonite febbrile, infezione febbrile</a:t>
            </a:r>
          </a:p>
        </p:txBody>
      </p:sp>
    </p:spTree>
    <p:extLst>
      <p:ext uri="{BB962C8B-B14F-4D97-AF65-F5344CB8AC3E}">
        <p14:creationId xmlns:p14="http://schemas.microsoft.com/office/powerpoint/2010/main" val="34336038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62E0A16-54D9-4407-BA99-89F377B33142}"/>
              </a:ext>
            </a:extLst>
          </p:cNvPr>
          <p:cNvSpPr txBox="1"/>
          <p:nvPr/>
        </p:nvSpPr>
        <p:spPr>
          <a:xfrm>
            <a:off x="329794" y="1213848"/>
            <a:ext cx="11490171" cy="3785652"/>
          </a:xfrm>
          <a:prstGeom prst="rect">
            <a:avLst/>
          </a:prstGeom>
          <a:noFill/>
        </p:spPr>
        <p:txBody>
          <a:bodyPr wrap="square" rtlCol="0">
            <a:spAutoFit/>
          </a:bodyPr>
          <a:lstStyle/>
          <a:p>
            <a:r>
              <a:rPr lang="it-IT" sz="2400" dirty="0"/>
              <a:t>Aumento della temperatura, percezione sensoria (calore in testa, brividi, disorientamento, delirio)</a:t>
            </a:r>
          </a:p>
          <a:p>
            <a:pPr marL="285750" indent="-285750">
              <a:buFontTx/>
              <a:buChar char="-"/>
            </a:pPr>
            <a:endParaRPr lang="it-IT" sz="2400" dirty="0"/>
          </a:p>
          <a:p>
            <a:r>
              <a:rPr lang="it-IT" sz="2400" dirty="0"/>
              <a:t>Non era intesa come una reazione immunitaria a malattie infettive (tutte categorie da venire), ma conseguenza di circostanze: umido, aria malsana</a:t>
            </a:r>
          </a:p>
          <a:p>
            <a:pPr marL="285750" indent="-285750">
              <a:buFontTx/>
              <a:buChar char="-"/>
            </a:pPr>
            <a:endParaRPr lang="it-IT" sz="2400" dirty="0"/>
          </a:p>
          <a:p>
            <a:r>
              <a:rPr lang="it-IT" sz="2400" dirty="0"/>
              <a:t>Ma già vista come un momento di passaggio tra l’insulto e la guarigione (o l’esito)</a:t>
            </a:r>
          </a:p>
          <a:p>
            <a:endParaRPr lang="it-IT" sz="2400" dirty="0"/>
          </a:p>
          <a:p>
            <a:r>
              <a:rPr lang="it-IT" sz="2400" dirty="0"/>
              <a:t>Alla fine del XIX sec: malaria, tifo, febbre tifoide, influenza, febbre puerperale</a:t>
            </a:r>
          </a:p>
          <a:p>
            <a:r>
              <a:rPr lang="it-IT" sz="2400" dirty="0"/>
              <a:t>	fenomeno che può essere compreso «al di fuori» del corpo del malato: batteriologia</a:t>
            </a:r>
          </a:p>
        </p:txBody>
      </p:sp>
      <p:sp>
        <p:nvSpPr>
          <p:cNvPr id="4" name="TextBox 3">
            <a:extLst>
              <a:ext uri="{FF2B5EF4-FFF2-40B4-BE49-F238E27FC236}">
                <a16:creationId xmlns:a16="http://schemas.microsoft.com/office/drawing/2014/main" id="{545F170B-1A4A-408D-93CB-9ACA748205CC}"/>
              </a:ext>
            </a:extLst>
          </p:cNvPr>
          <p:cNvSpPr txBox="1"/>
          <p:nvPr/>
        </p:nvSpPr>
        <p:spPr>
          <a:xfrm>
            <a:off x="286252" y="89575"/>
            <a:ext cx="11856762" cy="830997"/>
          </a:xfrm>
          <a:prstGeom prst="rect">
            <a:avLst/>
          </a:prstGeom>
          <a:noFill/>
        </p:spPr>
        <p:txBody>
          <a:bodyPr wrap="square" rtlCol="0">
            <a:spAutoFit/>
          </a:bodyPr>
          <a:lstStyle/>
          <a:p>
            <a:pPr algn="l"/>
            <a:r>
              <a:rPr lang="it-IT" sz="4800" b="0" i="0" u="none" strike="noStrike" baseline="0" dirty="0">
                <a:solidFill>
                  <a:srgbClr val="0070C0"/>
                </a:solidFill>
                <a:latin typeface="OpenSans-Regular"/>
              </a:rPr>
              <a:t>La febbre come malattia</a:t>
            </a:r>
          </a:p>
        </p:txBody>
      </p:sp>
    </p:spTree>
    <p:extLst>
      <p:ext uri="{BB962C8B-B14F-4D97-AF65-F5344CB8AC3E}">
        <p14:creationId xmlns:p14="http://schemas.microsoft.com/office/powerpoint/2010/main" val="36042048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9AE4F0-47FA-4046-95F3-8AB36BE30527}"/>
              </a:ext>
            </a:extLst>
          </p:cNvPr>
          <p:cNvSpPr txBox="1"/>
          <p:nvPr/>
        </p:nvSpPr>
        <p:spPr>
          <a:xfrm>
            <a:off x="286252" y="89575"/>
            <a:ext cx="11856762" cy="830997"/>
          </a:xfrm>
          <a:prstGeom prst="rect">
            <a:avLst/>
          </a:prstGeom>
          <a:noFill/>
        </p:spPr>
        <p:txBody>
          <a:bodyPr wrap="square" rtlCol="0">
            <a:spAutoFit/>
          </a:bodyPr>
          <a:lstStyle/>
          <a:p>
            <a:pPr algn="l"/>
            <a:r>
              <a:rPr lang="it-IT" sz="4800" b="0" i="0" u="none" strike="noStrike" baseline="0" dirty="0">
                <a:solidFill>
                  <a:srgbClr val="0070C0"/>
                </a:solidFill>
                <a:latin typeface="OpenSans-Regular"/>
              </a:rPr>
              <a:t>La febbre come malattia</a:t>
            </a:r>
          </a:p>
        </p:txBody>
      </p:sp>
      <p:pic>
        <p:nvPicPr>
          <p:cNvPr id="8194" name="Picture 2">
            <a:extLst>
              <a:ext uri="{FF2B5EF4-FFF2-40B4-BE49-F238E27FC236}">
                <a16:creationId xmlns:a16="http://schemas.microsoft.com/office/drawing/2014/main" id="{225877DC-CAE5-4963-BC60-F64669B1AA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371" y="2107477"/>
            <a:ext cx="6921451" cy="408365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8564EB4-1E22-4B54-8C8A-35205C535A5E}"/>
              </a:ext>
            </a:extLst>
          </p:cNvPr>
          <p:cNvSpPr txBox="1"/>
          <p:nvPr/>
        </p:nvSpPr>
        <p:spPr>
          <a:xfrm>
            <a:off x="286253" y="1119351"/>
            <a:ext cx="6511236" cy="461665"/>
          </a:xfrm>
          <a:prstGeom prst="rect">
            <a:avLst/>
          </a:prstGeom>
          <a:noFill/>
        </p:spPr>
        <p:txBody>
          <a:bodyPr wrap="square" rtlCol="0">
            <a:spAutoFit/>
          </a:bodyPr>
          <a:lstStyle/>
          <a:p>
            <a:r>
              <a:rPr lang="it-IT" sz="2400" dirty="0"/>
              <a:t>La febbre puerperale e l’igiene delle mani </a:t>
            </a:r>
          </a:p>
        </p:txBody>
      </p:sp>
      <p:pic>
        <p:nvPicPr>
          <p:cNvPr id="8196" name="Picture 4">
            <a:extLst>
              <a:ext uri="{FF2B5EF4-FFF2-40B4-BE49-F238E27FC236}">
                <a16:creationId xmlns:a16="http://schemas.microsoft.com/office/drawing/2014/main" id="{431A5650-8561-4E91-B7B3-897C0A363D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8497" y="376519"/>
            <a:ext cx="2825399" cy="46972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A4201E2-0FA5-4457-B539-04FA7616B108}"/>
              </a:ext>
            </a:extLst>
          </p:cNvPr>
          <p:cNvSpPr txBox="1"/>
          <p:nvPr/>
        </p:nvSpPr>
        <p:spPr>
          <a:xfrm>
            <a:off x="7010390" y="5230874"/>
            <a:ext cx="5079724" cy="923330"/>
          </a:xfrm>
          <a:prstGeom prst="rect">
            <a:avLst/>
          </a:prstGeom>
          <a:noFill/>
        </p:spPr>
        <p:txBody>
          <a:bodyPr wrap="none" rtlCol="0">
            <a:spAutoFit/>
          </a:bodyPr>
          <a:lstStyle/>
          <a:p>
            <a:r>
              <a:rPr lang="it-IT" dirty="0"/>
              <a:t>Aria insana? Ma si moriva più in ospedale che a casa</a:t>
            </a:r>
          </a:p>
          <a:p>
            <a:r>
              <a:rPr lang="it-IT" dirty="0"/>
              <a:t>Autosuggestione?</a:t>
            </a:r>
          </a:p>
          <a:p>
            <a:r>
              <a:rPr lang="it-IT" dirty="0"/>
              <a:t>Lavaggio delle mani? </a:t>
            </a:r>
          </a:p>
        </p:txBody>
      </p:sp>
      <p:sp>
        <p:nvSpPr>
          <p:cNvPr id="5" name="TextBox 4">
            <a:extLst>
              <a:ext uri="{FF2B5EF4-FFF2-40B4-BE49-F238E27FC236}">
                <a16:creationId xmlns:a16="http://schemas.microsoft.com/office/drawing/2014/main" id="{612CDA81-E15B-4D78-8B89-B0B478949EC8}"/>
              </a:ext>
            </a:extLst>
          </p:cNvPr>
          <p:cNvSpPr txBox="1"/>
          <p:nvPr/>
        </p:nvSpPr>
        <p:spPr>
          <a:xfrm>
            <a:off x="4559898" y="4079380"/>
            <a:ext cx="647934" cy="369332"/>
          </a:xfrm>
          <a:prstGeom prst="rect">
            <a:avLst/>
          </a:prstGeom>
          <a:noFill/>
        </p:spPr>
        <p:txBody>
          <a:bodyPr wrap="none" rtlCol="0">
            <a:spAutoFit/>
          </a:bodyPr>
          <a:lstStyle/>
          <a:p>
            <a:r>
              <a:rPr lang="it-IT" dirty="0"/>
              <a:t>Klein</a:t>
            </a:r>
          </a:p>
        </p:txBody>
      </p:sp>
      <p:sp>
        <p:nvSpPr>
          <p:cNvPr id="6" name="TextBox 5">
            <a:extLst>
              <a:ext uri="{FF2B5EF4-FFF2-40B4-BE49-F238E27FC236}">
                <a16:creationId xmlns:a16="http://schemas.microsoft.com/office/drawing/2014/main" id="{14014BA1-E69E-4545-ADAB-6F697CAE6A02}"/>
              </a:ext>
            </a:extLst>
          </p:cNvPr>
          <p:cNvSpPr txBox="1"/>
          <p:nvPr/>
        </p:nvSpPr>
        <p:spPr>
          <a:xfrm>
            <a:off x="253093" y="6375963"/>
            <a:ext cx="11685814" cy="369332"/>
          </a:xfrm>
          <a:prstGeom prst="rect">
            <a:avLst/>
          </a:prstGeom>
          <a:noFill/>
        </p:spPr>
        <p:txBody>
          <a:bodyPr wrap="square" rtlCol="0">
            <a:spAutoFit/>
          </a:bodyPr>
          <a:lstStyle/>
          <a:p>
            <a:r>
              <a:rPr lang="it-IT" dirty="0"/>
              <a:t>A Dublino con nella seconda divisione di Vienna diretta dal dottor </a:t>
            </a:r>
            <a:r>
              <a:rPr lang="it-IT" dirty="0" err="1"/>
              <a:t>Bartch</a:t>
            </a:r>
            <a:r>
              <a:rPr lang="it-IT" dirty="0"/>
              <a:t>, dove a far partorire le donne erano le ostetriche</a:t>
            </a:r>
          </a:p>
        </p:txBody>
      </p:sp>
    </p:spTree>
    <p:extLst>
      <p:ext uri="{BB962C8B-B14F-4D97-AF65-F5344CB8AC3E}">
        <p14:creationId xmlns:p14="http://schemas.microsoft.com/office/powerpoint/2010/main" val="536786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F839ADD2-5ED0-48A2-9B00-FEAA53464C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801" y="1346386"/>
            <a:ext cx="4168028" cy="508230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A80C9B1-BFD7-4529-B887-EBAF9026EAB5}"/>
              </a:ext>
            </a:extLst>
          </p:cNvPr>
          <p:cNvSpPr txBox="1"/>
          <p:nvPr/>
        </p:nvSpPr>
        <p:spPr>
          <a:xfrm>
            <a:off x="286252" y="89575"/>
            <a:ext cx="11856762" cy="830997"/>
          </a:xfrm>
          <a:prstGeom prst="rect">
            <a:avLst/>
          </a:prstGeom>
          <a:noFill/>
        </p:spPr>
        <p:txBody>
          <a:bodyPr wrap="square" rtlCol="0">
            <a:spAutoFit/>
          </a:bodyPr>
          <a:lstStyle/>
          <a:p>
            <a:pPr algn="l"/>
            <a:r>
              <a:rPr lang="it-IT" sz="4800" b="0" i="0" u="none" strike="noStrike" baseline="0" dirty="0">
                <a:solidFill>
                  <a:srgbClr val="0070C0"/>
                </a:solidFill>
                <a:latin typeface="OpenSans-Regular"/>
              </a:rPr>
              <a:t>L’era della microbiologia</a:t>
            </a:r>
          </a:p>
        </p:txBody>
      </p:sp>
      <p:sp>
        <p:nvSpPr>
          <p:cNvPr id="2" name="TextBox 1">
            <a:extLst>
              <a:ext uri="{FF2B5EF4-FFF2-40B4-BE49-F238E27FC236}">
                <a16:creationId xmlns:a16="http://schemas.microsoft.com/office/drawing/2014/main" id="{1E648A61-7E84-4281-8D7F-7D2A09F3A19D}"/>
              </a:ext>
            </a:extLst>
          </p:cNvPr>
          <p:cNvSpPr txBox="1"/>
          <p:nvPr/>
        </p:nvSpPr>
        <p:spPr>
          <a:xfrm>
            <a:off x="5150224" y="1346386"/>
            <a:ext cx="4450976" cy="2308324"/>
          </a:xfrm>
          <a:prstGeom prst="rect">
            <a:avLst/>
          </a:prstGeom>
          <a:noFill/>
        </p:spPr>
        <p:txBody>
          <a:bodyPr wrap="square" rtlCol="0">
            <a:spAutoFit/>
          </a:bodyPr>
          <a:lstStyle/>
          <a:p>
            <a:r>
              <a:rPr lang="it-IT" sz="2400" dirty="0"/>
              <a:t>1864 Louis Pasteur</a:t>
            </a:r>
          </a:p>
          <a:p>
            <a:endParaRPr lang="it-IT" sz="2400" dirty="0"/>
          </a:p>
          <a:p>
            <a:r>
              <a:rPr lang="it-IT" sz="2400" dirty="0"/>
              <a:t>dimostrazione della verità della teoria della biogenesi, a discapito della teoria della generazione spontanea</a:t>
            </a:r>
          </a:p>
        </p:txBody>
      </p:sp>
    </p:spTree>
    <p:extLst>
      <p:ext uri="{BB962C8B-B14F-4D97-AF65-F5344CB8AC3E}">
        <p14:creationId xmlns:p14="http://schemas.microsoft.com/office/powerpoint/2010/main" val="24829213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62E0A16-54D9-4407-BA99-89F377B33142}"/>
              </a:ext>
            </a:extLst>
          </p:cNvPr>
          <p:cNvSpPr txBox="1"/>
          <p:nvPr/>
        </p:nvSpPr>
        <p:spPr>
          <a:xfrm>
            <a:off x="469547" y="1120676"/>
            <a:ext cx="11490171" cy="2308324"/>
          </a:xfrm>
          <a:prstGeom prst="rect">
            <a:avLst/>
          </a:prstGeom>
          <a:noFill/>
        </p:spPr>
        <p:txBody>
          <a:bodyPr wrap="square" rtlCol="0">
            <a:spAutoFit/>
          </a:bodyPr>
          <a:lstStyle/>
          <a:p>
            <a:r>
              <a:rPr lang="it-IT" sz="2400" dirty="0"/>
              <a:t>OGGI: febbre risposta positiva, segno di adattamento di combattimento, non più malattia ma sintomo e finanche reazione utile</a:t>
            </a:r>
          </a:p>
          <a:p>
            <a:endParaRPr lang="it-IT" sz="2400" dirty="0"/>
          </a:p>
          <a:p>
            <a:r>
              <a:rPr lang="it-IT" sz="2400" dirty="0"/>
              <a:t>Ma resta ancora in forme attenuate e modificate nell’immaginario collettivo l’idea della f</a:t>
            </a:r>
            <a:r>
              <a:rPr lang="it-IT" sz="2400" i="1" dirty="0"/>
              <a:t>ebbre come malattia, con proporzionale gravità rispetto all’entità della temperatura</a:t>
            </a:r>
            <a:endParaRPr lang="it-IT" sz="2400" dirty="0"/>
          </a:p>
          <a:p>
            <a:endParaRPr lang="it-IT" sz="2400" dirty="0"/>
          </a:p>
        </p:txBody>
      </p:sp>
      <p:sp>
        <p:nvSpPr>
          <p:cNvPr id="4" name="TextBox 3">
            <a:extLst>
              <a:ext uri="{FF2B5EF4-FFF2-40B4-BE49-F238E27FC236}">
                <a16:creationId xmlns:a16="http://schemas.microsoft.com/office/drawing/2014/main" id="{545F170B-1A4A-408D-93CB-9ACA748205CC}"/>
              </a:ext>
            </a:extLst>
          </p:cNvPr>
          <p:cNvSpPr txBox="1"/>
          <p:nvPr/>
        </p:nvSpPr>
        <p:spPr>
          <a:xfrm>
            <a:off x="286252" y="89575"/>
            <a:ext cx="11856762" cy="830997"/>
          </a:xfrm>
          <a:prstGeom prst="rect">
            <a:avLst/>
          </a:prstGeom>
          <a:noFill/>
        </p:spPr>
        <p:txBody>
          <a:bodyPr wrap="square" rtlCol="0">
            <a:spAutoFit/>
          </a:bodyPr>
          <a:lstStyle/>
          <a:p>
            <a:pPr algn="l"/>
            <a:r>
              <a:rPr lang="it-IT" sz="4800" b="0" i="0" u="none" strike="noStrike" baseline="0" dirty="0">
                <a:solidFill>
                  <a:srgbClr val="0070C0"/>
                </a:solidFill>
                <a:latin typeface="OpenSans-Regular"/>
              </a:rPr>
              <a:t>La febbre come malattia, ancora nei significati</a:t>
            </a:r>
          </a:p>
        </p:txBody>
      </p:sp>
    </p:spTree>
    <p:extLst>
      <p:ext uri="{BB962C8B-B14F-4D97-AF65-F5344CB8AC3E}">
        <p14:creationId xmlns:p14="http://schemas.microsoft.com/office/powerpoint/2010/main" val="10313394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0C60A4-84F8-4BFE-A286-60F268AB0D31}"/>
              </a:ext>
            </a:extLst>
          </p:cNvPr>
          <p:cNvSpPr txBox="1"/>
          <p:nvPr/>
        </p:nvSpPr>
        <p:spPr>
          <a:xfrm>
            <a:off x="286252" y="89575"/>
            <a:ext cx="11114316" cy="830997"/>
          </a:xfrm>
          <a:prstGeom prst="rect">
            <a:avLst/>
          </a:prstGeom>
          <a:noFill/>
        </p:spPr>
        <p:txBody>
          <a:bodyPr wrap="square" rtlCol="0">
            <a:spAutoFit/>
          </a:bodyPr>
          <a:lstStyle/>
          <a:p>
            <a:pPr algn="l"/>
            <a:r>
              <a:rPr lang="it-IT" sz="4800" b="0" i="0" u="none" strike="noStrike" baseline="0" dirty="0">
                <a:solidFill>
                  <a:srgbClr val="0070C0"/>
                </a:solidFill>
                <a:latin typeface="OpenSans-Regular"/>
              </a:rPr>
              <a:t>Il numero rosso</a:t>
            </a:r>
          </a:p>
        </p:txBody>
      </p:sp>
      <p:pic>
        <p:nvPicPr>
          <p:cNvPr id="12292" name="Picture 4" descr="In silico, trotterellando: 35 debole, 36 normale, 37 un po' di febbre, 38  febbre non esci">
            <a:extLst>
              <a:ext uri="{FF2B5EF4-FFF2-40B4-BE49-F238E27FC236}">
                <a16:creationId xmlns:a16="http://schemas.microsoft.com/office/drawing/2014/main" id="{327FD060-A00D-4A2C-8AA8-59EE5C7219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5976" y="301859"/>
            <a:ext cx="5859075" cy="328108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F9289B4-C873-484D-B818-D88E8C458036}"/>
              </a:ext>
            </a:extLst>
          </p:cNvPr>
          <p:cNvSpPr txBox="1"/>
          <p:nvPr/>
        </p:nvSpPr>
        <p:spPr>
          <a:xfrm>
            <a:off x="562149" y="991452"/>
            <a:ext cx="5081906" cy="2677656"/>
          </a:xfrm>
          <a:prstGeom prst="rect">
            <a:avLst/>
          </a:prstGeom>
          <a:noFill/>
        </p:spPr>
        <p:txBody>
          <a:bodyPr wrap="square" rtlCol="0">
            <a:spAutoFit/>
          </a:bodyPr>
          <a:lstStyle/>
          <a:p>
            <a:r>
              <a:rPr lang="it-IT" sz="2400" dirty="0"/>
              <a:t>‘</a:t>
            </a:r>
            <a:r>
              <a:rPr lang="it-IT" sz="2400" dirty="0" err="1"/>
              <a:t>na</a:t>
            </a:r>
            <a:r>
              <a:rPr lang="it-IT" sz="2400" dirty="0"/>
              <a:t> cosa semplice … per vedere se c’hai la febbre</a:t>
            </a:r>
          </a:p>
          <a:p>
            <a:r>
              <a:rPr lang="it-IT" sz="2400" dirty="0"/>
              <a:t>35 = debole</a:t>
            </a:r>
          </a:p>
          <a:p>
            <a:r>
              <a:rPr lang="it-IT" sz="2400" dirty="0"/>
              <a:t>36 = normale</a:t>
            </a:r>
          </a:p>
          <a:p>
            <a:r>
              <a:rPr lang="it-IT" sz="2400" dirty="0"/>
              <a:t>37 = rosso, un po’ di febbre</a:t>
            </a:r>
          </a:p>
          <a:p>
            <a:r>
              <a:rPr lang="it-IT" sz="2400" dirty="0"/>
              <a:t>38 = ancora più, devi restare a casa</a:t>
            </a:r>
          </a:p>
          <a:p>
            <a:r>
              <a:rPr lang="it-IT" sz="2400" dirty="0"/>
              <a:t>39 = rossissimo, grave ospedale …</a:t>
            </a:r>
          </a:p>
        </p:txBody>
      </p:sp>
      <p:pic>
        <p:nvPicPr>
          <p:cNvPr id="5" name="Picture 4">
            <a:extLst>
              <a:ext uri="{FF2B5EF4-FFF2-40B4-BE49-F238E27FC236}">
                <a16:creationId xmlns:a16="http://schemas.microsoft.com/office/drawing/2014/main" id="{DF610705-14BE-40C0-8150-BF914BF37BDE}"/>
              </a:ext>
            </a:extLst>
          </p:cNvPr>
          <p:cNvPicPr>
            <a:picLocks noChangeAspect="1"/>
          </p:cNvPicPr>
          <p:nvPr/>
        </p:nvPicPr>
        <p:blipFill>
          <a:blip r:embed="rId3"/>
          <a:stretch>
            <a:fillRect/>
          </a:stretch>
        </p:blipFill>
        <p:spPr>
          <a:xfrm>
            <a:off x="562149" y="3795225"/>
            <a:ext cx="11362902" cy="2699106"/>
          </a:xfrm>
          <a:prstGeom prst="rect">
            <a:avLst/>
          </a:prstGeom>
        </p:spPr>
      </p:pic>
      <p:sp>
        <p:nvSpPr>
          <p:cNvPr id="6" name="TextBox 5">
            <a:extLst>
              <a:ext uri="{FF2B5EF4-FFF2-40B4-BE49-F238E27FC236}">
                <a16:creationId xmlns:a16="http://schemas.microsoft.com/office/drawing/2014/main" id="{A0E1E70F-D8A9-41C1-BF1A-FE26C8CB0216}"/>
              </a:ext>
            </a:extLst>
          </p:cNvPr>
          <p:cNvSpPr txBox="1"/>
          <p:nvPr/>
        </p:nvSpPr>
        <p:spPr>
          <a:xfrm>
            <a:off x="8452831" y="6521949"/>
            <a:ext cx="3609182" cy="369332"/>
          </a:xfrm>
          <a:prstGeom prst="rect">
            <a:avLst/>
          </a:prstGeom>
          <a:noFill/>
        </p:spPr>
        <p:txBody>
          <a:bodyPr wrap="square" rtlCol="0">
            <a:spAutoFit/>
          </a:bodyPr>
          <a:lstStyle/>
          <a:p>
            <a:r>
              <a:rPr lang="it-IT" b="1" i="0" dirty="0">
                <a:solidFill>
                  <a:srgbClr val="5F6368"/>
                </a:solidFill>
                <a:effectLst/>
                <a:latin typeface="arial" panose="020B0604020202020204" pitchFamily="34" charset="0"/>
              </a:rPr>
              <a:t>Non ci resta che piangere</a:t>
            </a:r>
            <a:r>
              <a:rPr lang="it-IT" b="0" i="0" dirty="0">
                <a:solidFill>
                  <a:srgbClr val="4D5156"/>
                </a:solidFill>
                <a:effectLst/>
                <a:latin typeface="arial" panose="020B0604020202020204" pitchFamily="34" charset="0"/>
              </a:rPr>
              <a:t> 1984 </a:t>
            </a:r>
            <a:endParaRPr lang="it-IT" dirty="0"/>
          </a:p>
        </p:txBody>
      </p:sp>
    </p:spTree>
    <p:extLst>
      <p:ext uri="{BB962C8B-B14F-4D97-AF65-F5344CB8AC3E}">
        <p14:creationId xmlns:p14="http://schemas.microsoft.com/office/powerpoint/2010/main" val="15252931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68F7378-DAD5-4CAB-AEBF-B227C16AC721}"/>
              </a:ext>
            </a:extLst>
          </p:cNvPr>
          <p:cNvSpPr txBox="1"/>
          <p:nvPr/>
        </p:nvSpPr>
        <p:spPr>
          <a:xfrm>
            <a:off x="286252" y="89575"/>
            <a:ext cx="11114316" cy="830997"/>
          </a:xfrm>
          <a:prstGeom prst="rect">
            <a:avLst/>
          </a:prstGeom>
          <a:noFill/>
        </p:spPr>
        <p:txBody>
          <a:bodyPr wrap="square" rtlCol="0">
            <a:spAutoFit/>
          </a:bodyPr>
          <a:lstStyle/>
          <a:p>
            <a:pPr algn="l"/>
            <a:r>
              <a:rPr lang="it-IT" sz="4800" b="0" i="0" u="none" strike="noStrike" baseline="0" dirty="0">
                <a:solidFill>
                  <a:srgbClr val="0070C0"/>
                </a:solidFill>
                <a:latin typeface="OpenSans-Regular"/>
              </a:rPr>
              <a:t>La febbre</a:t>
            </a:r>
          </a:p>
        </p:txBody>
      </p:sp>
      <p:sp>
        <p:nvSpPr>
          <p:cNvPr id="5" name="TextBox 4">
            <a:extLst>
              <a:ext uri="{FF2B5EF4-FFF2-40B4-BE49-F238E27FC236}">
                <a16:creationId xmlns:a16="http://schemas.microsoft.com/office/drawing/2014/main" id="{C854E331-E2A2-4B12-A346-4D90B5D5CF06}"/>
              </a:ext>
            </a:extLst>
          </p:cNvPr>
          <p:cNvSpPr txBox="1"/>
          <p:nvPr/>
        </p:nvSpPr>
        <p:spPr>
          <a:xfrm>
            <a:off x="467787" y="1065840"/>
            <a:ext cx="6974519" cy="5262979"/>
          </a:xfrm>
          <a:prstGeom prst="rect">
            <a:avLst/>
          </a:prstGeom>
          <a:noFill/>
        </p:spPr>
        <p:txBody>
          <a:bodyPr wrap="square" rtlCol="0">
            <a:spAutoFit/>
          </a:bodyPr>
          <a:lstStyle/>
          <a:p>
            <a:pPr algn="l"/>
            <a:r>
              <a:rPr lang="it-IT" sz="2800" b="0" i="0" u="none" strike="noStrike" baseline="0" dirty="0">
                <a:latin typeface="Garamond" panose="02020404030301010803" pitchFamily="18" charset="0"/>
              </a:rPr>
              <a:t>Ciò che mi aveva cacciato dentro il primo, profondo orrore, quando, bambino, ero a letto con la febbre: la Grande Cosa. Si, l’avevo sempre chiamata cosi quando tutti stavano intorno al letto e mi tastavano il polso e mi chiedevano cosa mi avesse spaventato: la Grande Cosa. E quando andavano a chiamare il medico e questi veniva e mi parlava, allora io lo pregavo che soltanto mandasse via la Grande Cosa, tutto il resto era niente. Ma anch’egli era come gli altri. Non poteva levarla via, sebbene allora io fossi piccolo e dovesse riuscire facile aiutarmi.</a:t>
            </a:r>
            <a:endParaRPr lang="it-IT" sz="2800" dirty="0"/>
          </a:p>
        </p:txBody>
      </p:sp>
      <p:pic>
        <p:nvPicPr>
          <p:cNvPr id="7170" name="Picture 2" descr="I quaderni di Malte Laurids Brigge - Rainer Maria Rilke - copertina">
            <a:extLst>
              <a:ext uri="{FF2B5EF4-FFF2-40B4-BE49-F238E27FC236}">
                <a16:creationId xmlns:a16="http://schemas.microsoft.com/office/drawing/2014/main" id="{0E24D4D1-588B-4F5D-A2E8-9CF5674AF8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03306" y="1566863"/>
            <a:ext cx="2882522" cy="4578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44282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a:extLst>
              <a:ext uri="{FF2B5EF4-FFF2-40B4-BE49-F238E27FC236}">
                <a16:creationId xmlns:a16="http://schemas.microsoft.com/office/drawing/2014/main" id="{AF673713-BAAE-4849-8507-CFB4A4F09DC7}"/>
              </a:ext>
            </a:extLst>
          </p:cNvPr>
          <p:cNvSpPr>
            <a:spLocks noGrp="1" noChangeArrowheads="1"/>
          </p:cNvSpPr>
          <p:nvPr>
            <p:ph type="title"/>
          </p:nvPr>
        </p:nvSpPr>
        <p:spPr>
          <a:xfrm>
            <a:off x="537275" y="406831"/>
            <a:ext cx="7772400" cy="1143000"/>
          </a:xfrm>
        </p:spPr>
        <p:txBody>
          <a:bodyPr/>
          <a:lstStyle/>
          <a:p>
            <a:pPr eaLnBrk="1" hangingPunct="1"/>
            <a:r>
              <a:rPr lang="it-IT" altLang="it-IT" b="1" dirty="0">
                <a:solidFill>
                  <a:srgbClr val="1B43A9"/>
                </a:solidFill>
              </a:rPr>
              <a:t>DIFESE</a:t>
            </a:r>
          </a:p>
        </p:txBody>
      </p:sp>
      <p:pic>
        <p:nvPicPr>
          <p:cNvPr id="18435" name="Picture 4" descr="hypodermis">
            <a:extLst>
              <a:ext uri="{FF2B5EF4-FFF2-40B4-BE49-F238E27FC236}">
                <a16:creationId xmlns:a16="http://schemas.microsoft.com/office/drawing/2014/main" id="{5362A0E6-AADE-420F-B508-B943BFA58D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4539" y="1600201"/>
            <a:ext cx="3178175"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7A2A8F09-FE74-4034-B74B-0C720047447D}"/>
              </a:ext>
            </a:extLst>
          </p:cNvPr>
          <p:cNvSpPr txBox="1"/>
          <p:nvPr/>
        </p:nvSpPr>
        <p:spPr>
          <a:xfrm>
            <a:off x="537275" y="1720840"/>
            <a:ext cx="6266481" cy="3046988"/>
          </a:xfrm>
          <a:prstGeom prst="rect">
            <a:avLst/>
          </a:prstGeom>
          <a:noFill/>
        </p:spPr>
        <p:txBody>
          <a:bodyPr wrap="square" rtlCol="0">
            <a:spAutoFit/>
          </a:bodyPr>
          <a:lstStyle/>
          <a:p>
            <a:r>
              <a:rPr lang="it-IT" sz="2400" dirty="0"/>
              <a:t>NON SPECIFICHE</a:t>
            </a:r>
          </a:p>
          <a:p>
            <a:r>
              <a:rPr lang="it-IT" sz="2400" dirty="0"/>
              <a:t>Barriere</a:t>
            </a:r>
          </a:p>
          <a:p>
            <a:r>
              <a:rPr lang="it-IT" sz="2400" dirty="0"/>
              <a:t>Liquidi</a:t>
            </a:r>
          </a:p>
          <a:p>
            <a:r>
              <a:rPr lang="it-IT" sz="2400" dirty="0"/>
              <a:t>Movimenti</a:t>
            </a:r>
          </a:p>
          <a:p>
            <a:r>
              <a:rPr lang="en-US" sz="2400" dirty="0"/>
              <a:t>Vie di </a:t>
            </a:r>
            <a:r>
              <a:rPr lang="en-US" sz="2400" dirty="0" err="1"/>
              <a:t>eliminazione</a:t>
            </a:r>
            <a:endParaRPr lang="en-US" sz="2400" dirty="0"/>
          </a:p>
          <a:p>
            <a:endParaRPr lang="en-US" sz="2400" dirty="0"/>
          </a:p>
          <a:p>
            <a:r>
              <a:rPr lang="en-US" sz="2400" dirty="0"/>
              <a:t>SPECIFICHE</a:t>
            </a:r>
          </a:p>
          <a:p>
            <a:r>
              <a:rPr lang="en-US" sz="2400" dirty="0" err="1"/>
              <a:t>Risposta</a:t>
            </a:r>
            <a:r>
              <a:rPr lang="en-US" sz="2400" dirty="0"/>
              <a:t> </a:t>
            </a:r>
            <a:r>
              <a:rPr lang="en-US" sz="2400" dirty="0" err="1"/>
              <a:t>immunitaria</a:t>
            </a:r>
            <a:r>
              <a:rPr lang="en-US" sz="2400" dirty="0"/>
              <a:t> </a:t>
            </a:r>
            <a:endParaRPr lang="it-IT" sz="24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3">
            <a:extLst>
              <a:ext uri="{FF2B5EF4-FFF2-40B4-BE49-F238E27FC236}">
                <a16:creationId xmlns:a16="http://schemas.microsoft.com/office/drawing/2014/main" id="{AC277769-DC55-442C-824D-019C23824074}"/>
              </a:ext>
            </a:extLst>
          </p:cNvPr>
          <p:cNvSpPr txBox="1">
            <a:spLocks noChangeArrowheads="1"/>
          </p:cNvSpPr>
          <p:nvPr/>
        </p:nvSpPr>
        <p:spPr bwMode="auto">
          <a:xfrm>
            <a:off x="4203701" y="207963"/>
            <a:ext cx="3402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en-US" sz="2400">
                <a:solidFill>
                  <a:schemeClr val="bg1"/>
                </a:solidFill>
              </a:rPr>
              <a:t>FEBBRE E CERVELLO</a:t>
            </a:r>
          </a:p>
        </p:txBody>
      </p:sp>
      <p:sp>
        <p:nvSpPr>
          <p:cNvPr id="22" name="TextBox 21">
            <a:extLst>
              <a:ext uri="{FF2B5EF4-FFF2-40B4-BE49-F238E27FC236}">
                <a16:creationId xmlns:a16="http://schemas.microsoft.com/office/drawing/2014/main" id="{5E9D2CFC-2989-4A36-A93E-5F29CBD54294}"/>
              </a:ext>
            </a:extLst>
          </p:cNvPr>
          <p:cNvSpPr txBox="1"/>
          <p:nvPr/>
        </p:nvSpPr>
        <p:spPr>
          <a:xfrm>
            <a:off x="286252" y="89575"/>
            <a:ext cx="11114316" cy="830997"/>
          </a:xfrm>
          <a:prstGeom prst="rect">
            <a:avLst/>
          </a:prstGeom>
          <a:noFill/>
        </p:spPr>
        <p:txBody>
          <a:bodyPr wrap="square" rtlCol="0">
            <a:spAutoFit/>
          </a:bodyPr>
          <a:lstStyle/>
          <a:p>
            <a:pPr algn="l"/>
            <a:r>
              <a:rPr lang="it-IT" sz="4800" b="0" i="0" u="none" strike="noStrike" baseline="0" dirty="0">
                <a:solidFill>
                  <a:srgbClr val="0070C0"/>
                </a:solidFill>
                <a:latin typeface="OpenSans-Regular"/>
              </a:rPr>
              <a:t>Infezioni e febbre</a:t>
            </a:r>
          </a:p>
        </p:txBody>
      </p:sp>
      <p:pic>
        <p:nvPicPr>
          <p:cNvPr id="3" name="Picture 2">
            <a:extLst>
              <a:ext uri="{FF2B5EF4-FFF2-40B4-BE49-F238E27FC236}">
                <a16:creationId xmlns:a16="http://schemas.microsoft.com/office/drawing/2014/main" id="{2A9BF8DC-8758-4572-AA4A-D0E53B50F247}"/>
              </a:ext>
            </a:extLst>
          </p:cNvPr>
          <p:cNvPicPr>
            <a:picLocks noChangeAspect="1"/>
          </p:cNvPicPr>
          <p:nvPr/>
        </p:nvPicPr>
        <p:blipFill>
          <a:blip r:embed="rId3"/>
          <a:stretch>
            <a:fillRect/>
          </a:stretch>
        </p:blipFill>
        <p:spPr>
          <a:xfrm>
            <a:off x="560504" y="3200409"/>
            <a:ext cx="2502294" cy="2267887"/>
          </a:xfrm>
          <a:prstGeom prst="rect">
            <a:avLst/>
          </a:prstGeom>
          <a:ln w="28575">
            <a:solidFill>
              <a:schemeClr val="accent1"/>
            </a:solidFill>
          </a:ln>
        </p:spPr>
      </p:pic>
      <p:sp>
        <p:nvSpPr>
          <p:cNvPr id="6" name="TextBox 5">
            <a:extLst>
              <a:ext uri="{FF2B5EF4-FFF2-40B4-BE49-F238E27FC236}">
                <a16:creationId xmlns:a16="http://schemas.microsoft.com/office/drawing/2014/main" id="{245DCF09-5361-4C86-B6FB-C0A285709D20}"/>
              </a:ext>
            </a:extLst>
          </p:cNvPr>
          <p:cNvSpPr txBox="1"/>
          <p:nvPr/>
        </p:nvSpPr>
        <p:spPr>
          <a:xfrm>
            <a:off x="3169239" y="4652112"/>
            <a:ext cx="1232325" cy="461665"/>
          </a:xfrm>
          <a:prstGeom prst="rect">
            <a:avLst/>
          </a:prstGeom>
          <a:noFill/>
        </p:spPr>
        <p:txBody>
          <a:bodyPr wrap="none" rtlCol="0">
            <a:spAutoFit/>
          </a:bodyPr>
          <a:lstStyle/>
          <a:p>
            <a:r>
              <a:rPr lang="it-IT" sz="2400" b="1" dirty="0"/>
              <a:t>Pirogeni</a:t>
            </a:r>
          </a:p>
        </p:txBody>
      </p:sp>
      <p:pic>
        <p:nvPicPr>
          <p:cNvPr id="1028" name="Picture 4" descr="Immagini Batteri | Vettori Gratuiti, Foto Stock e PSD">
            <a:extLst>
              <a:ext uri="{FF2B5EF4-FFF2-40B4-BE49-F238E27FC236}">
                <a16:creationId xmlns:a16="http://schemas.microsoft.com/office/drawing/2014/main" id="{D6C53AE7-32E9-49DD-A463-5471A426CC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145" y="1074314"/>
            <a:ext cx="1898196" cy="1898196"/>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4B229FE5-4999-48F0-A279-6234C66D4860}"/>
              </a:ext>
            </a:extLst>
          </p:cNvPr>
          <p:cNvSpPr txBox="1"/>
          <p:nvPr/>
        </p:nvSpPr>
        <p:spPr>
          <a:xfrm>
            <a:off x="2249941" y="1189649"/>
            <a:ext cx="1168333" cy="461665"/>
          </a:xfrm>
          <a:prstGeom prst="rect">
            <a:avLst/>
          </a:prstGeom>
          <a:noFill/>
        </p:spPr>
        <p:txBody>
          <a:bodyPr wrap="none" rtlCol="0">
            <a:spAutoFit/>
          </a:bodyPr>
          <a:lstStyle/>
          <a:p>
            <a:r>
              <a:rPr lang="it-IT" sz="2400" b="1" dirty="0"/>
              <a:t>Microbi</a:t>
            </a:r>
          </a:p>
        </p:txBody>
      </p:sp>
      <p:pic>
        <p:nvPicPr>
          <p:cNvPr id="11" name="Picture 10">
            <a:extLst>
              <a:ext uri="{FF2B5EF4-FFF2-40B4-BE49-F238E27FC236}">
                <a16:creationId xmlns:a16="http://schemas.microsoft.com/office/drawing/2014/main" id="{923E09B1-B548-4101-AE05-07BFD0F2019D}"/>
              </a:ext>
            </a:extLst>
          </p:cNvPr>
          <p:cNvPicPr>
            <a:picLocks noChangeAspect="1"/>
          </p:cNvPicPr>
          <p:nvPr/>
        </p:nvPicPr>
        <p:blipFill>
          <a:blip r:embed="rId5"/>
          <a:stretch>
            <a:fillRect/>
          </a:stretch>
        </p:blipFill>
        <p:spPr>
          <a:xfrm>
            <a:off x="4554781" y="2470408"/>
            <a:ext cx="4451542" cy="3565071"/>
          </a:xfrm>
          <a:prstGeom prst="rect">
            <a:avLst/>
          </a:prstGeom>
        </p:spPr>
      </p:pic>
      <p:sp>
        <p:nvSpPr>
          <p:cNvPr id="12" name="Arrow: Right 11">
            <a:extLst>
              <a:ext uri="{FF2B5EF4-FFF2-40B4-BE49-F238E27FC236}">
                <a16:creationId xmlns:a16="http://schemas.microsoft.com/office/drawing/2014/main" id="{A9AFFB4A-52CD-43E9-8B6D-2B877BCD261D}"/>
              </a:ext>
            </a:extLst>
          </p:cNvPr>
          <p:cNvSpPr/>
          <p:nvPr/>
        </p:nvSpPr>
        <p:spPr>
          <a:xfrm>
            <a:off x="3073684" y="4482738"/>
            <a:ext cx="2957002" cy="45719"/>
          </a:xfrm>
          <a:prstGeom prst="rightArrow">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4" name="Straight Arrow Connector 13">
            <a:extLst>
              <a:ext uri="{FF2B5EF4-FFF2-40B4-BE49-F238E27FC236}">
                <a16:creationId xmlns:a16="http://schemas.microsoft.com/office/drawing/2014/main" id="{0420270D-9063-41C3-A636-9D0D83072093}"/>
              </a:ext>
            </a:extLst>
          </p:cNvPr>
          <p:cNvCxnSpPr/>
          <p:nvPr/>
        </p:nvCxnSpPr>
        <p:spPr>
          <a:xfrm flipV="1">
            <a:off x="6139540" y="4460966"/>
            <a:ext cx="3559629" cy="45719"/>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7CB6244-03AD-455D-B47C-BD6602D72558}"/>
              </a:ext>
            </a:extLst>
          </p:cNvPr>
          <p:cNvSpPr txBox="1"/>
          <p:nvPr/>
        </p:nvSpPr>
        <p:spPr>
          <a:xfrm>
            <a:off x="9737271" y="4334352"/>
            <a:ext cx="2091919" cy="1631216"/>
          </a:xfrm>
          <a:prstGeom prst="rect">
            <a:avLst/>
          </a:prstGeom>
          <a:noFill/>
        </p:spPr>
        <p:txBody>
          <a:bodyPr wrap="none" rtlCol="0">
            <a:spAutoFit/>
          </a:bodyPr>
          <a:lstStyle/>
          <a:p>
            <a:r>
              <a:rPr lang="it-IT" sz="2000" b="1" dirty="0"/>
              <a:t>Termoregolazione</a:t>
            </a:r>
          </a:p>
          <a:p>
            <a:r>
              <a:rPr lang="it-IT" sz="2000" dirty="0"/>
              <a:t>Brivido</a:t>
            </a:r>
          </a:p>
          <a:p>
            <a:r>
              <a:rPr lang="it-IT" sz="2000" dirty="0"/>
              <a:t>Vasocostrizione</a:t>
            </a:r>
          </a:p>
          <a:p>
            <a:r>
              <a:rPr lang="it-IT" sz="2000" dirty="0"/>
              <a:t>Vasodilatazione</a:t>
            </a:r>
          </a:p>
          <a:p>
            <a:r>
              <a:rPr lang="it-IT" sz="2000" dirty="0"/>
              <a:t>Sudorazione</a:t>
            </a:r>
          </a:p>
        </p:txBody>
      </p:sp>
      <p:pic>
        <p:nvPicPr>
          <p:cNvPr id="17" name="Picture 16">
            <a:extLst>
              <a:ext uri="{FF2B5EF4-FFF2-40B4-BE49-F238E27FC236}">
                <a16:creationId xmlns:a16="http://schemas.microsoft.com/office/drawing/2014/main" id="{52222A3A-8AEC-4DC1-BEF3-8497F60AEC76}"/>
              </a:ext>
            </a:extLst>
          </p:cNvPr>
          <p:cNvPicPr>
            <a:picLocks noChangeAspect="1"/>
          </p:cNvPicPr>
          <p:nvPr/>
        </p:nvPicPr>
        <p:blipFill>
          <a:blip r:embed="rId6"/>
          <a:stretch>
            <a:fillRect/>
          </a:stretch>
        </p:blipFill>
        <p:spPr>
          <a:xfrm>
            <a:off x="5241997" y="338591"/>
            <a:ext cx="2307986" cy="1937657"/>
          </a:xfrm>
          <a:prstGeom prst="rect">
            <a:avLst/>
          </a:prstGeom>
        </p:spPr>
      </p:pic>
      <p:sp>
        <p:nvSpPr>
          <p:cNvPr id="18" name="TextBox 17">
            <a:extLst>
              <a:ext uri="{FF2B5EF4-FFF2-40B4-BE49-F238E27FC236}">
                <a16:creationId xmlns:a16="http://schemas.microsoft.com/office/drawing/2014/main" id="{84AF551F-023D-43FF-A979-88FAFBEF362C}"/>
              </a:ext>
            </a:extLst>
          </p:cNvPr>
          <p:cNvSpPr txBox="1"/>
          <p:nvPr/>
        </p:nvSpPr>
        <p:spPr>
          <a:xfrm>
            <a:off x="7663542" y="250225"/>
            <a:ext cx="3209340" cy="461665"/>
          </a:xfrm>
          <a:prstGeom prst="rect">
            <a:avLst/>
          </a:prstGeom>
          <a:noFill/>
        </p:spPr>
        <p:txBody>
          <a:bodyPr wrap="none" rtlCol="0">
            <a:spAutoFit/>
          </a:bodyPr>
          <a:lstStyle/>
          <a:p>
            <a:r>
              <a:rPr lang="it-IT" sz="2400" b="1" dirty="0"/>
              <a:t>Termostato ipotalamico</a:t>
            </a:r>
          </a:p>
        </p:txBody>
      </p:sp>
      <p:sp>
        <p:nvSpPr>
          <p:cNvPr id="19" name="Arrow: Down 18">
            <a:extLst>
              <a:ext uri="{FF2B5EF4-FFF2-40B4-BE49-F238E27FC236}">
                <a16:creationId xmlns:a16="http://schemas.microsoft.com/office/drawing/2014/main" id="{3E69F2F5-F59F-442F-9A24-E36692F1F641}"/>
              </a:ext>
            </a:extLst>
          </p:cNvPr>
          <p:cNvSpPr/>
          <p:nvPr/>
        </p:nvSpPr>
        <p:spPr>
          <a:xfrm>
            <a:off x="8015211" y="1023965"/>
            <a:ext cx="511629" cy="63474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TextBox 19">
            <a:extLst>
              <a:ext uri="{FF2B5EF4-FFF2-40B4-BE49-F238E27FC236}">
                <a16:creationId xmlns:a16="http://schemas.microsoft.com/office/drawing/2014/main" id="{7E974493-7E96-4C45-8213-7D4943938272}"/>
              </a:ext>
            </a:extLst>
          </p:cNvPr>
          <p:cNvSpPr txBox="1"/>
          <p:nvPr/>
        </p:nvSpPr>
        <p:spPr>
          <a:xfrm>
            <a:off x="8588279" y="934348"/>
            <a:ext cx="3305457" cy="707886"/>
          </a:xfrm>
          <a:prstGeom prst="rect">
            <a:avLst/>
          </a:prstGeom>
          <a:noFill/>
        </p:spPr>
        <p:txBody>
          <a:bodyPr wrap="none" rtlCol="0">
            <a:spAutoFit/>
          </a:bodyPr>
          <a:lstStyle/>
          <a:p>
            <a:r>
              <a:rPr lang="it-IT" sz="2000" dirty="0"/>
              <a:t>Acido acetilsalicilico (aspirina)</a:t>
            </a:r>
          </a:p>
          <a:p>
            <a:r>
              <a:rPr lang="it-IT" sz="2000" dirty="0"/>
              <a:t>Antipiretici</a:t>
            </a:r>
          </a:p>
        </p:txBody>
      </p:sp>
      <p:cxnSp>
        <p:nvCxnSpPr>
          <p:cNvPr id="23" name="Straight Arrow Connector 22">
            <a:extLst>
              <a:ext uri="{FF2B5EF4-FFF2-40B4-BE49-F238E27FC236}">
                <a16:creationId xmlns:a16="http://schemas.microsoft.com/office/drawing/2014/main" id="{66FA5BAD-2B08-46DE-9A25-914AFD2ACA69}"/>
              </a:ext>
            </a:extLst>
          </p:cNvPr>
          <p:cNvCxnSpPr>
            <a:cxnSpLocks/>
          </p:cNvCxnSpPr>
          <p:nvPr/>
        </p:nvCxnSpPr>
        <p:spPr>
          <a:xfrm flipV="1">
            <a:off x="4379154" y="4564384"/>
            <a:ext cx="1651532" cy="2152102"/>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60125C7B-ECDC-4F04-A120-0113D949175B}"/>
              </a:ext>
            </a:extLst>
          </p:cNvPr>
          <p:cNvSpPr txBox="1"/>
          <p:nvPr/>
        </p:nvSpPr>
        <p:spPr>
          <a:xfrm>
            <a:off x="3238425" y="5515570"/>
            <a:ext cx="2326278" cy="923330"/>
          </a:xfrm>
          <a:prstGeom prst="rect">
            <a:avLst/>
          </a:prstGeom>
          <a:noFill/>
        </p:spPr>
        <p:txBody>
          <a:bodyPr wrap="none" rtlCol="0">
            <a:spAutoFit/>
          </a:bodyPr>
          <a:lstStyle/>
          <a:p>
            <a:r>
              <a:rPr lang="en-US" b="0" i="0" dirty="0">
                <a:solidFill>
                  <a:srgbClr val="333333"/>
                </a:solidFill>
                <a:effectLst/>
                <a:latin typeface="Roboto Condensed"/>
              </a:rPr>
              <a:t>TRPM2</a:t>
            </a:r>
          </a:p>
          <a:p>
            <a:r>
              <a:rPr lang="en-US" dirty="0" err="1">
                <a:solidFill>
                  <a:srgbClr val="333333"/>
                </a:solidFill>
                <a:latin typeface="Roboto Condensed"/>
              </a:rPr>
              <a:t>Sensore</a:t>
            </a:r>
            <a:r>
              <a:rPr lang="en-US" dirty="0">
                <a:solidFill>
                  <a:srgbClr val="333333"/>
                </a:solidFill>
                <a:latin typeface="Roboto Condensed"/>
              </a:rPr>
              <a:t> </a:t>
            </a:r>
            <a:r>
              <a:rPr lang="en-US" dirty="0" err="1">
                <a:solidFill>
                  <a:srgbClr val="333333"/>
                </a:solidFill>
                <a:latin typeface="Roboto Condensed"/>
              </a:rPr>
              <a:t>ipotaliamico</a:t>
            </a:r>
            <a:endParaRPr lang="en-US" dirty="0">
              <a:solidFill>
                <a:srgbClr val="333333"/>
              </a:solidFill>
              <a:latin typeface="Roboto Condensed"/>
            </a:endParaRPr>
          </a:p>
          <a:p>
            <a:r>
              <a:rPr lang="en-US" dirty="0" err="1">
                <a:solidFill>
                  <a:srgbClr val="333333"/>
                </a:solidFill>
                <a:latin typeface="Roboto Condensed"/>
              </a:rPr>
              <a:t>temperatura</a:t>
            </a:r>
            <a:endParaRPr lang="it-IT"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Text Box 6">
            <a:extLst>
              <a:ext uri="{FF2B5EF4-FFF2-40B4-BE49-F238E27FC236}">
                <a16:creationId xmlns:a16="http://schemas.microsoft.com/office/drawing/2014/main" id="{F239BD8E-B98E-4E57-9BA6-54F90672F64E}"/>
              </a:ext>
            </a:extLst>
          </p:cNvPr>
          <p:cNvSpPr txBox="1">
            <a:spLocks noChangeArrowheads="1"/>
          </p:cNvSpPr>
          <p:nvPr/>
        </p:nvSpPr>
        <p:spPr bwMode="auto">
          <a:xfrm>
            <a:off x="392781" y="1044842"/>
            <a:ext cx="506946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en-US" sz="2000" b="1" dirty="0">
                <a:latin typeface="+mn-lt"/>
              </a:rPr>
              <a:t>BATTERI </a:t>
            </a:r>
            <a:r>
              <a:rPr lang="it-IT" altLang="en-US" sz="2000" dirty="0">
                <a:latin typeface="+mn-lt"/>
              </a:rPr>
              <a:t>Infezioni Vie Respiratorie, Vie Urinarie</a:t>
            </a:r>
          </a:p>
          <a:p>
            <a:pPr eaLnBrk="1" hangingPunct="1">
              <a:spcBef>
                <a:spcPct val="0"/>
              </a:spcBef>
              <a:buFontTx/>
              <a:buNone/>
            </a:pPr>
            <a:endParaRPr lang="it-IT" altLang="en-US" sz="2000" dirty="0">
              <a:latin typeface="+mn-lt"/>
            </a:endParaRPr>
          </a:p>
          <a:p>
            <a:pPr eaLnBrk="1" hangingPunct="1">
              <a:spcBef>
                <a:spcPct val="0"/>
              </a:spcBef>
              <a:buFontTx/>
              <a:buNone/>
            </a:pPr>
            <a:r>
              <a:rPr lang="it-IT" altLang="en-US" sz="2000" b="1" dirty="0">
                <a:latin typeface="+mn-lt"/>
              </a:rPr>
              <a:t>VIRUS </a:t>
            </a:r>
            <a:r>
              <a:rPr lang="it-IT" altLang="en-US" sz="2000" dirty="0">
                <a:latin typeface="+mn-lt"/>
              </a:rPr>
              <a:t>  Infezioni Vie Respiratorie</a:t>
            </a:r>
          </a:p>
        </p:txBody>
      </p:sp>
      <p:sp>
        <p:nvSpPr>
          <p:cNvPr id="6150" name="Text Box 8">
            <a:extLst>
              <a:ext uri="{FF2B5EF4-FFF2-40B4-BE49-F238E27FC236}">
                <a16:creationId xmlns:a16="http://schemas.microsoft.com/office/drawing/2014/main" id="{C373A276-AF13-49AC-BE61-C74667D2DE26}"/>
              </a:ext>
            </a:extLst>
          </p:cNvPr>
          <p:cNvSpPr txBox="1">
            <a:spLocks noChangeArrowheads="1"/>
          </p:cNvSpPr>
          <p:nvPr/>
        </p:nvSpPr>
        <p:spPr bwMode="auto">
          <a:xfrm>
            <a:off x="392781" y="2258785"/>
            <a:ext cx="5196679"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en-US" sz="2000" b="1" dirty="0">
                <a:latin typeface="+mn-lt"/>
              </a:rPr>
              <a:t>MALALATTIE AUTOIMMUNI O INFIAMMATORIE</a:t>
            </a:r>
          </a:p>
          <a:p>
            <a:pPr eaLnBrk="1" hangingPunct="1">
              <a:spcBef>
                <a:spcPct val="0"/>
              </a:spcBef>
              <a:buFontTx/>
              <a:buNone/>
            </a:pPr>
            <a:r>
              <a:rPr lang="it-IT" altLang="en-US" sz="2000" dirty="0">
                <a:latin typeface="+mn-lt"/>
              </a:rPr>
              <a:t>Artrite Reumatoide</a:t>
            </a:r>
          </a:p>
          <a:p>
            <a:pPr eaLnBrk="1" hangingPunct="1">
              <a:spcBef>
                <a:spcPct val="0"/>
              </a:spcBef>
              <a:buFontTx/>
              <a:buNone/>
            </a:pPr>
            <a:r>
              <a:rPr lang="it-IT" altLang="en-US" sz="2000" dirty="0">
                <a:latin typeface="+mn-lt"/>
              </a:rPr>
              <a:t>Lupus Eritematoso Sistemico</a:t>
            </a:r>
          </a:p>
          <a:p>
            <a:pPr eaLnBrk="1" hangingPunct="1">
              <a:spcBef>
                <a:spcPct val="0"/>
              </a:spcBef>
              <a:buFontTx/>
              <a:buNone/>
            </a:pPr>
            <a:r>
              <a:rPr lang="it-IT" altLang="en-US" sz="2000" dirty="0">
                <a:latin typeface="+mn-lt"/>
              </a:rPr>
              <a:t>Malattie Infiammatorie dell’Intestino</a:t>
            </a:r>
          </a:p>
          <a:p>
            <a:pPr eaLnBrk="1" hangingPunct="1">
              <a:spcBef>
                <a:spcPct val="0"/>
              </a:spcBef>
              <a:buFontTx/>
              <a:buNone/>
            </a:pPr>
            <a:r>
              <a:rPr lang="it-IT" altLang="en-US" sz="2000" dirty="0">
                <a:latin typeface="+mn-lt"/>
              </a:rPr>
              <a:t>Malattia di Kawasaki</a:t>
            </a:r>
          </a:p>
          <a:p>
            <a:pPr eaLnBrk="1" hangingPunct="1">
              <a:spcBef>
                <a:spcPct val="0"/>
              </a:spcBef>
              <a:buFontTx/>
              <a:buNone/>
            </a:pPr>
            <a:r>
              <a:rPr lang="it-IT" altLang="en-US" sz="2000" dirty="0">
                <a:latin typeface="+mn-lt"/>
              </a:rPr>
              <a:t>Malattia di </a:t>
            </a:r>
            <a:r>
              <a:rPr lang="it-IT" altLang="en-US" sz="2000" dirty="0" err="1">
                <a:latin typeface="+mn-lt"/>
              </a:rPr>
              <a:t>Behcet</a:t>
            </a:r>
            <a:endParaRPr lang="it-IT" altLang="en-US" sz="2000" dirty="0">
              <a:latin typeface="+mn-lt"/>
            </a:endParaRPr>
          </a:p>
        </p:txBody>
      </p:sp>
      <p:sp>
        <p:nvSpPr>
          <p:cNvPr id="6152" name="Rectangle 10">
            <a:extLst>
              <a:ext uri="{FF2B5EF4-FFF2-40B4-BE49-F238E27FC236}">
                <a16:creationId xmlns:a16="http://schemas.microsoft.com/office/drawing/2014/main" id="{762FFA61-FB54-41D4-BCF9-9072598C6E25}"/>
              </a:ext>
            </a:extLst>
          </p:cNvPr>
          <p:cNvSpPr>
            <a:spLocks noChangeArrowheads="1"/>
          </p:cNvSpPr>
          <p:nvPr/>
        </p:nvSpPr>
        <p:spPr bwMode="auto">
          <a:xfrm>
            <a:off x="392781" y="4396057"/>
            <a:ext cx="376609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en-US" sz="2000" b="1" dirty="0">
                <a:latin typeface="+mn-lt"/>
              </a:rPr>
              <a:t>FEBBRE AUTOINFIAMMATORIA </a:t>
            </a:r>
            <a:r>
              <a:rPr lang="it-IT" altLang="en-US" sz="2000" dirty="0">
                <a:latin typeface="+mn-lt"/>
              </a:rPr>
              <a:t>    </a:t>
            </a:r>
          </a:p>
          <a:p>
            <a:pPr eaLnBrk="1" hangingPunct="1">
              <a:spcBef>
                <a:spcPct val="0"/>
              </a:spcBef>
              <a:buFontTx/>
              <a:buNone/>
            </a:pPr>
            <a:r>
              <a:rPr lang="it-IT" altLang="en-US" sz="2000" dirty="0">
                <a:latin typeface="+mn-lt"/>
              </a:rPr>
              <a:t>Febbre Mediterranea</a:t>
            </a:r>
          </a:p>
          <a:p>
            <a:pPr eaLnBrk="1" hangingPunct="1">
              <a:spcBef>
                <a:spcPct val="0"/>
              </a:spcBef>
              <a:buFontTx/>
              <a:buNone/>
            </a:pPr>
            <a:r>
              <a:rPr lang="it-IT" altLang="en-US" sz="2000" dirty="0">
                <a:latin typeface="+mn-lt"/>
              </a:rPr>
              <a:t>PFAPA</a:t>
            </a:r>
          </a:p>
        </p:txBody>
      </p:sp>
      <p:sp>
        <p:nvSpPr>
          <p:cNvPr id="6154" name="Rectangle 12">
            <a:extLst>
              <a:ext uri="{FF2B5EF4-FFF2-40B4-BE49-F238E27FC236}">
                <a16:creationId xmlns:a16="http://schemas.microsoft.com/office/drawing/2014/main" id="{89F83114-C981-4C01-8008-B1AE355B8B1E}"/>
              </a:ext>
            </a:extLst>
          </p:cNvPr>
          <p:cNvSpPr>
            <a:spLocks noChangeArrowheads="1"/>
          </p:cNvSpPr>
          <p:nvPr/>
        </p:nvSpPr>
        <p:spPr bwMode="auto">
          <a:xfrm>
            <a:off x="392781" y="5545776"/>
            <a:ext cx="308687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en-US" sz="2000" b="1" dirty="0">
                <a:latin typeface="+mn-lt"/>
              </a:rPr>
              <a:t>MALATTIA ONCOLOGICA </a:t>
            </a:r>
            <a:r>
              <a:rPr lang="it-IT" altLang="en-US" sz="2000" dirty="0">
                <a:latin typeface="+mn-lt"/>
              </a:rPr>
              <a:t>    </a:t>
            </a:r>
          </a:p>
          <a:p>
            <a:pPr eaLnBrk="1" hangingPunct="1">
              <a:spcBef>
                <a:spcPct val="0"/>
              </a:spcBef>
              <a:buFontTx/>
              <a:buNone/>
            </a:pPr>
            <a:r>
              <a:rPr lang="it-IT" altLang="en-US" sz="2000" dirty="0">
                <a:latin typeface="+mn-lt"/>
              </a:rPr>
              <a:t>(Leucemia Linfatica Acuta)</a:t>
            </a:r>
          </a:p>
        </p:txBody>
      </p:sp>
      <p:sp>
        <p:nvSpPr>
          <p:cNvPr id="12" name="TextBox 11">
            <a:extLst>
              <a:ext uri="{FF2B5EF4-FFF2-40B4-BE49-F238E27FC236}">
                <a16:creationId xmlns:a16="http://schemas.microsoft.com/office/drawing/2014/main" id="{46FB73DC-4E2D-4798-9C66-D8C1B82B967B}"/>
              </a:ext>
            </a:extLst>
          </p:cNvPr>
          <p:cNvSpPr txBox="1"/>
          <p:nvPr/>
        </p:nvSpPr>
        <p:spPr>
          <a:xfrm>
            <a:off x="286252" y="89575"/>
            <a:ext cx="11114316" cy="830997"/>
          </a:xfrm>
          <a:prstGeom prst="rect">
            <a:avLst/>
          </a:prstGeom>
          <a:noFill/>
        </p:spPr>
        <p:txBody>
          <a:bodyPr wrap="square" rtlCol="0">
            <a:spAutoFit/>
          </a:bodyPr>
          <a:lstStyle/>
          <a:p>
            <a:pPr algn="l"/>
            <a:r>
              <a:rPr lang="it-IT" sz="4800" b="0" i="0" u="none" strike="noStrike" baseline="0" dirty="0">
                <a:solidFill>
                  <a:srgbClr val="0070C0"/>
                </a:solidFill>
                <a:latin typeface="OpenSans-Regular"/>
              </a:rPr>
              <a:t>Cause di febbre</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68F7378-DAD5-4CAB-AEBF-B227C16AC721}"/>
              </a:ext>
            </a:extLst>
          </p:cNvPr>
          <p:cNvSpPr txBox="1"/>
          <p:nvPr/>
        </p:nvSpPr>
        <p:spPr>
          <a:xfrm>
            <a:off x="286252" y="89575"/>
            <a:ext cx="11114316" cy="830997"/>
          </a:xfrm>
          <a:prstGeom prst="rect">
            <a:avLst/>
          </a:prstGeom>
          <a:noFill/>
        </p:spPr>
        <p:txBody>
          <a:bodyPr wrap="square" rtlCol="0">
            <a:spAutoFit/>
          </a:bodyPr>
          <a:lstStyle/>
          <a:p>
            <a:pPr algn="l"/>
            <a:r>
              <a:rPr lang="it-IT" sz="4800" b="0" i="0" u="none" strike="noStrike" baseline="0" dirty="0">
                <a:solidFill>
                  <a:srgbClr val="0070C0"/>
                </a:solidFill>
                <a:latin typeface="OpenSans-Regular"/>
              </a:rPr>
              <a:t>RISCHIO per malattia febbrile (&lt; 5aa)</a:t>
            </a:r>
          </a:p>
        </p:txBody>
      </p:sp>
      <p:graphicFrame>
        <p:nvGraphicFramePr>
          <p:cNvPr id="5" name="Table 5">
            <a:extLst>
              <a:ext uri="{FF2B5EF4-FFF2-40B4-BE49-F238E27FC236}">
                <a16:creationId xmlns:a16="http://schemas.microsoft.com/office/drawing/2014/main" id="{6F038CFA-709C-4065-8AB2-813704683746}"/>
              </a:ext>
            </a:extLst>
          </p:cNvPr>
          <p:cNvGraphicFramePr>
            <a:graphicFrameLocks noGrp="1"/>
          </p:cNvGraphicFramePr>
          <p:nvPr/>
        </p:nvGraphicFramePr>
        <p:xfrm>
          <a:off x="309453" y="1004334"/>
          <a:ext cx="11573093" cy="5577840"/>
        </p:xfrm>
        <a:graphic>
          <a:graphicData uri="http://schemas.openxmlformats.org/drawingml/2006/table">
            <a:tbl>
              <a:tblPr firstRow="1" bandRow="1">
                <a:tableStyleId>{5C22544A-7EE6-4342-B048-85BDC9FD1C3A}</a:tableStyleId>
              </a:tblPr>
              <a:tblGrid>
                <a:gridCol w="2043068">
                  <a:extLst>
                    <a:ext uri="{9D8B030D-6E8A-4147-A177-3AD203B41FA5}">
                      <a16:colId xmlns:a16="http://schemas.microsoft.com/office/drawing/2014/main" val="2567793885"/>
                    </a:ext>
                  </a:extLst>
                </a:gridCol>
                <a:gridCol w="1770488">
                  <a:extLst>
                    <a:ext uri="{9D8B030D-6E8A-4147-A177-3AD203B41FA5}">
                      <a16:colId xmlns:a16="http://schemas.microsoft.com/office/drawing/2014/main" val="1351058844"/>
                    </a:ext>
                  </a:extLst>
                </a:gridCol>
                <a:gridCol w="4001889">
                  <a:extLst>
                    <a:ext uri="{9D8B030D-6E8A-4147-A177-3AD203B41FA5}">
                      <a16:colId xmlns:a16="http://schemas.microsoft.com/office/drawing/2014/main" val="2124375939"/>
                    </a:ext>
                  </a:extLst>
                </a:gridCol>
                <a:gridCol w="3757648">
                  <a:extLst>
                    <a:ext uri="{9D8B030D-6E8A-4147-A177-3AD203B41FA5}">
                      <a16:colId xmlns:a16="http://schemas.microsoft.com/office/drawing/2014/main" val="2447296322"/>
                    </a:ext>
                  </a:extLst>
                </a:gridCol>
              </a:tblGrid>
              <a:tr h="370840">
                <a:tc>
                  <a:txBody>
                    <a:bodyPr/>
                    <a:lstStyle/>
                    <a:p>
                      <a:endParaRPr lang="it-IT" sz="2200" dirty="0"/>
                    </a:p>
                  </a:txBody>
                  <a:tcPr>
                    <a:solidFill>
                      <a:schemeClr val="bg1"/>
                    </a:solidFill>
                  </a:tcPr>
                </a:tc>
                <a:tc>
                  <a:txBody>
                    <a:bodyPr/>
                    <a:lstStyle/>
                    <a:p>
                      <a:endParaRPr lang="it-IT" sz="2200" dirty="0"/>
                    </a:p>
                  </a:txBody>
                  <a:tcPr>
                    <a:solidFill>
                      <a:srgbClr val="92D050"/>
                    </a:solidFill>
                  </a:tcPr>
                </a:tc>
                <a:tc>
                  <a:txBody>
                    <a:bodyPr/>
                    <a:lstStyle/>
                    <a:p>
                      <a:endParaRPr lang="it-IT" sz="2200" dirty="0"/>
                    </a:p>
                  </a:txBody>
                  <a:tcPr>
                    <a:solidFill>
                      <a:srgbClr val="FFFF00"/>
                    </a:solidFill>
                  </a:tcPr>
                </a:tc>
                <a:tc>
                  <a:txBody>
                    <a:bodyPr/>
                    <a:lstStyle/>
                    <a:p>
                      <a:endParaRPr lang="it-IT" sz="2200" dirty="0"/>
                    </a:p>
                  </a:txBody>
                  <a:tcPr>
                    <a:solidFill>
                      <a:srgbClr val="FF0000"/>
                    </a:solidFill>
                  </a:tcPr>
                </a:tc>
                <a:extLst>
                  <a:ext uri="{0D108BD9-81ED-4DB2-BD59-A6C34878D82A}">
                    <a16:rowId xmlns:a16="http://schemas.microsoft.com/office/drawing/2014/main" val="3197439074"/>
                  </a:ext>
                </a:extLst>
              </a:tr>
              <a:tr h="370840">
                <a:tc>
                  <a:txBody>
                    <a:bodyPr/>
                    <a:lstStyle/>
                    <a:p>
                      <a:r>
                        <a:rPr lang="it-IT" sz="2200" dirty="0"/>
                        <a:t>Colore pelle, labbra lingua</a:t>
                      </a:r>
                    </a:p>
                  </a:txBody>
                  <a:tcPr/>
                </a:tc>
                <a:tc>
                  <a:txBody>
                    <a:bodyPr/>
                    <a:lstStyle/>
                    <a:p>
                      <a:endParaRPr lang="it-IT" sz="2200"/>
                    </a:p>
                  </a:txBody>
                  <a:tcPr/>
                </a:tc>
                <a:tc>
                  <a:txBody>
                    <a:bodyPr/>
                    <a:lstStyle/>
                    <a:p>
                      <a:r>
                        <a:rPr lang="it-IT" sz="2200" dirty="0"/>
                        <a:t>Pallore</a:t>
                      </a:r>
                    </a:p>
                  </a:txBody>
                  <a:tcPr/>
                </a:tc>
                <a:tc>
                  <a:txBody>
                    <a:bodyPr/>
                    <a:lstStyle/>
                    <a:p>
                      <a:r>
                        <a:rPr lang="it-IT" sz="2200" dirty="0"/>
                        <a:t>Marezzato, cianotico</a:t>
                      </a:r>
                    </a:p>
                  </a:txBody>
                  <a:tcPr/>
                </a:tc>
                <a:extLst>
                  <a:ext uri="{0D108BD9-81ED-4DB2-BD59-A6C34878D82A}">
                    <a16:rowId xmlns:a16="http://schemas.microsoft.com/office/drawing/2014/main" val="2974345562"/>
                  </a:ext>
                </a:extLst>
              </a:tr>
              <a:tr h="370840">
                <a:tc>
                  <a:txBody>
                    <a:bodyPr/>
                    <a:lstStyle/>
                    <a:p>
                      <a:r>
                        <a:rPr lang="it-IT" sz="2200" dirty="0"/>
                        <a:t>Attività</a:t>
                      </a:r>
                    </a:p>
                  </a:txBody>
                  <a:tcPr/>
                </a:tc>
                <a:tc>
                  <a:txBody>
                    <a:bodyPr/>
                    <a:lstStyle/>
                    <a:p>
                      <a:r>
                        <a:rPr lang="it-IT" sz="2200" dirty="0"/>
                        <a:t>Risponde, interagisce</a:t>
                      </a:r>
                    </a:p>
                  </a:txBody>
                  <a:tcPr/>
                </a:tc>
                <a:tc>
                  <a:txBody>
                    <a:bodyPr/>
                    <a:lstStyle/>
                    <a:p>
                      <a:r>
                        <a:rPr lang="it-IT" sz="2200" dirty="0"/>
                        <a:t>Risponde solo a stimoli prolungati. Non sorride</a:t>
                      </a:r>
                    </a:p>
                  </a:txBody>
                  <a:tcPr/>
                </a:tc>
                <a:tc>
                  <a:txBody>
                    <a:bodyPr/>
                    <a:lstStyle/>
                    <a:p>
                      <a:r>
                        <a:rPr lang="it-IT" sz="2200" dirty="0"/>
                        <a:t>Non risponde, soporoso, pianto debole</a:t>
                      </a:r>
                    </a:p>
                  </a:txBody>
                  <a:tcPr/>
                </a:tc>
                <a:extLst>
                  <a:ext uri="{0D108BD9-81ED-4DB2-BD59-A6C34878D82A}">
                    <a16:rowId xmlns:a16="http://schemas.microsoft.com/office/drawing/2014/main" val="2765500824"/>
                  </a:ext>
                </a:extLst>
              </a:tr>
              <a:tr h="370840">
                <a:tc>
                  <a:txBody>
                    <a:bodyPr/>
                    <a:lstStyle/>
                    <a:p>
                      <a:r>
                        <a:rPr lang="it-IT" sz="2200" dirty="0"/>
                        <a:t>Respiro</a:t>
                      </a:r>
                    </a:p>
                  </a:txBody>
                  <a:tcPr/>
                </a:tc>
                <a:tc>
                  <a:txBody>
                    <a:bodyPr/>
                    <a:lstStyle/>
                    <a:p>
                      <a:endParaRPr lang="it-IT" sz="2200"/>
                    </a:p>
                  </a:txBody>
                  <a:tcPr/>
                </a:tc>
                <a:tc>
                  <a:txBody>
                    <a:bodyPr/>
                    <a:lstStyle/>
                    <a:p>
                      <a:r>
                        <a:rPr lang="it-IT" sz="2200" dirty="0" err="1"/>
                        <a:t>Alitamento</a:t>
                      </a:r>
                      <a:r>
                        <a:rPr lang="it-IT" sz="2200" dirty="0"/>
                        <a:t> pinne nasali; tachipnea (&gt;50/min 6-12 m; &gt; 40 sopra 1 a). Saturazione &lt; 95%</a:t>
                      </a:r>
                    </a:p>
                    <a:p>
                      <a:r>
                        <a:rPr lang="it-IT" sz="2200" dirty="0"/>
                        <a:t>Crepitii</a:t>
                      </a:r>
                    </a:p>
                  </a:txBody>
                  <a:tcPr/>
                </a:tc>
                <a:tc>
                  <a:txBody>
                    <a:bodyPr/>
                    <a:lstStyle/>
                    <a:p>
                      <a:r>
                        <a:rPr lang="it-IT" sz="2200" dirty="0" err="1"/>
                        <a:t>Grunting</a:t>
                      </a:r>
                      <a:endParaRPr lang="it-IT" sz="2200" dirty="0"/>
                    </a:p>
                    <a:p>
                      <a:r>
                        <a:rPr lang="it-IT" sz="2200" dirty="0"/>
                        <a:t>Tachipnea &gt; 69/min</a:t>
                      </a:r>
                    </a:p>
                    <a:p>
                      <a:r>
                        <a:rPr lang="it-IT" sz="2200" dirty="0"/>
                        <a:t>Dispnea con rientramenti intercostali</a:t>
                      </a:r>
                    </a:p>
                  </a:txBody>
                  <a:tcPr/>
                </a:tc>
                <a:extLst>
                  <a:ext uri="{0D108BD9-81ED-4DB2-BD59-A6C34878D82A}">
                    <a16:rowId xmlns:a16="http://schemas.microsoft.com/office/drawing/2014/main" val="2783513778"/>
                  </a:ext>
                </a:extLst>
              </a:tr>
              <a:tr h="370840">
                <a:tc>
                  <a:txBody>
                    <a:bodyPr/>
                    <a:lstStyle/>
                    <a:p>
                      <a:r>
                        <a:rPr lang="it-IT" sz="2200" dirty="0"/>
                        <a:t>Idratazione</a:t>
                      </a:r>
                    </a:p>
                  </a:txBody>
                  <a:tcPr/>
                </a:tc>
                <a:tc>
                  <a:txBody>
                    <a:bodyPr/>
                    <a:lstStyle/>
                    <a:p>
                      <a:endParaRPr lang="it-IT" sz="2200"/>
                    </a:p>
                  </a:txBody>
                  <a:tcPr/>
                </a:tc>
                <a:tc>
                  <a:txBody>
                    <a:bodyPr/>
                    <a:lstStyle/>
                    <a:p>
                      <a:r>
                        <a:rPr lang="it-IT" sz="2200" dirty="0"/>
                        <a:t>Mucose secche; scarso appetito; ricircolo &gt; 3 sec;</a:t>
                      </a:r>
                    </a:p>
                    <a:p>
                      <a:r>
                        <a:rPr lang="it-IT" sz="2200" dirty="0"/>
                        <a:t>Diuresi ridotta</a:t>
                      </a:r>
                    </a:p>
                  </a:txBody>
                  <a:tcPr/>
                </a:tc>
                <a:tc>
                  <a:txBody>
                    <a:bodyPr/>
                    <a:lstStyle/>
                    <a:p>
                      <a:r>
                        <a:rPr lang="it-IT" sz="2200" dirty="0"/>
                        <a:t>Ridotto turgore della pelle</a:t>
                      </a:r>
                    </a:p>
                  </a:txBody>
                  <a:tcPr/>
                </a:tc>
                <a:extLst>
                  <a:ext uri="{0D108BD9-81ED-4DB2-BD59-A6C34878D82A}">
                    <a16:rowId xmlns:a16="http://schemas.microsoft.com/office/drawing/2014/main" val="1702516622"/>
                  </a:ext>
                </a:extLst>
              </a:tr>
              <a:tr h="370840">
                <a:tc>
                  <a:txBody>
                    <a:bodyPr/>
                    <a:lstStyle/>
                    <a:p>
                      <a:r>
                        <a:rPr lang="it-IT" sz="2200" dirty="0"/>
                        <a:t>Altro</a:t>
                      </a:r>
                    </a:p>
                  </a:txBody>
                  <a:tcPr/>
                </a:tc>
                <a:tc>
                  <a:txBody>
                    <a:bodyPr/>
                    <a:lstStyle/>
                    <a:p>
                      <a:endParaRPr lang="it-IT" sz="2200" dirty="0"/>
                    </a:p>
                  </a:txBody>
                  <a:tcPr/>
                </a:tc>
                <a:tc>
                  <a:txBody>
                    <a:bodyPr/>
                    <a:lstStyle/>
                    <a:p>
                      <a:r>
                        <a:rPr lang="it-IT" sz="2200" dirty="0"/>
                        <a:t>Febbre &gt; 5 gg, segni di localizzazione</a:t>
                      </a:r>
                    </a:p>
                  </a:txBody>
                  <a:tcPr/>
                </a:tc>
                <a:tc>
                  <a:txBody>
                    <a:bodyPr/>
                    <a:lstStyle/>
                    <a:p>
                      <a:r>
                        <a:rPr lang="it-IT" sz="2200" dirty="0"/>
                        <a:t>Temperatura &gt; 38  da 0 a 3 mm, &gt; 39 da 3 a 6, rash, segni di meningismo</a:t>
                      </a:r>
                    </a:p>
                  </a:txBody>
                  <a:tcPr/>
                </a:tc>
                <a:extLst>
                  <a:ext uri="{0D108BD9-81ED-4DB2-BD59-A6C34878D82A}">
                    <a16:rowId xmlns:a16="http://schemas.microsoft.com/office/drawing/2014/main" val="3328074978"/>
                  </a:ext>
                </a:extLst>
              </a:tr>
            </a:tbl>
          </a:graphicData>
        </a:graphic>
      </p:graphicFrame>
    </p:spTree>
    <p:extLst>
      <p:ext uri="{BB962C8B-B14F-4D97-AF65-F5344CB8AC3E}">
        <p14:creationId xmlns:p14="http://schemas.microsoft.com/office/powerpoint/2010/main" val="30815011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Line 4">
            <a:extLst>
              <a:ext uri="{FF2B5EF4-FFF2-40B4-BE49-F238E27FC236}">
                <a16:creationId xmlns:a16="http://schemas.microsoft.com/office/drawing/2014/main" id="{E4C3CD5A-D623-46AA-B564-3271C49E387C}"/>
              </a:ext>
            </a:extLst>
          </p:cNvPr>
          <p:cNvSpPr>
            <a:spLocks noChangeShapeType="1"/>
          </p:cNvSpPr>
          <p:nvPr/>
        </p:nvSpPr>
        <p:spPr bwMode="auto">
          <a:xfrm>
            <a:off x="1992313" y="3789363"/>
            <a:ext cx="8424862"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195" name="Line 5">
            <a:extLst>
              <a:ext uri="{FF2B5EF4-FFF2-40B4-BE49-F238E27FC236}">
                <a16:creationId xmlns:a16="http://schemas.microsoft.com/office/drawing/2014/main" id="{F8128561-9C48-410B-9FFC-75DC338DB4CF}"/>
              </a:ext>
            </a:extLst>
          </p:cNvPr>
          <p:cNvSpPr>
            <a:spLocks noChangeShapeType="1"/>
          </p:cNvSpPr>
          <p:nvPr/>
        </p:nvSpPr>
        <p:spPr bwMode="auto">
          <a:xfrm flipV="1">
            <a:off x="2566988" y="3357563"/>
            <a:ext cx="0" cy="4318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196" name="Line 6">
            <a:extLst>
              <a:ext uri="{FF2B5EF4-FFF2-40B4-BE49-F238E27FC236}">
                <a16:creationId xmlns:a16="http://schemas.microsoft.com/office/drawing/2014/main" id="{B5EA7A6D-9AFC-40E4-9F33-452B7C707D83}"/>
              </a:ext>
            </a:extLst>
          </p:cNvPr>
          <p:cNvSpPr>
            <a:spLocks noChangeShapeType="1"/>
          </p:cNvSpPr>
          <p:nvPr/>
        </p:nvSpPr>
        <p:spPr bwMode="auto">
          <a:xfrm flipV="1">
            <a:off x="3503613" y="3357563"/>
            <a:ext cx="0" cy="4318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197" name="Line 7">
            <a:extLst>
              <a:ext uri="{FF2B5EF4-FFF2-40B4-BE49-F238E27FC236}">
                <a16:creationId xmlns:a16="http://schemas.microsoft.com/office/drawing/2014/main" id="{23BD11D8-0D48-49E9-98E7-C21C3F631ABD}"/>
              </a:ext>
            </a:extLst>
          </p:cNvPr>
          <p:cNvSpPr>
            <a:spLocks noChangeShapeType="1"/>
          </p:cNvSpPr>
          <p:nvPr/>
        </p:nvSpPr>
        <p:spPr bwMode="auto">
          <a:xfrm flipV="1">
            <a:off x="5232400" y="3357563"/>
            <a:ext cx="0" cy="4318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198" name="Line 8">
            <a:extLst>
              <a:ext uri="{FF2B5EF4-FFF2-40B4-BE49-F238E27FC236}">
                <a16:creationId xmlns:a16="http://schemas.microsoft.com/office/drawing/2014/main" id="{2432608E-B31F-4EE2-BC6E-ECAAC8122E26}"/>
              </a:ext>
            </a:extLst>
          </p:cNvPr>
          <p:cNvSpPr>
            <a:spLocks noChangeShapeType="1"/>
          </p:cNvSpPr>
          <p:nvPr/>
        </p:nvSpPr>
        <p:spPr bwMode="auto">
          <a:xfrm flipV="1">
            <a:off x="7104063" y="3357563"/>
            <a:ext cx="0" cy="4318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199" name="Line 9">
            <a:extLst>
              <a:ext uri="{FF2B5EF4-FFF2-40B4-BE49-F238E27FC236}">
                <a16:creationId xmlns:a16="http://schemas.microsoft.com/office/drawing/2014/main" id="{BF197A0C-E2CE-4D1F-8350-ABD84B56633F}"/>
              </a:ext>
            </a:extLst>
          </p:cNvPr>
          <p:cNvSpPr>
            <a:spLocks noChangeShapeType="1"/>
          </p:cNvSpPr>
          <p:nvPr/>
        </p:nvSpPr>
        <p:spPr bwMode="auto">
          <a:xfrm flipV="1">
            <a:off x="9191625" y="3357563"/>
            <a:ext cx="0" cy="4318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200" name="Text Box 10">
            <a:extLst>
              <a:ext uri="{FF2B5EF4-FFF2-40B4-BE49-F238E27FC236}">
                <a16:creationId xmlns:a16="http://schemas.microsoft.com/office/drawing/2014/main" id="{6F59E058-852F-4BE9-91E8-F28125FD62B1}"/>
              </a:ext>
            </a:extLst>
          </p:cNvPr>
          <p:cNvSpPr txBox="1">
            <a:spLocks noChangeArrowheads="1"/>
          </p:cNvSpPr>
          <p:nvPr/>
        </p:nvSpPr>
        <p:spPr bwMode="auto">
          <a:xfrm>
            <a:off x="1919289" y="2492375"/>
            <a:ext cx="8497887" cy="120032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en-US" sz="1800">
                <a:latin typeface="+mn-lt"/>
              </a:rPr>
              <a:t>  Pielonefrite     Otite media acuta     Bronchiolite              Polmonite                  Osteomielite</a:t>
            </a:r>
          </a:p>
          <a:p>
            <a:pPr eaLnBrk="1" hangingPunct="1">
              <a:spcBef>
                <a:spcPct val="0"/>
              </a:spcBef>
              <a:buFontTx/>
              <a:buNone/>
            </a:pPr>
            <a:r>
              <a:rPr lang="it-IT" altLang="en-US" sz="1800">
                <a:latin typeface="+mn-lt"/>
              </a:rPr>
              <a:t>  </a:t>
            </a:r>
            <a:r>
              <a:rPr lang="it-IT" altLang="en-US" sz="1800" i="1">
                <a:latin typeface="+mn-lt"/>
              </a:rPr>
              <a:t>E. Coli               H. Influentiae                 Virus Resp. Sinc.          Pneumococco</a:t>
            </a:r>
            <a:r>
              <a:rPr lang="it-IT" altLang="en-US" sz="1800">
                <a:latin typeface="+mn-lt"/>
              </a:rPr>
              <a:t>                 </a:t>
            </a:r>
            <a:r>
              <a:rPr lang="it-IT" altLang="en-US" sz="1800" i="1">
                <a:latin typeface="+mn-lt"/>
              </a:rPr>
              <a:t>S. Aureus</a:t>
            </a:r>
          </a:p>
          <a:p>
            <a:pPr eaLnBrk="1" hangingPunct="1">
              <a:spcBef>
                <a:spcPct val="0"/>
              </a:spcBef>
              <a:buFontTx/>
              <a:buNone/>
            </a:pPr>
            <a:r>
              <a:rPr lang="it-IT" altLang="en-US" sz="1800" i="1">
                <a:latin typeface="+mn-lt"/>
              </a:rPr>
              <a:t>                                                                                                       S. Aureus</a:t>
            </a:r>
            <a:r>
              <a:rPr lang="it-IT" altLang="en-US" sz="1800">
                <a:latin typeface="+mn-lt"/>
              </a:rPr>
              <a:t>   </a:t>
            </a:r>
          </a:p>
        </p:txBody>
      </p:sp>
      <p:sp>
        <p:nvSpPr>
          <p:cNvPr id="8201" name="Line 11">
            <a:extLst>
              <a:ext uri="{FF2B5EF4-FFF2-40B4-BE49-F238E27FC236}">
                <a16:creationId xmlns:a16="http://schemas.microsoft.com/office/drawing/2014/main" id="{2A32223E-8ED2-44D0-8A2B-3A91BAE15FCB}"/>
              </a:ext>
            </a:extLst>
          </p:cNvPr>
          <p:cNvSpPr>
            <a:spLocks noChangeShapeType="1"/>
          </p:cNvSpPr>
          <p:nvPr/>
        </p:nvSpPr>
        <p:spPr bwMode="auto">
          <a:xfrm flipV="1">
            <a:off x="2782888" y="3789363"/>
            <a:ext cx="0" cy="4318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202" name="Line 12">
            <a:extLst>
              <a:ext uri="{FF2B5EF4-FFF2-40B4-BE49-F238E27FC236}">
                <a16:creationId xmlns:a16="http://schemas.microsoft.com/office/drawing/2014/main" id="{0250B3FA-227F-468F-BB57-93EE412EFC62}"/>
              </a:ext>
            </a:extLst>
          </p:cNvPr>
          <p:cNvSpPr>
            <a:spLocks noChangeShapeType="1"/>
          </p:cNvSpPr>
          <p:nvPr/>
        </p:nvSpPr>
        <p:spPr bwMode="auto">
          <a:xfrm flipV="1">
            <a:off x="4224338" y="3789363"/>
            <a:ext cx="0" cy="4318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203" name="Text Box 14">
            <a:extLst>
              <a:ext uri="{FF2B5EF4-FFF2-40B4-BE49-F238E27FC236}">
                <a16:creationId xmlns:a16="http://schemas.microsoft.com/office/drawing/2014/main" id="{3AAC75AF-F519-4B4A-98CD-9E462107AFF4}"/>
              </a:ext>
            </a:extLst>
          </p:cNvPr>
          <p:cNvSpPr txBox="1">
            <a:spLocks noChangeArrowheads="1"/>
          </p:cNvSpPr>
          <p:nvPr/>
        </p:nvSpPr>
        <p:spPr bwMode="auto">
          <a:xfrm>
            <a:off x="1847850" y="4292601"/>
            <a:ext cx="4248150" cy="1754326"/>
          </a:xfrm>
          <a:prstGeom prst="rect">
            <a:avLst/>
          </a:prstGeom>
          <a:solidFill>
            <a:schemeClr val="hlink"/>
          </a:solidFill>
          <a:ln w="9525">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en-US" sz="1800" dirty="0">
                <a:solidFill>
                  <a:schemeClr val="bg1"/>
                </a:solidFill>
                <a:latin typeface="+mn-lt"/>
              </a:rPr>
              <a:t>  Sepsi neonatale          Meningite</a:t>
            </a:r>
          </a:p>
          <a:p>
            <a:pPr eaLnBrk="1" hangingPunct="1">
              <a:spcBef>
                <a:spcPct val="0"/>
              </a:spcBef>
              <a:buFontTx/>
              <a:buNone/>
            </a:pPr>
            <a:r>
              <a:rPr lang="it-IT" altLang="en-US" sz="1800" i="1" dirty="0">
                <a:solidFill>
                  <a:schemeClr val="bg1"/>
                </a:solidFill>
                <a:latin typeface="+mn-lt"/>
              </a:rPr>
              <a:t>* Streptococco B              * H. </a:t>
            </a:r>
            <a:r>
              <a:rPr lang="it-IT" altLang="en-US" sz="1800" i="1" dirty="0" err="1">
                <a:solidFill>
                  <a:schemeClr val="bg1"/>
                </a:solidFill>
                <a:latin typeface="+mn-lt"/>
              </a:rPr>
              <a:t>Influentiae</a:t>
            </a:r>
            <a:endParaRPr lang="it-IT" altLang="en-US" sz="1800" i="1" dirty="0">
              <a:solidFill>
                <a:schemeClr val="bg1"/>
              </a:solidFill>
              <a:latin typeface="+mn-lt"/>
            </a:endParaRPr>
          </a:p>
          <a:p>
            <a:pPr eaLnBrk="1" hangingPunct="1">
              <a:spcBef>
                <a:spcPct val="0"/>
              </a:spcBef>
              <a:buFontTx/>
              <a:buNone/>
            </a:pPr>
            <a:r>
              <a:rPr lang="it-IT" altLang="en-US" sz="1800" i="1" dirty="0">
                <a:solidFill>
                  <a:schemeClr val="bg1"/>
                </a:solidFill>
                <a:latin typeface="+mn-lt"/>
              </a:rPr>
              <a:t>                                           Meningococco</a:t>
            </a:r>
          </a:p>
          <a:p>
            <a:pPr eaLnBrk="1" hangingPunct="1">
              <a:spcBef>
                <a:spcPct val="0"/>
              </a:spcBef>
              <a:buFontTx/>
              <a:buNone/>
            </a:pPr>
            <a:r>
              <a:rPr lang="it-IT" altLang="en-US" sz="1800" i="1" dirty="0">
                <a:solidFill>
                  <a:schemeClr val="bg1"/>
                </a:solidFill>
                <a:latin typeface="+mn-lt"/>
              </a:rPr>
              <a:t>                                          Pneumococco</a:t>
            </a:r>
          </a:p>
          <a:p>
            <a:pPr eaLnBrk="1" hangingPunct="1">
              <a:spcBef>
                <a:spcPct val="0"/>
              </a:spcBef>
              <a:buFontTx/>
              <a:buNone/>
            </a:pPr>
            <a:endParaRPr lang="it-IT" altLang="en-US" sz="1800" dirty="0">
              <a:solidFill>
                <a:schemeClr val="bg1"/>
              </a:solidFill>
              <a:latin typeface="+mn-lt"/>
            </a:endParaRPr>
          </a:p>
          <a:p>
            <a:pPr eaLnBrk="1" hangingPunct="1">
              <a:spcBef>
                <a:spcPct val="0"/>
              </a:spcBef>
              <a:buFontTx/>
              <a:buNone/>
            </a:pPr>
            <a:endParaRPr lang="it-IT" altLang="en-US" sz="1800" dirty="0">
              <a:solidFill>
                <a:schemeClr val="bg1"/>
              </a:solidFill>
              <a:latin typeface="+mn-lt"/>
            </a:endParaRPr>
          </a:p>
        </p:txBody>
      </p:sp>
      <p:sp>
        <p:nvSpPr>
          <p:cNvPr id="14" name="TextBox 13">
            <a:extLst>
              <a:ext uri="{FF2B5EF4-FFF2-40B4-BE49-F238E27FC236}">
                <a16:creationId xmlns:a16="http://schemas.microsoft.com/office/drawing/2014/main" id="{24AECFEA-BAE2-4133-9B51-59107E85FB91}"/>
              </a:ext>
            </a:extLst>
          </p:cNvPr>
          <p:cNvSpPr txBox="1"/>
          <p:nvPr/>
        </p:nvSpPr>
        <p:spPr>
          <a:xfrm>
            <a:off x="286252" y="89575"/>
            <a:ext cx="11114316" cy="830997"/>
          </a:xfrm>
          <a:prstGeom prst="rect">
            <a:avLst/>
          </a:prstGeom>
          <a:noFill/>
        </p:spPr>
        <p:txBody>
          <a:bodyPr wrap="square" rtlCol="0">
            <a:spAutoFit/>
          </a:bodyPr>
          <a:lstStyle/>
          <a:p>
            <a:pPr algn="l"/>
            <a:r>
              <a:rPr lang="it-IT" sz="4800" b="0" i="0" u="none" strike="noStrike" baseline="0" dirty="0">
                <a:solidFill>
                  <a:srgbClr val="0070C0"/>
                </a:solidFill>
                <a:latin typeface="OpenSans-Regular"/>
              </a:rPr>
              <a:t>Cause di febbre batteriche e virali 0-2 aa</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Line 4">
            <a:extLst>
              <a:ext uri="{FF2B5EF4-FFF2-40B4-BE49-F238E27FC236}">
                <a16:creationId xmlns:a16="http://schemas.microsoft.com/office/drawing/2014/main" id="{6E270DDC-79EE-4D15-9307-EB0112C4C0D7}"/>
              </a:ext>
            </a:extLst>
          </p:cNvPr>
          <p:cNvSpPr>
            <a:spLocks noChangeShapeType="1"/>
          </p:cNvSpPr>
          <p:nvPr/>
        </p:nvSpPr>
        <p:spPr bwMode="auto">
          <a:xfrm>
            <a:off x="1774825" y="3789363"/>
            <a:ext cx="86423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it-IT" sz="1600"/>
          </a:p>
        </p:txBody>
      </p:sp>
      <p:sp>
        <p:nvSpPr>
          <p:cNvPr id="9219" name="Line 5">
            <a:extLst>
              <a:ext uri="{FF2B5EF4-FFF2-40B4-BE49-F238E27FC236}">
                <a16:creationId xmlns:a16="http://schemas.microsoft.com/office/drawing/2014/main" id="{F02825EA-6F2D-481B-86E0-85E9DB59574B}"/>
              </a:ext>
            </a:extLst>
          </p:cNvPr>
          <p:cNvSpPr>
            <a:spLocks noChangeShapeType="1"/>
          </p:cNvSpPr>
          <p:nvPr/>
        </p:nvSpPr>
        <p:spPr bwMode="auto">
          <a:xfrm flipV="1">
            <a:off x="1919288" y="3357563"/>
            <a:ext cx="0" cy="4318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it-IT" sz="1600"/>
          </a:p>
        </p:txBody>
      </p:sp>
      <p:sp>
        <p:nvSpPr>
          <p:cNvPr id="9220" name="Line 6">
            <a:extLst>
              <a:ext uri="{FF2B5EF4-FFF2-40B4-BE49-F238E27FC236}">
                <a16:creationId xmlns:a16="http://schemas.microsoft.com/office/drawing/2014/main" id="{1C9FB611-22ED-4E3A-8D2B-2309073B179E}"/>
              </a:ext>
            </a:extLst>
          </p:cNvPr>
          <p:cNvSpPr>
            <a:spLocks noChangeShapeType="1"/>
          </p:cNvSpPr>
          <p:nvPr/>
        </p:nvSpPr>
        <p:spPr bwMode="auto">
          <a:xfrm flipV="1">
            <a:off x="3287713" y="3357563"/>
            <a:ext cx="0" cy="4318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it-IT" sz="1600"/>
          </a:p>
        </p:txBody>
      </p:sp>
      <p:sp>
        <p:nvSpPr>
          <p:cNvPr id="9221" name="Line 7">
            <a:extLst>
              <a:ext uri="{FF2B5EF4-FFF2-40B4-BE49-F238E27FC236}">
                <a16:creationId xmlns:a16="http://schemas.microsoft.com/office/drawing/2014/main" id="{1F8A34F8-F58B-4AC4-BED6-E1CEDEAAE97F}"/>
              </a:ext>
            </a:extLst>
          </p:cNvPr>
          <p:cNvSpPr>
            <a:spLocks noChangeShapeType="1"/>
          </p:cNvSpPr>
          <p:nvPr/>
        </p:nvSpPr>
        <p:spPr bwMode="auto">
          <a:xfrm flipV="1">
            <a:off x="5951538" y="3357563"/>
            <a:ext cx="0" cy="4318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it-IT" sz="1600"/>
          </a:p>
        </p:txBody>
      </p:sp>
      <p:sp>
        <p:nvSpPr>
          <p:cNvPr id="9222" name="Line 8">
            <a:extLst>
              <a:ext uri="{FF2B5EF4-FFF2-40B4-BE49-F238E27FC236}">
                <a16:creationId xmlns:a16="http://schemas.microsoft.com/office/drawing/2014/main" id="{91C237C8-5865-4FEF-83C7-EC8FCEA88E17}"/>
              </a:ext>
            </a:extLst>
          </p:cNvPr>
          <p:cNvSpPr>
            <a:spLocks noChangeShapeType="1"/>
          </p:cNvSpPr>
          <p:nvPr/>
        </p:nvSpPr>
        <p:spPr bwMode="auto">
          <a:xfrm flipV="1">
            <a:off x="7464425" y="3357563"/>
            <a:ext cx="0" cy="4318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it-IT" sz="1600"/>
          </a:p>
        </p:txBody>
      </p:sp>
      <p:sp>
        <p:nvSpPr>
          <p:cNvPr id="9223" name="Text Box 10">
            <a:extLst>
              <a:ext uri="{FF2B5EF4-FFF2-40B4-BE49-F238E27FC236}">
                <a16:creationId xmlns:a16="http://schemas.microsoft.com/office/drawing/2014/main" id="{0291DD38-D16C-4B5B-B597-35020CBE9B4C}"/>
              </a:ext>
            </a:extLst>
          </p:cNvPr>
          <p:cNvSpPr txBox="1">
            <a:spLocks noChangeArrowheads="1"/>
          </p:cNvSpPr>
          <p:nvPr/>
        </p:nvSpPr>
        <p:spPr bwMode="auto">
          <a:xfrm>
            <a:off x="1774826" y="2492376"/>
            <a:ext cx="8893175" cy="132343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en-US" sz="1600">
                <a:latin typeface="+mn-lt"/>
              </a:rPr>
              <a:t>Polmonite        Otite media acuta/ricorrente   Infezioni virali     Linfoadeniti        M. Immunologiche   </a:t>
            </a:r>
          </a:p>
          <a:p>
            <a:pPr eaLnBrk="1" hangingPunct="1">
              <a:spcBef>
                <a:spcPct val="0"/>
              </a:spcBef>
              <a:buFontTx/>
              <a:buNone/>
            </a:pPr>
            <a:r>
              <a:rPr lang="it-IT" altLang="en-US" sz="1600" i="1">
                <a:latin typeface="+mn-lt"/>
              </a:rPr>
              <a:t>Pneumococco    Pneumococco                                Mononucleosi        S. Aureo                 Artrite Reumatoide</a:t>
            </a:r>
          </a:p>
          <a:p>
            <a:pPr eaLnBrk="1" hangingPunct="1">
              <a:spcBef>
                <a:spcPct val="0"/>
              </a:spcBef>
              <a:buFontTx/>
              <a:buNone/>
            </a:pPr>
            <a:r>
              <a:rPr lang="it-IT" altLang="en-US" sz="1600" i="1">
                <a:latin typeface="+mn-lt"/>
              </a:rPr>
              <a:t>                                                                                                                B. Henselae           Lupus Erit. Sistemico</a:t>
            </a:r>
          </a:p>
          <a:p>
            <a:pPr eaLnBrk="1" hangingPunct="1">
              <a:spcBef>
                <a:spcPct val="0"/>
              </a:spcBef>
              <a:buFontTx/>
              <a:buNone/>
            </a:pPr>
            <a:r>
              <a:rPr lang="it-IT" altLang="en-US" sz="1600" i="1">
                <a:latin typeface="+mn-lt"/>
              </a:rPr>
              <a:t>                                         </a:t>
            </a:r>
          </a:p>
          <a:p>
            <a:pPr eaLnBrk="1" hangingPunct="1">
              <a:spcBef>
                <a:spcPct val="0"/>
              </a:spcBef>
              <a:buFontTx/>
              <a:buNone/>
            </a:pPr>
            <a:r>
              <a:rPr lang="it-IT" altLang="en-US" sz="1600" i="1">
                <a:latin typeface="+mn-lt"/>
              </a:rPr>
              <a:t>                                                                                                       </a:t>
            </a:r>
            <a:endParaRPr lang="it-IT" altLang="en-US" sz="1600">
              <a:latin typeface="+mn-lt"/>
            </a:endParaRPr>
          </a:p>
        </p:txBody>
      </p:sp>
      <p:sp>
        <p:nvSpPr>
          <p:cNvPr id="9224" name="Text Box 11">
            <a:extLst>
              <a:ext uri="{FF2B5EF4-FFF2-40B4-BE49-F238E27FC236}">
                <a16:creationId xmlns:a16="http://schemas.microsoft.com/office/drawing/2014/main" id="{F1F6456F-9A4A-44FD-BD35-3C551F36AB65}"/>
              </a:ext>
            </a:extLst>
          </p:cNvPr>
          <p:cNvSpPr txBox="1">
            <a:spLocks noChangeArrowheads="1"/>
          </p:cNvSpPr>
          <p:nvPr/>
        </p:nvSpPr>
        <p:spPr bwMode="auto">
          <a:xfrm>
            <a:off x="1919288" y="4337050"/>
            <a:ext cx="4248150" cy="1477328"/>
          </a:xfrm>
          <a:prstGeom prst="rect">
            <a:avLst/>
          </a:prstGeom>
          <a:solidFill>
            <a:schemeClr val="hlink"/>
          </a:solidFill>
          <a:ln w="9525">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en-US" sz="1800" dirty="0">
                <a:solidFill>
                  <a:schemeClr val="bg1"/>
                </a:solidFill>
                <a:latin typeface="+mn-lt"/>
              </a:rPr>
              <a:t>Meningite                   </a:t>
            </a:r>
            <a:r>
              <a:rPr lang="it-IT" altLang="en-US" sz="1800" dirty="0" err="1">
                <a:solidFill>
                  <a:schemeClr val="bg1"/>
                </a:solidFill>
                <a:latin typeface="+mn-lt"/>
              </a:rPr>
              <a:t>Epiglottidite</a:t>
            </a:r>
            <a:endParaRPr lang="it-IT" altLang="en-US" sz="1800" dirty="0">
              <a:solidFill>
                <a:schemeClr val="bg1"/>
              </a:solidFill>
              <a:latin typeface="+mn-lt"/>
            </a:endParaRPr>
          </a:p>
          <a:p>
            <a:pPr eaLnBrk="1" hangingPunct="1">
              <a:spcBef>
                <a:spcPct val="0"/>
              </a:spcBef>
              <a:buFontTx/>
              <a:buNone/>
            </a:pPr>
            <a:r>
              <a:rPr lang="it-IT" altLang="en-US" sz="1800" i="1" dirty="0">
                <a:solidFill>
                  <a:schemeClr val="bg1"/>
                </a:solidFill>
                <a:latin typeface="+mn-lt"/>
              </a:rPr>
              <a:t>Meningococco              * H. </a:t>
            </a:r>
            <a:r>
              <a:rPr lang="it-IT" altLang="en-US" sz="1800" i="1" dirty="0" err="1">
                <a:solidFill>
                  <a:schemeClr val="bg1"/>
                </a:solidFill>
                <a:latin typeface="+mn-lt"/>
              </a:rPr>
              <a:t>Influentiae</a:t>
            </a:r>
            <a:endParaRPr lang="it-IT" altLang="en-US" sz="1800" i="1" dirty="0">
              <a:solidFill>
                <a:schemeClr val="bg1"/>
              </a:solidFill>
              <a:latin typeface="+mn-lt"/>
            </a:endParaRPr>
          </a:p>
          <a:p>
            <a:pPr eaLnBrk="1" hangingPunct="1">
              <a:spcBef>
                <a:spcPct val="0"/>
              </a:spcBef>
              <a:buFontTx/>
              <a:buNone/>
            </a:pPr>
            <a:r>
              <a:rPr lang="it-IT" altLang="en-US" sz="1800" i="1" dirty="0">
                <a:solidFill>
                  <a:schemeClr val="bg1"/>
                </a:solidFill>
                <a:latin typeface="+mn-lt"/>
              </a:rPr>
              <a:t> </a:t>
            </a:r>
          </a:p>
          <a:p>
            <a:pPr eaLnBrk="1" hangingPunct="1">
              <a:spcBef>
                <a:spcPct val="0"/>
              </a:spcBef>
              <a:buFontTx/>
              <a:buNone/>
            </a:pPr>
            <a:endParaRPr lang="it-IT" altLang="en-US" sz="1800" dirty="0">
              <a:solidFill>
                <a:schemeClr val="bg1"/>
              </a:solidFill>
              <a:latin typeface="+mn-lt"/>
            </a:endParaRPr>
          </a:p>
          <a:p>
            <a:pPr eaLnBrk="1" hangingPunct="1">
              <a:spcBef>
                <a:spcPct val="0"/>
              </a:spcBef>
              <a:buFontTx/>
              <a:buNone/>
            </a:pPr>
            <a:endParaRPr lang="it-IT" altLang="en-US" sz="1800" dirty="0">
              <a:solidFill>
                <a:schemeClr val="bg1"/>
              </a:solidFill>
              <a:latin typeface="+mn-lt"/>
            </a:endParaRPr>
          </a:p>
        </p:txBody>
      </p:sp>
      <p:sp>
        <p:nvSpPr>
          <p:cNvPr id="9225" name="Line 12">
            <a:extLst>
              <a:ext uri="{FF2B5EF4-FFF2-40B4-BE49-F238E27FC236}">
                <a16:creationId xmlns:a16="http://schemas.microsoft.com/office/drawing/2014/main" id="{6DA829D2-9D91-48D1-8D2A-DA6AE2A0A2A7}"/>
              </a:ext>
            </a:extLst>
          </p:cNvPr>
          <p:cNvSpPr>
            <a:spLocks noChangeShapeType="1"/>
          </p:cNvSpPr>
          <p:nvPr/>
        </p:nvSpPr>
        <p:spPr bwMode="auto">
          <a:xfrm flipV="1">
            <a:off x="2782888" y="3789363"/>
            <a:ext cx="0" cy="4318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it-IT" sz="1600"/>
          </a:p>
        </p:txBody>
      </p:sp>
      <p:sp>
        <p:nvSpPr>
          <p:cNvPr id="9226" name="Line 13">
            <a:extLst>
              <a:ext uri="{FF2B5EF4-FFF2-40B4-BE49-F238E27FC236}">
                <a16:creationId xmlns:a16="http://schemas.microsoft.com/office/drawing/2014/main" id="{656F5F54-96D0-4EF1-8AF4-CCAC23CB83C7}"/>
              </a:ext>
            </a:extLst>
          </p:cNvPr>
          <p:cNvSpPr>
            <a:spLocks noChangeShapeType="1"/>
          </p:cNvSpPr>
          <p:nvPr/>
        </p:nvSpPr>
        <p:spPr bwMode="auto">
          <a:xfrm flipV="1">
            <a:off x="4079875" y="3789363"/>
            <a:ext cx="0" cy="4318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it-IT" sz="1600"/>
          </a:p>
        </p:txBody>
      </p:sp>
      <p:sp>
        <p:nvSpPr>
          <p:cNvPr id="9228" name="Line 15">
            <a:extLst>
              <a:ext uri="{FF2B5EF4-FFF2-40B4-BE49-F238E27FC236}">
                <a16:creationId xmlns:a16="http://schemas.microsoft.com/office/drawing/2014/main" id="{3F514E39-EAFA-424C-9CD5-1582125B5FDB}"/>
              </a:ext>
            </a:extLst>
          </p:cNvPr>
          <p:cNvSpPr>
            <a:spLocks noChangeShapeType="1"/>
          </p:cNvSpPr>
          <p:nvPr/>
        </p:nvSpPr>
        <p:spPr bwMode="auto">
          <a:xfrm flipV="1">
            <a:off x="8904288" y="3357563"/>
            <a:ext cx="0" cy="4318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it-IT" sz="1600"/>
          </a:p>
        </p:txBody>
      </p:sp>
      <p:sp>
        <p:nvSpPr>
          <p:cNvPr id="14" name="TextBox 13">
            <a:extLst>
              <a:ext uri="{FF2B5EF4-FFF2-40B4-BE49-F238E27FC236}">
                <a16:creationId xmlns:a16="http://schemas.microsoft.com/office/drawing/2014/main" id="{1ACEA5F4-D9B3-4424-BAAB-A8DB9111EF7E}"/>
              </a:ext>
            </a:extLst>
          </p:cNvPr>
          <p:cNvSpPr txBox="1"/>
          <p:nvPr/>
        </p:nvSpPr>
        <p:spPr>
          <a:xfrm>
            <a:off x="286252" y="89575"/>
            <a:ext cx="11114316" cy="830997"/>
          </a:xfrm>
          <a:prstGeom prst="rect">
            <a:avLst/>
          </a:prstGeom>
          <a:noFill/>
        </p:spPr>
        <p:txBody>
          <a:bodyPr wrap="square" rtlCol="0">
            <a:spAutoFit/>
          </a:bodyPr>
          <a:lstStyle/>
          <a:p>
            <a:pPr algn="l"/>
            <a:r>
              <a:rPr lang="it-IT" sz="4800" b="0" i="0" u="none" strike="noStrike" baseline="0" dirty="0">
                <a:solidFill>
                  <a:srgbClr val="0070C0"/>
                </a:solidFill>
                <a:latin typeface="OpenSans-Regular"/>
              </a:rPr>
              <a:t>Cause di febbre batteriche e virali dopo 2 aa</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F64831-46C4-44F3-9FDD-077172D17469}"/>
              </a:ext>
            </a:extLst>
          </p:cNvPr>
          <p:cNvPicPr>
            <a:picLocks noChangeAspect="1"/>
          </p:cNvPicPr>
          <p:nvPr/>
        </p:nvPicPr>
        <p:blipFill>
          <a:blip r:embed="rId2"/>
          <a:stretch>
            <a:fillRect/>
          </a:stretch>
        </p:blipFill>
        <p:spPr>
          <a:xfrm>
            <a:off x="1453445" y="643467"/>
            <a:ext cx="9285109" cy="5571065"/>
          </a:xfrm>
          <a:prstGeom prst="rect">
            <a:avLst/>
          </a:prstGeom>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P1070749">
            <a:extLst>
              <a:ext uri="{FF2B5EF4-FFF2-40B4-BE49-F238E27FC236}">
                <a16:creationId xmlns:a16="http://schemas.microsoft.com/office/drawing/2014/main" id="{6338423D-D1E7-4460-9F3E-2C43EF7E74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6913" y="0"/>
            <a:ext cx="51450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6B67734E-875B-42A0-8D1A-72076CECD2D5}"/>
              </a:ext>
            </a:extLst>
          </p:cNvPr>
          <p:cNvSpPr txBox="1"/>
          <p:nvPr/>
        </p:nvSpPr>
        <p:spPr>
          <a:xfrm>
            <a:off x="286252" y="89575"/>
            <a:ext cx="11114316" cy="830997"/>
          </a:xfrm>
          <a:prstGeom prst="rect">
            <a:avLst/>
          </a:prstGeom>
          <a:noFill/>
        </p:spPr>
        <p:txBody>
          <a:bodyPr wrap="square" rtlCol="0">
            <a:spAutoFit/>
          </a:bodyPr>
          <a:lstStyle/>
          <a:p>
            <a:pPr algn="l"/>
            <a:r>
              <a:rPr lang="it-IT" sz="4800" b="0" i="0" u="none" strike="noStrike" baseline="0" dirty="0">
                <a:solidFill>
                  <a:srgbClr val="0070C0"/>
                </a:solidFill>
                <a:latin typeface="OpenSans-Regular"/>
              </a:rPr>
              <a:t>Otite media acuta</a:t>
            </a:r>
          </a:p>
        </p:txBody>
      </p:sp>
      <p:sp>
        <p:nvSpPr>
          <p:cNvPr id="2" name="TextBox 1">
            <a:extLst>
              <a:ext uri="{FF2B5EF4-FFF2-40B4-BE49-F238E27FC236}">
                <a16:creationId xmlns:a16="http://schemas.microsoft.com/office/drawing/2014/main" id="{15CDCA9C-D7C8-4A8B-97BC-5C059AF025AD}"/>
              </a:ext>
            </a:extLst>
          </p:cNvPr>
          <p:cNvSpPr txBox="1"/>
          <p:nvPr/>
        </p:nvSpPr>
        <p:spPr>
          <a:xfrm>
            <a:off x="286252" y="1056290"/>
            <a:ext cx="6453507" cy="5016758"/>
          </a:xfrm>
          <a:prstGeom prst="rect">
            <a:avLst/>
          </a:prstGeom>
          <a:noFill/>
        </p:spPr>
        <p:txBody>
          <a:bodyPr wrap="square" rtlCol="0">
            <a:spAutoFit/>
          </a:bodyPr>
          <a:lstStyle/>
          <a:p>
            <a:pPr eaLnBrk="1" hangingPunct="1">
              <a:spcBef>
                <a:spcPct val="0"/>
              </a:spcBef>
              <a:buFontTx/>
              <a:buNone/>
            </a:pPr>
            <a:r>
              <a:rPr lang="it-IT" altLang="en-US" sz="2000" dirty="0"/>
              <a:t>Ogni anno circa l’80% della popolazione d’età compresa tra 3-6 anni e il 30% sotto i tre anni ha almeno una volta questa patologia</a:t>
            </a:r>
          </a:p>
          <a:p>
            <a:pPr eaLnBrk="1" hangingPunct="1">
              <a:spcBef>
                <a:spcPct val="0"/>
              </a:spcBef>
              <a:buFontTx/>
              <a:buNone/>
            </a:pPr>
            <a:endParaRPr lang="it-IT" sz="2000" dirty="0"/>
          </a:p>
          <a:p>
            <a:pPr eaLnBrk="1" hangingPunct="1">
              <a:spcBef>
                <a:spcPct val="0"/>
              </a:spcBef>
              <a:buFontTx/>
              <a:buNone/>
            </a:pPr>
            <a:r>
              <a:rPr lang="it-IT" altLang="en-US" sz="2000" dirty="0"/>
              <a:t>Gli agenti eziologici più comuni sono: </a:t>
            </a:r>
          </a:p>
          <a:p>
            <a:pPr eaLnBrk="1" hangingPunct="1">
              <a:spcBef>
                <a:spcPct val="0"/>
              </a:spcBef>
              <a:buFontTx/>
              <a:buNone/>
            </a:pPr>
            <a:r>
              <a:rPr lang="it-IT" altLang="en-US" sz="2000" dirty="0"/>
              <a:t>Pneumococco (30-40%)</a:t>
            </a:r>
          </a:p>
          <a:p>
            <a:pPr eaLnBrk="1" hangingPunct="1">
              <a:spcBef>
                <a:spcPct val="0"/>
              </a:spcBef>
              <a:buFontTx/>
              <a:buNone/>
            </a:pPr>
            <a:r>
              <a:rPr lang="it-IT" altLang="en-US" sz="2000" dirty="0"/>
              <a:t>Virus Respiratorio Sinciziale (20%)</a:t>
            </a:r>
          </a:p>
          <a:p>
            <a:pPr eaLnBrk="1" hangingPunct="1">
              <a:spcBef>
                <a:spcPct val="0"/>
              </a:spcBef>
              <a:buFontTx/>
              <a:buNone/>
            </a:pPr>
            <a:r>
              <a:rPr lang="it-IT" altLang="en-US" sz="2000" dirty="0"/>
              <a:t>Emofilo capsulato (20%)</a:t>
            </a:r>
          </a:p>
          <a:p>
            <a:pPr eaLnBrk="1" hangingPunct="1">
              <a:spcBef>
                <a:spcPct val="0"/>
              </a:spcBef>
              <a:buFontTx/>
              <a:buNone/>
            </a:pPr>
            <a:endParaRPr lang="it-IT" sz="2000" dirty="0"/>
          </a:p>
          <a:p>
            <a:pPr eaLnBrk="1" hangingPunct="1">
              <a:spcBef>
                <a:spcPct val="0"/>
              </a:spcBef>
            </a:pPr>
            <a:r>
              <a:rPr lang="it-IT" altLang="en-US" sz="2000" i="1" dirty="0"/>
              <a:t>Dolore</a:t>
            </a:r>
            <a:r>
              <a:rPr lang="it-IT" altLang="en-US" sz="2000" dirty="0"/>
              <a:t>: di solito dolore vivo, responsabile di pianto inconsolabile specie notturno.</a:t>
            </a:r>
          </a:p>
          <a:p>
            <a:pPr eaLnBrk="1" hangingPunct="1">
              <a:spcBef>
                <a:spcPct val="0"/>
              </a:spcBef>
              <a:buFontTx/>
              <a:buNone/>
            </a:pPr>
            <a:r>
              <a:rPr lang="it-IT" altLang="en-US" sz="2000" i="1" dirty="0"/>
              <a:t>Irrequietezza</a:t>
            </a:r>
            <a:r>
              <a:rPr lang="it-IT" altLang="en-US" sz="2000" dirty="0"/>
              <a:t>: bambino strano, piagnucoloso, sempre attaccato al genitore.</a:t>
            </a:r>
          </a:p>
          <a:p>
            <a:pPr eaLnBrk="1" hangingPunct="1">
              <a:spcBef>
                <a:spcPct val="0"/>
              </a:spcBef>
              <a:buFontTx/>
              <a:buNone/>
            </a:pPr>
            <a:r>
              <a:rPr lang="it-IT" altLang="en-US" sz="2000" i="1" dirty="0"/>
              <a:t>Febbre</a:t>
            </a:r>
            <a:r>
              <a:rPr lang="it-IT" altLang="en-US" sz="2000" dirty="0"/>
              <a:t>: presente in circa il 60% dei casi.</a:t>
            </a:r>
          </a:p>
          <a:p>
            <a:pPr eaLnBrk="1" hangingPunct="1">
              <a:spcBef>
                <a:spcPct val="0"/>
              </a:spcBef>
              <a:buFontTx/>
              <a:buNone/>
            </a:pPr>
            <a:r>
              <a:rPr lang="it-IT" altLang="en-US" sz="2000" i="1" dirty="0"/>
              <a:t>Otorrea</a:t>
            </a:r>
            <a:r>
              <a:rPr lang="it-IT" altLang="en-US" sz="2000" dirty="0"/>
              <a:t>: conseguenza della perforazione del timpano</a:t>
            </a:r>
          </a:p>
          <a:p>
            <a:pPr eaLnBrk="1" hangingPunct="1">
              <a:spcBef>
                <a:spcPct val="0"/>
              </a:spcBef>
              <a:buFontTx/>
              <a:buNone/>
            </a:pPr>
            <a:endParaRPr lang="it-IT" sz="20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3867A22-84F4-486A-BA73-EC0A6FF1AF1F}"/>
              </a:ext>
            </a:extLst>
          </p:cNvPr>
          <p:cNvSpPr txBox="1"/>
          <p:nvPr/>
        </p:nvSpPr>
        <p:spPr>
          <a:xfrm>
            <a:off x="286252" y="89575"/>
            <a:ext cx="4500901" cy="830997"/>
          </a:xfrm>
          <a:prstGeom prst="rect">
            <a:avLst/>
          </a:prstGeom>
          <a:noFill/>
        </p:spPr>
        <p:txBody>
          <a:bodyPr wrap="square" rtlCol="0">
            <a:spAutoFit/>
          </a:bodyPr>
          <a:lstStyle/>
          <a:p>
            <a:pPr algn="l"/>
            <a:r>
              <a:rPr lang="it-IT" sz="4800" b="0" i="0" u="none" strike="noStrike" baseline="0" dirty="0">
                <a:solidFill>
                  <a:srgbClr val="0070C0"/>
                </a:solidFill>
                <a:latin typeface="OpenSans-Regular"/>
              </a:rPr>
              <a:t>Otoscopia</a:t>
            </a:r>
          </a:p>
        </p:txBody>
      </p:sp>
      <p:pic>
        <p:nvPicPr>
          <p:cNvPr id="3" name="Picture 2">
            <a:extLst>
              <a:ext uri="{FF2B5EF4-FFF2-40B4-BE49-F238E27FC236}">
                <a16:creationId xmlns:a16="http://schemas.microsoft.com/office/drawing/2014/main" id="{4A3DF2D0-0542-4EFF-85C2-FC53907041B7}"/>
              </a:ext>
            </a:extLst>
          </p:cNvPr>
          <p:cNvPicPr>
            <a:picLocks noChangeAspect="1"/>
          </p:cNvPicPr>
          <p:nvPr/>
        </p:nvPicPr>
        <p:blipFill>
          <a:blip r:embed="rId2"/>
          <a:stretch>
            <a:fillRect/>
          </a:stretch>
        </p:blipFill>
        <p:spPr>
          <a:xfrm>
            <a:off x="286252" y="937932"/>
            <a:ext cx="3512497" cy="4982135"/>
          </a:xfrm>
          <a:prstGeom prst="rect">
            <a:avLst/>
          </a:prstGeom>
        </p:spPr>
      </p:pic>
      <p:pic>
        <p:nvPicPr>
          <p:cNvPr id="24578" name="Picture 2" descr=" ">
            <a:hlinkClick r:id="rId3"/>
            <a:extLst>
              <a:ext uri="{FF2B5EF4-FFF2-40B4-BE49-F238E27FC236}">
                <a16:creationId xmlns:a16="http://schemas.microsoft.com/office/drawing/2014/main" id="{880A9A02-3D3B-4441-862C-B9541C206F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1748" y="1887913"/>
            <a:ext cx="9144000" cy="370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3">
            <a:extLst>
              <a:ext uri="{FF2B5EF4-FFF2-40B4-BE49-F238E27FC236}">
                <a16:creationId xmlns:a16="http://schemas.microsoft.com/office/drawing/2014/main" id="{745F832A-B8DA-454A-8DE5-A8CBBF619D12}"/>
              </a:ext>
            </a:extLst>
          </p:cNvPr>
          <p:cNvSpPr>
            <a:spLocks noChangeArrowheads="1"/>
          </p:cNvSpPr>
          <p:nvPr/>
        </p:nvSpPr>
        <p:spPr bwMode="auto">
          <a:xfrm rot="10800000" flipV="1">
            <a:off x="2828740" y="5586220"/>
            <a:ext cx="7273925" cy="1015663"/>
          </a:xfrm>
          <a:prstGeom prst="rect">
            <a:avLst/>
          </a:prstGeom>
          <a:solidFill>
            <a:schemeClr val="bg2"/>
          </a:solidFill>
          <a:ln>
            <a:noFill/>
          </a:ln>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it-IT" altLang="en-US" sz="2000" b="1" dirty="0"/>
              <a:t>Panel A</a:t>
            </a:r>
            <a:r>
              <a:rPr lang="it-IT" altLang="en-US" sz="2000" dirty="0"/>
              <a:t> timpano retratto, malleolo sporgente </a:t>
            </a:r>
          </a:p>
          <a:p>
            <a:pPr algn="just" eaLnBrk="1" hangingPunct="1">
              <a:spcBef>
                <a:spcPct val="0"/>
              </a:spcBef>
              <a:buFontTx/>
              <a:buNone/>
            </a:pPr>
            <a:r>
              <a:rPr lang="it-IT" altLang="en-US" sz="2000" b="1" dirty="0"/>
              <a:t>Panel B</a:t>
            </a:r>
            <a:r>
              <a:rPr lang="it-IT" altLang="en-US" sz="2000" dirty="0"/>
              <a:t> </a:t>
            </a:r>
            <a:r>
              <a:rPr lang="it-IT" altLang="en-US" sz="2000" dirty="0" err="1"/>
              <a:t>otitie</a:t>
            </a:r>
            <a:r>
              <a:rPr lang="it-IT" altLang="en-US" sz="2000" dirty="0"/>
              <a:t> media. Timpano gonfio con raccolta di pus </a:t>
            </a:r>
          </a:p>
          <a:p>
            <a:pPr algn="just" eaLnBrk="1" hangingPunct="1">
              <a:spcBef>
                <a:spcPct val="0"/>
              </a:spcBef>
              <a:buFontTx/>
              <a:buNone/>
            </a:pPr>
            <a:r>
              <a:rPr lang="it-IT" altLang="en-US" sz="2000" b="1" dirty="0"/>
              <a:t>Panel C</a:t>
            </a:r>
            <a:r>
              <a:rPr lang="it-IT" altLang="en-US" sz="2000" dirty="0"/>
              <a:t> otite media. Timpano arrossato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dissolve">
                                      <p:cBhvr>
                                        <p:cTn id="7" dur="500"/>
                                        <p:tgtEl>
                                          <p:spTgt spid="2457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4579"/>
                                        </p:tgtEl>
                                        <p:attrNameLst>
                                          <p:attrName>style.visibility</p:attrName>
                                        </p:attrNameLst>
                                      </p:cBhvr>
                                      <p:to>
                                        <p:strVal val="visible"/>
                                      </p:to>
                                    </p:set>
                                    <p:animEffect transition="in" filter="dissolve">
                                      <p:cBhvr>
                                        <p:cTn id="10" dur="500"/>
                                        <p:tgtEl>
                                          <p:spTgt spid="24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a:extLst>
              <a:ext uri="{FF2B5EF4-FFF2-40B4-BE49-F238E27FC236}">
                <a16:creationId xmlns:a16="http://schemas.microsoft.com/office/drawing/2014/main" id="{69F7D8F0-0704-4033-9D00-9633723F3ACF}"/>
              </a:ext>
            </a:extLst>
          </p:cNvPr>
          <p:cNvSpPr txBox="1">
            <a:spLocks noChangeArrowheads="1"/>
          </p:cNvSpPr>
          <p:nvPr/>
        </p:nvSpPr>
        <p:spPr bwMode="auto">
          <a:xfrm>
            <a:off x="873966" y="1400842"/>
            <a:ext cx="9703823" cy="1015663"/>
          </a:xfrm>
          <a:prstGeom prst="rect">
            <a:avLst/>
          </a:prstGeom>
          <a:noFill/>
          <a:ln w="12700">
            <a:noFill/>
            <a:miter lim="800000"/>
            <a:headEnd/>
            <a:tailEnd/>
          </a:ln>
        </p:spPr>
        <p:txBody>
          <a:bodyPr wrap="squar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eaLnBrk="1" hangingPunct="1">
              <a:spcBef>
                <a:spcPct val="0"/>
              </a:spcBef>
              <a:buNone/>
            </a:pPr>
            <a:r>
              <a:rPr lang="it-IT" altLang="en-US" sz="2000" dirty="0"/>
              <a:t>circa l’80% degli episodi di O.M.A. si risolvono spontaneamente in 1-3 giorni.</a:t>
            </a:r>
          </a:p>
          <a:p>
            <a:pPr eaLnBrk="1" hangingPunct="1">
              <a:spcBef>
                <a:spcPct val="0"/>
              </a:spcBef>
              <a:buFontTx/>
              <a:buNone/>
            </a:pPr>
            <a:r>
              <a:rPr lang="it-IT" altLang="en-US" sz="2000" dirty="0"/>
              <a:t>Verosimilmente si tratta delle infezioni sostenute da virus o da germi meno aggressivi (es. emofilo non capsulato).</a:t>
            </a:r>
          </a:p>
        </p:txBody>
      </p:sp>
      <p:sp>
        <p:nvSpPr>
          <p:cNvPr id="25605" name="Text Box 5">
            <a:extLst>
              <a:ext uri="{FF2B5EF4-FFF2-40B4-BE49-F238E27FC236}">
                <a16:creationId xmlns:a16="http://schemas.microsoft.com/office/drawing/2014/main" id="{B7BDA05C-CBFA-46FF-A517-AB17C736B588}"/>
              </a:ext>
            </a:extLst>
          </p:cNvPr>
          <p:cNvSpPr txBox="1">
            <a:spLocks noChangeArrowheads="1"/>
          </p:cNvSpPr>
          <p:nvPr/>
        </p:nvSpPr>
        <p:spPr bwMode="auto">
          <a:xfrm>
            <a:off x="873966" y="2869348"/>
            <a:ext cx="7192995" cy="1015663"/>
          </a:xfrm>
          <a:prstGeom prst="rect">
            <a:avLst/>
          </a:prstGeom>
          <a:solidFill>
            <a:srgbClr val="EDE775"/>
          </a:solidFill>
          <a:ln w="12700">
            <a:solidFill>
              <a:schemeClr val="tx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en-US" sz="2000" dirty="0"/>
              <a:t>In prima battuta paracetamolo 10-15mg/kg/dose ogni 6 ore</a:t>
            </a:r>
          </a:p>
          <a:p>
            <a:pPr eaLnBrk="1" hangingPunct="1">
              <a:spcBef>
                <a:spcPct val="0"/>
              </a:spcBef>
              <a:buFontTx/>
              <a:buNone/>
            </a:pPr>
            <a:r>
              <a:rPr lang="it-IT" altLang="en-US" sz="2000" dirty="0"/>
              <a:t>per 24-48 ore (eventualmente associato con gocce otologiche</a:t>
            </a:r>
          </a:p>
          <a:p>
            <a:pPr eaLnBrk="1" hangingPunct="1">
              <a:spcBef>
                <a:spcPct val="0"/>
              </a:spcBef>
              <a:buFontTx/>
              <a:buNone/>
            </a:pPr>
            <a:r>
              <a:rPr lang="it-IT" altLang="en-US" sz="2000" dirty="0"/>
              <a:t>Anestetiche).</a:t>
            </a:r>
          </a:p>
        </p:txBody>
      </p:sp>
      <p:sp>
        <p:nvSpPr>
          <p:cNvPr id="25608" name="Text Box 8">
            <a:extLst>
              <a:ext uri="{FF2B5EF4-FFF2-40B4-BE49-F238E27FC236}">
                <a16:creationId xmlns:a16="http://schemas.microsoft.com/office/drawing/2014/main" id="{A6352D80-E182-4AF7-A492-F2970E38076C}"/>
              </a:ext>
            </a:extLst>
          </p:cNvPr>
          <p:cNvSpPr txBox="1">
            <a:spLocks noChangeArrowheads="1"/>
          </p:cNvSpPr>
          <p:nvPr/>
        </p:nvSpPr>
        <p:spPr bwMode="auto">
          <a:xfrm>
            <a:off x="2409825" y="4337854"/>
            <a:ext cx="6595075" cy="1015663"/>
          </a:xfrm>
          <a:prstGeom prst="rect">
            <a:avLst/>
          </a:prstGeom>
          <a:solidFill>
            <a:srgbClr val="EDE775"/>
          </a:solidFill>
          <a:ln w="12700">
            <a:solidFill>
              <a:schemeClr val="tx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en-US" sz="2000" dirty="0"/>
              <a:t>Fallimento: trattamento con amoxicillina 50-75mg/kg/die </a:t>
            </a:r>
          </a:p>
          <a:p>
            <a:pPr eaLnBrk="1" hangingPunct="1">
              <a:spcBef>
                <a:spcPct val="0"/>
              </a:spcBef>
              <a:buFontTx/>
              <a:buNone/>
            </a:pPr>
            <a:r>
              <a:rPr lang="it-IT" altLang="en-US" sz="2000" dirty="0"/>
              <a:t>in 3 somministrazioni. </a:t>
            </a:r>
          </a:p>
          <a:p>
            <a:pPr eaLnBrk="1" hangingPunct="1">
              <a:spcBef>
                <a:spcPct val="0"/>
              </a:spcBef>
              <a:buFontTx/>
              <a:buNone/>
            </a:pPr>
            <a:r>
              <a:rPr lang="it-IT" altLang="en-US" sz="2000" dirty="0"/>
              <a:t>In prima battuta se quadro importante</a:t>
            </a:r>
          </a:p>
        </p:txBody>
      </p:sp>
      <p:sp>
        <p:nvSpPr>
          <p:cNvPr id="9" name="TextBox 8">
            <a:extLst>
              <a:ext uri="{FF2B5EF4-FFF2-40B4-BE49-F238E27FC236}">
                <a16:creationId xmlns:a16="http://schemas.microsoft.com/office/drawing/2014/main" id="{8030527A-E246-41ED-B499-F97FFA59C7B0}"/>
              </a:ext>
            </a:extLst>
          </p:cNvPr>
          <p:cNvSpPr txBox="1"/>
          <p:nvPr/>
        </p:nvSpPr>
        <p:spPr>
          <a:xfrm>
            <a:off x="286252" y="89575"/>
            <a:ext cx="11114316" cy="830997"/>
          </a:xfrm>
          <a:prstGeom prst="rect">
            <a:avLst/>
          </a:prstGeom>
          <a:noFill/>
        </p:spPr>
        <p:txBody>
          <a:bodyPr wrap="square" rtlCol="0">
            <a:spAutoFit/>
          </a:bodyPr>
          <a:lstStyle/>
          <a:p>
            <a:pPr algn="l"/>
            <a:r>
              <a:rPr lang="it-IT" sz="4800" b="0" i="0" u="none" strike="noStrike" baseline="0" dirty="0">
                <a:solidFill>
                  <a:srgbClr val="0070C0"/>
                </a:solidFill>
                <a:latin typeface="OpenSans-Regular"/>
              </a:rPr>
              <a:t>Otite media acuta: terapia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25605"/>
                                        </p:tgtEl>
                                        <p:attrNameLst>
                                          <p:attrName>style.visibility</p:attrName>
                                        </p:attrNameLst>
                                      </p:cBhvr>
                                      <p:to>
                                        <p:strVal val="visible"/>
                                      </p:to>
                                    </p:set>
                                    <p:animEffect transition="in" filter="dissolve">
                                      <p:cBhvr>
                                        <p:cTn id="7" dur="500"/>
                                        <p:tgtEl>
                                          <p:spTgt spid="2560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5608"/>
                                        </p:tgtEl>
                                        <p:attrNameLst>
                                          <p:attrName>style.visibility</p:attrName>
                                        </p:attrNameLst>
                                      </p:cBhvr>
                                      <p:to>
                                        <p:strVal val="visible"/>
                                      </p:to>
                                    </p:set>
                                    <p:animEffect transition="in" filter="dissolve">
                                      <p:cBhvr>
                                        <p:cTn id="10" dur="500"/>
                                        <p:tgtEl>
                                          <p:spTgt spid="256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5" grpId="0" animBg="1"/>
      <p:bldP spid="2560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25FD01-D630-464C-9447-E34F32D10CE4}"/>
              </a:ext>
            </a:extLst>
          </p:cNvPr>
          <p:cNvSpPr txBox="1"/>
          <p:nvPr/>
        </p:nvSpPr>
        <p:spPr>
          <a:xfrm>
            <a:off x="286252" y="89575"/>
            <a:ext cx="11114316" cy="830997"/>
          </a:xfrm>
          <a:prstGeom prst="rect">
            <a:avLst/>
          </a:prstGeom>
          <a:noFill/>
        </p:spPr>
        <p:txBody>
          <a:bodyPr wrap="square" rtlCol="0">
            <a:spAutoFit/>
          </a:bodyPr>
          <a:lstStyle/>
          <a:p>
            <a:pPr algn="l"/>
            <a:r>
              <a:rPr lang="it-IT" sz="4800" b="0" i="0" u="none" strike="noStrike" baseline="0" dirty="0">
                <a:solidFill>
                  <a:srgbClr val="0070C0"/>
                </a:solidFill>
                <a:latin typeface="OpenSans-Regular"/>
              </a:rPr>
              <a:t>INFEZIONI BATTERICHE</a:t>
            </a:r>
          </a:p>
        </p:txBody>
      </p:sp>
      <p:sp>
        <p:nvSpPr>
          <p:cNvPr id="3" name="TextBox 2">
            <a:extLst>
              <a:ext uri="{FF2B5EF4-FFF2-40B4-BE49-F238E27FC236}">
                <a16:creationId xmlns:a16="http://schemas.microsoft.com/office/drawing/2014/main" id="{C9283424-AEA6-4F18-8FD4-C66469442CC6}"/>
              </a:ext>
            </a:extLst>
          </p:cNvPr>
          <p:cNvSpPr txBox="1"/>
          <p:nvPr/>
        </p:nvSpPr>
        <p:spPr>
          <a:xfrm>
            <a:off x="366934" y="4545106"/>
            <a:ext cx="9130553" cy="1569660"/>
          </a:xfrm>
          <a:prstGeom prst="rect">
            <a:avLst/>
          </a:prstGeom>
          <a:noFill/>
        </p:spPr>
        <p:txBody>
          <a:bodyPr wrap="square" rtlCol="0">
            <a:spAutoFit/>
          </a:bodyPr>
          <a:lstStyle/>
          <a:p>
            <a:r>
              <a:rPr lang="it-IT" sz="2400" b="1" dirty="0"/>
              <a:t>TERAPIA ANTIBIOTICA</a:t>
            </a:r>
          </a:p>
          <a:p>
            <a:pPr marL="342900" indent="-342900">
              <a:buFontTx/>
              <a:buChar char="-"/>
            </a:pPr>
            <a:r>
              <a:rPr lang="it-IT" sz="2400" dirty="0"/>
              <a:t>partire dagli antibiotici più semplici (penicilline) dove possibile</a:t>
            </a:r>
          </a:p>
          <a:p>
            <a:pPr marL="342900" indent="-342900">
              <a:buFontTx/>
              <a:buChar char="-"/>
            </a:pPr>
            <a:r>
              <a:rPr lang="it-IT" sz="2400" dirty="0"/>
              <a:t>Problema delle resistenze agli antibiotici</a:t>
            </a:r>
          </a:p>
          <a:p>
            <a:pPr marL="342900" indent="-342900">
              <a:buFontTx/>
              <a:buChar char="-"/>
            </a:pPr>
            <a:r>
              <a:rPr lang="it-IT" sz="2400" dirty="0"/>
              <a:t>Infezioni nosocomiali: resistenza a diversi antibiotici</a:t>
            </a:r>
          </a:p>
        </p:txBody>
      </p:sp>
      <p:sp>
        <p:nvSpPr>
          <p:cNvPr id="4" name="TextBox 3">
            <a:extLst>
              <a:ext uri="{FF2B5EF4-FFF2-40B4-BE49-F238E27FC236}">
                <a16:creationId xmlns:a16="http://schemas.microsoft.com/office/drawing/2014/main" id="{0A212169-B7DA-4B09-B528-278B8B1EDE06}"/>
              </a:ext>
            </a:extLst>
          </p:cNvPr>
          <p:cNvSpPr txBox="1"/>
          <p:nvPr/>
        </p:nvSpPr>
        <p:spPr>
          <a:xfrm>
            <a:off x="366934" y="1317838"/>
            <a:ext cx="9130553" cy="3046988"/>
          </a:xfrm>
          <a:prstGeom prst="rect">
            <a:avLst/>
          </a:prstGeom>
          <a:noFill/>
        </p:spPr>
        <p:txBody>
          <a:bodyPr wrap="square" rtlCol="0">
            <a:spAutoFit/>
          </a:bodyPr>
          <a:lstStyle/>
          <a:p>
            <a:r>
              <a:rPr lang="it-IT" sz="2400" dirty="0"/>
              <a:t>Otite</a:t>
            </a:r>
          </a:p>
          <a:p>
            <a:r>
              <a:rPr lang="it-IT" sz="2400" dirty="0"/>
              <a:t>Polmonite</a:t>
            </a:r>
          </a:p>
          <a:p>
            <a:r>
              <a:rPr lang="it-IT" sz="2400" dirty="0"/>
              <a:t>Erisipela</a:t>
            </a:r>
          </a:p>
          <a:p>
            <a:r>
              <a:rPr lang="it-IT" sz="2400" dirty="0"/>
              <a:t>Impetigine</a:t>
            </a:r>
          </a:p>
          <a:p>
            <a:r>
              <a:rPr lang="it-IT" sz="2400" dirty="0"/>
              <a:t>Tonsillite da streptococco</a:t>
            </a:r>
          </a:p>
          <a:p>
            <a:r>
              <a:rPr lang="it-IT" sz="2400" dirty="0"/>
              <a:t>Infezione urinaria</a:t>
            </a:r>
          </a:p>
          <a:p>
            <a:r>
              <a:rPr lang="it-IT" sz="2400" dirty="0"/>
              <a:t>Meningite</a:t>
            </a:r>
          </a:p>
          <a:p>
            <a:r>
              <a:rPr lang="it-IT" sz="2400" dirty="0"/>
              <a:t>Artrite settica, osteomielite</a:t>
            </a:r>
          </a:p>
        </p:txBody>
      </p:sp>
    </p:spTree>
    <p:extLst>
      <p:ext uri="{BB962C8B-B14F-4D97-AF65-F5344CB8AC3E}">
        <p14:creationId xmlns:p14="http://schemas.microsoft.com/office/powerpoint/2010/main" val="40936927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Immagine 4" descr="Schermata 2017-02-28 alle 09.53.08.png">
            <a:extLst>
              <a:ext uri="{FF2B5EF4-FFF2-40B4-BE49-F238E27FC236}">
                <a16:creationId xmlns:a16="http://schemas.microsoft.com/office/drawing/2014/main" id="{22CD5F7A-6779-4A72-8908-886A829B6FA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4032" y="1276027"/>
            <a:ext cx="4341870" cy="4754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Immagine 5" descr="Schermata 2017-02-28 alle 09.57.30.png">
            <a:extLst>
              <a:ext uri="{FF2B5EF4-FFF2-40B4-BE49-F238E27FC236}">
                <a16:creationId xmlns:a16="http://schemas.microsoft.com/office/drawing/2014/main" id="{C1D1F035-CC8E-4B17-AA28-DF49F7A7D10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221" y="1560163"/>
            <a:ext cx="6282434" cy="4262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9D29D44-1D2A-41BD-B33F-2AFE30CBBD28}"/>
              </a:ext>
            </a:extLst>
          </p:cNvPr>
          <p:cNvSpPr txBox="1"/>
          <p:nvPr/>
        </p:nvSpPr>
        <p:spPr>
          <a:xfrm>
            <a:off x="351295" y="366793"/>
            <a:ext cx="10709329" cy="584775"/>
          </a:xfrm>
          <a:prstGeom prst="rect">
            <a:avLst/>
          </a:prstGeom>
          <a:noFill/>
        </p:spPr>
        <p:txBody>
          <a:bodyPr wrap="square" rtlCol="0">
            <a:spAutoFit/>
          </a:bodyPr>
          <a:lstStyle/>
          <a:p>
            <a:r>
              <a:rPr lang="en-US" sz="3200" b="1" dirty="0"/>
              <a:t>FAGOCITOSI, COMPLEMENTO, PEPTIDI ANTIMICROBICI</a:t>
            </a:r>
            <a:endParaRPr lang="it-IT" sz="3200" b="1"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451747-3D80-4B99-800A-64AAB6ED9192}"/>
              </a:ext>
            </a:extLst>
          </p:cNvPr>
          <p:cNvSpPr txBox="1"/>
          <p:nvPr/>
        </p:nvSpPr>
        <p:spPr>
          <a:xfrm>
            <a:off x="286252" y="89575"/>
            <a:ext cx="11114316" cy="830997"/>
          </a:xfrm>
          <a:prstGeom prst="rect">
            <a:avLst/>
          </a:prstGeom>
          <a:noFill/>
        </p:spPr>
        <p:txBody>
          <a:bodyPr wrap="square" rtlCol="0">
            <a:spAutoFit/>
          </a:bodyPr>
          <a:lstStyle/>
          <a:p>
            <a:pPr algn="l"/>
            <a:r>
              <a:rPr lang="it-IT" sz="4800" b="0" i="0" u="none" strike="noStrike" baseline="0" dirty="0">
                <a:solidFill>
                  <a:srgbClr val="0070C0"/>
                </a:solidFill>
                <a:latin typeface="OpenSans-Regular"/>
              </a:rPr>
              <a:t>NORME IGIENICHE IN OSPEDALE</a:t>
            </a:r>
          </a:p>
        </p:txBody>
      </p:sp>
      <p:sp>
        <p:nvSpPr>
          <p:cNvPr id="3" name="TextBox 2">
            <a:extLst>
              <a:ext uri="{FF2B5EF4-FFF2-40B4-BE49-F238E27FC236}">
                <a16:creationId xmlns:a16="http://schemas.microsoft.com/office/drawing/2014/main" id="{03D8FC8F-EFB6-43EA-BDC2-F0BCF8ABD2A0}"/>
              </a:ext>
            </a:extLst>
          </p:cNvPr>
          <p:cNvSpPr txBox="1"/>
          <p:nvPr/>
        </p:nvSpPr>
        <p:spPr>
          <a:xfrm>
            <a:off x="286252" y="1020382"/>
            <a:ext cx="10644425" cy="830997"/>
          </a:xfrm>
          <a:prstGeom prst="rect">
            <a:avLst/>
          </a:prstGeom>
          <a:noFill/>
        </p:spPr>
        <p:txBody>
          <a:bodyPr wrap="square" rtlCol="0">
            <a:spAutoFit/>
          </a:bodyPr>
          <a:lstStyle/>
          <a:p>
            <a:r>
              <a:rPr lang="it-IT" sz="2400" dirty="0"/>
              <a:t>I germi del giardino non sono un problema.  Se non per i bambini con grave immunosoppressione (ad esempio in chemioterapia) </a:t>
            </a:r>
          </a:p>
        </p:txBody>
      </p:sp>
      <p:pic>
        <p:nvPicPr>
          <p:cNvPr id="1026" name="Picture 2" descr="Sanità: nominati vicecommissari Irccs Burlo Garofolo | Sky TG24">
            <a:extLst>
              <a:ext uri="{FF2B5EF4-FFF2-40B4-BE49-F238E27FC236}">
                <a16:creationId xmlns:a16="http://schemas.microsoft.com/office/drawing/2014/main" id="{8A250A69-717D-4E94-9524-EC20F8828A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5488" y="2292713"/>
            <a:ext cx="6221024" cy="3894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38908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451747-3D80-4B99-800A-64AAB6ED9192}"/>
              </a:ext>
            </a:extLst>
          </p:cNvPr>
          <p:cNvSpPr txBox="1"/>
          <p:nvPr/>
        </p:nvSpPr>
        <p:spPr>
          <a:xfrm>
            <a:off x="286252" y="89575"/>
            <a:ext cx="11114316" cy="830997"/>
          </a:xfrm>
          <a:prstGeom prst="rect">
            <a:avLst/>
          </a:prstGeom>
          <a:noFill/>
        </p:spPr>
        <p:txBody>
          <a:bodyPr wrap="square" rtlCol="0">
            <a:spAutoFit/>
          </a:bodyPr>
          <a:lstStyle/>
          <a:p>
            <a:pPr algn="l"/>
            <a:r>
              <a:rPr lang="it-IT" sz="4800" b="0" i="0" u="none" strike="noStrike" baseline="0" dirty="0">
                <a:solidFill>
                  <a:srgbClr val="0070C0"/>
                </a:solidFill>
                <a:latin typeface="OpenSans-Regular"/>
              </a:rPr>
              <a:t>NORME IGIENICHE IN OSPEDALE</a:t>
            </a:r>
          </a:p>
        </p:txBody>
      </p:sp>
      <p:sp>
        <p:nvSpPr>
          <p:cNvPr id="3" name="TextBox 2">
            <a:extLst>
              <a:ext uri="{FF2B5EF4-FFF2-40B4-BE49-F238E27FC236}">
                <a16:creationId xmlns:a16="http://schemas.microsoft.com/office/drawing/2014/main" id="{03D8FC8F-EFB6-43EA-BDC2-F0BCF8ABD2A0}"/>
              </a:ext>
            </a:extLst>
          </p:cNvPr>
          <p:cNvSpPr txBox="1"/>
          <p:nvPr/>
        </p:nvSpPr>
        <p:spPr>
          <a:xfrm>
            <a:off x="286252" y="1020382"/>
            <a:ext cx="10644425" cy="461665"/>
          </a:xfrm>
          <a:prstGeom prst="rect">
            <a:avLst/>
          </a:prstGeom>
          <a:noFill/>
        </p:spPr>
        <p:txBody>
          <a:bodyPr wrap="square" rtlCol="0">
            <a:spAutoFit/>
          </a:bodyPr>
          <a:lstStyle/>
          <a:p>
            <a:r>
              <a:rPr lang="it-IT" sz="2400" dirty="0"/>
              <a:t>Germi nosocomiali: non portarli da una stanza all’altra, da un bambino all’altro</a:t>
            </a:r>
          </a:p>
        </p:txBody>
      </p:sp>
      <p:sp>
        <p:nvSpPr>
          <p:cNvPr id="4" name="TextBox 3">
            <a:extLst>
              <a:ext uri="{FF2B5EF4-FFF2-40B4-BE49-F238E27FC236}">
                <a16:creationId xmlns:a16="http://schemas.microsoft.com/office/drawing/2014/main" id="{93FA9C9A-60B5-47C9-BF88-7A6CDC5BB88A}"/>
              </a:ext>
            </a:extLst>
          </p:cNvPr>
          <p:cNvSpPr txBox="1"/>
          <p:nvPr/>
        </p:nvSpPr>
        <p:spPr>
          <a:xfrm>
            <a:off x="286251" y="1883885"/>
            <a:ext cx="10289941" cy="1200329"/>
          </a:xfrm>
          <a:prstGeom prst="rect">
            <a:avLst/>
          </a:prstGeom>
          <a:noFill/>
        </p:spPr>
        <p:txBody>
          <a:bodyPr wrap="square" rtlCol="0">
            <a:spAutoFit/>
          </a:bodyPr>
          <a:lstStyle/>
          <a:p>
            <a:r>
              <a:rPr lang="it-IT" sz="2400" dirty="0"/>
              <a:t>Igienizzarsi le mani ogni volta che si passa da un ambiente all’altro</a:t>
            </a:r>
          </a:p>
          <a:p>
            <a:endParaRPr lang="it-IT" sz="2400" dirty="0"/>
          </a:p>
          <a:p>
            <a:r>
              <a:rPr lang="it-IT" sz="2400" dirty="0"/>
              <a:t>Se prevista la mascherina, cambiarla quando si passa da un ambiente all’altro </a:t>
            </a:r>
          </a:p>
        </p:txBody>
      </p:sp>
      <p:pic>
        <p:nvPicPr>
          <p:cNvPr id="2050" name="Picture 2" descr="Hand-washing for kids &amp; teens: in pictures | Raising Children Network">
            <a:extLst>
              <a:ext uri="{FF2B5EF4-FFF2-40B4-BE49-F238E27FC236}">
                <a16:creationId xmlns:a16="http://schemas.microsoft.com/office/drawing/2014/main" id="{5EEE662B-4497-402A-A5FB-0C4F6D69BB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7347" y="3577728"/>
            <a:ext cx="3272870" cy="273852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0C61C15-40AF-4717-9652-EFC65336F7F2}"/>
              </a:ext>
            </a:extLst>
          </p:cNvPr>
          <p:cNvSpPr txBox="1"/>
          <p:nvPr/>
        </p:nvSpPr>
        <p:spPr>
          <a:xfrm>
            <a:off x="5188945" y="4261876"/>
            <a:ext cx="1718631" cy="1200329"/>
          </a:xfrm>
          <a:prstGeom prst="rect">
            <a:avLst/>
          </a:prstGeom>
          <a:noFill/>
        </p:spPr>
        <p:txBody>
          <a:bodyPr wrap="square" rtlCol="0">
            <a:spAutoFit/>
          </a:bodyPr>
          <a:lstStyle/>
          <a:p>
            <a:pPr algn="ctr"/>
            <a:r>
              <a:rPr lang="it-IT" sz="2400" dirty="0"/>
              <a:t>Più importante di </a:t>
            </a:r>
          </a:p>
        </p:txBody>
      </p:sp>
      <p:pic>
        <p:nvPicPr>
          <p:cNvPr id="7" name="Picture 6">
            <a:extLst>
              <a:ext uri="{FF2B5EF4-FFF2-40B4-BE49-F238E27FC236}">
                <a16:creationId xmlns:a16="http://schemas.microsoft.com/office/drawing/2014/main" id="{B0A7C44A-BA63-4F11-9668-028886645AC7}"/>
              </a:ext>
            </a:extLst>
          </p:cNvPr>
          <p:cNvPicPr>
            <a:picLocks noChangeAspect="1"/>
          </p:cNvPicPr>
          <p:nvPr/>
        </p:nvPicPr>
        <p:blipFill>
          <a:blip r:embed="rId3"/>
          <a:stretch>
            <a:fillRect/>
          </a:stretch>
        </p:blipFill>
        <p:spPr>
          <a:xfrm>
            <a:off x="6907576" y="3305857"/>
            <a:ext cx="2930823" cy="3194095"/>
          </a:xfrm>
          <a:prstGeom prst="rect">
            <a:avLst/>
          </a:prstGeom>
        </p:spPr>
      </p:pic>
    </p:spTree>
    <p:extLst>
      <p:ext uri="{BB962C8B-B14F-4D97-AF65-F5344CB8AC3E}">
        <p14:creationId xmlns:p14="http://schemas.microsoft.com/office/powerpoint/2010/main" val="13735556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a:extLst>
              <a:ext uri="{FF2B5EF4-FFF2-40B4-BE49-F238E27FC236}">
                <a16:creationId xmlns:a16="http://schemas.microsoft.com/office/drawing/2014/main" id="{A14B4A6D-B4D6-496D-847C-F80B64FCB9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7346" y="3765830"/>
            <a:ext cx="4465078" cy="2824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8">
            <a:extLst>
              <a:ext uri="{FF2B5EF4-FFF2-40B4-BE49-F238E27FC236}">
                <a16:creationId xmlns:a16="http://schemas.microsoft.com/office/drawing/2014/main" id="{C4590D61-C265-43A2-8A7A-3103C20B7CCD}"/>
              </a:ext>
            </a:extLst>
          </p:cNvPr>
          <p:cNvSpPr txBox="1">
            <a:spLocks noChangeArrowheads="1"/>
          </p:cNvSpPr>
          <p:nvPr/>
        </p:nvSpPr>
        <p:spPr bwMode="auto">
          <a:xfrm>
            <a:off x="4321175" y="115888"/>
            <a:ext cx="292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en-US" sz="2400">
                <a:solidFill>
                  <a:schemeClr val="bg1"/>
                </a:solidFill>
              </a:rPr>
              <a:t>LA BRONCHIOLITE</a:t>
            </a:r>
          </a:p>
        </p:txBody>
      </p:sp>
      <p:sp>
        <p:nvSpPr>
          <p:cNvPr id="20484" name="Text Box 9">
            <a:extLst>
              <a:ext uri="{FF2B5EF4-FFF2-40B4-BE49-F238E27FC236}">
                <a16:creationId xmlns:a16="http://schemas.microsoft.com/office/drawing/2014/main" id="{9DAAE8E6-4160-4434-9882-DE852D6687CC}"/>
              </a:ext>
            </a:extLst>
          </p:cNvPr>
          <p:cNvSpPr txBox="1">
            <a:spLocks noChangeArrowheads="1"/>
          </p:cNvSpPr>
          <p:nvPr/>
        </p:nvSpPr>
        <p:spPr bwMode="auto">
          <a:xfrm>
            <a:off x="453324" y="1082861"/>
            <a:ext cx="10653947" cy="2677656"/>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it-IT" altLang="en-US" sz="2400" dirty="0"/>
              <a:t>Infezione virale, 80% dei casi da virus respiratorio sinciziale, 20% da adenovirus, parainfluenzali. Novembre - Aprile</a:t>
            </a:r>
          </a:p>
          <a:p>
            <a:pPr algn="just" eaLnBrk="1" hangingPunct="1">
              <a:spcBef>
                <a:spcPct val="0"/>
              </a:spcBef>
              <a:buFontTx/>
              <a:buNone/>
            </a:pPr>
            <a:r>
              <a:rPr lang="it-IT" altLang="en-US" sz="2400" dirty="0"/>
              <a:t>	</a:t>
            </a:r>
          </a:p>
          <a:p>
            <a:pPr algn="just" eaLnBrk="1" hangingPunct="1">
              <a:spcBef>
                <a:spcPct val="0"/>
              </a:spcBef>
              <a:buFontTx/>
              <a:buNone/>
            </a:pPr>
            <a:r>
              <a:rPr lang="it-IT" altLang="en-US" sz="2400" dirty="0"/>
              <a:t>Colpisce il bambino sotto l’anno di età (picco 3°-5° mese di vita, 1-3% viene ricoverato), prevalentemente nel periodo autunno-inverno.</a:t>
            </a:r>
          </a:p>
          <a:p>
            <a:pPr algn="just" eaLnBrk="1" hangingPunct="1">
              <a:spcBef>
                <a:spcPct val="0"/>
              </a:spcBef>
              <a:buFontTx/>
              <a:buNone/>
            </a:pPr>
            <a:r>
              <a:rPr lang="it-IT" altLang="en-US" sz="2400" dirty="0"/>
              <a:t>	</a:t>
            </a:r>
          </a:p>
          <a:p>
            <a:pPr algn="just" eaLnBrk="1" hangingPunct="1">
              <a:spcBef>
                <a:spcPct val="0"/>
              </a:spcBef>
              <a:buFontTx/>
              <a:buNone/>
            </a:pPr>
            <a:r>
              <a:rPr lang="it-IT" altLang="en-US" sz="2400" dirty="0"/>
              <a:t>Sintomi più frequenti: febbre, distress respiratorio, disidratazione.</a:t>
            </a:r>
          </a:p>
        </p:txBody>
      </p:sp>
      <p:sp>
        <p:nvSpPr>
          <p:cNvPr id="20485" name="Text Box 11">
            <a:extLst>
              <a:ext uri="{FF2B5EF4-FFF2-40B4-BE49-F238E27FC236}">
                <a16:creationId xmlns:a16="http://schemas.microsoft.com/office/drawing/2014/main" id="{611969B1-0827-4091-8F2B-334326F96D37}"/>
              </a:ext>
            </a:extLst>
          </p:cNvPr>
          <p:cNvSpPr txBox="1">
            <a:spLocks noChangeArrowheads="1"/>
          </p:cNvSpPr>
          <p:nvPr/>
        </p:nvSpPr>
        <p:spPr bwMode="auto">
          <a:xfrm>
            <a:off x="1663700" y="5516563"/>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400"/>
          </a:p>
        </p:txBody>
      </p:sp>
      <p:sp>
        <p:nvSpPr>
          <p:cNvPr id="20486" name="Text Box 12">
            <a:extLst>
              <a:ext uri="{FF2B5EF4-FFF2-40B4-BE49-F238E27FC236}">
                <a16:creationId xmlns:a16="http://schemas.microsoft.com/office/drawing/2014/main" id="{22E07E78-5FE4-4FA1-8FDD-EA5F4073DEB8}"/>
              </a:ext>
            </a:extLst>
          </p:cNvPr>
          <p:cNvSpPr txBox="1">
            <a:spLocks noChangeArrowheads="1"/>
          </p:cNvSpPr>
          <p:nvPr/>
        </p:nvSpPr>
        <p:spPr bwMode="auto">
          <a:xfrm>
            <a:off x="453324" y="4023685"/>
            <a:ext cx="6211608" cy="2308324"/>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en-US" sz="2400" b="1" dirty="0"/>
              <a:t>Triage </a:t>
            </a:r>
          </a:p>
          <a:p>
            <a:pPr eaLnBrk="1" hangingPunct="1">
              <a:spcBef>
                <a:spcPct val="0"/>
              </a:spcBef>
              <a:buFontTx/>
              <a:buNone/>
            </a:pPr>
            <a:r>
              <a:rPr lang="it-IT" altLang="en-US" sz="2400" dirty="0"/>
              <a:t>parametri vitali (frequenza respiratoria e cardiaca, stato di coscienza)</a:t>
            </a:r>
          </a:p>
          <a:p>
            <a:pPr eaLnBrk="1" hangingPunct="1">
              <a:spcBef>
                <a:spcPct val="0"/>
              </a:spcBef>
              <a:buFontTx/>
              <a:buNone/>
            </a:pPr>
            <a:r>
              <a:rPr lang="it-IT" altLang="en-US" sz="2400" dirty="0"/>
              <a:t>distress respiratorio</a:t>
            </a:r>
          </a:p>
          <a:p>
            <a:pPr eaLnBrk="1" hangingPunct="1">
              <a:spcBef>
                <a:spcPct val="0"/>
              </a:spcBef>
              <a:buFontTx/>
              <a:buNone/>
            </a:pPr>
            <a:r>
              <a:rPr lang="it-IT" altLang="en-US" sz="2400" dirty="0"/>
              <a:t>saturazione di ossigeno</a:t>
            </a:r>
          </a:p>
          <a:p>
            <a:pPr eaLnBrk="1" hangingPunct="1">
              <a:spcBef>
                <a:spcPct val="0"/>
              </a:spcBef>
              <a:buFontTx/>
              <a:buNone/>
            </a:pPr>
            <a:r>
              <a:rPr lang="it-IT" altLang="en-US" sz="2400" dirty="0"/>
              <a:t>idratazione</a:t>
            </a:r>
          </a:p>
        </p:txBody>
      </p:sp>
      <p:sp>
        <p:nvSpPr>
          <p:cNvPr id="7" name="TextBox 6">
            <a:extLst>
              <a:ext uri="{FF2B5EF4-FFF2-40B4-BE49-F238E27FC236}">
                <a16:creationId xmlns:a16="http://schemas.microsoft.com/office/drawing/2014/main" id="{91559AE5-2E1C-42C3-9728-9E521A1DFB4E}"/>
              </a:ext>
            </a:extLst>
          </p:cNvPr>
          <p:cNvSpPr txBox="1"/>
          <p:nvPr/>
        </p:nvSpPr>
        <p:spPr>
          <a:xfrm>
            <a:off x="286252" y="89575"/>
            <a:ext cx="11114316" cy="830997"/>
          </a:xfrm>
          <a:prstGeom prst="rect">
            <a:avLst/>
          </a:prstGeom>
          <a:noFill/>
        </p:spPr>
        <p:txBody>
          <a:bodyPr wrap="square" rtlCol="0">
            <a:spAutoFit/>
          </a:bodyPr>
          <a:lstStyle/>
          <a:p>
            <a:pPr algn="l"/>
            <a:r>
              <a:rPr lang="it-IT" sz="4800" b="0" i="0" u="none" strike="noStrike" baseline="0" dirty="0">
                <a:solidFill>
                  <a:srgbClr val="0070C0"/>
                </a:solidFill>
                <a:latin typeface="OpenSans-Regular"/>
              </a:rPr>
              <a:t>Bronchiolite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a:extLst>
              <a:ext uri="{FF2B5EF4-FFF2-40B4-BE49-F238E27FC236}">
                <a16:creationId xmlns:a16="http://schemas.microsoft.com/office/drawing/2014/main" id="{F97FD650-F7C9-4601-A71A-B16A903B9F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0821"/>
          <a:stretch>
            <a:fillRect/>
          </a:stretch>
        </p:blipFill>
        <p:spPr bwMode="auto">
          <a:xfrm>
            <a:off x="230842" y="1350495"/>
            <a:ext cx="6788523" cy="5196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5">
            <a:extLst>
              <a:ext uri="{FF2B5EF4-FFF2-40B4-BE49-F238E27FC236}">
                <a16:creationId xmlns:a16="http://schemas.microsoft.com/office/drawing/2014/main" id="{E52EDB5E-9A4F-4398-9465-D7731D815169}"/>
              </a:ext>
            </a:extLst>
          </p:cNvPr>
          <p:cNvSpPr txBox="1">
            <a:spLocks noChangeArrowheads="1"/>
          </p:cNvSpPr>
          <p:nvPr/>
        </p:nvSpPr>
        <p:spPr bwMode="auto">
          <a:xfrm>
            <a:off x="7119500" y="1350495"/>
            <a:ext cx="4841658" cy="1938992"/>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en-US" sz="2400" dirty="0"/>
              <a:t>OSSIGENO TERAPIA E REIDRATAZIONE</a:t>
            </a:r>
          </a:p>
          <a:p>
            <a:pPr eaLnBrk="1" hangingPunct="1">
              <a:spcBef>
                <a:spcPct val="0"/>
              </a:spcBef>
              <a:buFontTx/>
              <a:buNone/>
            </a:pPr>
            <a:r>
              <a:rPr lang="it-IT" altLang="en-US" sz="2400" dirty="0"/>
              <a:t>Ossigeno terapia: in tutti i casi di distress </a:t>
            </a:r>
          </a:p>
          <a:p>
            <a:pPr eaLnBrk="1" hangingPunct="1">
              <a:spcBef>
                <a:spcPct val="0"/>
              </a:spcBef>
              <a:buFontTx/>
              <a:buNone/>
            </a:pPr>
            <a:r>
              <a:rPr lang="it-IT" altLang="en-US" sz="2400" dirty="0"/>
              <a:t>Reidratazione: solitamente per </a:t>
            </a:r>
            <a:r>
              <a:rPr lang="it-IT" altLang="en-US" sz="2400" dirty="0" err="1"/>
              <a:t>os</a:t>
            </a:r>
            <a:endParaRPr lang="it-IT" altLang="en-US" sz="2400"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25FD01-D630-464C-9447-E34F32D10CE4}"/>
              </a:ext>
            </a:extLst>
          </p:cNvPr>
          <p:cNvSpPr txBox="1"/>
          <p:nvPr/>
        </p:nvSpPr>
        <p:spPr>
          <a:xfrm>
            <a:off x="286252" y="89575"/>
            <a:ext cx="11114316" cy="830997"/>
          </a:xfrm>
          <a:prstGeom prst="rect">
            <a:avLst/>
          </a:prstGeom>
          <a:noFill/>
        </p:spPr>
        <p:txBody>
          <a:bodyPr wrap="square" rtlCol="0">
            <a:spAutoFit/>
          </a:bodyPr>
          <a:lstStyle/>
          <a:p>
            <a:pPr algn="l"/>
            <a:r>
              <a:rPr lang="it-IT" sz="4800" b="0" i="0" u="none" strike="noStrike" baseline="0" dirty="0">
                <a:solidFill>
                  <a:srgbClr val="0070C0"/>
                </a:solidFill>
                <a:latin typeface="OpenSans-Regular"/>
              </a:rPr>
              <a:t>INFEZIONI VIRALI</a:t>
            </a:r>
          </a:p>
        </p:txBody>
      </p:sp>
      <p:sp>
        <p:nvSpPr>
          <p:cNvPr id="3" name="TextBox 2">
            <a:extLst>
              <a:ext uri="{FF2B5EF4-FFF2-40B4-BE49-F238E27FC236}">
                <a16:creationId xmlns:a16="http://schemas.microsoft.com/office/drawing/2014/main" id="{C9283424-AEA6-4F18-8FD4-C66469442CC6}"/>
              </a:ext>
            </a:extLst>
          </p:cNvPr>
          <p:cNvSpPr txBox="1"/>
          <p:nvPr/>
        </p:nvSpPr>
        <p:spPr>
          <a:xfrm>
            <a:off x="366933" y="4013947"/>
            <a:ext cx="9130553" cy="2308324"/>
          </a:xfrm>
          <a:prstGeom prst="rect">
            <a:avLst/>
          </a:prstGeom>
          <a:noFill/>
        </p:spPr>
        <p:txBody>
          <a:bodyPr wrap="square" rtlCol="0">
            <a:spAutoFit/>
          </a:bodyPr>
          <a:lstStyle/>
          <a:p>
            <a:r>
              <a:rPr lang="it-IT" sz="2400" b="1" dirty="0"/>
              <a:t>Accompagnare il corso</a:t>
            </a:r>
          </a:p>
          <a:p>
            <a:pPr marL="342900" indent="-342900">
              <a:buFontTx/>
              <a:buChar char="-"/>
            </a:pPr>
            <a:r>
              <a:rPr lang="it-IT" sz="2400" dirty="0"/>
              <a:t>Antipiretici se necessari</a:t>
            </a:r>
          </a:p>
          <a:p>
            <a:pPr marL="342900" indent="-342900">
              <a:buFontTx/>
              <a:buChar char="-"/>
            </a:pPr>
            <a:r>
              <a:rPr lang="it-IT" sz="2400" dirty="0"/>
              <a:t>Idratazione</a:t>
            </a:r>
          </a:p>
          <a:p>
            <a:pPr marL="342900" indent="-342900">
              <a:buFontTx/>
              <a:buChar char="-"/>
            </a:pPr>
            <a:r>
              <a:rPr lang="it-IT" sz="2400" dirty="0"/>
              <a:t>Immunoglobuline</a:t>
            </a:r>
          </a:p>
          <a:p>
            <a:pPr marL="342900" indent="-342900">
              <a:buFontTx/>
              <a:buChar char="-"/>
            </a:pPr>
            <a:r>
              <a:rPr lang="it-IT" sz="2400" dirty="0"/>
              <a:t>Farmaci antivirali utili solo in alcuni casi</a:t>
            </a:r>
          </a:p>
          <a:p>
            <a:r>
              <a:rPr lang="it-IT" sz="2400" b="1" dirty="0"/>
              <a:t>Prevenirle con i vaccini</a:t>
            </a:r>
            <a:endParaRPr lang="it-IT" sz="2400" dirty="0"/>
          </a:p>
        </p:txBody>
      </p:sp>
      <p:sp>
        <p:nvSpPr>
          <p:cNvPr id="4" name="TextBox 3">
            <a:extLst>
              <a:ext uri="{FF2B5EF4-FFF2-40B4-BE49-F238E27FC236}">
                <a16:creationId xmlns:a16="http://schemas.microsoft.com/office/drawing/2014/main" id="{0A212169-B7DA-4B09-B528-278B8B1EDE06}"/>
              </a:ext>
            </a:extLst>
          </p:cNvPr>
          <p:cNvSpPr txBox="1"/>
          <p:nvPr/>
        </p:nvSpPr>
        <p:spPr>
          <a:xfrm>
            <a:off x="366934" y="1178858"/>
            <a:ext cx="9130553" cy="2677656"/>
          </a:xfrm>
          <a:prstGeom prst="rect">
            <a:avLst/>
          </a:prstGeom>
          <a:noFill/>
        </p:spPr>
        <p:txBody>
          <a:bodyPr wrap="square" rtlCol="0">
            <a:spAutoFit/>
          </a:bodyPr>
          <a:lstStyle/>
          <a:p>
            <a:r>
              <a:rPr lang="it-IT" sz="2400" dirty="0"/>
              <a:t>Otite, rinite</a:t>
            </a:r>
          </a:p>
          <a:p>
            <a:r>
              <a:rPr lang="it-IT" sz="2400" dirty="0"/>
              <a:t>Bronchiolite</a:t>
            </a:r>
          </a:p>
          <a:p>
            <a:r>
              <a:rPr lang="it-IT" sz="2400" dirty="0"/>
              <a:t>Polmonite (raramente)</a:t>
            </a:r>
          </a:p>
          <a:p>
            <a:r>
              <a:rPr lang="it-IT" sz="2400" dirty="0"/>
              <a:t>Tonsillite (mononucleosi, adenovirus)</a:t>
            </a:r>
          </a:p>
          <a:p>
            <a:r>
              <a:rPr lang="it-IT" sz="2400" dirty="0"/>
              <a:t>Gastroenterite</a:t>
            </a:r>
          </a:p>
          <a:p>
            <a:r>
              <a:rPr lang="it-IT" sz="2400" dirty="0"/>
              <a:t>Encefalite</a:t>
            </a:r>
          </a:p>
          <a:p>
            <a:r>
              <a:rPr lang="it-IT" sz="2400" dirty="0"/>
              <a:t>Esantemi (sesta malattia)</a:t>
            </a:r>
          </a:p>
        </p:txBody>
      </p:sp>
    </p:spTree>
    <p:extLst>
      <p:ext uri="{BB962C8B-B14F-4D97-AF65-F5344CB8AC3E}">
        <p14:creationId xmlns:p14="http://schemas.microsoft.com/office/powerpoint/2010/main" val="8439887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8E8D82B-C27E-485E-9CAF-C0CE8EBF4BCE}"/>
              </a:ext>
            </a:extLst>
          </p:cNvPr>
          <p:cNvPicPr>
            <a:picLocks noChangeAspect="1"/>
          </p:cNvPicPr>
          <p:nvPr/>
        </p:nvPicPr>
        <p:blipFill>
          <a:blip r:embed="rId2"/>
          <a:stretch>
            <a:fillRect/>
          </a:stretch>
        </p:blipFill>
        <p:spPr>
          <a:xfrm>
            <a:off x="2153830" y="5226260"/>
            <a:ext cx="7884340" cy="1631740"/>
          </a:xfrm>
          <a:prstGeom prst="rect">
            <a:avLst/>
          </a:prstGeom>
        </p:spPr>
      </p:pic>
      <p:pic>
        <p:nvPicPr>
          <p:cNvPr id="16" name="Picture 15">
            <a:extLst>
              <a:ext uri="{FF2B5EF4-FFF2-40B4-BE49-F238E27FC236}">
                <a16:creationId xmlns:a16="http://schemas.microsoft.com/office/drawing/2014/main" id="{3B0C3CA3-BA50-41BD-8AA7-0CBAF0031360}"/>
              </a:ext>
            </a:extLst>
          </p:cNvPr>
          <p:cNvPicPr>
            <a:picLocks noChangeAspect="1"/>
          </p:cNvPicPr>
          <p:nvPr/>
        </p:nvPicPr>
        <p:blipFill>
          <a:blip r:embed="rId3"/>
          <a:stretch>
            <a:fillRect/>
          </a:stretch>
        </p:blipFill>
        <p:spPr>
          <a:xfrm>
            <a:off x="2063280" y="2051026"/>
            <a:ext cx="7740849" cy="1671564"/>
          </a:xfrm>
          <a:prstGeom prst="rect">
            <a:avLst/>
          </a:prstGeom>
        </p:spPr>
      </p:pic>
      <p:sp>
        <p:nvSpPr>
          <p:cNvPr id="3" name="TextBox 2">
            <a:extLst>
              <a:ext uri="{FF2B5EF4-FFF2-40B4-BE49-F238E27FC236}">
                <a16:creationId xmlns:a16="http://schemas.microsoft.com/office/drawing/2014/main" id="{5716B974-5BB8-4B18-B14A-85EA6C55ADD9}"/>
              </a:ext>
            </a:extLst>
          </p:cNvPr>
          <p:cNvSpPr txBox="1"/>
          <p:nvPr/>
        </p:nvSpPr>
        <p:spPr>
          <a:xfrm>
            <a:off x="195684" y="1044100"/>
            <a:ext cx="9892056" cy="461665"/>
          </a:xfrm>
          <a:prstGeom prst="rect">
            <a:avLst/>
          </a:prstGeom>
          <a:noFill/>
        </p:spPr>
        <p:txBody>
          <a:bodyPr wrap="square" rtlCol="0">
            <a:spAutoFit/>
          </a:bodyPr>
          <a:lstStyle/>
          <a:p>
            <a:r>
              <a:rPr lang="it-IT" sz="2400" b="1" dirty="0"/>
              <a:t>Infezioni ed età: bilanciamento tra pro e contro</a:t>
            </a:r>
          </a:p>
        </p:txBody>
      </p:sp>
      <p:sp>
        <p:nvSpPr>
          <p:cNvPr id="5" name="TextBox 4">
            <a:extLst>
              <a:ext uri="{FF2B5EF4-FFF2-40B4-BE49-F238E27FC236}">
                <a16:creationId xmlns:a16="http://schemas.microsoft.com/office/drawing/2014/main" id="{0365F1B4-2C65-41B3-A542-D90CAD296667}"/>
              </a:ext>
            </a:extLst>
          </p:cNvPr>
          <p:cNvSpPr txBox="1"/>
          <p:nvPr/>
        </p:nvSpPr>
        <p:spPr>
          <a:xfrm>
            <a:off x="195683" y="1488225"/>
            <a:ext cx="7137430" cy="400110"/>
          </a:xfrm>
          <a:prstGeom prst="rect">
            <a:avLst/>
          </a:prstGeom>
          <a:noFill/>
        </p:spPr>
        <p:txBody>
          <a:bodyPr wrap="square" rtlCol="0">
            <a:spAutoFit/>
          </a:bodyPr>
          <a:lstStyle/>
          <a:p>
            <a:r>
              <a:rPr lang="it-IT" sz="2000" dirty="0"/>
              <a:t>Per difenderci dalle infezioni</a:t>
            </a:r>
          </a:p>
        </p:txBody>
      </p:sp>
      <p:sp>
        <p:nvSpPr>
          <p:cNvPr id="6" name="Right Triangle 5">
            <a:extLst>
              <a:ext uri="{FF2B5EF4-FFF2-40B4-BE49-F238E27FC236}">
                <a16:creationId xmlns:a16="http://schemas.microsoft.com/office/drawing/2014/main" id="{AEA38E83-5459-4864-AADD-8A009BC1EEAB}"/>
              </a:ext>
            </a:extLst>
          </p:cNvPr>
          <p:cNvSpPr/>
          <p:nvPr/>
        </p:nvSpPr>
        <p:spPr>
          <a:xfrm>
            <a:off x="777484" y="3784613"/>
            <a:ext cx="10620732" cy="1447393"/>
          </a:xfrm>
          <a:prstGeom prst="rtTriangl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it-IT" dirty="0"/>
          </a:p>
        </p:txBody>
      </p:sp>
      <p:sp>
        <p:nvSpPr>
          <p:cNvPr id="10" name="Right Triangle 9">
            <a:extLst>
              <a:ext uri="{FF2B5EF4-FFF2-40B4-BE49-F238E27FC236}">
                <a16:creationId xmlns:a16="http://schemas.microsoft.com/office/drawing/2014/main" id="{F522DCCE-6B55-4050-B24C-5C2234DEE57C}"/>
              </a:ext>
            </a:extLst>
          </p:cNvPr>
          <p:cNvSpPr/>
          <p:nvPr/>
        </p:nvSpPr>
        <p:spPr>
          <a:xfrm rot="10800000">
            <a:off x="831273" y="3685791"/>
            <a:ext cx="10620732" cy="1447393"/>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1" name="TextBox 10">
            <a:extLst>
              <a:ext uri="{FF2B5EF4-FFF2-40B4-BE49-F238E27FC236}">
                <a16:creationId xmlns:a16="http://schemas.microsoft.com/office/drawing/2014/main" id="{7C301CA6-AC0A-43E6-B073-C9A731E26167}"/>
              </a:ext>
            </a:extLst>
          </p:cNvPr>
          <p:cNvSpPr txBox="1"/>
          <p:nvPr/>
        </p:nvSpPr>
        <p:spPr>
          <a:xfrm>
            <a:off x="5818909" y="3633031"/>
            <a:ext cx="5864548" cy="923330"/>
          </a:xfrm>
          <a:prstGeom prst="rect">
            <a:avLst/>
          </a:prstGeom>
          <a:noFill/>
        </p:spPr>
        <p:txBody>
          <a:bodyPr wrap="square" rtlCol="0">
            <a:spAutoFit/>
          </a:bodyPr>
          <a:lstStyle/>
          <a:p>
            <a:r>
              <a:rPr lang="it-IT" dirty="0">
                <a:solidFill>
                  <a:schemeClr val="bg1"/>
                </a:solidFill>
              </a:rPr>
              <a:t>Maggior memoria:</a:t>
            </a:r>
          </a:p>
          <a:p>
            <a:r>
              <a:rPr lang="it-IT" dirty="0">
                <a:solidFill>
                  <a:schemeClr val="bg1"/>
                </a:solidFill>
              </a:rPr>
              <a:t>	- Vantaggio con germi simili a quelli conosciuti</a:t>
            </a:r>
          </a:p>
          <a:p>
            <a:r>
              <a:rPr lang="it-IT" dirty="0">
                <a:solidFill>
                  <a:schemeClr val="bg1"/>
                </a:solidFill>
              </a:rPr>
              <a:t>	- Difficoltà con germi nuovi, pandemie</a:t>
            </a:r>
          </a:p>
        </p:txBody>
      </p:sp>
      <p:sp>
        <p:nvSpPr>
          <p:cNvPr id="12" name="TextBox 11">
            <a:extLst>
              <a:ext uri="{FF2B5EF4-FFF2-40B4-BE49-F238E27FC236}">
                <a16:creationId xmlns:a16="http://schemas.microsoft.com/office/drawing/2014/main" id="{4C75EEDF-BB4F-4D39-9AE7-B2116B4255CC}"/>
              </a:ext>
            </a:extLst>
          </p:cNvPr>
          <p:cNvSpPr txBox="1"/>
          <p:nvPr/>
        </p:nvSpPr>
        <p:spPr>
          <a:xfrm>
            <a:off x="777483" y="4040463"/>
            <a:ext cx="5810759" cy="1200329"/>
          </a:xfrm>
          <a:prstGeom prst="rect">
            <a:avLst/>
          </a:prstGeom>
          <a:noFill/>
        </p:spPr>
        <p:txBody>
          <a:bodyPr wrap="square" rtlCol="0">
            <a:spAutoFit/>
          </a:bodyPr>
          <a:lstStyle/>
          <a:p>
            <a:r>
              <a:rPr lang="it-IT" dirty="0">
                <a:solidFill>
                  <a:schemeClr val="bg1"/>
                </a:solidFill>
              </a:rPr>
              <a:t>Maggior repertorio</a:t>
            </a:r>
          </a:p>
          <a:p>
            <a:r>
              <a:rPr lang="it-IT" dirty="0">
                <a:solidFill>
                  <a:schemeClr val="bg1"/>
                </a:solidFill>
              </a:rPr>
              <a:t>Maggior vivacità dell’immunità naturale:</a:t>
            </a:r>
          </a:p>
          <a:p>
            <a:r>
              <a:rPr lang="it-IT" dirty="0">
                <a:solidFill>
                  <a:schemeClr val="bg1"/>
                </a:solidFill>
              </a:rPr>
              <a:t>-  Vantaggio rispetto a germi nuovi</a:t>
            </a:r>
          </a:p>
          <a:p>
            <a:r>
              <a:rPr lang="it-IT" dirty="0">
                <a:solidFill>
                  <a:schemeClr val="bg1"/>
                </a:solidFill>
              </a:rPr>
              <a:t>-  Tutto è sconosciuto</a:t>
            </a:r>
          </a:p>
        </p:txBody>
      </p:sp>
      <p:sp>
        <p:nvSpPr>
          <p:cNvPr id="13" name="TextBox 12">
            <a:extLst>
              <a:ext uri="{FF2B5EF4-FFF2-40B4-BE49-F238E27FC236}">
                <a16:creationId xmlns:a16="http://schemas.microsoft.com/office/drawing/2014/main" id="{C3B5ED9C-CF35-46EF-850A-DC0DBB3DD94B}"/>
              </a:ext>
            </a:extLst>
          </p:cNvPr>
          <p:cNvSpPr txBox="1"/>
          <p:nvPr/>
        </p:nvSpPr>
        <p:spPr>
          <a:xfrm>
            <a:off x="286252" y="89575"/>
            <a:ext cx="11538814" cy="830997"/>
          </a:xfrm>
          <a:prstGeom prst="rect">
            <a:avLst/>
          </a:prstGeom>
          <a:noFill/>
        </p:spPr>
        <p:txBody>
          <a:bodyPr wrap="square" rtlCol="0">
            <a:spAutoFit/>
          </a:bodyPr>
          <a:lstStyle/>
          <a:p>
            <a:pPr algn="l"/>
            <a:r>
              <a:rPr lang="it-IT" sz="4800" b="0" i="0" u="none" strike="noStrike" baseline="0" dirty="0">
                <a:solidFill>
                  <a:srgbClr val="0070C0"/>
                </a:solidFill>
                <a:latin typeface="OpenSans-Regular"/>
              </a:rPr>
              <a:t>LO SVILUPPO DELLA MEMORIA IMMUNITARIA</a:t>
            </a:r>
          </a:p>
        </p:txBody>
      </p:sp>
    </p:spTree>
    <p:extLst>
      <p:ext uri="{BB962C8B-B14F-4D97-AF65-F5344CB8AC3E}">
        <p14:creationId xmlns:p14="http://schemas.microsoft.com/office/powerpoint/2010/main" val="42613462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FB1879-A841-4470-9305-7AA01608C4F6}"/>
              </a:ext>
            </a:extLst>
          </p:cNvPr>
          <p:cNvSpPr txBox="1"/>
          <p:nvPr/>
        </p:nvSpPr>
        <p:spPr>
          <a:xfrm>
            <a:off x="484028" y="1243833"/>
            <a:ext cx="5139061" cy="3785652"/>
          </a:xfrm>
          <a:prstGeom prst="rect">
            <a:avLst/>
          </a:prstGeom>
          <a:noFill/>
        </p:spPr>
        <p:txBody>
          <a:bodyPr wrap="square" rtlCol="0">
            <a:spAutoFit/>
          </a:bodyPr>
          <a:lstStyle/>
          <a:p>
            <a:r>
              <a:rPr lang="it-IT" sz="2400" dirty="0"/>
              <a:t>Tucidide Peste di Atene 430 a.C.</a:t>
            </a:r>
          </a:p>
          <a:p>
            <a:endParaRPr lang="it-IT" sz="2400" dirty="0"/>
          </a:p>
          <a:p>
            <a:r>
              <a:rPr lang="it-IT" sz="2400" dirty="0"/>
              <a:t>«c’erano dei sopravvissuti che avevano compassione di chi stava morendo o era malato, perché ne avevano già fatto esperienza ed erano ormai in uno stato d’animo fiducioso perché la malattia non prendeva due volte la stessa persona, per lo meno non in modo da ucciderla» </a:t>
            </a:r>
          </a:p>
        </p:txBody>
      </p:sp>
      <p:sp>
        <p:nvSpPr>
          <p:cNvPr id="3" name="TextBox 2">
            <a:extLst>
              <a:ext uri="{FF2B5EF4-FFF2-40B4-BE49-F238E27FC236}">
                <a16:creationId xmlns:a16="http://schemas.microsoft.com/office/drawing/2014/main" id="{40B5B17E-815A-4D4E-83CB-B8F560ECAA8A}"/>
              </a:ext>
            </a:extLst>
          </p:cNvPr>
          <p:cNvSpPr txBox="1"/>
          <p:nvPr/>
        </p:nvSpPr>
        <p:spPr>
          <a:xfrm>
            <a:off x="195683" y="120770"/>
            <a:ext cx="10777268" cy="923330"/>
          </a:xfrm>
          <a:prstGeom prst="rect">
            <a:avLst/>
          </a:prstGeom>
          <a:noFill/>
        </p:spPr>
        <p:txBody>
          <a:bodyPr wrap="square" rtlCol="0">
            <a:spAutoFit/>
          </a:bodyPr>
          <a:lstStyle/>
          <a:p>
            <a:r>
              <a:rPr lang="it-IT" sz="5400" dirty="0">
                <a:solidFill>
                  <a:srgbClr val="0070C0"/>
                </a:solidFill>
              </a:rPr>
              <a:t>Alcune basi: la memoria</a:t>
            </a:r>
          </a:p>
        </p:txBody>
      </p:sp>
      <p:pic>
        <p:nvPicPr>
          <p:cNvPr id="1026" name="Picture 2">
            <a:extLst>
              <a:ext uri="{FF2B5EF4-FFF2-40B4-BE49-F238E27FC236}">
                <a16:creationId xmlns:a16="http://schemas.microsoft.com/office/drawing/2014/main" id="{8BBDFFB8-D930-423F-9E81-19AF5A74AD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2241" y="1090563"/>
            <a:ext cx="5660011" cy="424500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C2E947E-C36C-499D-849D-840C46C9B7DB}"/>
              </a:ext>
            </a:extLst>
          </p:cNvPr>
          <p:cNvSpPr txBox="1"/>
          <p:nvPr/>
        </p:nvSpPr>
        <p:spPr>
          <a:xfrm>
            <a:off x="6282965" y="5398817"/>
            <a:ext cx="5699287" cy="584775"/>
          </a:xfrm>
          <a:prstGeom prst="rect">
            <a:avLst/>
          </a:prstGeom>
          <a:noFill/>
        </p:spPr>
        <p:txBody>
          <a:bodyPr wrap="square" rtlCol="0">
            <a:spAutoFit/>
          </a:bodyPr>
          <a:lstStyle/>
          <a:p>
            <a:r>
              <a:rPr lang="it-IT" sz="1600" b="0" i="0" dirty="0">
                <a:solidFill>
                  <a:srgbClr val="222222"/>
                </a:solidFill>
                <a:effectLst/>
                <a:latin typeface="Open Sans" panose="020B0606030504020204" pitchFamily="34" charset="0"/>
              </a:rPr>
              <a:t>Pericle nel primo anno della guerra del Peloponneso, Philipp von </a:t>
            </a:r>
            <a:r>
              <a:rPr lang="it-IT" sz="1600" b="0" i="0" dirty="0" err="1">
                <a:solidFill>
                  <a:srgbClr val="222222"/>
                </a:solidFill>
                <a:effectLst/>
                <a:latin typeface="Open Sans" panose="020B0606030504020204" pitchFamily="34" charset="0"/>
              </a:rPr>
              <a:t>Foltz</a:t>
            </a:r>
            <a:r>
              <a:rPr lang="it-IT" sz="1600" b="0" i="0" dirty="0">
                <a:solidFill>
                  <a:srgbClr val="222222"/>
                </a:solidFill>
                <a:effectLst/>
                <a:latin typeface="Open Sans" panose="020B0606030504020204" pitchFamily="34" charset="0"/>
              </a:rPr>
              <a:t> (1877).</a:t>
            </a:r>
            <a:endParaRPr lang="it-IT" sz="1600" dirty="0"/>
          </a:p>
        </p:txBody>
      </p:sp>
    </p:spTree>
    <p:extLst>
      <p:ext uri="{BB962C8B-B14F-4D97-AF65-F5344CB8AC3E}">
        <p14:creationId xmlns:p14="http://schemas.microsoft.com/office/powerpoint/2010/main" val="522386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F0AD77-D463-459F-8C30-B50E05B033A3}"/>
              </a:ext>
            </a:extLst>
          </p:cNvPr>
          <p:cNvPicPr>
            <a:picLocks noChangeAspect="1"/>
          </p:cNvPicPr>
          <p:nvPr/>
        </p:nvPicPr>
        <p:blipFill>
          <a:blip r:embed="rId2"/>
          <a:stretch>
            <a:fillRect/>
          </a:stretch>
        </p:blipFill>
        <p:spPr>
          <a:xfrm>
            <a:off x="2169366" y="1111902"/>
            <a:ext cx="8138719" cy="5708775"/>
          </a:xfrm>
          <a:prstGeom prst="rect">
            <a:avLst/>
          </a:prstGeom>
        </p:spPr>
      </p:pic>
      <p:sp>
        <p:nvSpPr>
          <p:cNvPr id="5" name="TextBox 4">
            <a:extLst>
              <a:ext uri="{FF2B5EF4-FFF2-40B4-BE49-F238E27FC236}">
                <a16:creationId xmlns:a16="http://schemas.microsoft.com/office/drawing/2014/main" id="{48E680CF-1CE7-40A5-AF04-7CA190C1A7B6}"/>
              </a:ext>
            </a:extLst>
          </p:cNvPr>
          <p:cNvSpPr txBox="1"/>
          <p:nvPr/>
        </p:nvSpPr>
        <p:spPr>
          <a:xfrm>
            <a:off x="195682" y="120770"/>
            <a:ext cx="11996317" cy="923330"/>
          </a:xfrm>
          <a:prstGeom prst="rect">
            <a:avLst/>
          </a:prstGeom>
          <a:noFill/>
        </p:spPr>
        <p:txBody>
          <a:bodyPr wrap="square" rtlCol="0">
            <a:spAutoFit/>
          </a:bodyPr>
          <a:lstStyle/>
          <a:p>
            <a:r>
              <a:rPr lang="it-IT" sz="5400" dirty="0">
                <a:solidFill>
                  <a:srgbClr val="0070C0"/>
                </a:solidFill>
              </a:rPr>
              <a:t>Quando la memoria non c’è</a:t>
            </a:r>
          </a:p>
        </p:txBody>
      </p:sp>
    </p:spTree>
    <p:extLst>
      <p:ext uri="{BB962C8B-B14F-4D97-AF65-F5344CB8AC3E}">
        <p14:creationId xmlns:p14="http://schemas.microsoft.com/office/powerpoint/2010/main" val="7834262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DA42D47-7E8F-4D11-A8E9-8B9CF1D308FC}"/>
              </a:ext>
            </a:extLst>
          </p:cNvPr>
          <p:cNvSpPr txBox="1"/>
          <p:nvPr/>
        </p:nvSpPr>
        <p:spPr>
          <a:xfrm>
            <a:off x="195682" y="120770"/>
            <a:ext cx="11996317" cy="923330"/>
          </a:xfrm>
          <a:prstGeom prst="rect">
            <a:avLst/>
          </a:prstGeom>
          <a:noFill/>
        </p:spPr>
        <p:txBody>
          <a:bodyPr wrap="square" rtlCol="0">
            <a:spAutoFit/>
          </a:bodyPr>
          <a:lstStyle/>
          <a:p>
            <a:r>
              <a:rPr lang="it-IT" sz="5400" dirty="0">
                <a:solidFill>
                  <a:srgbClr val="0070C0"/>
                </a:solidFill>
              </a:rPr>
              <a:t>Risposta adattativa primaria e richiamo</a:t>
            </a:r>
          </a:p>
        </p:txBody>
      </p:sp>
      <p:pic>
        <p:nvPicPr>
          <p:cNvPr id="1026" name="Picture 2">
            <a:extLst>
              <a:ext uri="{FF2B5EF4-FFF2-40B4-BE49-F238E27FC236}">
                <a16:creationId xmlns:a16="http://schemas.microsoft.com/office/drawing/2014/main" id="{210EEF44-55BE-4502-B100-796462BE3C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137" y="1718812"/>
            <a:ext cx="6412430" cy="4274953"/>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5118760F-496A-4E80-8FF7-D477B2133D48}"/>
              </a:ext>
            </a:extLst>
          </p:cNvPr>
          <p:cNvCxnSpPr/>
          <p:nvPr/>
        </p:nvCxnSpPr>
        <p:spPr>
          <a:xfrm flipH="1">
            <a:off x="4860472" y="1475013"/>
            <a:ext cx="783771" cy="10668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651D737-4AB1-4112-9722-C45304D72343}"/>
              </a:ext>
            </a:extLst>
          </p:cNvPr>
          <p:cNvSpPr txBox="1"/>
          <p:nvPr/>
        </p:nvSpPr>
        <p:spPr>
          <a:xfrm>
            <a:off x="5138057" y="987902"/>
            <a:ext cx="2816925" cy="461665"/>
          </a:xfrm>
          <a:prstGeom prst="rect">
            <a:avLst/>
          </a:prstGeom>
          <a:noFill/>
        </p:spPr>
        <p:txBody>
          <a:bodyPr wrap="none" rtlCol="0">
            <a:spAutoFit/>
          </a:bodyPr>
          <a:lstStyle/>
          <a:p>
            <a:r>
              <a:rPr lang="it-IT" sz="2400" dirty="0"/>
              <a:t>Più rapida, più ampia</a:t>
            </a:r>
          </a:p>
        </p:txBody>
      </p:sp>
      <p:cxnSp>
        <p:nvCxnSpPr>
          <p:cNvPr id="8" name="Straight Arrow Connector 7">
            <a:extLst>
              <a:ext uri="{FF2B5EF4-FFF2-40B4-BE49-F238E27FC236}">
                <a16:creationId xmlns:a16="http://schemas.microsoft.com/office/drawing/2014/main" id="{568AACE5-8BC5-4BF0-ADC8-4DAE6BC4AC51}"/>
              </a:ext>
            </a:extLst>
          </p:cNvPr>
          <p:cNvCxnSpPr>
            <a:cxnSpLocks/>
          </p:cNvCxnSpPr>
          <p:nvPr/>
        </p:nvCxnSpPr>
        <p:spPr>
          <a:xfrm flipH="1" flipV="1">
            <a:off x="5594301" y="3380237"/>
            <a:ext cx="880390" cy="93595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74C81B9-63F4-4D8F-B689-62937C110B7C}"/>
              </a:ext>
            </a:extLst>
          </p:cNvPr>
          <p:cNvSpPr txBox="1"/>
          <p:nvPr/>
        </p:nvSpPr>
        <p:spPr>
          <a:xfrm>
            <a:off x="6753567" y="3429000"/>
            <a:ext cx="5438433" cy="2677656"/>
          </a:xfrm>
          <a:prstGeom prst="rect">
            <a:avLst/>
          </a:prstGeom>
          <a:noFill/>
        </p:spPr>
        <p:txBody>
          <a:bodyPr wrap="square" rtlCol="0">
            <a:spAutoFit/>
          </a:bodyPr>
          <a:lstStyle/>
          <a:p>
            <a:r>
              <a:rPr lang="it-IT" sz="2800" dirty="0"/>
              <a:t>Tempo di dimezzamento </a:t>
            </a:r>
          </a:p>
          <a:p>
            <a:pPr marL="342900" indent="-342900">
              <a:buFontTx/>
              <a:buChar char="-"/>
            </a:pPr>
            <a:r>
              <a:rPr lang="it-IT" sz="2800" dirty="0"/>
              <a:t>Dipende da valori raggiungi</a:t>
            </a:r>
          </a:p>
          <a:p>
            <a:pPr marL="342900" indent="-342900">
              <a:buFontTx/>
              <a:buChar char="-"/>
            </a:pPr>
            <a:r>
              <a:rPr lang="it-IT" sz="2800" dirty="0"/>
              <a:t>Persistenza ambientale di stimolo</a:t>
            </a:r>
          </a:p>
          <a:p>
            <a:pPr marL="1257300" lvl="2" indent="-342900">
              <a:buFontTx/>
              <a:buChar char="-"/>
            </a:pPr>
            <a:endParaRPr lang="it-IT" sz="2800" dirty="0"/>
          </a:p>
          <a:p>
            <a:r>
              <a:rPr lang="it-IT" sz="2800" dirty="0"/>
              <a:t>Solo in alcuni casi i livelli di anticorpi correlano con protezione</a:t>
            </a:r>
          </a:p>
        </p:txBody>
      </p:sp>
    </p:spTree>
    <p:extLst>
      <p:ext uri="{BB962C8B-B14F-4D97-AF65-F5344CB8AC3E}">
        <p14:creationId xmlns:p14="http://schemas.microsoft.com/office/powerpoint/2010/main" val="17177175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520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descr="f18004">
            <a:extLst>
              <a:ext uri="{FF2B5EF4-FFF2-40B4-BE49-F238E27FC236}">
                <a16:creationId xmlns:a16="http://schemas.microsoft.com/office/drawing/2014/main" id="{C0936CC3-E796-439D-9C5B-9BA6B138A7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4357" y="1719021"/>
            <a:ext cx="78486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DCBDB2E3-BBBA-4772-AE18-D09717086E22}"/>
              </a:ext>
            </a:extLst>
          </p:cNvPr>
          <p:cNvSpPr txBox="1"/>
          <p:nvPr/>
        </p:nvSpPr>
        <p:spPr>
          <a:xfrm>
            <a:off x="351295" y="366793"/>
            <a:ext cx="10709329" cy="1077218"/>
          </a:xfrm>
          <a:prstGeom prst="rect">
            <a:avLst/>
          </a:prstGeom>
          <a:noFill/>
        </p:spPr>
        <p:txBody>
          <a:bodyPr wrap="square" rtlCol="0">
            <a:spAutoFit/>
          </a:bodyPr>
          <a:lstStyle/>
          <a:p>
            <a:r>
              <a:rPr lang="en-US" sz="3200" b="1" dirty="0"/>
              <a:t>IL TEATRO DELLA RISPOSTA IMMUNIARIA</a:t>
            </a:r>
          </a:p>
          <a:p>
            <a:r>
              <a:rPr lang="en-US" sz="3200" b="1" dirty="0"/>
              <a:t>	</a:t>
            </a:r>
            <a:r>
              <a:rPr lang="en-US" sz="3200" b="1" dirty="0" err="1"/>
              <a:t>molti</a:t>
            </a:r>
            <a:r>
              <a:rPr lang="en-US" sz="3200" b="1" dirty="0"/>
              <a:t> </a:t>
            </a:r>
            <a:r>
              <a:rPr lang="en-US" sz="3200" b="1" dirty="0" err="1"/>
              <a:t>personaggi</a:t>
            </a:r>
            <a:r>
              <a:rPr lang="en-US" sz="3200" b="1" dirty="0"/>
              <a:t> ed </a:t>
            </a:r>
            <a:r>
              <a:rPr lang="en-US" sz="3200" b="1" dirty="0" err="1"/>
              <a:t>interpreti</a:t>
            </a:r>
            <a:endParaRPr lang="it-IT" sz="3200" b="1"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descr="f18005">
            <a:extLst>
              <a:ext uri="{FF2B5EF4-FFF2-40B4-BE49-F238E27FC236}">
                <a16:creationId xmlns:a16="http://schemas.microsoft.com/office/drawing/2014/main" id="{F771855D-AB73-4E5C-9AC3-56A294D553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6184" y="0"/>
            <a:ext cx="55419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10ECBF03-A845-4C25-940B-A230B2BF20D2}"/>
              </a:ext>
            </a:extLst>
          </p:cNvPr>
          <p:cNvSpPr txBox="1"/>
          <p:nvPr/>
        </p:nvSpPr>
        <p:spPr>
          <a:xfrm>
            <a:off x="351296" y="366793"/>
            <a:ext cx="5093776" cy="1569660"/>
          </a:xfrm>
          <a:prstGeom prst="rect">
            <a:avLst/>
          </a:prstGeom>
          <a:noFill/>
        </p:spPr>
        <p:txBody>
          <a:bodyPr wrap="square" rtlCol="0">
            <a:spAutoFit/>
          </a:bodyPr>
          <a:lstStyle/>
          <a:p>
            <a:r>
              <a:rPr lang="en-US" sz="3200" b="1" dirty="0"/>
              <a:t>RICONOSCERE QUELLO CHE E’ DIVERSO (E FORSE PERICOLOSO)</a:t>
            </a:r>
            <a:endParaRPr lang="it-IT" sz="3200" b="1" dirty="0"/>
          </a:p>
        </p:txBody>
      </p:sp>
      <p:sp>
        <p:nvSpPr>
          <p:cNvPr id="2" name="TextBox 1">
            <a:extLst>
              <a:ext uri="{FF2B5EF4-FFF2-40B4-BE49-F238E27FC236}">
                <a16:creationId xmlns:a16="http://schemas.microsoft.com/office/drawing/2014/main" id="{96755B9D-4E09-459B-B9F9-071D2D7BC08D}"/>
              </a:ext>
            </a:extLst>
          </p:cNvPr>
          <p:cNvSpPr txBox="1"/>
          <p:nvPr/>
        </p:nvSpPr>
        <p:spPr>
          <a:xfrm>
            <a:off x="656095" y="2428068"/>
            <a:ext cx="4360189" cy="1938992"/>
          </a:xfrm>
          <a:prstGeom prst="rect">
            <a:avLst/>
          </a:prstGeom>
          <a:noFill/>
        </p:spPr>
        <p:txBody>
          <a:bodyPr wrap="square" rtlCol="0">
            <a:spAutoFit/>
          </a:bodyPr>
          <a:lstStyle/>
          <a:p>
            <a:r>
              <a:rPr lang="en-US" sz="2400" b="1" dirty="0" err="1"/>
              <a:t>Recettori</a:t>
            </a:r>
            <a:r>
              <a:rPr lang="en-US" sz="2400" b="1" dirty="0"/>
              <a:t> per </a:t>
            </a:r>
            <a:r>
              <a:rPr lang="en-US" sz="2400" b="1" dirty="0" err="1"/>
              <a:t>cose</a:t>
            </a:r>
            <a:r>
              <a:rPr lang="en-US" sz="2400" b="1" dirty="0"/>
              <a:t> diverse</a:t>
            </a:r>
          </a:p>
          <a:p>
            <a:endParaRPr lang="en-US" sz="2400" dirty="0"/>
          </a:p>
          <a:p>
            <a:r>
              <a:rPr lang="en-US" sz="2400" dirty="0" err="1"/>
              <a:t>Lipopolisaccaride</a:t>
            </a:r>
            <a:r>
              <a:rPr lang="en-US" sz="2400" dirty="0"/>
              <a:t> </a:t>
            </a:r>
            <a:r>
              <a:rPr lang="en-US" sz="2400" dirty="0" err="1"/>
              <a:t>batterico</a:t>
            </a:r>
            <a:endParaRPr lang="en-US" sz="2400" dirty="0"/>
          </a:p>
          <a:p>
            <a:r>
              <a:rPr lang="en-US" sz="2400" dirty="0" err="1"/>
              <a:t>Flagellina</a:t>
            </a:r>
            <a:endParaRPr lang="en-US" sz="2400" dirty="0"/>
          </a:p>
          <a:p>
            <a:r>
              <a:rPr lang="en-US" sz="2400" dirty="0" err="1"/>
              <a:t>Acidi</a:t>
            </a:r>
            <a:r>
              <a:rPr lang="en-US" sz="2400" dirty="0"/>
              <a:t> </a:t>
            </a:r>
            <a:r>
              <a:rPr lang="en-US" sz="2400" dirty="0" err="1"/>
              <a:t>nucleici</a:t>
            </a:r>
            <a:r>
              <a:rPr lang="en-US" sz="2400" dirty="0"/>
              <a:t> </a:t>
            </a:r>
            <a:r>
              <a:rPr lang="en-US" sz="2400" dirty="0" err="1"/>
              <a:t>estranei</a:t>
            </a:r>
            <a:r>
              <a:rPr lang="en-US" sz="2400" dirty="0"/>
              <a:t> </a:t>
            </a:r>
          </a:p>
        </p:txBody>
      </p:sp>
      <p:sp>
        <p:nvSpPr>
          <p:cNvPr id="3" name="TextBox 2">
            <a:extLst>
              <a:ext uri="{FF2B5EF4-FFF2-40B4-BE49-F238E27FC236}">
                <a16:creationId xmlns:a16="http://schemas.microsoft.com/office/drawing/2014/main" id="{6DAE0715-58FE-442B-A41E-07F3ADAA6C49}"/>
              </a:ext>
            </a:extLst>
          </p:cNvPr>
          <p:cNvSpPr txBox="1"/>
          <p:nvPr/>
        </p:nvSpPr>
        <p:spPr>
          <a:xfrm>
            <a:off x="1260529" y="4959458"/>
            <a:ext cx="2949844" cy="769441"/>
          </a:xfrm>
          <a:prstGeom prst="rect">
            <a:avLst/>
          </a:prstGeom>
          <a:noFill/>
        </p:spPr>
        <p:txBody>
          <a:bodyPr wrap="square" rtlCol="0">
            <a:spAutoFit/>
          </a:bodyPr>
          <a:lstStyle/>
          <a:p>
            <a:r>
              <a:rPr lang="en-US" sz="4400" b="1" dirty="0"/>
              <a:t>TLR</a:t>
            </a:r>
            <a:endParaRPr lang="it-IT" sz="4400" b="1"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4" descr="f18001">
            <a:extLst>
              <a:ext uri="{FF2B5EF4-FFF2-40B4-BE49-F238E27FC236}">
                <a16:creationId xmlns:a16="http://schemas.microsoft.com/office/drawing/2014/main" id="{3DED6486-23BE-4CF5-BDA1-E3E30356A2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381000"/>
            <a:ext cx="43307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7488F3F7-463E-45F4-AD62-07D1D52B48AD}"/>
              </a:ext>
            </a:extLst>
          </p:cNvPr>
          <p:cNvSpPr txBox="1"/>
          <p:nvPr/>
        </p:nvSpPr>
        <p:spPr>
          <a:xfrm>
            <a:off x="6700434" y="1322522"/>
            <a:ext cx="4933627" cy="1477328"/>
          </a:xfrm>
          <a:prstGeom prst="rect">
            <a:avLst/>
          </a:prstGeom>
          <a:noFill/>
        </p:spPr>
        <p:txBody>
          <a:bodyPr wrap="square" rtlCol="0">
            <a:spAutoFit/>
          </a:bodyPr>
          <a:lstStyle/>
          <a:p>
            <a:r>
              <a:rPr lang="en-US" sz="3600" b="1" dirty="0"/>
              <a:t>SISTEMA LINFATICO</a:t>
            </a:r>
          </a:p>
          <a:p>
            <a:endParaRPr lang="en-US" dirty="0"/>
          </a:p>
          <a:p>
            <a:r>
              <a:rPr lang="en-US" dirty="0"/>
              <a:t>SISTEMA DI COMUNICAZIONE PER RICONOSCIMENTO SOSTANZE ESTRANEE</a:t>
            </a:r>
            <a:endParaRPr lang="it-IT"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Immagine 1">
            <a:extLst>
              <a:ext uri="{FF2B5EF4-FFF2-40B4-BE49-F238E27FC236}">
                <a16:creationId xmlns:a16="http://schemas.microsoft.com/office/drawing/2014/main" id="{5C14DE65-1F97-4513-82A2-95FD4300A5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49" y="1139150"/>
            <a:ext cx="3867829" cy="3906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68661546-21BA-400E-B42F-3C72B3F0F60E}"/>
              </a:ext>
            </a:extLst>
          </p:cNvPr>
          <p:cNvSpPr txBox="1"/>
          <p:nvPr/>
        </p:nvSpPr>
        <p:spPr>
          <a:xfrm>
            <a:off x="273802" y="115669"/>
            <a:ext cx="8363919" cy="646331"/>
          </a:xfrm>
          <a:prstGeom prst="rect">
            <a:avLst/>
          </a:prstGeom>
          <a:noFill/>
        </p:spPr>
        <p:txBody>
          <a:bodyPr wrap="square" rtlCol="0">
            <a:spAutoFit/>
          </a:bodyPr>
          <a:lstStyle/>
          <a:p>
            <a:r>
              <a:rPr lang="en-US" sz="3600" b="1" dirty="0"/>
              <a:t>GLOBULI BIANCHI</a:t>
            </a:r>
            <a:endParaRPr lang="it-IT" sz="3600" b="1" dirty="0"/>
          </a:p>
        </p:txBody>
      </p:sp>
      <p:pic>
        <p:nvPicPr>
          <p:cNvPr id="9" name="Picture 4" descr="Immagine 2">
            <a:extLst>
              <a:ext uri="{FF2B5EF4-FFF2-40B4-BE49-F238E27FC236}">
                <a16:creationId xmlns:a16="http://schemas.microsoft.com/office/drawing/2014/main" id="{939D83A7-5C48-49A3-B738-7EEB300F89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3612" y="1100543"/>
            <a:ext cx="4206185" cy="4020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Immagine 1">
            <a:extLst>
              <a:ext uri="{FF2B5EF4-FFF2-40B4-BE49-F238E27FC236}">
                <a16:creationId xmlns:a16="http://schemas.microsoft.com/office/drawing/2014/main" id="{483C2B49-4C93-4565-B08E-A751945D51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92628" y="1100543"/>
            <a:ext cx="4299372" cy="3944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503</TotalTime>
  <Words>1955</Words>
  <Application>Microsoft Office PowerPoint</Application>
  <PresentationFormat>Widescreen</PresentationFormat>
  <Paragraphs>353</Paragraphs>
  <Slides>59</Slides>
  <Notes>19</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59</vt:i4>
      </vt:variant>
    </vt:vector>
  </HeadingPairs>
  <TitlesOfParts>
    <vt:vector size="73" baseType="lpstr">
      <vt:lpstr>Arial</vt:lpstr>
      <vt:lpstr>Arial</vt:lpstr>
      <vt:lpstr>Calibri</vt:lpstr>
      <vt:lpstr>Calibri Light</vt:lpstr>
      <vt:lpstr>Garamond</vt:lpstr>
      <vt:lpstr>Open Sans</vt:lpstr>
      <vt:lpstr>OpenSans-Regular</vt:lpstr>
      <vt:lpstr>Roboto Condensed</vt:lpstr>
      <vt:lpstr>Tahoma</vt:lpstr>
      <vt:lpstr>Times</vt:lpstr>
      <vt:lpstr>Times New Roman</vt:lpstr>
      <vt:lpstr>Wingdings</vt:lpstr>
      <vt:lpstr>Office Theme</vt:lpstr>
      <vt:lpstr>Image</vt:lpstr>
      <vt:lpstr>PowerPoint Presentation</vt:lpstr>
      <vt:lpstr>PowerPoint Presentation</vt:lpstr>
      <vt:lpstr>PowerPoint Presentation</vt:lpstr>
      <vt:lpstr>DIFESE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Principali eventi coinvolti nella risposta infiammatoria</vt:lpstr>
      <vt:lpstr>Cos’è l’infiammazione (flogòsi) ?</vt:lpstr>
      <vt:lpstr>I quattro segni cardinali dell’infiammazione</vt:lpstr>
      <vt:lpstr>Infiammazione: durata e cellularità</vt:lpstr>
      <vt:lpstr>Principali eventi della flogosi acuta</vt:lpstr>
      <vt:lpstr>PowerPoint Presentation</vt:lpstr>
      <vt:lpstr>PowerPoint Presentation</vt:lpstr>
      <vt:lpstr>PowerPoint Presentation</vt:lpstr>
      <vt:lpstr>PowerPoint Presentation</vt:lpstr>
      <vt:lpstr>Migrazione leucocitaria nella flogosi: microscopia intravitale </vt:lpstr>
      <vt:lpstr>Interazioni tra leucociti e cellule endoteliali</vt:lpstr>
      <vt:lpstr>Cascata di eventi che regolano la migrazione dei neutrofili durante l’infiammazione:    una questione di recettori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Alberto Tommasini</dc:creator>
  <cp:lastModifiedBy>Alberto Tommasini</cp:lastModifiedBy>
  <cp:revision>41</cp:revision>
  <dcterms:created xsi:type="dcterms:W3CDTF">2021-01-24T09:29:02Z</dcterms:created>
  <dcterms:modified xsi:type="dcterms:W3CDTF">2022-03-17T23:04:23Z</dcterms:modified>
</cp:coreProperties>
</file>