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88.jpg" ContentType="image/jpg"/>
  <Override PartName="/ppt/media/image89.jpg" ContentType="image/jpg"/>
  <Override PartName="/ppt/media/image91.jpg" ContentType="image/jpg"/>
  <Override PartName="/ppt/media/image92.jpg" ContentType="image/jpg"/>
  <Override PartName="/ppt/notesSlides/notesSlide1.xml" ContentType="application/vnd.openxmlformats-officedocument.presentationml.notesSlide+xml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105.jpg" ContentType="image/jpg"/>
  <Override PartName="/ppt/media/image111.jpg" ContentType="image/jpg"/>
  <Override PartName="/ppt/media/image113.jpg" ContentType="image/jpg"/>
  <Override PartName="/ppt/media/image116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0" r:id="rId40"/>
    <p:sldId id="301" r:id="rId41"/>
  </p:sldIdLst>
  <p:sldSz cx="10287000" cy="6858000" type="35mm"/>
  <p:notesSz cx="10287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649" autoAdjust="0"/>
  </p:normalViewPr>
  <p:slideViewPr>
    <p:cSldViewPr>
      <p:cViewPr varScale="1">
        <p:scale>
          <a:sx n="91" d="100"/>
          <a:sy n="91" d="100"/>
        </p:scale>
        <p:origin x="186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36D76-966B-4CB8-BB99-A4487CB4FC64}" type="datetimeFigureOut">
              <a:rPr lang="it-IT" smtClean="0"/>
              <a:t>20/03/2022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06775" y="857250"/>
            <a:ext cx="34734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28700" y="3300413"/>
            <a:ext cx="8229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4577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827713" y="6513513"/>
            <a:ext cx="44577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D61B-74A6-4514-A2D7-F51C282C30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05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Alpha=alone verde a causa della rottura degli eritrociti e della conversione dell’emoglobina in un pigmento verde ( </a:t>
            </a:r>
            <a:r>
              <a:rPr lang="it-IT" dirty="0" err="1"/>
              <a:t>viridanti</a:t>
            </a:r>
            <a:r>
              <a:rPr lang="it-IT" dirty="0"/>
              <a:t> e </a:t>
            </a:r>
            <a:r>
              <a:rPr lang="it-IT" dirty="0" err="1"/>
              <a:t>S.pneumoniae</a:t>
            </a:r>
            <a:r>
              <a:rPr lang="it-IT" dirty="0"/>
              <a:t>)</a:t>
            </a:r>
          </a:p>
          <a:p>
            <a:r>
              <a:rPr lang="it-IT" dirty="0"/>
              <a:t>Beta= alone chiaro in quanto gli </a:t>
            </a:r>
            <a:r>
              <a:rPr lang="it-IT" dirty="0" err="1"/>
              <a:t>eritrocvciti</a:t>
            </a:r>
            <a:r>
              <a:rPr lang="it-IT" dirty="0"/>
              <a:t> sono lisati. Questi sono ulteriormente classificati in base agli antigeni della parete cellulare ( gruppo di </a:t>
            </a:r>
            <a:r>
              <a:rPr lang="it-IT" dirty="0" err="1"/>
              <a:t>Lancefield</a:t>
            </a:r>
            <a:r>
              <a:rPr lang="it-IT"/>
              <a:t>  A, B, C F,G  IMPORTANTI DAL PUNTO DI VISTA MEDICO)</a:t>
            </a:r>
            <a:endParaRPr lang="it-IT" dirty="0"/>
          </a:p>
          <a:p>
            <a:r>
              <a:rPr lang="it-IT" dirty="0"/>
              <a:t>Y= Non emolitici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0D61B-74A6-4514-A2D7-F51C282C302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25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7277" y="600811"/>
            <a:ext cx="8232444" cy="1098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3840480"/>
            <a:ext cx="72009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1577340"/>
            <a:ext cx="447484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398" y="236600"/>
            <a:ext cx="9652203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5231" y="1162557"/>
            <a:ext cx="9276537" cy="2492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6377940"/>
            <a:ext cx="32918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6377940"/>
            <a:ext cx="236601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tiff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3184" y="2474975"/>
            <a:ext cx="4183379" cy="177241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0828" y="2467203"/>
            <a:ext cx="3543935" cy="2239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Fase analitica: </a:t>
            </a:r>
            <a:r>
              <a:rPr sz="3200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3200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coltura </a:t>
            </a:r>
            <a:r>
              <a:rPr sz="3200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ed</a:t>
            </a:r>
            <a:r>
              <a:rPr sz="3200" spc="-9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 err="1">
                <a:solidFill>
                  <a:srgbClr val="FF0000"/>
                </a:solidFill>
                <a:latin typeface="Comic Sans MS"/>
                <a:cs typeface="Comic Sans MS"/>
              </a:rPr>
              <a:t>identificazione</a:t>
            </a:r>
            <a: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  <a:t> dei batteri </a:t>
            </a:r>
            <a:endParaRPr sz="3200" dirty="0">
              <a:latin typeface="Comic Sans MS"/>
              <a:cs typeface="Comic Sans MS"/>
            </a:endParaRP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D4A77309-4FEC-4DE3-8F04-030B7D40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108605">
            <a:off x="1932845" y="5296318"/>
            <a:ext cx="1475347" cy="13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7BF37476-4056-44AC-A01C-6CCF05F5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504995">
            <a:off x="709154" y="5373567"/>
            <a:ext cx="1450506" cy="124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isultato immagine per batteri">
            <a:extLst>
              <a:ext uri="{FF2B5EF4-FFF2-40B4-BE49-F238E27FC236}">
                <a16:creationId xmlns:a16="http://schemas.microsoft.com/office/drawing/2014/main" id="{5C68C8A8-CE8E-4185-9B5F-2CFADA6F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0" y="617732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2620D05-DC78-4C2A-967E-85758B2A2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6" y="592206"/>
            <a:ext cx="2981325" cy="1714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BAF3708-9BAF-497B-B96D-5041039E7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5" y="592206"/>
            <a:ext cx="2352675" cy="17145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BB1153D-7431-4468-9608-6441ECA84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98" y="2923819"/>
            <a:ext cx="2790825" cy="17145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A51AC76-5F24-4E99-8C07-2774E9F29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61" y="4874996"/>
            <a:ext cx="3048002" cy="1714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812" y="452628"/>
            <a:ext cx="9331452" cy="6277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60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latin typeface="Microsoft Sans Serif"/>
                <a:cs typeface="Microsoft Sans Serif"/>
              </a:rPr>
              <a:t>fluorescenza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0895"/>
              <a:ext cx="10287000" cy="9189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115" y="352044"/>
              <a:ext cx="10055352" cy="4998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525" y="427101"/>
            <a:ext cx="9605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FF0066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40" dirty="0">
                <a:solidFill>
                  <a:srgbClr val="FF0066"/>
                </a:solidFill>
                <a:latin typeface="Microsoft Sans Serif"/>
                <a:cs typeface="Microsoft Sans Serif"/>
              </a:rPr>
              <a:t>diretta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35" dirty="0">
                <a:solidFill>
                  <a:srgbClr val="FF0066"/>
                </a:solidFill>
                <a:latin typeface="Microsoft Sans Serif"/>
                <a:cs typeface="Microsoft Sans Serif"/>
              </a:rPr>
              <a:t>: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FF0066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FF0066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40" dirty="0">
                <a:solidFill>
                  <a:srgbClr val="FF0066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FF0066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825" y="1773301"/>
            <a:ext cx="9717024" cy="46147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685" y="1891410"/>
            <a:ext cx="805307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8225">
              <a:lnSpc>
                <a:spcPct val="100000"/>
              </a:lnSpc>
              <a:spcBef>
                <a:spcPts val="100"/>
              </a:spcBef>
              <a:tabLst>
                <a:tab pos="3183890" algn="l"/>
              </a:tabLst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SEMPLICI	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solo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cristalvioletto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fucsina</a:t>
            </a:r>
            <a:r>
              <a:rPr sz="2400" spc="-1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basica</a:t>
            </a:r>
            <a:endParaRPr sz="2400">
              <a:latin typeface="Times New Roman"/>
              <a:cs typeface="Times New Roman"/>
            </a:endParaRPr>
          </a:p>
          <a:p>
            <a:pPr marL="891540" indent="-879475">
              <a:lnSpc>
                <a:spcPct val="100000"/>
              </a:lnSpc>
              <a:buFont typeface="Wingdings"/>
              <a:buChar char=""/>
              <a:tabLst>
                <a:tab pos="891540" algn="l"/>
                <a:tab pos="892175" algn="l"/>
              </a:tabLst>
            </a:pPr>
            <a:r>
              <a:rPr sz="2400" dirty="0">
                <a:latin typeface="Times New Roman"/>
                <a:cs typeface="Times New Roman"/>
              </a:rPr>
              <a:t>blu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metilene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"/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Colorazioni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DIFFERENZIALI</a:t>
            </a:r>
            <a:r>
              <a:rPr sz="2400" b="1" spc="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prevedono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l’impiego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più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colorante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Gram</a:t>
            </a:r>
            <a:endParaRPr sz="2400">
              <a:latin typeface="Times New Roman"/>
              <a:cs typeface="Times New Roman"/>
            </a:endParaRPr>
          </a:p>
          <a:p>
            <a:pPr marL="815340" indent="-803275">
              <a:lnSpc>
                <a:spcPct val="100000"/>
              </a:lnSpc>
              <a:buFont typeface="Wingdings"/>
              <a:buChar char=""/>
              <a:tabLst>
                <a:tab pos="815340" algn="l"/>
                <a:tab pos="815975" algn="l"/>
              </a:tabLst>
            </a:pPr>
            <a:r>
              <a:rPr sz="2400" dirty="0">
                <a:latin typeface="Times New Roman"/>
                <a:cs typeface="Times New Roman"/>
              </a:rPr>
              <a:t>colorazione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Ziehl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-Neelsen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4676" y="992124"/>
            <a:ext cx="2592324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6596"/>
            <a:ext cx="10287000" cy="16504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625" y="308228"/>
            <a:ext cx="9529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Diagnosi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325" dirty="0">
                <a:solidFill>
                  <a:srgbClr val="0033CC"/>
                </a:solidFill>
                <a:latin typeface="Microsoft Sans Serif"/>
                <a:cs typeface="Microsoft Sans Serif"/>
              </a:rPr>
              <a:t>diretta: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54" dirty="0">
                <a:solidFill>
                  <a:srgbClr val="0033CC"/>
                </a:solidFill>
                <a:latin typeface="Microsoft Sans Serif"/>
                <a:cs typeface="Microsoft Sans Serif"/>
              </a:rPr>
              <a:t>esame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microscopico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70" dirty="0">
                <a:solidFill>
                  <a:srgbClr val="0033CC"/>
                </a:solidFill>
                <a:latin typeface="Microsoft Sans Serif"/>
                <a:cs typeface="Microsoft Sans Serif"/>
              </a:rPr>
              <a:t>(previa</a:t>
            </a:r>
            <a:r>
              <a:rPr sz="2400" b="0" spc="-35" dirty="0">
                <a:solidFill>
                  <a:srgbClr val="0033CC"/>
                </a:solidFill>
                <a:latin typeface="Microsoft Sans Serif"/>
                <a:cs typeface="Microsoft Sans Serif"/>
              </a:rPr>
              <a:t> </a:t>
            </a:r>
            <a:r>
              <a:rPr sz="2400" b="0" spc="240" dirty="0">
                <a:solidFill>
                  <a:srgbClr val="0033CC"/>
                </a:solidFill>
                <a:latin typeface="Microsoft Sans Serif"/>
                <a:cs typeface="Microsoft Sans Serif"/>
              </a:rPr>
              <a:t>colorazione)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152" y="1714500"/>
            <a:ext cx="6784848" cy="46725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9538" y="1039748"/>
            <a:ext cx="5819140" cy="490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00"/>
              </a:spcBef>
              <a:tabLst>
                <a:tab pos="1541145" algn="l"/>
              </a:tabLst>
            </a:pPr>
            <a:r>
              <a:rPr sz="2400" spc="204" dirty="0">
                <a:solidFill>
                  <a:srgbClr val="0033CC"/>
                </a:solidFill>
                <a:latin typeface="Microsoft Sans Serif"/>
                <a:cs typeface="Microsoft Sans Serif"/>
              </a:rPr>
              <a:t>UTILITÀ	</a:t>
            </a:r>
            <a:r>
              <a:rPr sz="2400" spc="150" dirty="0">
                <a:solidFill>
                  <a:srgbClr val="0033CC"/>
                </a:solidFill>
                <a:latin typeface="Microsoft Sans Serif"/>
                <a:cs typeface="Microsoft Sans Serif"/>
              </a:rPr>
              <a:t>CLINICA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Microsoft Sans Serif"/>
              <a:cs typeface="Microsoft Sans Serif"/>
            </a:endParaRPr>
          </a:p>
          <a:p>
            <a:pPr marL="172720" indent="-160020">
              <a:lnSpc>
                <a:spcPct val="100000"/>
              </a:lnSpc>
              <a:buClr>
                <a:srgbClr val="000000"/>
              </a:buClr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Campioni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fissati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calore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o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chimicamente)</a:t>
            </a:r>
            <a:endParaRPr sz="1800">
              <a:latin typeface="Times New Roman"/>
              <a:cs typeface="Times New Roman"/>
            </a:endParaRPr>
          </a:p>
          <a:p>
            <a:pPr marL="146685" indent="-134620">
              <a:lnSpc>
                <a:spcPct val="100000"/>
              </a:lnSpc>
              <a:buFont typeface="Arial MT"/>
              <a:buChar char="•"/>
              <a:tabLst>
                <a:tab pos="147320" algn="l"/>
              </a:tabLst>
            </a:pPr>
            <a:r>
              <a:rPr sz="1800" dirty="0">
                <a:latin typeface="Times New Roman"/>
                <a:cs typeface="Times New Roman"/>
              </a:rPr>
              <a:t>Idoneità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campione</a:t>
            </a:r>
            <a:r>
              <a:rPr sz="1800" dirty="0">
                <a:latin typeface="Times New Roman"/>
                <a:cs typeface="Times New Roman"/>
              </a:rPr>
              <a:t> (espettorato-neutrofili/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cell.squamose)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Numero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polimorfonucleati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neutrofili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spc="-5" dirty="0">
                <a:latin typeface="Times New Roman"/>
                <a:cs typeface="Times New Roman"/>
              </a:rPr>
              <a:t>Presenza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assenza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microrganismi(batteri-funghi-parassiti)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Colorazione</a:t>
            </a:r>
            <a:r>
              <a:rPr sz="18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del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campione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con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 tecnica</a:t>
            </a:r>
            <a:r>
              <a:rPr sz="18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Gram: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Morfologia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(cocchi-bastoncelli-coccobacilli)</a:t>
            </a:r>
            <a:endParaRPr sz="1800">
              <a:latin typeface="Times New Roman"/>
              <a:cs typeface="Times New Roman"/>
            </a:endParaRPr>
          </a:p>
          <a:p>
            <a:pPr marL="194945" indent="-182880">
              <a:lnSpc>
                <a:spcPct val="100000"/>
              </a:lnSpc>
              <a:spcBef>
                <a:spcPts val="5"/>
              </a:spcBef>
              <a:buSzPct val="94444"/>
              <a:buFont typeface="Wingdings"/>
              <a:buChar char=""/>
              <a:tabLst>
                <a:tab pos="195580" algn="l"/>
              </a:tabLst>
            </a:pPr>
            <a:r>
              <a:rPr sz="1800" spc="-5" dirty="0">
                <a:latin typeface="Times New Roman"/>
                <a:cs typeface="Times New Roman"/>
              </a:rPr>
              <a:t>Disposizione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catenelle-clusters-diplococchi)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Quantità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assoluta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presenti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Percentuale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relativa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 Gram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pos/neg</a:t>
            </a:r>
            <a:endParaRPr sz="1800">
              <a:latin typeface="Times New Roman"/>
              <a:cs typeface="Times New Roman"/>
            </a:endParaRPr>
          </a:p>
          <a:p>
            <a:pPr marL="194945" indent="-182245">
              <a:lnSpc>
                <a:spcPct val="100000"/>
              </a:lnSpc>
              <a:buSzPct val="94444"/>
              <a:buFont typeface="Wingdings"/>
              <a:buChar char=""/>
              <a:tabLst>
                <a:tab pos="194945" algn="l"/>
              </a:tabLst>
            </a:pPr>
            <a:r>
              <a:rPr sz="1800" dirty="0">
                <a:latin typeface="Times New Roman"/>
                <a:cs typeface="Times New Roman"/>
              </a:rPr>
              <a:t>Localizzazione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</a:t>
            </a:r>
            <a:r>
              <a:rPr sz="1800" spc="-5" dirty="0">
                <a:latin typeface="Times New Roman"/>
                <a:cs typeface="Times New Roman"/>
              </a:rPr>
              <a:t> sede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intra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extra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cellulare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72720" indent="-160020">
              <a:lnSpc>
                <a:spcPct val="100000"/>
              </a:lnSpc>
              <a:buFont typeface="Wingdings"/>
              <a:buChar char=""/>
              <a:tabLst>
                <a:tab pos="172720" algn="l"/>
              </a:tabLst>
            </a:pP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Altre</a:t>
            </a:r>
            <a:r>
              <a:rPr sz="1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specifiche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colorazioni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bacilli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alcool-acido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resistenti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(Ziehl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Neelsen)</a:t>
            </a:r>
            <a:endParaRPr sz="1800">
              <a:latin typeface="Times New Roman"/>
              <a:cs typeface="Times New Roman"/>
            </a:endParaRPr>
          </a:p>
          <a:p>
            <a:pPr marL="306705" indent="-294640">
              <a:lnSpc>
                <a:spcPct val="100000"/>
              </a:lnSpc>
              <a:buFont typeface="Wingdings"/>
              <a:buChar char=""/>
              <a:tabLst>
                <a:tab pos="307340" algn="l"/>
              </a:tabLst>
            </a:pPr>
            <a:r>
              <a:rPr sz="1800" dirty="0">
                <a:latin typeface="Times New Roman"/>
                <a:cs typeface="Times New Roman"/>
              </a:rPr>
              <a:t>endospore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batteriche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40" dirty="0">
                <a:latin typeface="Times New Roman"/>
                <a:cs typeface="Times New Roman"/>
              </a:rPr>
              <a:t>(Verde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malachite)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315" y="1888235"/>
            <a:ext cx="3401567" cy="4425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4" y="192024"/>
              <a:ext cx="5358384" cy="12847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2" y="233172"/>
              <a:ext cx="2807208" cy="499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6227" y="233172"/>
              <a:ext cx="762000" cy="4998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7520" y="233172"/>
              <a:ext cx="1476756" cy="4998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452" y="598932"/>
              <a:ext cx="4808220" cy="4998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4642" y="308228"/>
            <a:ext cx="44234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70" dirty="0">
                <a:latin typeface="Microsoft Sans Serif"/>
                <a:cs typeface="Microsoft Sans Serif"/>
              </a:rPr>
              <a:t>COLORAZIONE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DI</a:t>
            </a:r>
            <a:r>
              <a:rPr sz="2400" b="0" spc="-60" dirty="0">
                <a:latin typeface="Microsoft Sans Serif"/>
                <a:cs typeface="Microsoft Sans Serif"/>
              </a:rPr>
              <a:t> </a:t>
            </a:r>
            <a:r>
              <a:rPr sz="2400" b="0" spc="145" dirty="0">
                <a:latin typeface="Microsoft Sans Serif"/>
                <a:cs typeface="Microsoft Sans Serif"/>
              </a:rPr>
              <a:t>GRAM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0" spc="215" dirty="0">
                <a:latin typeface="Microsoft Sans Serif"/>
                <a:cs typeface="Microsoft Sans Serif"/>
              </a:rPr>
              <a:t>osservazione</a:t>
            </a:r>
            <a:r>
              <a:rPr sz="2400" b="0" spc="-80" dirty="0">
                <a:latin typeface="Microsoft Sans Serif"/>
                <a:cs typeface="Microsoft Sans Serif"/>
              </a:rPr>
              <a:t> </a:t>
            </a:r>
            <a:r>
              <a:rPr sz="2400" b="0" spc="260" dirty="0">
                <a:latin typeface="Microsoft Sans Serif"/>
                <a:cs typeface="Microsoft Sans Serif"/>
              </a:rPr>
              <a:t>microscopica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32120" y="667512"/>
            <a:ext cx="3977640" cy="5962015"/>
            <a:chOff x="5532120" y="667512"/>
            <a:chExt cx="3977640" cy="596201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05272" y="667512"/>
              <a:ext cx="3721608" cy="29123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2120" y="3675888"/>
              <a:ext cx="3977639" cy="29535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6542" y="1865833"/>
            <a:ext cx="4886960" cy="1241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Gram+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i="1" spc="-5" dirty="0">
                <a:latin typeface="Times New Roman"/>
                <a:cs typeface="Times New Roman"/>
              </a:rPr>
              <a:t>Staphylococcus,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Streptococcuss,</a:t>
            </a:r>
            <a:r>
              <a:rPr sz="2400" i="1" spc="-2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etc)</a:t>
            </a:r>
            <a:endParaRPr sz="2400">
              <a:latin typeface="Times New Roman"/>
              <a:cs typeface="Times New Roman"/>
            </a:endParaRPr>
          </a:p>
          <a:p>
            <a:pPr marL="2315845">
              <a:lnSpc>
                <a:spcPct val="100000"/>
              </a:lnSpc>
              <a:spcBef>
                <a:spcPts val="1155"/>
              </a:spcBef>
            </a:pPr>
            <a:r>
              <a:rPr sz="1800" i="1" dirty="0">
                <a:latin typeface="Times New Roman"/>
                <a:cs typeface="Times New Roman"/>
              </a:rPr>
              <a:t>Staphylococcus</a:t>
            </a:r>
            <a:r>
              <a:rPr sz="1800" i="1" spc="-10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epidermidis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390" y="4458665"/>
            <a:ext cx="5286375" cy="160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Times New Roman"/>
                <a:cs typeface="Times New Roman"/>
              </a:rPr>
              <a:t>I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batteri</a:t>
            </a:r>
            <a:r>
              <a:rPr sz="2800" b="1" spc="-2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Gram</a:t>
            </a:r>
            <a:r>
              <a:rPr sz="2800" b="1" spc="-1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Times New Roman"/>
                <a:cs typeface="Times New Roman"/>
              </a:rPr>
              <a:t>–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i="1" dirty="0">
                <a:latin typeface="Times New Roman"/>
                <a:cs typeface="Times New Roman"/>
              </a:rPr>
              <a:t>E.</a:t>
            </a:r>
            <a:r>
              <a:rPr sz="2400" i="1" spc="-1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co</a:t>
            </a:r>
            <a:r>
              <a:rPr sz="2400" i="1" spc="5" dirty="0">
                <a:latin typeface="Times New Roman"/>
                <a:cs typeface="Times New Roman"/>
              </a:rPr>
              <a:t>l</a:t>
            </a:r>
            <a:r>
              <a:rPr sz="2400" i="1" dirty="0">
                <a:latin typeface="Times New Roman"/>
                <a:cs typeface="Times New Roman"/>
              </a:rPr>
              <a:t>i,</a:t>
            </a:r>
            <a:r>
              <a:rPr sz="2400" i="1" spc="-35" dirty="0">
                <a:latin typeface="Times New Roman"/>
                <a:cs typeface="Times New Roman"/>
              </a:rPr>
              <a:t> </a:t>
            </a:r>
            <a:r>
              <a:rPr sz="2400" i="1" spc="-315" dirty="0">
                <a:latin typeface="Times New Roman"/>
                <a:cs typeface="Times New Roman"/>
              </a:rPr>
              <a:t>P</a:t>
            </a:r>
            <a:r>
              <a:rPr sz="2400" i="1" dirty="0">
                <a:latin typeface="Times New Roman"/>
                <a:cs typeface="Times New Roman"/>
              </a:rPr>
              <a:t>.</a:t>
            </a:r>
            <a:r>
              <a:rPr sz="2400" i="1" spc="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aerug</a:t>
            </a:r>
            <a:r>
              <a:rPr sz="2400" i="1" spc="5" dirty="0">
                <a:latin typeface="Times New Roman"/>
                <a:cs typeface="Times New Roman"/>
              </a:rPr>
              <a:t>i</a:t>
            </a:r>
            <a:r>
              <a:rPr sz="2400" i="1" dirty="0">
                <a:latin typeface="Times New Roman"/>
                <a:cs typeface="Times New Roman"/>
              </a:rPr>
              <a:t>nosa,</a:t>
            </a:r>
            <a:r>
              <a:rPr sz="2400" i="1" spc="-10" dirty="0">
                <a:latin typeface="Times New Roman"/>
                <a:cs typeface="Times New Roman"/>
              </a:rPr>
              <a:t> </a:t>
            </a:r>
            <a:r>
              <a:rPr sz="2400" i="1" spc="-5" dirty="0">
                <a:latin typeface="Times New Roman"/>
                <a:cs typeface="Times New Roman"/>
              </a:rPr>
              <a:t>Neisser</a:t>
            </a:r>
            <a:r>
              <a:rPr sz="2400" i="1" dirty="0">
                <a:latin typeface="Times New Roman"/>
                <a:cs typeface="Times New Roman"/>
              </a:rPr>
              <a:t>iaceae,</a:t>
            </a:r>
            <a:r>
              <a:rPr sz="2400" i="1" spc="-5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e</a:t>
            </a:r>
            <a:r>
              <a:rPr sz="2400" i="1" spc="5" dirty="0">
                <a:latin typeface="Times New Roman"/>
                <a:cs typeface="Times New Roman"/>
              </a:rPr>
              <a:t>t</a:t>
            </a:r>
            <a:r>
              <a:rPr sz="2400" i="1" dirty="0">
                <a:latin typeface="Times New Roman"/>
                <a:cs typeface="Times New Roman"/>
              </a:rPr>
              <a:t>c.)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50">
              <a:latin typeface="Times New Roman"/>
              <a:cs typeface="Times New Roman"/>
            </a:endParaRPr>
          </a:p>
          <a:p>
            <a:pPr marL="3469004">
              <a:lnSpc>
                <a:spcPct val="100000"/>
              </a:lnSpc>
            </a:pPr>
            <a:r>
              <a:rPr sz="1800" i="1" dirty="0">
                <a:latin typeface="Times New Roman"/>
                <a:cs typeface="Times New Roman"/>
              </a:rPr>
              <a:t>Escherichia</a:t>
            </a:r>
            <a:r>
              <a:rPr sz="1800" i="1" spc="-70" dirty="0">
                <a:latin typeface="Times New Roman"/>
                <a:cs typeface="Times New Roman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coi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740" y="507492"/>
              <a:ext cx="10081260" cy="6089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0944" y="536447"/>
              <a:ext cx="4718304" cy="6614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21227" y="640207"/>
            <a:ext cx="4204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90" dirty="0">
                <a:latin typeface="Microsoft Sans Serif"/>
                <a:cs typeface="Microsoft Sans Serif"/>
              </a:rPr>
              <a:t>ESAME</a:t>
            </a:r>
            <a:r>
              <a:rPr sz="3200" spc="-110" dirty="0">
                <a:latin typeface="Microsoft Sans Serif"/>
                <a:cs typeface="Microsoft Sans Serif"/>
              </a:rPr>
              <a:t> </a:t>
            </a:r>
            <a:r>
              <a:rPr sz="3200" spc="130" dirty="0">
                <a:latin typeface="Microsoft Sans Serif"/>
                <a:cs typeface="Microsoft Sans Serif"/>
              </a:rPr>
              <a:t>COLTURALE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8439" y="2970527"/>
            <a:ext cx="3969385" cy="178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4040">
              <a:lnSpc>
                <a:spcPct val="120000"/>
              </a:lnSpc>
              <a:spcBef>
                <a:spcPts val="100"/>
              </a:spcBef>
            </a:pP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TERRENI </a:t>
            </a:r>
            <a:r>
              <a:rPr sz="4800" b="1" spc="5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dirty="0">
                <a:solidFill>
                  <a:srgbClr val="0033CC"/>
                </a:solidFill>
                <a:latin typeface="Comic Sans MS"/>
                <a:cs typeface="Comic Sans MS"/>
              </a:rPr>
              <a:t>DI</a:t>
            </a:r>
            <a:r>
              <a:rPr sz="4800" b="1" spc="-70" dirty="0">
                <a:solidFill>
                  <a:srgbClr val="0033CC"/>
                </a:solidFill>
                <a:latin typeface="Comic Sans MS"/>
                <a:cs typeface="Comic Sans MS"/>
              </a:rPr>
              <a:t> </a:t>
            </a:r>
            <a:r>
              <a:rPr sz="4800" b="1" spc="-10" dirty="0">
                <a:solidFill>
                  <a:srgbClr val="0033CC"/>
                </a:solidFill>
                <a:latin typeface="Comic Sans MS"/>
                <a:cs typeface="Comic Sans MS"/>
              </a:rPr>
              <a:t>COLTURA</a:t>
            </a:r>
            <a:endParaRPr sz="4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2900" y="621233"/>
            <a:ext cx="717359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9906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Una condizione </a:t>
            </a:r>
            <a:r>
              <a:rPr sz="3200" dirty="0">
                <a:latin typeface="Comic Sans MS"/>
                <a:cs typeface="Comic Sans MS"/>
              </a:rPr>
              <a:t>per poter studiare i 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microrganismi</a:t>
            </a:r>
            <a:r>
              <a:rPr sz="3200" dirty="0">
                <a:latin typeface="Comic Sans MS"/>
                <a:cs typeface="Comic Sans MS"/>
              </a:rPr>
              <a:t> è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poterli</a:t>
            </a:r>
            <a:r>
              <a:rPr sz="3200" spc="1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coltivare</a:t>
            </a:r>
            <a:r>
              <a:rPr sz="3200" dirty="0">
                <a:latin typeface="Comic Sans MS"/>
                <a:cs typeface="Comic Sans MS"/>
              </a:rPr>
              <a:t> nelle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condizioni</a:t>
            </a:r>
            <a:r>
              <a:rPr sz="3200" spc="-5" dirty="0">
                <a:latin typeface="Comic Sans MS"/>
                <a:cs typeface="Comic Sans MS"/>
              </a:rPr>
              <a:t> di</a:t>
            </a:r>
            <a:r>
              <a:rPr sz="3200" spc="-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laboratorio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2516" y="2767711"/>
            <a:ext cx="847471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tale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scopo</a:t>
            </a:r>
            <a:r>
              <a:rPr sz="3200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si </a:t>
            </a:r>
            <a:r>
              <a:rPr sz="3200" spc="-5" dirty="0">
                <a:latin typeface="Comic Sans MS"/>
                <a:cs typeface="Comic Sans MS"/>
              </a:rPr>
              <a:t>devono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conoscere</a:t>
            </a:r>
            <a:r>
              <a:rPr sz="3200" spc="1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le </a:t>
            </a:r>
            <a:r>
              <a:rPr sz="3200" spc="-5" dirty="0">
                <a:latin typeface="Comic Sans MS"/>
                <a:cs typeface="Comic Sans MS"/>
              </a:rPr>
              <a:t>sostanze </a:t>
            </a:r>
            <a:r>
              <a:rPr sz="3200" spc="-944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nutritizie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e le </a:t>
            </a:r>
            <a:r>
              <a:rPr sz="3200" spc="-5" dirty="0">
                <a:latin typeface="Comic Sans MS"/>
                <a:cs typeface="Comic Sans MS"/>
              </a:rPr>
              <a:t>condizioni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fisiche </a:t>
            </a:r>
            <a:r>
              <a:rPr sz="3200" spc="-5" dirty="0">
                <a:latin typeface="Comic Sans MS"/>
                <a:cs typeface="Comic Sans MS"/>
              </a:rPr>
              <a:t>richieste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7248" y="4604002"/>
            <a:ext cx="3749040" cy="22265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618" y="209168"/>
            <a:ext cx="78543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COLTIVAZIONE</a:t>
            </a:r>
            <a:r>
              <a:rPr sz="40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BATTERI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581" y="1226565"/>
            <a:ext cx="9304655" cy="168465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11125" marR="5080" indent="-99060">
              <a:lnSpc>
                <a:spcPts val="3070"/>
              </a:lnSpc>
              <a:spcBef>
                <a:spcPts val="844"/>
              </a:spcBef>
            </a:pPr>
            <a:r>
              <a:rPr sz="3200" b="1" spc="-5" dirty="0">
                <a:latin typeface="Comic Sans MS"/>
                <a:cs typeface="Comic Sans MS"/>
              </a:rPr>
              <a:t>In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laboratorio</a:t>
            </a:r>
            <a:r>
              <a:rPr sz="3200" b="1" spc="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l’impiego</a:t>
            </a:r>
            <a:r>
              <a:rPr sz="3200" b="1" spc="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r>
              <a:rPr sz="3200" b="1" spc="10" dirty="0"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“terreni</a:t>
            </a:r>
            <a:r>
              <a:rPr sz="3200" b="1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coltura” 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riproduce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artificialmente</a:t>
            </a:r>
            <a:r>
              <a:rPr sz="3200" b="1" spc="-5" dirty="0">
                <a:latin typeface="Comic Sans MS"/>
                <a:cs typeface="Comic Sans MS"/>
              </a:rPr>
              <a:t> un ambiente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in </a:t>
            </a:r>
            <a:r>
              <a:rPr sz="3200" b="1" dirty="0">
                <a:latin typeface="Comic Sans MS"/>
                <a:cs typeface="Comic Sans MS"/>
              </a:rPr>
              <a:t>grado</a:t>
            </a:r>
            <a:endParaRPr sz="3200">
              <a:latin typeface="Comic Sans MS"/>
              <a:cs typeface="Comic Sans MS"/>
            </a:endParaRPr>
          </a:p>
          <a:p>
            <a:pPr marL="1382395" marR="512445" indent="-759460">
              <a:lnSpc>
                <a:spcPts val="3070"/>
              </a:lnSpc>
              <a:spcBef>
                <a:spcPts val="10"/>
              </a:spcBef>
            </a:pPr>
            <a:r>
              <a:rPr sz="3200" b="1" dirty="0">
                <a:latin typeface="Comic Sans MS"/>
                <a:cs typeface="Comic Sans MS"/>
              </a:rPr>
              <a:t>di soddisfare le esigenze </a:t>
            </a:r>
            <a:r>
              <a:rPr sz="3200" b="1" spc="-5" dirty="0">
                <a:latin typeface="Comic Sans MS"/>
                <a:cs typeface="Comic Sans MS"/>
              </a:rPr>
              <a:t>metaboliche del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batterio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che si </a:t>
            </a:r>
            <a:r>
              <a:rPr sz="3200" b="1" spc="-5" dirty="0">
                <a:latin typeface="Comic Sans MS"/>
                <a:cs typeface="Comic Sans MS"/>
              </a:rPr>
              <a:t>desidera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1216" y="3918203"/>
            <a:ext cx="4517135" cy="29397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1344167"/>
              <a:ext cx="278892" cy="284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65" y="3294887"/>
              <a:ext cx="278892" cy="28498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7593" y="1231138"/>
            <a:ext cx="9081135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9740">
              <a:lnSpc>
                <a:spcPct val="100000"/>
              </a:lnSpc>
              <a:spcBef>
                <a:spcPts val="105"/>
              </a:spcBef>
              <a:tabLst>
                <a:tab pos="2409825" algn="l"/>
              </a:tabLst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32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	di coltura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contengono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tutte quelle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sostanze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organiche ed inorganiche necessarie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per</a:t>
            </a:r>
            <a:r>
              <a:rPr sz="32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la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crescita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del</a:t>
            </a:r>
            <a:r>
              <a:rPr sz="32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microrganismo</a:t>
            </a:r>
            <a:endParaRPr sz="3200">
              <a:latin typeface="Comic Sans MS"/>
              <a:cs typeface="Comic Sans MS"/>
            </a:endParaRPr>
          </a:p>
          <a:p>
            <a:pPr marL="12700" marR="146050" indent="459740">
              <a:lnSpc>
                <a:spcPct val="100000"/>
              </a:lnSpc>
              <a:spcBef>
                <a:spcPts val="3840"/>
              </a:spcBef>
            </a:pP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La composizione chimica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dei diversi terreni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di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coltura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è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parte differente</a:t>
            </a:r>
            <a:r>
              <a:rPr sz="32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relazione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 alle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necessità nutrizionali del batterio </a:t>
            </a:r>
            <a:r>
              <a:rPr sz="3200" b="1" dirty="0">
                <a:solidFill>
                  <a:srgbClr val="006FC0"/>
                </a:solidFill>
                <a:latin typeface="Comic Sans MS"/>
                <a:cs typeface="Comic Sans MS"/>
              </a:rPr>
              <a:t>che si </a:t>
            </a:r>
            <a:r>
              <a:rPr sz="3200" b="1" spc="-137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desidera</a:t>
            </a:r>
            <a:r>
              <a:rPr sz="32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coltivare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5390" y="1447038"/>
            <a:ext cx="8598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83560" marR="5080" indent="-3071495">
              <a:lnSpc>
                <a:spcPct val="100000"/>
              </a:lnSpc>
              <a:spcBef>
                <a:spcPts val="100"/>
              </a:spcBef>
              <a:tabLst>
                <a:tab pos="6011545" algn="l"/>
              </a:tabLst>
            </a:pPr>
            <a:r>
              <a:rPr sz="2400" b="1" spc="-5" dirty="0">
                <a:latin typeface="Comic Sans MS"/>
                <a:cs typeface="Comic Sans MS"/>
              </a:rPr>
              <a:t>Alcune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necessarie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tutti	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microrganismi in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quantità notevoli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61182" y="511809"/>
            <a:ext cx="3255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“Macronutrienti”</a:t>
            </a:r>
            <a:endParaRPr sz="32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8891" y="2779776"/>
            <a:ext cx="9751060" cy="4078604"/>
            <a:chOff x="278891" y="2779776"/>
            <a:chExt cx="9751060" cy="40786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4805170"/>
              <a:ext cx="2331720" cy="20528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023489"/>
              <a:ext cx="178308" cy="1783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480562"/>
              <a:ext cx="178308" cy="1783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3937762"/>
              <a:ext cx="178308" cy="1783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394962"/>
              <a:ext cx="178308" cy="1783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4852161"/>
              <a:ext cx="178308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5165" y="5309361"/>
              <a:ext cx="178308" cy="1783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0888" y="2779776"/>
              <a:ext cx="4373879" cy="23652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7850" y="2857500"/>
              <a:ext cx="4371975" cy="23622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99484" y="2796850"/>
            <a:ext cx="1463675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CARBONIO </a:t>
            </a:r>
            <a:r>
              <a:rPr sz="2000" b="1" spc="-85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AZOTO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OSSI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IDRO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GENO 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ZOLFO </a:t>
            </a:r>
            <a:r>
              <a:rPr sz="2000" b="1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006FC0"/>
                </a:solidFill>
                <a:latin typeface="Comic Sans MS"/>
                <a:cs typeface="Comic Sans MS"/>
              </a:rPr>
              <a:t>FOSFORO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25439" y="3409264"/>
            <a:ext cx="37509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servono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per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sintesi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dei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componenti strutturali 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della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cellula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2373" y="616661"/>
            <a:ext cx="5417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“Altri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Macronutrienti”</a:t>
            </a:r>
            <a:endParaRPr sz="40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047" y="2331720"/>
            <a:ext cx="9834372" cy="3529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" y="3063240"/>
            <a:ext cx="9875520" cy="22037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9117" y="3231641"/>
            <a:ext cx="6873875" cy="1614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2975" algn="ctr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Diagnosi</a:t>
            </a:r>
            <a:r>
              <a:rPr sz="4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eziologica</a:t>
            </a:r>
            <a:endParaRPr sz="40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identificare</a:t>
            </a:r>
            <a:r>
              <a:rPr sz="3200" b="1" spc="-6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l’agente</a:t>
            </a:r>
            <a:r>
              <a:rPr sz="3200" b="1" spc="-4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patogeno</a:t>
            </a:r>
            <a:endParaRPr sz="3200">
              <a:latin typeface="Times New Roman"/>
              <a:cs typeface="Times New Roman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appropriato</a:t>
            </a:r>
            <a:r>
              <a:rPr sz="3200" b="1" spc="-7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trattamento</a:t>
            </a:r>
            <a:r>
              <a:rPr sz="3200" b="1" spc="-6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terapeutico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184" y="676655"/>
            <a:ext cx="5266944" cy="9098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1731" y="787095"/>
            <a:ext cx="4445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Laboratorio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microbiologia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clinica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51" y="315468"/>
            <a:ext cx="9290304" cy="22814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600" y="1518284"/>
            <a:ext cx="94532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8630" marR="5080" indent="-426656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omic Sans MS"/>
                <a:cs typeface="Comic Sans MS"/>
              </a:rPr>
              <a:t>Alcuni elementi sono necessari </a:t>
            </a:r>
            <a:r>
              <a:rPr sz="2400" b="1" dirty="0">
                <a:latin typeface="Comic Sans MS"/>
                <a:cs typeface="Comic Sans MS"/>
              </a:rPr>
              <a:t>alla cellula, ma </a:t>
            </a:r>
            <a:r>
              <a:rPr sz="2400" b="1" spc="-5" dirty="0">
                <a:latin typeface="Comic Sans MS"/>
                <a:cs typeface="Comic Sans MS"/>
              </a:rPr>
              <a:t>in quantità </a:t>
            </a:r>
            <a:r>
              <a:rPr sz="2400" b="1" dirty="0">
                <a:latin typeface="Comic Sans MS"/>
                <a:cs typeface="Comic Sans MS"/>
              </a:rPr>
              <a:t>molto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esigue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6673" y="364362"/>
            <a:ext cx="39147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“Micronutrienti”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5920" y="2601467"/>
            <a:ext cx="8280400" cy="4257040"/>
            <a:chOff x="1645920" y="2601467"/>
            <a:chExt cx="8280400" cy="4257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20" y="2601467"/>
              <a:ext cx="7086600" cy="27066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4111" y="5225795"/>
              <a:ext cx="2171700" cy="16322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0085" y="869061"/>
            <a:ext cx="4700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3200" spc="-5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32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0066" y="1600657"/>
            <a:ext cx="7666990" cy="210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99695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Stato</a:t>
            </a:r>
            <a:r>
              <a:rPr sz="32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fisico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485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Possono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essere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liquidi</a:t>
            </a:r>
            <a:r>
              <a:rPr sz="24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(per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ottenere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biomassa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senza</a:t>
            </a:r>
            <a:endParaRPr sz="24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latin typeface="Comic Sans MS"/>
                <a:cs typeface="Comic Sans MS"/>
              </a:rPr>
              <a:t>limiti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spaziali),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solidi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625" y="380999"/>
              <a:ext cx="1816100" cy="266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0371" y="617219"/>
              <a:ext cx="3032760" cy="5821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0376" y="1129283"/>
              <a:ext cx="4492752" cy="5821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748" y="1641347"/>
              <a:ext cx="8493252" cy="5821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75659" y="2068068"/>
              <a:ext cx="5282184" cy="5821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79926" y="614832"/>
            <a:ext cx="4040504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29615">
              <a:lnSpc>
                <a:spcPct val="12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i microrganismi </a:t>
            </a:r>
            <a:r>
              <a:rPr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invisibili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ad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occhio</a:t>
            </a:r>
            <a:r>
              <a:rPr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nudo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002917" y="1724913"/>
            <a:ext cx="81438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94485" marR="5080" indent="-158242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(&lt;0,2</a:t>
            </a:r>
            <a:r>
              <a:rPr sz="2800" b="1" spc="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mm)</a:t>
            </a:r>
            <a:r>
              <a:rPr sz="2800" b="1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rendono</a:t>
            </a:r>
            <a:r>
              <a:rPr sz="2800" b="1" spc="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visibili,</a:t>
            </a:r>
            <a:r>
              <a:rPr sz="28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dopo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replicazione </a:t>
            </a:r>
            <a:r>
              <a:rPr sz="2800" b="1" spc="-12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su</a:t>
            </a:r>
            <a:r>
              <a:rPr sz="28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substrato</a:t>
            </a:r>
            <a:r>
              <a:rPr sz="2800" b="1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solido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liquido</a:t>
            </a:r>
            <a:endParaRPr sz="2800">
              <a:latin typeface="Comic Sans MS"/>
              <a:cs typeface="Comic Sans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81125" y="3200400"/>
            <a:ext cx="6838950" cy="3124200"/>
            <a:chOff x="1381125" y="3200400"/>
            <a:chExt cx="6838950" cy="31242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7325" y="3581336"/>
              <a:ext cx="4457700" cy="259245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19225" y="3543236"/>
              <a:ext cx="4533900" cy="2668905"/>
            </a:xfrm>
            <a:custGeom>
              <a:avLst/>
              <a:gdLst/>
              <a:ahLst/>
              <a:cxnLst/>
              <a:rect l="l" t="t" r="r" b="b"/>
              <a:pathLst>
                <a:path w="4533900" h="2668904">
                  <a:moveTo>
                    <a:pt x="0" y="2668651"/>
                  </a:moveTo>
                  <a:lnTo>
                    <a:pt x="4533900" y="2668651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2668651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275" y="3287394"/>
              <a:ext cx="1371600" cy="29610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34175" y="3238500"/>
              <a:ext cx="1447800" cy="3048000"/>
            </a:xfrm>
            <a:custGeom>
              <a:avLst/>
              <a:gdLst/>
              <a:ahLst/>
              <a:cxnLst/>
              <a:rect l="l" t="t" r="r" b="b"/>
              <a:pathLst>
                <a:path w="1447800" h="3048000">
                  <a:moveTo>
                    <a:pt x="0" y="3048000"/>
                  </a:moveTo>
                  <a:lnTo>
                    <a:pt x="1447800" y="3048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048000"/>
                  </a:lnTo>
                  <a:close/>
                </a:path>
              </a:pathLst>
            </a:custGeom>
            <a:ln w="76200">
              <a:solidFill>
                <a:srgbClr val="99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6187" y="5634037"/>
              <a:ext cx="322072" cy="4667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398729"/>
            <a:ext cx="9803765" cy="544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00"/>
              </a:spcBef>
              <a:tabLst>
                <a:tab pos="590804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base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sostanze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che</a:t>
            </a:r>
            <a:r>
              <a:rPr sz="2400" b="1" spc="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contengono	</a:t>
            </a:r>
            <a:r>
              <a:rPr sz="2400" b="1" dirty="0">
                <a:latin typeface="Comic Sans MS"/>
                <a:cs typeface="Comic Sans MS"/>
              </a:rPr>
              <a:t>e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alle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concentrazioni</a:t>
            </a:r>
            <a:endParaRPr sz="2400" dirty="0">
              <a:latin typeface="Comic Sans MS"/>
              <a:cs typeface="Comic Sans MS"/>
            </a:endParaRPr>
          </a:p>
          <a:p>
            <a:pPr marL="1289685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relative,</a:t>
            </a:r>
            <a:r>
              <a:rPr sz="2400" b="1" spc="-4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terreni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coltura</a:t>
            </a:r>
            <a:r>
              <a:rPr sz="2400" b="1" spc="-5" dirty="0">
                <a:latin typeface="Comic Sans MS"/>
                <a:cs typeface="Comic Sans MS"/>
              </a:rPr>
              <a:t> 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classificati</a:t>
            </a:r>
            <a:r>
              <a:rPr sz="2400" b="1" dirty="0">
                <a:latin typeface="Comic Sans MS"/>
                <a:cs typeface="Comic Sans MS"/>
              </a:rPr>
              <a:t> come:</a:t>
            </a:r>
            <a:endParaRPr sz="2400" dirty="0">
              <a:latin typeface="Comic Sans MS"/>
              <a:cs typeface="Comic Sans MS"/>
            </a:endParaRPr>
          </a:p>
          <a:p>
            <a:pPr marL="885825" indent="-416559">
              <a:lnSpc>
                <a:spcPct val="100000"/>
              </a:lnSpc>
              <a:spcBef>
                <a:spcPts val="645"/>
              </a:spcBef>
              <a:buClr>
                <a:srgbClr val="99FF99"/>
              </a:buClr>
              <a:buSzPct val="85714"/>
              <a:buFont typeface="Wingdings"/>
              <a:buChar char=""/>
              <a:tabLst>
                <a:tab pos="885825" algn="l"/>
                <a:tab pos="886460" algn="l"/>
              </a:tabLst>
            </a:pP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800" b="1"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omic Sans MS"/>
                <a:cs typeface="Comic Sans MS"/>
              </a:rPr>
              <a:t>(o</a:t>
            </a:r>
            <a:r>
              <a:rPr sz="28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definiti)</a:t>
            </a:r>
            <a:endParaRPr sz="2800" dirty="0">
              <a:latin typeface="Comic Sans MS"/>
              <a:cs typeface="Comic Sans MS"/>
            </a:endParaRPr>
          </a:p>
          <a:p>
            <a:pPr marL="939165" indent="-469900">
              <a:lnSpc>
                <a:spcPct val="100000"/>
              </a:lnSpc>
              <a:spcBef>
                <a:spcPts val="670"/>
              </a:spcBef>
              <a:buClr>
                <a:srgbClr val="99FF99"/>
              </a:buClr>
              <a:buFont typeface="Wingdings"/>
              <a:buChar char=""/>
              <a:tabLst>
                <a:tab pos="939165" algn="l"/>
                <a:tab pos="939800" algn="l"/>
              </a:tabLst>
            </a:pPr>
            <a:r>
              <a:rPr sz="2800" b="1" spc="-5" dirty="0">
                <a:solidFill>
                  <a:srgbClr val="006FC0"/>
                </a:solidFill>
                <a:latin typeface="Comic Sans MS"/>
                <a:cs typeface="Comic Sans MS"/>
              </a:rPr>
              <a:t>Complessi</a:t>
            </a:r>
            <a:endParaRPr sz="28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Comic Sans MS"/>
              <a:cs typeface="Comic Sans MS"/>
            </a:endParaRPr>
          </a:p>
          <a:p>
            <a:pPr marL="196850"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sintetici</a:t>
            </a:r>
            <a:r>
              <a:rPr sz="24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sz="2400" b="1" spc="-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definiti</a:t>
            </a:r>
            <a:endParaRPr sz="24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 dirty="0">
              <a:latin typeface="Comic Sans MS"/>
              <a:cs typeface="Comic Sans MS"/>
            </a:endParaRPr>
          </a:p>
          <a:p>
            <a:pPr marL="355600" marR="5080" indent="-342900">
              <a:lnSpc>
                <a:spcPts val="288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5363210" algn="l"/>
                <a:tab pos="6631940" algn="l"/>
              </a:tabLst>
            </a:pPr>
            <a:r>
              <a:rPr sz="2400" b="1" dirty="0">
                <a:latin typeface="Comic Sans MS"/>
                <a:cs typeface="Comic Sans MS"/>
              </a:rPr>
              <a:t>I</a:t>
            </a:r>
            <a:r>
              <a:rPr sz="2400" b="1" spc="-5" dirty="0">
                <a:latin typeface="Comic Sans MS"/>
                <a:cs typeface="Comic Sans MS"/>
              </a:rPr>
              <a:t> terreni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sintetici </a:t>
            </a:r>
            <a:r>
              <a:rPr sz="2400" b="1" dirty="0">
                <a:latin typeface="Comic Sans MS"/>
                <a:cs typeface="Comic Sans MS"/>
              </a:rPr>
              <a:t>o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definiti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sono	quelli di	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cui</a:t>
            </a:r>
            <a:r>
              <a:rPr sz="2400" b="1" spc="254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si</a:t>
            </a:r>
            <a:r>
              <a:rPr sz="2400" b="1" spc="2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conosce </a:t>
            </a:r>
            <a:r>
              <a:rPr sz="2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l’esatta composizione. </a:t>
            </a:r>
            <a:r>
              <a:rPr sz="2400" b="1" dirty="0">
                <a:latin typeface="Comic Sans MS"/>
                <a:cs typeface="Comic Sans MS"/>
              </a:rPr>
              <a:t>Vengono </a:t>
            </a:r>
            <a:r>
              <a:rPr sz="2400" b="1" spc="-5" dirty="0">
                <a:latin typeface="Comic Sans MS"/>
                <a:cs typeface="Comic Sans MS"/>
              </a:rPr>
              <a:t>quasi sempre </a:t>
            </a:r>
            <a:r>
              <a:rPr sz="2400" b="1" dirty="0">
                <a:latin typeface="Comic Sans MS"/>
                <a:cs typeface="Comic Sans MS"/>
              </a:rPr>
              <a:t>preparati ad </a:t>
            </a:r>
            <a:r>
              <a:rPr sz="2500" b="1" i="1" spc="-55" dirty="0">
                <a:latin typeface="Comic Sans MS"/>
                <a:cs typeface="Comic Sans MS"/>
              </a:rPr>
              <a:t>hoc </a:t>
            </a:r>
            <a:r>
              <a:rPr sz="2400" b="1" dirty="0">
                <a:latin typeface="Comic Sans MS"/>
                <a:cs typeface="Comic Sans MS"/>
              </a:rPr>
              <a:t>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seconda </a:t>
            </a:r>
            <a:r>
              <a:rPr sz="2400" b="1" spc="-5" dirty="0">
                <a:latin typeface="Comic Sans MS"/>
                <a:cs typeface="Comic Sans MS"/>
              </a:rPr>
              <a:t>delle esigenze nutrizionali del microrganismo </a:t>
            </a:r>
            <a:r>
              <a:rPr sz="2400" b="1" dirty="0">
                <a:latin typeface="Comic Sans MS"/>
                <a:cs typeface="Comic Sans MS"/>
              </a:rPr>
              <a:t>che si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desidera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far </a:t>
            </a:r>
            <a:r>
              <a:rPr sz="2400" b="1" dirty="0">
                <a:latin typeface="Comic Sans MS"/>
                <a:cs typeface="Comic Sans MS"/>
              </a:rPr>
              <a:t>crescere.</a:t>
            </a:r>
            <a:endParaRPr sz="2400" dirty="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99FF99"/>
              </a:buClr>
              <a:buFont typeface="Wingdings"/>
              <a:buChar char=""/>
              <a:tabLst>
                <a:tab pos="355600" algn="l"/>
                <a:tab pos="3727450" algn="l"/>
                <a:tab pos="5394325" algn="l"/>
              </a:tabLst>
            </a:pPr>
            <a:r>
              <a:rPr sz="2400" b="1" dirty="0">
                <a:latin typeface="Comic Sans MS"/>
                <a:cs typeface="Comic Sans MS"/>
              </a:rPr>
              <a:t>Contengono</a:t>
            </a:r>
            <a:r>
              <a:rPr sz="2400" b="1" spc="-5" dirty="0">
                <a:latin typeface="Comic Sans MS"/>
                <a:cs typeface="Comic Sans MS"/>
              </a:rPr>
              <a:t> un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numero	definito di	sostanze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concentrazione</a:t>
            </a:r>
            <a:endParaRPr sz="2400" dirty="0">
              <a:latin typeface="Comic Sans MS"/>
              <a:cs typeface="Comic Sans MS"/>
            </a:endParaRPr>
          </a:p>
          <a:p>
            <a:pPr marL="355600">
              <a:lnSpc>
                <a:spcPct val="100000"/>
              </a:lnSpc>
            </a:pPr>
            <a:r>
              <a:rPr sz="2400" b="1" spc="-5" dirty="0">
                <a:latin typeface="Comic Sans MS"/>
                <a:cs typeface="Comic Sans MS"/>
              </a:rPr>
              <a:t>nota.</a:t>
            </a:r>
            <a:endParaRPr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3972" y="246379"/>
            <a:ext cx="2599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400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766" y="764794"/>
            <a:ext cx="9981565" cy="50761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9085" marR="120650" indent="-287020">
              <a:lnSpc>
                <a:spcPts val="2590"/>
              </a:lnSpc>
              <a:spcBef>
                <a:spcPts val="42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  <a:tab pos="4954905" algn="l"/>
              </a:tabLst>
            </a:pPr>
            <a:r>
              <a:rPr sz="2400" b="1" spc="-5" dirty="0">
                <a:latin typeface="Comic Sans MS"/>
                <a:cs typeface="Comic Sans MS"/>
              </a:rPr>
              <a:t>sono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quei terreni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di</a:t>
            </a:r>
            <a:r>
              <a:rPr sz="2400" b="1" dirty="0">
                <a:latin typeface="Comic Sans MS"/>
                <a:cs typeface="Comic Sans MS"/>
              </a:rPr>
              <a:t> cui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 si	conosce </a:t>
            </a:r>
            <a:r>
              <a:rPr sz="2400" b="1" spc="-5" dirty="0">
                <a:latin typeface="Comic Sans MS"/>
                <a:cs typeface="Comic Sans MS"/>
              </a:rPr>
              <a:t>in </a:t>
            </a:r>
            <a:r>
              <a:rPr sz="2400" b="1" dirty="0">
                <a:latin typeface="Comic Sans MS"/>
                <a:cs typeface="Comic Sans MS"/>
              </a:rPr>
              <a:t>maniera </a:t>
            </a:r>
            <a:r>
              <a:rPr sz="2400" b="1" spc="-5" dirty="0">
                <a:latin typeface="Comic Sans MS"/>
                <a:cs typeface="Comic Sans MS"/>
              </a:rPr>
              <a:t>dettagliata </a:t>
            </a:r>
            <a:r>
              <a:rPr sz="2400" b="1" dirty="0">
                <a:latin typeface="Comic Sans MS"/>
                <a:cs typeface="Comic Sans MS"/>
              </a:rPr>
              <a:t>la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composizione </a:t>
            </a:r>
            <a:r>
              <a:rPr sz="2400" b="1" dirty="0">
                <a:latin typeface="Comic Sans MS"/>
                <a:cs typeface="Comic Sans MS"/>
              </a:rPr>
              <a:t>chimica</a:t>
            </a:r>
            <a:endParaRPr sz="2400">
              <a:latin typeface="Comic Sans MS"/>
              <a:cs typeface="Comic Sans MS"/>
            </a:endParaRPr>
          </a:p>
          <a:p>
            <a:pPr marL="299085" marR="650240" indent="-287020">
              <a:lnSpc>
                <a:spcPct val="90100"/>
              </a:lnSpc>
              <a:spcBef>
                <a:spcPts val="540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Questi </a:t>
            </a:r>
            <a:r>
              <a:rPr sz="2400" b="1" dirty="0">
                <a:latin typeface="Comic Sans MS"/>
                <a:cs typeface="Comic Sans MS"/>
              </a:rPr>
              <a:t>mezzi </a:t>
            </a:r>
            <a:r>
              <a:rPr sz="2400" b="1" spc="-5" dirty="0">
                <a:latin typeface="Comic Sans MS"/>
                <a:cs typeface="Comic Sans MS"/>
              </a:rPr>
              <a:t>di </a:t>
            </a:r>
            <a:r>
              <a:rPr sz="2400" b="1" dirty="0">
                <a:latin typeface="Comic Sans MS"/>
                <a:cs typeface="Comic Sans MS"/>
              </a:rPr>
              <a:t>coltura </a:t>
            </a:r>
            <a:r>
              <a:rPr sz="2400" b="1" spc="-5" dirty="0">
                <a:latin typeface="Comic Sans MS"/>
                <a:cs typeface="Comic Sans MS"/>
              </a:rPr>
              <a:t>risultano di estrema utilità in quanto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permettono di far </a:t>
            </a:r>
            <a:r>
              <a:rPr sz="2400" b="1" dirty="0">
                <a:latin typeface="Comic Sans MS"/>
                <a:cs typeface="Comic Sans MS"/>
              </a:rPr>
              <a:t>crescere contemporaneamente </a:t>
            </a:r>
            <a:r>
              <a:rPr sz="2400" b="1" spc="-5" dirty="0">
                <a:latin typeface="Comic Sans MS"/>
                <a:cs typeface="Comic Sans MS"/>
              </a:rPr>
              <a:t>specie </a:t>
            </a:r>
            <a:r>
              <a:rPr sz="2400" b="1" dirty="0">
                <a:latin typeface="Comic Sans MS"/>
                <a:cs typeface="Comic Sans MS"/>
              </a:rPr>
              <a:t>con 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esigenze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 </a:t>
            </a:r>
            <a:r>
              <a:rPr sz="2400" b="1" dirty="0">
                <a:latin typeface="Comic Sans MS"/>
                <a:cs typeface="Comic Sans MS"/>
              </a:rPr>
              <a:t>molto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diverse </a:t>
            </a:r>
            <a:r>
              <a:rPr sz="2400" b="1" spc="-5" dirty="0">
                <a:latin typeface="Comic Sans MS"/>
                <a:cs typeface="Comic Sans MS"/>
              </a:rPr>
              <a:t>fra </a:t>
            </a:r>
            <a:r>
              <a:rPr sz="2400" b="1" dirty="0">
                <a:latin typeface="Comic Sans MS"/>
                <a:cs typeface="Comic Sans MS"/>
              </a:rPr>
              <a:t>loro</a:t>
            </a:r>
            <a:endParaRPr sz="2400">
              <a:latin typeface="Comic Sans MS"/>
              <a:cs typeface="Comic Sans MS"/>
            </a:endParaRPr>
          </a:p>
          <a:p>
            <a:pPr marL="299085" marR="1680210" indent="-287020">
              <a:lnSpc>
                <a:spcPts val="2590"/>
              </a:lnSpc>
              <a:spcBef>
                <a:spcPts val="615"/>
              </a:spcBef>
              <a:buClr>
                <a:srgbClr val="99FF99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Inoltre </a:t>
            </a:r>
            <a:r>
              <a:rPr sz="2400" b="1" dirty="0">
                <a:latin typeface="Comic Sans MS"/>
                <a:cs typeface="Comic Sans MS"/>
              </a:rPr>
              <a:t>è </a:t>
            </a:r>
            <a:r>
              <a:rPr sz="2400" b="1" spc="-5" dirty="0">
                <a:latin typeface="Comic Sans MS"/>
                <a:cs typeface="Comic Sans MS"/>
              </a:rPr>
              <a:t>possibile far </a:t>
            </a:r>
            <a:r>
              <a:rPr sz="2400" b="1" dirty="0">
                <a:latin typeface="Comic Sans MS"/>
                <a:cs typeface="Comic Sans MS"/>
              </a:rPr>
              <a:t>crescere specie le cui </a:t>
            </a:r>
            <a:r>
              <a:rPr sz="2400" b="1" spc="-5" dirty="0">
                <a:latin typeface="Comic Sans MS"/>
                <a:cs typeface="Comic Sans MS"/>
              </a:rPr>
              <a:t>esigenze </a:t>
            </a:r>
            <a:r>
              <a:rPr sz="2400" b="1" spc="-10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nutrizionali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non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sono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ancora</a:t>
            </a:r>
            <a:r>
              <a:rPr sz="2400" b="1" spc="-5" dirty="0">
                <a:latin typeface="Comic Sans MS"/>
                <a:cs typeface="Comic Sans MS"/>
              </a:rPr>
              <a:t> ben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conosciute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99FF99"/>
              </a:buClr>
              <a:buFont typeface="Wingdings"/>
              <a:buChar char=""/>
            </a:pPr>
            <a:endParaRPr sz="3900">
              <a:latin typeface="Comic Sans MS"/>
              <a:cs typeface="Comic Sans MS"/>
            </a:endParaRPr>
          </a:p>
          <a:p>
            <a:pPr marL="973455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Oltre</a:t>
            </a:r>
            <a:r>
              <a:rPr sz="2000" b="1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alle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sostanze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“standard”</a:t>
            </a:r>
            <a:r>
              <a:rPr sz="20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sz="2000" b="1" spc="-1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complessi</a:t>
            </a:r>
            <a:r>
              <a:rPr sz="2000" b="1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contengono:</a:t>
            </a:r>
            <a:endParaRPr sz="2000">
              <a:latin typeface="Comic Sans MS"/>
              <a:cs typeface="Comic Sans MS"/>
            </a:endParaRPr>
          </a:p>
          <a:p>
            <a:pPr marL="106045" marR="1501775" lvl="1">
              <a:lnSpc>
                <a:spcPts val="2160"/>
              </a:lnSpc>
              <a:spcBef>
                <a:spcPts val="509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45" dirty="0">
                <a:solidFill>
                  <a:srgbClr val="006FC0"/>
                </a:solidFill>
                <a:latin typeface="Comic Sans MS"/>
                <a:cs typeface="Comic Sans MS"/>
              </a:rPr>
              <a:t>Peptoni</a:t>
            </a:r>
            <a:r>
              <a:rPr sz="2000" b="1" spc="-45" dirty="0">
                <a:solidFill>
                  <a:srgbClr val="006FC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idrosilati proteici </a:t>
            </a:r>
            <a:r>
              <a:rPr sz="2000" b="1" dirty="0">
                <a:latin typeface="Comic Sans MS"/>
                <a:cs typeface="Comic Sans MS"/>
              </a:rPr>
              <a:t>che </a:t>
            </a:r>
            <a:r>
              <a:rPr sz="2000" b="1" spc="-5" dirty="0">
                <a:latin typeface="Comic Sans MS"/>
                <a:cs typeface="Comic Sans MS"/>
              </a:rPr>
              <a:t>derivano da una </a:t>
            </a:r>
            <a:r>
              <a:rPr sz="2000" b="1" dirty="0">
                <a:latin typeface="Comic Sans MS"/>
                <a:cs typeface="Comic Sans MS"/>
              </a:rPr>
              <a:t>parziale </a:t>
            </a:r>
            <a:r>
              <a:rPr sz="2000" b="1" spc="-5" dirty="0">
                <a:latin typeface="Comic Sans MS"/>
                <a:cs typeface="Comic Sans MS"/>
              </a:rPr>
              <a:t>digestione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proteolitica;</a:t>
            </a:r>
            <a:endParaRPr sz="2000">
              <a:latin typeface="Comic Sans MS"/>
              <a:cs typeface="Comic Sans MS"/>
            </a:endParaRPr>
          </a:p>
          <a:p>
            <a:pPr marL="106045" marR="5080" lvl="1">
              <a:lnSpc>
                <a:spcPts val="2160"/>
              </a:lnSpc>
              <a:spcBef>
                <a:spcPts val="48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6F2F9F"/>
                </a:solidFill>
                <a:latin typeface="Comic Sans MS"/>
                <a:cs typeface="Comic Sans MS"/>
              </a:rPr>
              <a:t>Estratti</a:t>
            </a:r>
            <a:r>
              <a:rPr sz="2100" b="1" i="1" spc="-10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di </a:t>
            </a:r>
            <a:r>
              <a:rPr sz="2100" b="1" i="1" spc="-55" dirty="0">
                <a:solidFill>
                  <a:srgbClr val="6F2F9F"/>
                </a:solidFill>
                <a:latin typeface="Comic Sans MS"/>
                <a:cs typeface="Comic Sans MS"/>
              </a:rPr>
              <a:t>carne</a:t>
            </a:r>
            <a:r>
              <a:rPr sz="2100" b="1" i="1" spc="-6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6F2F9F"/>
                </a:solidFill>
                <a:latin typeface="Comic Sans MS"/>
                <a:cs typeface="Comic Sans MS"/>
              </a:rPr>
              <a:t>magra</a:t>
            </a:r>
            <a:r>
              <a:rPr sz="2000" b="1" spc="-45" dirty="0">
                <a:solidFill>
                  <a:srgbClr val="6F2F9F"/>
                </a:solidFill>
                <a:latin typeface="Comic Sans MS"/>
                <a:cs typeface="Comic Sans MS"/>
              </a:rPr>
              <a:t>,</a:t>
            </a:r>
            <a:r>
              <a:rPr sz="2000" b="1" spc="-35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3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in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amminoacidi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peptidi,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acidi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organici,</a:t>
            </a:r>
            <a:r>
              <a:rPr sz="2000" b="1" spc="-3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vitamine </a:t>
            </a:r>
            <a:r>
              <a:rPr sz="2000" b="1" spc="-85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sali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minerali;</a:t>
            </a:r>
            <a:endParaRPr sz="2000">
              <a:latin typeface="Comic Sans MS"/>
              <a:cs typeface="Comic Sans MS"/>
            </a:endParaRPr>
          </a:p>
          <a:p>
            <a:pPr marL="306705" lvl="1" indent="-201295">
              <a:lnSpc>
                <a:spcPct val="100000"/>
              </a:lnSpc>
              <a:spcBef>
                <a:spcPts val="110"/>
              </a:spcBef>
              <a:buClr>
                <a:srgbClr val="99FF99"/>
              </a:buClr>
              <a:buSzPct val="90476"/>
              <a:buFont typeface="Wingdings"/>
              <a:buChar char=""/>
              <a:tabLst>
                <a:tab pos="307340" algn="l"/>
              </a:tabLst>
            </a:pPr>
            <a:r>
              <a:rPr sz="2100" b="1" i="1" spc="-50" dirty="0">
                <a:solidFill>
                  <a:srgbClr val="00AF50"/>
                </a:solidFill>
                <a:latin typeface="Comic Sans MS"/>
                <a:cs typeface="Comic Sans MS"/>
              </a:rPr>
              <a:t>Estratti</a:t>
            </a:r>
            <a:r>
              <a:rPr sz="2100" b="1" i="1" spc="-95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100" b="1" i="1" spc="-45" dirty="0">
                <a:solidFill>
                  <a:srgbClr val="00AF50"/>
                </a:solidFill>
                <a:latin typeface="Comic Sans MS"/>
                <a:cs typeface="Comic Sans MS"/>
              </a:rPr>
              <a:t>di </a:t>
            </a:r>
            <a:r>
              <a:rPr sz="2100" b="1" i="1" spc="-35" dirty="0">
                <a:solidFill>
                  <a:srgbClr val="00AF50"/>
                </a:solidFill>
                <a:latin typeface="Comic Sans MS"/>
                <a:cs typeface="Comic Sans MS"/>
              </a:rPr>
              <a:t>lievito</a:t>
            </a:r>
            <a:r>
              <a:rPr sz="2000" b="1" spc="-35" dirty="0">
                <a:solidFill>
                  <a:srgbClr val="00AF50"/>
                </a:solidFill>
                <a:latin typeface="Comic Sans MS"/>
                <a:cs typeface="Comic Sans MS"/>
              </a:rPr>
              <a:t>, </a:t>
            </a:r>
            <a:r>
              <a:rPr sz="2000" b="1" spc="-5" dirty="0">
                <a:latin typeface="Comic Sans MS"/>
                <a:cs typeface="Comic Sans MS"/>
              </a:rPr>
              <a:t>ricchi</a:t>
            </a:r>
            <a:r>
              <a:rPr sz="2000" b="1" spc="-2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di</a:t>
            </a:r>
            <a:r>
              <a:rPr sz="2000" b="1" spc="-1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vitamina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B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composti</a:t>
            </a:r>
            <a:r>
              <a:rPr sz="2000" b="1" spc="-40" dirty="0">
                <a:latin typeface="Comic Sans MS"/>
                <a:cs typeface="Comic Sans MS"/>
              </a:rPr>
              <a:t> </a:t>
            </a:r>
            <a:r>
              <a:rPr sz="2000" b="1" spc="-5" dirty="0">
                <a:latin typeface="Comic Sans MS"/>
                <a:cs typeface="Comic Sans MS"/>
              </a:rPr>
              <a:t>del </a:t>
            </a:r>
            <a:r>
              <a:rPr sz="2000" b="1" dirty="0">
                <a:latin typeface="Comic Sans MS"/>
                <a:cs typeface="Comic Sans MS"/>
              </a:rPr>
              <a:t>carbonio</a:t>
            </a:r>
            <a:r>
              <a:rPr sz="2000" b="1" spc="-25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e</a:t>
            </a:r>
            <a:r>
              <a:rPr sz="2000" b="1" spc="-10" dirty="0">
                <a:latin typeface="Comic Sans MS"/>
                <a:cs typeface="Comic Sans MS"/>
              </a:rPr>
              <a:t> </a:t>
            </a:r>
            <a:r>
              <a:rPr sz="2000" b="1" dirty="0">
                <a:latin typeface="Comic Sans MS"/>
                <a:cs typeface="Comic Sans MS"/>
              </a:rPr>
              <a:t>dell’azoto.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2744" y="940688"/>
            <a:ext cx="82346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88845" marR="5080" indent="-21767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omic Sans MS"/>
                <a:cs typeface="Comic Sans MS"/>
              </a:rPr>
              <a:t>I caratteri </a:t>
            </a:r>
            <a:r>
              <a:rPr sz="3200" spc="-5" dirty="0">
                <a:latin typeface="Comic Sans MS"/>
                <a:cs typeface="Comic Sans MS"/>
              </a:rPr>
              <a:t>colturali forniscono </a:t>
            </a:r>
            <a:r>
              <a:rPr sz="3200" dirty="0">
                <a:latin typeface="Comic Sans MS"/>
                <a:cs typeface="Comic Sans MS"/>
              </a:rPr>
              <a:t>indizi </a:t>
            </a:r>
            <a:r>
              <a:rPr sz="3200" spc="-5" dirty="0">
                <a:latin typeface="Comic Sans MS"/>
                <a:cs typeface="Comic Sans MS"/>
              </a:rPr>
              <a:t>utili </a:t>
            </a:r>
            <a:r>
              <a:rPr sz="3200" spc="-137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per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l’identificazione</a:t>
            </a:r>
            <a:endParaRPr sz="32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385" y="2317051"/>
            <a:ext cx="6989063" cy="38980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8552" y="321056"/>
            <a:ext cx="67437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POPOLAZIONI</a:t>
            </a:r>
            <a:r>
              <a:rPr sz="2600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MICROBICHE</a:t>
            </a:r>
            <a:r>
              <a:rPr sz="2600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600" dirty="0">
                <a:solidFill>
                  <a:srgbClr val="FF0000"/>
                </a:solidFill>
                <a:latin typeface="Comic Sans MS"/>
                <a:cs typeface="Comic Sans MS"/>
              </a:rPr>
              <a:t>NATURALI</a:t>
            </a:r>
            <a:endParaRPr sz="26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8638" y="3714750"/>
            <a:ext cx="4414012" cy="3000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4032" y="1008634"/>
            <a:ext cx="9821545" cy="256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2505" marR="5080" indent="-9804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omic Sans MS"/>
                <a:cs typeface="Comic Sans MS"/>
              </a:rPr>
              <a:t>La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popolazione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microbica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presente</a:t>
            </a:r>
            <a:r>
              <a:rPr sz="2400" b="1" spc="-4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nel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ambiente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è</a:t>
            </a:r>
            <a:r>
              <a:rPr sz="2400" b="1" spc="-2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grande</a:t>
            </a:r>
            <a:r>
              <a:rPr sz="2400" b="1" spc="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e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complessa.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Molte</a:t>
            </a:r>
            <a:r>
              <a:rPr sz="2400" b="1" spc="-5" dirty="0">
                <a:latin typeface="Comic Sans MS"/>
                <a:cs typeface="Comic Sans MS"/>
              </a:rPr>
              <a:t> differenti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specie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microbiche</a:t>
            </a:r>
            <a:r>
              <a:rPr sz="2400" b="1" spc="-5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popolano</a:t>
            </a:r>
            <a:endParaRPr sz="2400">
              <a:latin typeface="Comic Sans MS"/>
              <a:cs typeface="Comic Sans MS"/>
            </a:endParaRPr>
          </a:p>
          <a:p>
            <a:pPr marL="426720" marR="81280" algn="ctr">
              <a:lnSpc>
                <a:spcPct val="100000"/>
              </a:lnSpc>
              <a:tabLst>
                <a:tab pos="2820670" algn="l"/>
                <a:tab pos="3738879" algn="l"/>
                <a:tab pos="4572000" algn="l"/>
                <a:tab pos="5926455" algn="l"/>
              </a:tabLst>
            </a:pPr>
            <a:r>
              <a:rPr sz="2400" b="1" dirty="0">
                <a:latin typeface="Comic Sans MS"/>
                <a:cs typeface="Comic Sans MS"/>
              </a:rPr>
              <a:t>contemporaneamente	</a:t>
            </a:r>
            <a:r>
              <a:rPr sz="2400" b="1" spc="-5" dirty="0">
                <a:latin typeface="Comic Sans MS"/>
                <a:cs typeface="Comic Sans MS"/>
              </a:rPr>
              <a:t>vari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10" dirty="0">
                <a:latin typeface="Comic Sans MS"/>
                <a:cs typeface="Comic Sans MS"/>
              </a:rPr>
              <a:t>distretti	</a:t>
            </a:r>
            <a:r>
              <a:rPr sz="2400" b="1" spc="-5" dirty="0">
                <a:latin typeface="Comic Sans MS"/>
                <a:cs typeface="Comic Sans MS"/>
              </a:rPr>
              <a:t>del</a:t>
            </a:r>
            <a:r>
              <a:rPr sz="2400" b="1" spc="-3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nostro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corpo</a:t>
            </a:r>
            <a:r>
              <a:rPr sz="2400" b="1" spc="-3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(mucose: </a:t>
            </a:r>
            <a:r>
              <a:rPr sz="2400" b="1" spc="-102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orale, intestinale,</a:t>
            </a:r>
            <a:r>
              <a:rPr sz="2400" b="1" spc="1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cutanea)	ed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in</a:t>
            </a:r>
            <a:r>
              <a:rPr sz="2400" b="1" spc="-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modo</a:t>
            </a:r>
            <a:r>
              <a:rPr sz="2400" b="1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analogo</a:t>
            </a:r>
            <a:r>
              <a:rPr sz="2400" b="1" spc="20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il nostro </a:t>
            </a:r>
            <a:r>
              <a:rPr sz="2400" b="1" dirty="0">
                <a:latin typeface="Comic Sans MS"/>
                <a:cs typeface="Comic Sans MS"/>
              </a:rPr>
              <a:t> ambiente</a:t>
            </a:r>
            <a:r>
              <a:rPr sz="2400" b="1" spc="-15" dirty="0">
                <a:latin typeface="Comic Sans MS"/>
                <a:cs typeface="Comic Sans MS"/>
              </a:rPr>
              <a:t> </a:t>
            </a:r>
            <a:r>
              <a:rPr sz="2400" b="1" spc="-5" dirty="0">
                <a:latin typeface="Comic Sans MS"/>
                <a:cs typeface="Comic Sans MS"/>
              </a:rPr>
              <a:t>(aria,	suolo,</a:t>
            </a:r>
            <a:r>
              <a:rPr sz="2400" b="1" spc="-10" dirty="0">
                <a:latin typeface="Comic Sans MS"/>
                <a:cs typeface="Comic Sans MS"/>
              </a:rPr>
              <a:t> </a:t>
            </a:r>
            <a:r>
              <a:rPr sz="2400" b="1" dirty="0">
                <a:latin typeface="Comic Sans MS"/>
                <a:cs typeface="Comic Sans MS"/>
              </a:rPr>
              <a:t>acqua).</a:t>
            </a:r>
            <a:endParaRPr sz="2400">
              <a:latin typeface="Comic Sans MS"/>
              <a:cs typeface="Comic Sans MS"/>
            </a:endParaRPr>
          </a:p>
          <a:p>
            <a:pPr marR="424815" algn="ctr">
              <a:lnSpc>
                <a:spcPct val="100000"/>
              </a:lnSpc>
              <a:spcBef>
                <a:spcPts val="1755"/>
              </a:spcBef>
            </a:pP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COLTURE</a:t>
            </a:r>
            <a:r>
              <a:rPr sz="3200" b="1" spc="-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MISTE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9456" y="1798066"/>
            <a:ext cx="8503920" cy="4051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0835" marR="441959" indent="8636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omic Sans MS"/>
                <a:cs typeface="Comic Sans MS"/>
              </a:rPr>
              <a:t>Una </a:t>
            </a:r>
            <a:r>
              <a:rPr sz="3200" b="1" spc="-5" dirty="0">
                <a:latin typeface="Comic Sans MS"/>
                <a:cs typeface="Comic Sans MS"/>
              </a:rPr>
              <a:t>coltura </a:t>
            </a:r>
            <a:r>
              <a:rPr sz="3200" b="1" dirty="0">
                <a:latin typeface="Comic Sans MS"/>
                <a:cs typeface="Comic Sans MS"/>
              </a:rPr>
              <a:t>pura è costituita </a:t>
            </a:r>
            <a:r>
              <a:rPr sz="3200" b="1" spc="-5" dirty="0">
                <a:latin typeface="Comic Sans MS"/>
                <a:cs typeface="Comic Sans MS"/>
              </a:rPr>
              <a:t>da una 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popolazione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cellule</a:t>
            </a:r>
            <a:r>
              <a:rPr sz="3200" b="1" spc="-1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derivate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tutte </a:t>
            </a:r>
            <a:r>
              <a:rPr sz="3200" b="1" spc="-5" dirty="0">
                <a:latin typeface="Comic Sans MS"/>
                <a:cs typeface="Comic Sans MS"/>
              </a:rPr>
              <a:t>da</a:t>
            </a:r>
            <a:endParaRPr sz="3200">
              <a:latin typeface="Comic Sans MS"/>
              <a:cs typeface="Comic Sans MS"/>
            </a:endParaRPr>
          </a:p>
          <a:p>
            <a:pPr marL="2068830">
              <a:lnSpc>
                <a:spcPct val="100000"/>
              </a:lnSpc>
            </a:pPr>
            <a:r>
              <a:rPr sz="3200" b="1" spc="-5" dirty="0">
                <a:latin typeface="Comic Sans MS"/>
                <a:cs typeface="Comic Sans MS"/>
              </a:rPr>
              <a:t>un’unica</a:t>
            </a:r>
            <a:r>
              <a:rPr sz="3200" b="1" spc="-4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cellula</a:t>
            </a:r>
            <a:r>
              <a:rPr sz="3200" b="1" spc="-3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madre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3400">
              <a:latin typeface="Comic Sans MS"/>
              <a:cs typeface="Comic Sans MS"/>
            </a:endParaRPr>
          </a:p>
          <a:p>
            <a:pPr marL="413384" marR="5080" indent="-401320" algn="just">
              <a:lnSpc>
                <a:spcPct val="100000"/>
              </a:lnSpc>
            </a:pPr>
            <a:r>
              <a:rPr sz="3200" b="1" dirty="0">
                <a:latin typeface="Comic Sans MS"/>
                <a:cs typeface="Comic Sans MS"/>
              </a:rPr>
              <a:t>Essa </a:t>
            </a:r>
            <a:r>
              <a:rPr sz="3200" b="1" spc="-5" dirty="0">
                <a:latin typeface="Comic Sans MS"/>
                <a:cs typeface="Comic Sans MS"/>
              </a:rPr>
              <a:t>rappresenta una </a:t>
            </a:r>
            <a:r>
              <a:rPr sz="3200" b="1" dirty="0">
                <a:latin typeface="Comic Sans MS"/>
                <a:cs typeface="Comic Sans MS"/>
              </a:rPr>
              <a:t>condizione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artificiale </a:t>
            </a:r>
            <a:r>
              <a:rPr sz="3200" b="1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per </a:t>
            </a:r>
            <a:r>
              <a:rPr sz="3200" b="1" spc="-5" dirty="0">
                <a:latin typeface="Comic Sans MS"/>
                <a:cs typeface="Comic Sans MS"/>
              </a:rPr>
              <a:t>l’accrescimento dei batteri </a:t>
            </a:r>
            <a:r>
              <a:rPr sz="3200" b="1" dirty="0">
                <a:latin typeface="Comic Sans MS"/>
                <a:cs typeface="Comic Sans MS"/>
              </a:rPr>
              <a:t>ed è </a:t>
            </a:r>
            <a:r>
              <a:rPr sz="3200" b="1" spc="-5" dirty="0">
                <a:latin typeface="Comic Sans MS"/>
                <a:cs typeface="Comic Sans MS"/>
              </a:rPr>
              <a:t>una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condizione </a:t>
            </a:r>
            <a:r>
              <a:rPr sz="3200" b="1" spc="-5" dirty="0">
                <a:latin typeface="Comic Sans MS"/>
                <a:cs typeface="Comic Sans MS"/>
              </a:rPr>
              <a:t>ottenuta</a:t>
            </a:r>
            <a:r>
              <a:rPr sz="3200" b="1" spc="-15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da</a:t>
            </a:r>
            <a:r>
              <a:rPr sz="3200" b="1" spc="-20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manipolazioni</a:t>
            </a:r>
            <a:r>
              <a:rPr sz="3200" b="1" dirty="0">
                <a:latin typeface="Comic Sans MS"/>
                <a:cs typeface="Comic Sans MS"/>
              </a:rPr>
              <a:t> </a:t>
            </a:r>
            <a:r>
              <a:rPr sz="3200" b="1" spc="-5" dirty="0">
                <a:latin typeface="Comic Sans MS"/>
                <a:cs typeface="Comic Sans MS"/>
              </a:rPr>
              <a:t>di</a:t>
            </a:r>
            <a:endParaRPr sz="3200">
              <a:latin typeface="Comic Sans MS"/>
              <a:cs typeface="Comic Sans MS"/>
            </a:endParaRPr>
          </a:p>
          <a:p>
            <a:pPr marL="286385" algn="ctr">
              <a:lnSpc>
                <a:spcPct val="100000"/>
              </a:lnSpc>
              <a:spcBef>
                <a:spcPts val="15"/>
              </a:spcBef>
            </a:pPr>
            <a:r>
              <a:rPr sz="3200" b="1" spc="-5" dirty="0">
                <a:latin typeface="Comic Sans MS"/>
                <a:cs typeface="Comic Sans MS"/>
              </a:rPr>
              <a:t>laboratorio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7597" y="583133"/>
            <a:ext cx="32162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r>
              <a:rPr sz="3200" spc="-9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PURA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009930"/>
            <a:ext cx="9954260" cy="490156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400" b="1" dirty="0">
                <a:solidFill>
                  <a:srgbClr val="006FC0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omic Sans MS"/>
                <a:cs typeface="Comic Sans MS"/>
              </a:rPr>
              <a:t>elettivi</a:t>
            </a:r>
            <a:endParaRPr sz="2400">
              <a:latin typeface="Comic Sans MS"/>
              <a:cs typeface="Comic Sans MS"/>
            </a:endParaRPr>
          </a:p>
          <a:p>
            <a:pPr marL="546100" marR="464184" indent="-76200">
              <a:lnSpc>
                <a:spcPct val="90100"/>
              </a:lnSpc>
              <a:spcBef>
                <a:spcPts val="495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ricchi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nutrienti,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spesso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sangue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pecora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o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cavallo,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dirty="0">
                <a:latin typeface="Comic Sans MS"/>
                <a:cs typeface="Comic Sans MS"/>
              </a:rPr>
              <a:t> 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quasi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tutte</a:t>
            </a:r>
            <a:r>
              <a:rPr sz="2000" spc="-3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interesse medico.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Terreni</a:t>
            </a:r>
            <a:r>
              <a:rPr sz="2400" b="1" spc="-80" dirty="0">
                <a:solidFill>
                  <a:srgbClr val="6F2F9F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6F2F9F"/>
                </a:solidFill>
                <a:latin typeface="Comic Sans MS"/>
                <a:cs typeface="Comic Sans MS"/>
              </a:rPr>
              <a:t>selettivi</a:t>
            </a:r>
            <a:endParaRPr sz="2400">
              <a:latin typeface="Comic Sans MS"/>
              <a:cs typeface="Comic Sans MS"/>
            </a:endParaRPr>
          </a:p>
          <a:p>
            <a:pPr marL="546100" marR="41529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favoriscono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solo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specie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inibiscono </a:t>
            </a:r>
            <a:r>
              <a:rPr sz="2000" dirty="0">
                <a:latin typeface="Comic Sans MS"/>
                <a:cs typeface="Comic Sans MS"/>
              </a:rPr>
              <a:t>lo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sviluppo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altre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00AF50"/>
                </a:solidFill>
                <a:latin typeface="Comic Sans MS"/>
                <a:cs typeface="Comic Sans MS"/>
              </a:rPr>
              <a:t>Terreni</a:t>
            </a:r>
            <a:r>
              <a:rPr sz="2400" b="1" spc="-7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differenziali</a:t>
            </a:r>
            <a:endParaRPr sz="2400">
              <a:latin typeface="Comic Sans MS"/>
              <a:cs typeface="Comic Sans MS"/>
            </a:endParaRPr>
          </a:p>
          <a:p>
            <a:pPr marL="546100" marR="164465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che,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grazie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particolari</a:t>
            </a:r>
            <a:r>
              <a:rPr sz="2000" spc="-5" dirty="0">
                <a:latin typeface="Comic Sans MS"/>
                <a:cs typeface="Comic Sans MS"/>
              </a:rPr>
              <a:t> componenti, permettono di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distinguere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fra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diversi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gruppi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batteri,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consentendo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una</a:t>
            </a:r>
            <a:r>
              <a:rPr sz="2000" spc="-5" dirty="0">
                <a:latin typeface="Comic Sans MS"/>
                <a:cs typeface="Comic Sans MS"/>
              </a:rPr>
              <a:t> identificazione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presuntiva</a:t>
            </a:r>
            <a:r>
              <a:rPr sz="2000" spc="-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isolata.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400" b="1" dirty="0">
                <a:solidFill>
                  <a:srgbClr val="B4B400"/>
                </a:solidFill>
                <a:latin typeface="Comic Sans MS"/>
                <a:cs typeface="Comic Sans MS"/>
              </a:rPr>
              <a:t>Terreni</a:t>
            </a:r>
            <a:r>
              <a:rPr sz="2400" b="1" spc="-40" dirty="0">
                <a:solidFill>
                  <a:srgbClr val="B4B400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B4B400"/>
                </a:solidFill>
                <a:latin typeface="Comic Sans MS"/>
                <a:cs typeface="Comic Sans MS"/>
              </a:rPr>
              <a:t>di arricchimento</a:t>
            </a:r>
            <a:endParaRPr sz="2400">
              <a:latin typeface="Comic Sans MS"/>
              <a:cs typeface="Comic Sans MS"/>
            </a:endParaRPr>
          </a:p>
          <a:p>
            <a:pPr marL="546100" marR="5080" indent="-76200">
              <a:lnSpc>
                <a:spcPts val="2160"/>
              </a:lnSpc>
              <a:spcBef>
                <a:spcPts val="530"/>
              </a:spcBef>
            </a:pPr>
            <a:r>
              <a:rPr sz="2000" spc="-5" dirty="0">
                <a:latin typeface="Comic Sans MS"/>
                <a:cs typeface="Comic Sans MS"/>
              </a:rPr>
              <a:t>Sono</a:t>
            </a:r>
            <a:r>
              <a:rPr sz="2000" spc="-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terreni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consentono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di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aumentare </a:t>
            </a:r>
            <a:r>
              <a:rPr sz="2000" dirty="0">
                <a:latin typeface="Comic Sans MS"/>
                <a:cs typeface="Comic Sans MS"/>
              </a:rPr>
              <a:t>la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carica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della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batterica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 </a:t>
            </a:r>
            <a:r>
              <a:rPr sz="2000" spc="-58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interessa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isolare,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grazie </a:t>
            </a:r>
            <a:r>
              <a:rPr sz="2000" spc="-5" dirty="0">
                <a:latin typeface="Comic Sans MS"/>
                <a:cs typeface="Comic Sans MS"/>
              </a:rPr>
              <a:t>alla</a:t>
            </a:r>
            <a:r>
              <a:rPr sz="2000" spc="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presenza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di </a:t>
            </a:r>
            <a:r>
              <a:rPr sz="2000" dirty="0">
                <a:latin typeface="Comic Sans MS"/>
                <a:cs typeface="Comic Sans MS"/>
              </a:rPr>
              <a:t>fattori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che</a:t>
            </a:r>
            <a:r>
              <a:rPr sz="2000" spc="-5" dirty="0">
                <a:latin typeface="Comic Sans MS"/>
                <a:cs typeface="Comic Sans MS"/>
              </a:rPr>
              <a:t> inibiscono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la crescita</a:t>
            </a:r>
            <a:r>
              <a:rPr sz="2000" spc="-5" dirty="0">
                <a:latin typeface="Comic Sans MS"/>
                <a:cs typeface="Comic Sans MS"/>
              </a:rPr>
              <a:t> di 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specie</a:t>
            </a:r>
            <a:r>
              <a:rPr sz="200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batteriche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contaminanti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presenti</a:t>
            </a:r>
            <a:r>
              <a:rPr sz="2000" spc="2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nel</a:t>
            </a:r>
            <a:r>
              <a:rPr sz="2000" spc="1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campione</a:t>
            </a:r>
            <a:r>
              <a:rPr sz="2000" spc="-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in</a:t>
            </a:r>
            <a:r>
              <a:rPr sz="2000" spc="1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esame.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93494" y="395681"/>
            <a:ext cx="64338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Classificazione</a:t>
            </a:r>
            <a:r>
              <a:rPr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qualitativa</a:t>
            </a:r>
            <a:r>
              <a:rPr spc="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pc="-10" dirty="0">
                <a:solidFill>
                  <a:srgbClr val="FF0000"/>
                </a:solidFill>
                <a:latin typeface="Comic Sans MS"/>
                <a:cs typeface="Comic Sans MS"/>
              </a:rPr>
              <a:t> terreni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" y="2667000"/>
            <a:ext cx="3733800" cy="36671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86300" y="2983423"/>
            <a:ext cx="5486400" cy="33772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dirty="0">
                <a:latin typeface="Symbol"/>
                <a:cs typeface="Symbol"/>
              </a:rPr>
              <a:t>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(colonie verdi)</a:t>
            </a:r>
            <a:r>
              <a:rPr sz="3200" dirty="0">
                <a:latin typeface="Symbol"/>
                <a:cs typeface="Symbol"/>
              </a:rPr>
              <a:t>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Symbol"/>
                <a:cs typeface="Symbol"/>
              </a:rPr>
              <a:t></a:t>
            </a:r>
            <a:r>
              <a:rPr lang="it-IT" sz="3200" dirty="0">
                <a:latin typeface="Symbol"/>
                <a:cs typeface="Symbol"/>
              </a:rPr>
              <a:t>-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dirty="0">
                <a:latin typeface="Symbol"/>
                <a:cs typeface="Symbol"/>
              </a:rPr>
              <a:t>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lang="it-IT" sz="3200" spc="-15" dirty="0">
                <a:latin typeface="Times New Roman"/>
                <a:cs typeface="Times New Roman"/>
              </a:rPr>
              <a:t>( no emolisi) 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sz="3200" b="1" spc="-5" dirty="0" err="1">
                <a:latin typeface="Comic Sans MS"/>
                <a:cs typeface="Comic Sans MS"/>
              </a:rPr>
              <a:t>emolisi</a:t>
            </a:r>
            <a:r>
              <a:rPr sz="3200" b="1" spc="-30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su </a:t>
            </a:r>
            <a:r>
              <a:rPr sz="3200" b="1" spc="-1375" dirty="0">
                <a:latin typeface="Comic Sans MS"/>
                <a:cs typeface="Comic Sans MS"/>
              </a:rPr>
              <a:t> </a:t>
            </a:r>
            <a:r>
              <a:rPr sz="3200" b="1" dirty="0">
                <a:latin typeface="Comic Sans MS"/>
                <a:cs typeface="Comic Sans MS"/>
              </a:rPr>
              <a:t>piastra di </a:t>
            </a:r>
            <a:r>
              <a:rPr sz="32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 </a:t>
            </a:r>
            <a:r>
              <a:rPr sz="32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Comic Sans MS"/>
                <a:cs typeface="Comic Sans MS"/>
              </a:rPr>
              <a:t>sangue</a:t>
            </a:r>
            <a:r>
              <a:rPr lang="it-IT" sz="3200" b="1" dirty="0">
                <a:solidFill>
                  <a:srgbClr val="FF0000"/>
                </a:solidFill>
                <a:latin typeface="Comic Sans MS"/>
                <a:cs typeface="Comic Sans MS"/>
              </a:rPr>
              <a:t> (1919)</a:t>
            </a: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12700" marR="5080">
              <a:lnSpc>
                <a:spcPct val="99700"/>
              </a:lnSpc>
              <a:spcBef>
                <a:spcPts val="114"/>
              </a:spcBef>
              <a:tabLst>
                <a:tab pos="145923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Beta emolisi =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S.Pyogenes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S.agalatiae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endParaRPr sz="28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90500" y="152400"/>
            <a:ext cx="10096500" cy="2688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dirty="0"/>
              <a:t>ESEMPIO</a:t>
            </a:r>
            <a:r>
              <a:rPr spc="-40" dirty="0"/>
              <a:t> </a:t>
            </a:r>
            <a:r>
              <a:rPr dirty="0"/>
              <a:t>DI</a:t>
            </a:r>
            <a:r>
              <a:rPr spc="-5" dirty="0"/>
              <a:t> </a:t>
            </a:r>
            <a:r>
              <a:rPr dirty="0"/>
              <a:t>TERRENO</a:t>
            </a:r>
            <a:r>
              <a:rPr spc="-35" dirty="0"/>
              <a:t> </a:t>
            </a:r>
            <a:r>
              <a:rPr dirty="0"/>
              <a:t>ELETTIVO</a:t>
            </a:r>
            <a:r>
              <a:rPr spc="-35" dirty="0"/>
              <a:t> </a:t>
            </a:r>
            <a:r>
              <a:rPr dirty="0"/>
              <a:t>E </a:t>
            </a:r>
            <a:r>
              <a:rPr spc="-1375" dirty="0"/>
              <a:t> </a:t>
            </a:r>
            <a:r>
              <a:rPr dirty="0"/>
              <a:t>DIFFERENZIALE</a:t>
            </a:r>
            <a:r>
              <a:rPr lang="it-IT" dirty="0"/>
              <a:t>: </a:t>
            </a:r>
            <a:br>
              <a:rPr lang="it-IT" dirty="0"/>
            </a:br>
            <a:r>
              <a:rPr lang="it-IT" dirty="0"/>
              <a:t>-streptococco-streptolisina </a:t>
            </a:r>
            <a:br>
              <a:rPr lang="it-IT" dirty="0"/>
            </a:br>
            <a:r>
              <a:rPr lang="it-IT" dirty="0"/>
              <a:t>proteina ad azione emolitica</a:t>
            </a:r>
            <a:br>
              <a:rPr lang="it-IT" dirty="0"/>
            </a:b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1" y="2606040"/>
            <a:ext cx="9381744" cy="31409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3968" y="2724099"/>
            <a:ext cx="663067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omic Sans MS"/>
                <a:cs typeface="Comic Sans MS"/>
              </a:rPr>
              <a:t>Altri</a:t>
            </a:r>
            <a:r>
              <a:rPr sz="2800" spc="-1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obiettivi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:</a:t>
            </a:r>
            <a:endParaRPr sz="2800">
              <a:latin typeface="Comic Sans MS"/>
              <a:cs typeface="Comic Sans MS"/>
            </a:endParaRPr>
          </a:p>
          <a:p>
            <a:pPr marL="329565" indent="-317500">
              <a:lnSpc>
                <a:spcPct val="100000"/>
              </a:lnSpc>
              <a:spcBef>
                <a:spcPts val="3360"/>
              </a:spcBef>
              <a:buSzPct val="96428"/>
              <a:buFont typeface="Wingdings"/>
              <a:buChar char=""/>
              <a:tabLst>
                <a:tab pos="33020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2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l’efficacia</a:t>
            </a:r>
            <a:r>
              <a:rPr sz="2800" spc="2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della </a:t>
            </a:r>
            <a:r>
              <a:rPr sz="2800" spc="-10" dirty="0">
                <a:latin typeface="Comic Sans MS"/>
                <a:cs typeface="Comic Sans MS"/>
              </a:rPr>
              <a:t>terapia</a:t>
            </a:r>
            <a:endParaRPr sz="2800">
              <a:latin typeface="Comic Sans MS"/>
              <a:cs typeface="Comic Sans MS"/>
            </a:endParaRPr>
          </a:p>
          <a:p>
            <a:pPr marL="329565" marR="5080" indent="-317500">
              <a:lnSpc>
                <a:spcPct val="100000"/>
              </a:lnSpc>
              <a:spcBef>
                <a:spcPts val="3365"/>
              </a:spcBef>
              <a:buSzPct val="96428"/>
              <a:buFont typeface="Wingdings"/>
              <a:buChar char=""/>
              <a:tabLst>
                <a:tab pos="330200" algn="l"/>
                <a:tab pos="2090420" algn="l"/>
                <a:tab pos="4347210" algn="l"/>
              </a:tabLst>
            </a:pPr>
            <a:r>
              <a:rPr sz="2800" spc="-5" dirty="0">
                <a:latin typeface="Comic Sans MS"/>
                <a:cs typeface="Comic Sans MS"/>
              </a:rPr>
              <a:t>Valutare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la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presenza</a:t>
            </a:r>
            <a:r>
              <a:rPr sz="2800" spc="40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di	portatori</a:t>
            </a:r>
            <a:r>
              <a:rPr sz="2800" spc="-45" dirty="0">
                <a:latin typeface="Comic Sans MS"/>
                <a:cs typeface="Comic Sans MS"/>
              </a:rPr>
              <a:t> </a:t>
            </a:r>
            <a:r>
              <a:rPr sz="2800" spc="-10" dirty="0">
                <a:latin typeface="Comic Sans MS"/>
                <a:cs typeface="Comic Sans MS"/>
              </a:rPr>
              <a:t>sani </a:t>
            </a:r>
            <a:r>
              <a:rPr sz="2800" spc="-819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(</a:t>
            </a:r>
            <a:r>
              <a:rPr sz="2400" spc="-5" dirty="0">
                <a:latin typeface="Comic Sans MS"/>
                <a:cs typeface="Comic Sans MS"/>
              </a:rPr>
              <a:t>potenziale	fonte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di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contagio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comunità)</a:t>
            </a:r>
            <a:endParaRPr sz="24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576" y="662940"/>
            <a:ext cx="7484745" cy="923925"/>
            <a:chOff x="36576" y="662940"/>
            <a:chExt cx="7484745" cy="9239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6" y="662940"/>
              <a:ext cx="7484364" cy="923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713232"/>
              <a:ext cx="2930652" cy="4983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98420" y="704088"/>
              <a:ext cx="2785872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5860" y="713232"/>
              <a:ext cx="1566671" cy="49834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3695" y="774903"/>
            <a:ext cx="6082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Cambria"/>
                <a:cs typeface="Cambria"/>
              </a:rPr>
              <a:t>LABORATORIO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5" dirty="0">
                <a:latin typeface="Cambria"/>
                <a:cs typeface="Cambria"/>
              </a:rPr>
              <a:t>DI</a:t>
            </a:r>
            <a:r>
              <a:rPr sz="2400" spc="60" dirty="0">
                <a:latin typeface="Cambria"/>
                <a:cs typeface="Cambria"/>
              </a:rPr>
              <a:t> </a:t>
            </a:r>
            <a:r>
              <a:rPr sz="2400" spc="30" dirty="0">
                <a:latin typeface="Trebuchet MS"/>
                <a:cs typeface="Trebuchet MS"/>
              </a:rPr>
              <a:t>MICROBIOLOGIA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20" dirty="0">
                <a:latin typeface="Cambria"/>
                <a:cs typeface="Cambria"/>
              </a:rPr>
              <a:t>CLINICA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18604" y="434340"/>
            <a:ext cx="3150107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424" y="219023"/>
            <a:ext cx="9726676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24230" algn="ctr">
              <a:lnSpc>
                <a:spcPct val="1101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 </a:t>
            </a:r>
            <a:r>
              <a:rPr sz="3200" spc="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omic Sans MS"/>
                <a:cs typeface="Comic Sans MS"/>
              </a:rPr>
              <a:t>SELETTIVO</a:t>
            </a:r>
            <a:r>
              <a:rPr sz="3200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sz="3200" spc="-1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 err="1">
                <a:solidFill>
                  <a:srgbClr val="00B050"/>
                </a:solidFill>
                <a:latin typeface="Comic Sans MS"/>
                <a:cs typeface="Comic Sans MS"/>
              </a:rPr>
              <a:t>enterobacteriaceae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71794" y="3443096"/>
            <a:ext cx="3606800" cy="18729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Fermentazione</a:t>
            </a:r>
            <a:r>
              <a:rPr sz="3200" b="1" spc="-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0000FF"/>
                </a:solidFill>
                <a:latin typeface="Comic Sans MS"/>
                <a:cs typeface="Comic Sans MS"/>
              </a:rPr>
              <a:t>del </a:t>
            </a:r>
            <a:r>
              <a:rPr sz="3200" b="1" spc="-137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Lattosio su agar </a:t>
            </a:r>
            <a:r>
              <a:rPr sz="3200" b="1" spc="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FF"/>
                </a:solidFill>
                <a:latin typeface="Comic Sans MS"/>
                <a:cs typeface="Comic Sans MS"/>
              </a:rPr>
              <a:t>Mac</a:t>
            </a:r>
            <a:r>
              <a:rPr sz="3200" b="1" spc="-3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Comic Sans MS"/>
                <a:cs typeface="Comic Sans MS"/>
              </a:rPr>
              <a:t>Conkey</a:t>
            </a:r>
            <a:r>
              <a:rPr lang="it-IT" sz="3200" spc="-5" dirty="0">
                <a:latin typeface="Comic Sans MS"/>
                <a:cs typeface="Comic Sans MS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it-IT" sz="2400" spc="-5" dirty="0">
                <a:latin typeface="Comic Sans MS"/>
                <a:cs typeface="Comic Sans MS"/>
              </a:rPr>
              <a:t>(unica fonte energetica)</a:t>
            </a:r>
            <a:endParaRPr sz="2400" dirty="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76500" y="1718679"/>
            <a:ext cx="6172199" cy="687368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02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dirty="0">
                <a:latin typeface="Comic Sans MS"/>
                <a:cs typeface="Comic Sans MS"/>
              </a:rPr>
              <a:t>Batteri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90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1270">
              <a:lnSpc>
                <a:spcPct val="100000"/>
              </a:lnSpc>
              <a:spcBef>
                <a:spcPts val="260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E. coli; Klebsiella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76500" y="5908675"/>
            <a:ext cx="6934200" cy="688009"/>
          </a:xfrm>
          <a:prstGeom prst="rect">
            <a:avLst/>
          </a:prstGeom>
          <a:solidFill>
            <a:srgbClr val="C6C6C6"/>
          </a:solidFill>
        </p:spPr>
        <p:txBody>
          <a:bodyPr vert="horz" wrap="square" lIns="0" tIns="33655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dirty="0">
                <a:latin typeface="Comic Sans MS"/>
                <a:cs typeface="Comic Sans MS"/>
              </a:rPr>
              <a:t>Batteri non </a:t>
            </a:r>
            <a:r>
              <a:rPr sz="2000" dirty="0" err="1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 err="1">
                <a:latin typeface="Comic Sans MS"/>
                <a:cs typeface="Comic Sans MS"/>
              </a:rPr>
              <a:t>fermentante</a:t>
            </a:r>
            <a:r>
              <a:rPr lang="it-IT" sz="2000" spc="-5" dirty="0">
                <a:latin typeface="Comic Sans MS"/>
                <a:cs typeface="Comic Sans MS"/>
              </a:rPr>
              <a:t>: </a:t>
            </a:r>
          </a:p>
          <a:p>
            <a:pPr marL="421005">
              <a:lnSpc>
                <a:spcPct val="100000"/>
              </a:lnSpc>
              <a:spcBef>
                <a:spcPts val="265"/>
              </a:spcBef>
            </a:pP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Salmonella; </a:t>
            </a:r>
            <a:r>
              <a:rPr lang="it-IT" sz="2000" b="1" spc="-5" dirty="0" err="1">
                <a:solidFill>
                  <a:srgbClr val="00B050"/>
                </a:solidFill>
                <a:latin typeface="Comic Sans MS"/>
                <a:cs typeface="Comic Sans MS"/>
              </a:rPr>
              <a:t>Shigella</a:t>
            </a:r>
            <a:r>
              <a:rPr lang="it-IT" sz="2000" b="1" spc="-5" dirty="0">
                <a:solidFill>
                  <a:srgbClr val="00B050"/>
                </a:solidFill>
                <a:latin typeface="Comic Sans MS"/>
                <a:cs typeface="Comic Sans MS"/>
              </a:rPr>
              <a:t>; Proteus</a:t>
            </a:r>
            <a:endParaRPr sz="2000" b="1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5300" y="2569059"/>
            <a:ext cx="4830763" cy="3043301"/>
            <a:chOff x="312737" y="2636901"/>
            <a:chExt cx="4975860" cy="31496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8475" y="2636901"/>
              <a:ext cx="2249551" cy="1512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737" y="3428873"/>
              <a:ext cx="1995424" cy="16431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3451" y="4221162"/>
              <a:ext cx="2251075" cy="156527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7424" y="5021072"/>
            <a:ext cx="21653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2000" b="1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omic Sans MS"/>
                <a:cs typeface="Comic Sans MS"/>
              </a:rPr>
              <a:t>Mac</a:t>
            </a:r>
            <a:r>
              <a:rPr sz="2000" b="1" spc="-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Conkey</a:t>
            </a:r>
            <a:endParaRPr sz="200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99043" y="2466632"/>
            <a:ext cx="1062355" cy="3825875"/>
            <a:chOff x="1250950" y="2416238"/>
            <a:chExt cx="1062355" cy="3825875"/>
          </a:xfrm>
        </p:grpSpPr>
        <p:sp>
          <p:nvSpPr>
            <p:cNvPr id="12" name="object 12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697293" y="0"/>
                  </a:moveTo>
                  <a:lnTo>
                    <a:pt x="697293" y="108458"/>
                  </a:lnTo>
                  <a:lnTo>
                    <a:pt x="379920" y="108458"/>
                  </a:lnTo>
                  <a:lnTo>
                    <a:pt x="332268" y="111417"/>
                  </a:lnTo>
                  <a:lnTo>
                    <a:pt x="286380" y="120058"/>
                  </a:lnTo>
                  <a:lnTo>
                    <a:pt x="242615" y="134026"/>
                  </a:lnTo>
                  <a:lnTo>
                    <a:pt x="201326" y="152964"/>
                  </a:lnTo>
                  <a:lnTo>
                    <a:pt x="162872" y="176518"/>
                  </a:lnTo>
                  <a:lnTo>
                    <a:pt x="127608" y="204332"/>
                  </a:lnTo>
                  <a:lnTo>
                    <a:pt x="95890" y="236050"/>
                  </a:lnTo>
                  <a:lnTo>
                    <a:pt x="68074" y="271317"/>
                  </a:lnTo>
                  <a:lnTo>
                    <a:pt x="44517" y="309777"/>
                  </a:lnTo>
                  <a:lnTo>
                    <a:pt x="25575" y="351075"/>
                  </a:lnTo>
                  <a:lnTo>
                    <a:pt x="11604" y="394856"/>
                  </a:lnTo>
                  <a:lnTo>
                    <a:pt x="2960" y="440763"/>
                  </a:lnTo>
                  <a:lnTo>
                    <a:pt x="0" y="488441"/>
                  </a:lnTo>
                  <a:lnTo>
                    <a:pt x="0" y="868299"/>
                  </a:lnTo>
                  <a:lnTo>
                    <a:pt x="217106" y="868299"/>
                  </a:lnTo>
                  <a:lnTo>
                    <a:pt x="217106" y="488441"/>
                  </a:lnTo>
                  <a:lnTo>
                    <a:pt x="222922" y="445160"/>
                  </a:lnTo>
                  <a:lnTo>
                    <a:pt x="239336" y="406268"/>
                  </a:lnTo>
                  <a:lnTo>
                    <a:pt x="264795" y="373316"/>
                  </a:lnTo>
                  <a:lnTo>
                    <a:pt x="297746" y="347857"/>
                  </a:lnTo>
                  <a:lnTo>
                    <a:pt x="336639" y="331444"/>
                  </a:lnTo>
                  <a:lnTo>
                    <a:pt x="379920" y="325627"/>
                  </a:lnTo>
                  <a:lnTo>
                    <a:pt x="805814" y="325627"/>
                  </a:lnTo>
                  <a:lnTo>
                    <a:pt x="914463" y="217043"/>
                  </a:lnTo>
                  <a:lnTo>
                    <a:pt x="697293" y="0"/>
                  </a:lnTo>
                  <a:close/>
                </a:path>
                <a:path w="915035" h="868679">
                  <a:moveTo>
                    <a:pt x="805814" y="325627"/>
                  </a:moveTo>
                  <a:lnTo>
                    <a:pt x="697293" y="325627"/>
                  </a:lnTo>
                  <a:lnTo>
                    <a:pt x="697293" y="434086"/>
                  </a:lnTo>
                  <a:lnTo>
                    <a:pt x="805814" y="325627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5712" y="2421001"/>
              <a:ext cx="915035" cy="868680"/>
            </a:xfrm>
            <a:custGeom>
              <a:avLst/>
              <a:gdLst/>
              <a:ahLst/>
              <a:cxnLst/>
              <a:rect l="l" t="t" r="r" b="b"/>
              <a:pathLst>
                <a:path w="915035" h="868679">
                  <a:moveTo>
                    <a:pt x="0" y="868299"/>
                  </a:moveTo>
                  <a:lnTo>
                    <a:pt x="0" y="488441"/>
                  </a:lnTo>
                  <a:lnTo>
                    <a:pt x="2960" y="440763"/>
                  </a:lnTo>
                  <a:lnTo>
                    <a:pt x="11604" y="394856"/>
                  </a:lnTo>
                  <a:lnTo>
                    <a:pt x="25575" y="351075"/>
                  </a:lnTo>
                  <a:lnTo>
                    <a:pt x="44517" y="309777"/>
                  </a:lnTo>
                  <a:lnTo>
                    <a:pt x="68074" y="271317"/>
                  </a:lnTo>
                  <a:lnTo>
                    <a:pt x="95890" y="236050"/>
                  </a:lnTo>
                  <a:lnTo>
                    <a:pt x="127608" y="204332"/>
                  </a:lnTo>
                  <a:lnTo>
                    <a:pt x="162872" y="176518"/>
                  </a:lnTo>
                  <a:lnTo>
                    <a:pt x="201326" y="152964"/>
                  </a:lnTo>
                  <a:lnTo>
                    <a:pt x="242615" y="134026"/>
                  </a:lnTo>
                  <a:lnTo>
                    <a:pt x="286380" y="120058"/>
                  </a:lnTo>
                  <a:lnTo>
                    <a:pt x="332268" y="111417"/>
                  </a:lnTo>
                  <a:lnTo>
                    <a:pt x="379920" y="108458"/>
                  </a:lnTo>
                  <a:lnTo>
                    <a:pt x="697293" y="108458"/>
                  </a:lnTo>
                  <a:lnTo>
                    <a:pt x="697293" y="0"/>
                  </a:lnTo>
                  <a:lnTo>
                    <a:pt x="914463" y="217043"/>
                  </a:lnTo>
                  <a:lnTo>
                    <a:pt x="697293" y="434086"/>
                  </a:lnTo>
                  <a:lnTo>
                    <a:pt x="697293" y="325627"/>
                  </a:lnTo>
                  <a:lnTo>
                    <a:pt x="379920" y="325627"/>
                  </a:lnTo>
                  <a:lnTo>
                    <a:pt x="336639" y="331444"/>
                  </a:lnTo>
                  <a:lnTo>
                    <a:pt x="297746" y="347857"/>
                  </a:lnTo>
                  <a:lnTo>
                    <a:pt x="264795" y="373316"/>
                  </a:lnTo>
                  <a:lnTo>
                    <a:pt x="239336" y="406268"/>
                  </a:lnTo>
                  <a:lnTo>
                    <a:pt x="222922" y="445160"/>
                  </a:lnTo>
                  <a:lnTo>
                    <a:pt x="217106" y="488441"/>
                  </a:lnTo>
                  <a:lnTo>
                    <a:pt x="217106" y="868299"/>
                  </a:lnTo>
                  <a:lnTo>
                    <a:pt x="0" y="8682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215900" y="0"/>
                  </a:moveTo>
                  <a:lnTo>
                    <a:pt x="0" y="0"/>
                  </a:ln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86360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close/>
                </a:path>
                <a:path w="971550" h="863600">
                  <a:moveTo>
                    <a:pt x="755650" y="431736"/>
                  </a:moveTo>
                  <a:lnTo>
                    <a:pt x="755650" y="539686"/>
                  </a:lnTo>
                  <a:lnTo>
                    <a:pt x="863600" y="539686"/>
                  </a:lnTo>
                  <a:lnTo>
                    <a:pt x="755650" y="431736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36675" y="5373751"/>
              <a:ext cx="971550" cy="863600"/>
            </a:xfrm>
            <a:custGeom>
              <a:avLst/>
              <a:gdLst/>
              <a:ahLst/>
              <a:cxnLst/>
              <a:rect l="l" t="t" r="r" b="b"/>
              <a:pathLst>
                <a:path w="971550" h="863600">
                  <a:moveTo>
                    <a:pt x="0" y="0"/>
                  </a:moveTo>
                  <a:lnTo>
                    <a:pt x="0" y="333438"/>
                  </a:lnTo>
                  <a:lnTo>
                    <a:pt x="2839" y="382670"/>
                  </a:lnTo>
                  <a:lnTo>
                    <a:pt x="11147" y="430233"/>
                  </a:lnTo>
                  <a:lnTo>
                    <a:pt x="24607" y="475811"/>
                  </a:lnTo>
                  <a:lnTo>
                    <a:pt x="42903" y="519088"/>
                  </a:lnTo>
                  <a:lnTo>
                    <a:pt x="65716" y="559747"/>
                  </a:lnTo>
                  <a:lnTo>
                    <a:pt x="92732" y="597470"/>
                  </a:lnTo>
                  <a:lnTo>
                    <a:pt x="123634" y="631942"/>
                  </a:lnTo>
                  <a:lnTo>
                    <a:pt x="158105" y="662845"/>
                  </a:lnTo>
                  <a:lnTo>
                    <a:pt x="195827" y="689863"/>
                  </a:lnTo>
                  <a:lnTo>
                    <a:pt x="236486" y="712679"/>
                  </a:lnTo>
                  <a:lnTo>
                    <a:pt x="279764" y="730975"/>
                  </a:lnTo>
                  <a:lnTo>
                    <a:pt x="325345" y="744437"/>
                  </a:lnTo>
                  <a:lnTo>
                    <a:pt x="372911" y="752746"/>
                  </a:lnTo>
                  <a:lnTo>
                    <a:pt x="422148" y="755586"/>
                  </a:lnTo>
                  <a:lnTo>
                    <a:pt x="755650" y="755586"/>
                  </a:lnTo>
                  <a:lnTo>
                    <a:pt x="755650" y="863536"/>
                  </a:lnTo>
                  <a:lnTo>
                    <a:pt x="971550" y="647636"/>
                  </a:lnTo>
                  <a:lnTo>
                    <a:pt x="755650" y="431736"/>
                  </a:lnTo>
                  <a:lnTo>
                    <a:pt x="755650" y="539686"/>
                  </a:lnTo>
                  <a:lnTo>
                    <a:pt x="422148" y="539686"/>
                  </a:lnTo>
                  <a:lnTo>
                    <a:pt x="374853" y="534239"/>
                  </a:lnTo>
                  <a:lnTo>
                    <a:pt x="331440" y="518722"/>
                  </a:lnTo>
                  <a:lnTo>
                    <a:pt x="293145" y="494375"/>
                  </a:lnTo>
                  <a:lnTo>
                    <a:pt x="261206" y="462435"/>
                  </a:lnTo>
                  <a:lnTo>
                    <a:pt x="236861" y="424140"/>
                  </a:lnTo>
                  <a:lnTo>
                    <a:pt x="221346" y="380728"/>
                  </a:lnTo>
                  <a:lnTo>
                    <a:pt x="215900" y="333438"/>
                  </a:lnTo>
                  <a:lnTo>
                    <a:pt x="215900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2" y="-213958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4625"/>
              <a:ext cx="3776726" cy="227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40237"/>
              <a:ext cx="3776726" cy="22193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0800000" flipV="1">
            <a:off x="4770754" y="2198842"/>
            <a:ext cx="4716145" cy="11544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985"/>
              </a:lnSpc>
              <a:spcBef>
                <a:spcPts val="125"/>
              </a:spcBef>
            </a:pPr>
            <a:r>
              <a:rPr sz="3350" b="1" i="1" spc="-90" dirty="0">
                <a:solidFill>
                  <a:srgbClr val="FF0000"/>
                </a:solidFill>
                <a:latin typeface="Comic Sans MS"/>
                <a:cs typeface="Comic Sans MS"/>
              </a:rPr>
              <a:t>Agar</a:t>
            </a:r>
            <a:r>
              <a:rPr sz="3350" b="1" i="1" spc="-1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350" b="1" i="1" spc="-95" dirty="0">
                <a:solidFill>
                  <a:srgbClr val="FF0000"/>
                </a:solidFill>
                <a:latin typeface="Comic Sans MS"/>
                <a:cs typeface="Comic Sans MS"/>
              </a:rPr>
              <a:t>CLED</a:t>
            </a:r>
            <a:endParaRPr sz="3350" dirty="0">
              <a:latin typeface="Comic Sans MS"/>
              <a:cs typeface="Comic Sans MS"/>
            </a:endParaRPr>
          </a:p>
          <a:p>
            <a:pPr algn="ctr">
              <a:lnSpc>
                <a:spcPts val="2485"/>
              </a:lnSpc>
            </a:pP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(Cystine</a:t>
            </a:r>
            <a:r>
              <a:rPr sz="2100" b="1" i="1" spc="-5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Lactose-Electrolyte-Deficient)</a:t>
            </a:r>
            <a:endParaRPr sz="2000" dirty="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8300" y="3663441"/>
            <a:ext cx="471614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omic Sans MS"/>
                <a:cs typeface="Comic Sans MS"/>
              </a:rPr>
              <a:t>Contiene:</a:t>
            </a:r>
            <a:endParaRPr sz="20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omic Sans MS"/>
                <a:cs typeface="Comic Sans MS"/>
              </a:rPr>
              <a:t>Lattosio</a:t>
            </a:r>
            <a:endParaRPr sz="20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</a:pPr>
            <a:r>
              <a:rPr sz="2000" spc="-5" dirty="0">
                <a:latin typeface="Comic Sans MS"/>
                <a:cs typeface="Comic Sans MS"/>
              </a:rPr>
              <a:t>Blu bromotimolo </a:t>
            </a:r>
            <a:r>
              <a:rPr sz="2000" dirty="0">
                <a:latin typeface="Comic Sans MS"/>
                <a:cs typeface="Comic Sans MS"/>
              </a:rPr>
              <a:t>come </a:t>
            </a:r>
            <a:r>
              <a:rPr sz="2000" spc="-5" dirty="0">
                <a:latin typeface="Comic Sans MS"/>
                <a:cs typeface="Comic Sans MS"/>
              </a:rPr>
              <a:t>indicatore del </a:t>
            </a:r>
            <a:r>
              <a:rPr sz="2000" dirty="0">
                <a:latin typeface="Comic Sans MS"/>
                <a:cs typeface="Comic Sans MS"/>
              </a:rPr>
              <a:t>pH </a:t>
            </a:r>
            <a:r>
              <a:rPr sz="2000" spc="-585" dirty="0">
                <a:latin typeface="Comic Sans MS"/>
                <a:cs typeface="Comic Sans MS"/>
              </a:rPr>
              <a:t> </a:t>
            </a:r>
            <a:r>
              <a:rPr sz="2000" dirty="0">
                <a:latin typeface="Comic Sans MS"/>
                <a:cs typeface="Comic Sans MS"/>
              </a:rPr>
              <a:t>Cistina</a:t>
            </a:r>
            <a:r>
              <a:rPr sz="2000" spc="-4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amminoacido</a:t>
            </a:r>
            <a:r>
              <a:rPr sz="2000" spc="-2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nutriente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00150" y="129107"/>
            <a:ext cx="8943950" cy="1063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685" marR="5080" indent="-2039620" algn="l">
              <a:lnSpc>
                <a:spcPct val="11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TERRENO</a:t>
            </a:r>
            <a:r>
              <a:rPr sz="3200" spc="-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ELETTIVO</a:t>
            </a:r>
            <a:r>
              <a:rPr sz="3200" spc="-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E </a:t>
            </a:r>
            <a:r>
              <a:rPr sz="3200" spc="-1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FF0000"/>
                </a:solidFill>
                <a:latin typeface="Comic Sans MS"/>
                <a:cs typeface="Comic Sans MS"/>
              </a:rPr>
              <a:t>DIFFERENZIALE</a:t>
            </a:r>
            <a:br>
              <a:rPr lang="it-IT" sz="32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3200" dirty="0">
                <a:solidFill>
                  <a:srgbClr val="00B050"/>
                </a:solidFill>
                <a:latin typeface="Comic Sans MS"/>
                <a:cs typeface="Comic Sans MS"/>
              </a:rPr>
              <a:t>batteri nelle urine</a:t>
            </a:r>
            <a:endParaRPr sz="3200" dirty="0">
              <a:solidFill>
                <a:srgbClr val="00B050"/>
              </a:solidFill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457949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3605" y="6478625"/>
            <a:ext cx="25711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10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214748"/>
            <a:ext cx="3776979" cy="396875"/>
          </a:xfrm>
          <a:custGeom>
            <a:avLst/>
            <a:gdLst/>
            <a:ahLst/>
            <a:cxnLst/>
            <a:rect l="l" t="t" r="r" b="b"/>
            <a:pathLst>
              <a:path w="3776979" h="396875">
                <a:moveTo>
                  <a:pt x="3776726" y="0"/>
                </a:moveTo>
                <a:lnTo>
                  <a:pt x="0" y="0"/>
                </a:lnTo>
                <a:lnTo>
                  <a:pt x="0" y="396875"/>
                </a:lnTo>
                <a:lnTo>
                  <a:pt x="3776726" y="396875"/>
                </a:lnTo>
                <a:lnTo>
                  <a:pt x="377672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4337" y="4234941"/>
            <a:ext cx="30473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Lattosio</a:t>
            </a:r>
            <a:r>
              <a:rPr sz="2000" spc="-75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non</a:t>
            </a:r>
            <a:r>
              <a:rPr sz="2000" spc="-30" dirty="0">
                <a:latin typeface="Comic Sans MS"/>
                <a:cs typeface="Comic Sans MS"/>
              </a:rPr>
              <a:t> </a:t>
            </a:r>
            <a:r>
              <a:rPr sz="2000" spc="-5" dirty="0">
                <a:latin typeface="Comic Sans MS"/>
                <a:cs typeface="Comic Sans MS"/>
              </a:rPr>
              <a:t>fermentante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2264" y="424053"/>
            <a:ext cx="3893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4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2524" y="2008758"/>
            <a:ext cx="7138670" cy="32880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Pretrattamento</a:t>
            </a:r>
            <a:r>
              <a:rPr sz="4000" b="1" spc="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10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spcBef>
                <a:spcPts val="3610"/>
              </a:spcBef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fluidificazione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concentrazione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dirty="0">
                <a:latin typeface="Comic Sans MS"/>
                <a:cs typeface="Comic Sans MS"/>
              </a:rPr>
              <a:t>sonicazione</a:t>
            </a:r>
            <a:endParaRPr sz="3600">
              <a:latin typeface="Comic Sans MS"/>
              <a:cs typeface="Comic Sans MS"/>
            </a:endParaRPr>
          </a:p>
          <a:p>
            <a:pPr marL="2046605" indent="-296545">
              <a:lnSpc>
                <a:spcPct val="100000"/>
              </a:lnSpc>
              <a:buFont typeface="Arial MT"/>
              <a:buChar char="•"/>
              <a:tabLst>
                <a:tab pos="2047239" algn="l"/>
              </a:tabLst>
            </a:pPr>
            <a:r>
              <a:rPr sz="3600" spc="-5" dirty="0">
                <a:latin typeface="Comic Sans MS"/>
                <a:cs typeface="Comic Sans MS"/>
              </a:rPr>
              <a:t>diluizione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8972" y="3115055"/>
              <a:ext cx="3840479" cy="742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4147" y="3029712"/>
              <a:ext cx="3448812" cy="7711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787" y="3143313"/>
              <a:ext cx="3744849" cy="6461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66787" y="3143313"/>
            <a:ext cx="3745229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5890" algn="ctr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quantitativa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0835" y="424053"/>
            <a:ext cx="5074920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Semina</a:t>
            </a:r>
            <a:r>
              <a:rPr sz="4000" spc="-2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del</a:t>
            </a:r>
            <a:r>
              <a:rPr sz="4000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campione</a:t>
            </a:r>
            <a:endParaRPr sz="4000">
              <a:latin typeface="Comic Sans MS"/>
              <a:cs typeface="Comic Sans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16752" y="3028188"/>
            <a:ext cx="4008120" cy="828040"/>
            <a:chOff x="6016752" y="3028188"/>
            <a:chExt cx="4008120" cy="82804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3620" y="3113532"/>
              <a:ext cx="3695700" cy="742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6752" y="3028188"/>
              <a:ext cx="4008120" cy="771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1626" y="3141662"/>
              <a:ext cx="3600450" cy="6461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51626" y="3141662"/>
            <a:ext cx="3600450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185"/>
              </a:spcBef>
            </a:pPr>
            <a:r>
              <a:rPr sz="3600" spc="-5" dirty="0">
                <a:latin typeface="Comic Sans MS"/>
                <a:cs typeface="Comic Sans MS"/>
              </a:rPr>
              <a:t>per</a:t>
            </a:r>
            <a:r>
              <a:rPr sz="3600" spc="-50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isolamento</a:t>
            </a:r>
            <a:endParaRPr sz="360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6387" y="4064000"/>
            <a:ext cx="8954135" cy="2473325"/>
            <a:chOff x="306387" y="4064000"/>
            <a:chExt cx="8954135" cy="247332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2976" y="4076636"/>
              <a:ext cx="2447925" cy="23956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78150" y="4071874"/>
              <a:ext cx="2457450" cy="2405380"/>
            </a:xfrm>
            <a:custGeom>
              <a:avLst/>
              <a:gdLst/>
              <a:ahLst/>
              <a:cxnLst/>
              <a:rect l="l" t="t" r="r" b="b"/>
              <a:pathLst>
                <a:path w="2457450" h="2405379">
                  <a:moveTo>
                    <a:pt x="0" y="2405126"/>
                  </a:moveTo>
                  <a:lnTo>
                    <a:pt x="2457450" y="2405126"/>
                  </a:lnTo>
                  <a:lnTo>
                    <a:pt x="2457450" y="0"/>
                  </a:lnTo>
                  <a:lnTo>
                    <a:pt x="0" y="0"/>
                  </a:lnTo>
                  <a:lnTo>
                    <a:pt x="0" y="240512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99326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15353" y="4360544"/>
              <a:ext cx="2066289" cy="1950085"/>
            </a:xfrm>
            <a:custGeom>
              <a:avLst/>
              <a:gdLst/>
              <a:ahLst/>
              <a:cxnLst/>
              <a:rect l="l" t="t" r="r" b="b"/>
              <a:pathLst>
                <a:path w="2066290" h="1950085">
                  <a:moveTo>
                    <a:pt x="1144143" y="1486611"/>
                  </a:moveTo>
                  <a:lnTo>
                    <a:pt x="75971" y="1272946"/>
                  </a:lnTo>
                  <a:lnTo>
                    <a:pt x="76466" y="1270444"/>
                  </a:lnTo>
                  <a:lnTo>
                    <a:pt x="82169" y="1241793"/>
                  </a:lnTo>
                  <a:lnTo>
                    <a:pt x="0" y="1264208"/>
                  </a:lnTo>
                  <a:lnTo>
                    <a:pt x="67310" y="1316520"/>
                  </a:lnTo>
                  <a:lnTo>
                    <a:pt x="73494" y="1285379"/>
                  </a:lnTo>
                  <a:lnTo>
                    <a:pt x="1141603" y="1499057"/>
                  </a:lnTo>
                  <a:lnTo>
                    <a:pt x="1144143" y="1486611"/>
                  </a:lnTo>
                  <a:close/>
                </a:path>
                <a:path w="2066290" h="1950085">
                  <a:moveTo>
                    <a:pt x="1144143" y="1372298"/>
                  </a:moveTo>
                  <a:lnTo>
                    <a:pt x="75984" y="1158582"/>
                  </a:lnTo>
                  <a:lnTo>
                    <a:pt x="76479" y="1156081"/>
                  </a:lnTo>
                  <a:lnTo>
                    <a:pt x="82169" y="1127506"/>
                  </a:lnTo>
                  <a:lnTo>
                    <a:pt x="0" y="1149858"/>
                  </a:lnTo>
                  <a:lnTo>
                    <a:pt x="67310" y="1202182"/>
                  </a:lnTo>
                  <a:lnTo>
                    <a:pt x="73507" y="1171016"/>
                  </a:lnTo>
                  <a:lnTo>
                    <a:pt x="1141603" y="1384744"/>
                  </a:lnTo>
                  <a:lnTo>
                    <a:pt x="1144143" y="1372298"/>
                  </a:lnTo>
                  <a:close/>
                </a:path>
                <a:path w="2066290" h="1950085">
                  <a:moveTo>
                    <a:pt x="2066290" y="696976"/>
                  </a:moveTo>
                  <a:lnTo>
                    <a:pt x="2049145" y="688340"/>
                  </a:lnTo>
                  <a:lnTo>
                    <a:pt x="2029714" y="727202"/>
                  </a:lnTo>
                  <a:lnTo>
                    <a:pt x="2010524" y="746391"/>
                  </a:lnTo>
                  <a:lnTo>
                    <a:pt x="1999538" y="735418"/>
                  </a:lnTo>
                  <a:lnTo>
                    <a:pt x="1999538" y="787577"/>
                  </a:lnTo>
                  <a:lnTo>
                    <a:pt x="1966417" y="853821"/>
                  </a:lnTo>
                  <a:lnTo>
                    <a:pt x="1957451" y="844867"/>
                  </a:lnTo>
                  <a:lnTo>
                    <a:pt x="1957451" y="871778"/>
                  </a:lnTo>
                  <a:lnTo>
                    <a:pt x="1902625" y="981443"/>
                  </a:lnTo>
                  <a:lnTo>
                    <a:pt x="1833994" y="912850"/>
                  </a:lnTo>
                  <a:lnTo>
                    <a:pt x="1892058" y="806411"/>
                  </a:lnTo>
                  <a:lnTo>
                    <a:pt x="1957451" y="871778"/>
                  </a:lnTo>
                  <a:lnTo>
                    <a:pt x="1957451" y="844867"/>
                  </a:lnTo>
                  <a:lnTo>
                    <a:pt x="1901558" y="788987"/>
                  </a:lnTo>
                  <a:lnTo>
                    <a:pt x="1945538" y="708355"/>
                  </a:lnTo>
                  <a:lnTo>
                    <a:pt x="1997062" y="759853"/>
                  </a:lnTo>
                  <a:lnTo>
                    <a:pt x="1976882" y="780034"/>
                  </a:lnTo>
                  <a:lnTo>
                    <a:pt x="1999538" y="787577"/>
                  </a:lnTo>
                  <a:lnTo>
                    <a:pt x="1999538" y="735418"/>
                  </a:lnTo>
                  <a:lnTo>
                    <a:pt x="1264031" y="0"/>
                  </a:lnTo>
                  <a:lnTo>
                    <a:pt x="1250569" y="13589"/>
                  </a:lnTo>
                  <a:lnTo>
                    <a:pt x="1931466" y="694283"/>
                  </a:lnTo>
                  <a:lnTo>
                    <a:pt x="1887474" y="774915"/>
                  </a:lnTo>
                  <a:lnTo>
                    <a:pt x="1877974" y="765429"/>
                  </a:lnTo>
                  <a:lnTo>
                    <a:pt x="1877974" y="792340"/>
                  </a:lnTo>
                  <a:lnTo>
                    <a:pt x="1819922" y="898779"/>
                  </a:lnTo>
                  <a:lnTo>
                    <a:pt x="1810423" y="889292"/>
                  </a:lnTo>
                  <a:lnTo>
                    <a:pt x="1810423" y="916190"/>
                  </a:lnTo>
                  <a:lnTo>
                    <a:pt x="1372108" y="1719783"/>
                  </a:lnTo>
                  <a:lnTo>
                    <a:pt x="1372997" y="1715223"/>
                  </a:lnTo>
                  <a:lnTo>
                    <a:pt x="1209967" y="1682648"/>
                  </a:lnTo>
                  <a:lnTo>
                    <a:pt x="1254290" y="1613001"/>
                  </a:lnTo>
                  <a:lnTo>
                    <a:pt x="1256157" y="1613369"/>
                  </a:lnTo>
                  <a:lnTo>
                    <a:pt x="1257071" y="1608632"/>
                  </a:lnTo>
                  <a:lnTo>
                    <a:pt x="1741563" y="847369"/>
                  </a:lnTo>
                  <a:lnTo>
                    <a:pt x="1810423" y="916190"/>
                  </a:lnTo>
                  <a:lnTo>
                    <a:pt x="1810423" y="889292"/>
                  </a:lnTo>
                  <a:lnTo>
                    <a:pt x="1752041" y="830922"/>
                  </a:lnTo>
                  <a:lnTo>
                    <a:pt x="1816011" y="730402"/>
                  </a:lnTo>
                  <a:lnTo>
                    <a:pt x="1877974" y="792340"/>
                  </a:lnTo>
                  <a:lnTo>
                    <a:pt x="1877974" y="765429"/>
                  </a:lnTo>
                  <a:lnTo>
                    <a:pt x="1826475" y="713955"/>
                  </a:lnTo>
                  <a:lnTo>
                    <a:pt x="1836801" y="697738"/>
                  </a:lnTo>
                  <a:lnTo>
                    <a:pt x="1820799" y="687578"/>
                  </a:lnTo>
                  <a:lnTo>
                    <a:pt x="1812747" y="700227"/>
                  </a:lnTo>
                  <a:lnTo>
                    <a:pt x="1264031" y="151638"/>
                  </a:lnTo>
                  <a:lnTo>
                    <a:pt x="1250569" y="165100"/>
                  </a:lnTo>
                  <a:lnTo>
                    <a:pt x="1802269" y="716673"/>
                  </a:lnTo>
                  <a:lnTo>
                    <a:pt x="1738299" y="817181"/>
                  </a:lnTo>
                  <a:lnTo>
                    <a:pt x="1264031" y="343027"/>
                  </a:lnTo>
                  <a:lnTo>
                    <a:pt x="1250569" y="356489"/>
                  </a:lnTo>
                  <a:lnTo>
                    <a:pt x="1727822" y="833628"/>
                  </a:lnTo>
                  <a:lnTo>
                    <a:pt x="1241552" y="1597520"/>
                  </a:lnTo>
                  <a:lnTo>
                    <a:pt x="190398" y="1387246"/>
                  </a:lnTo>
                  <a:lnTo>
                    <a:pt x="190893" y="1384744"/>
                  </a:lnTo>
                  <a:lnTo>
                    <a:pt x="196596" y="1356106"/>
                  </a:lnTo>
                  <a:lnTo>
                    <a:pt x="114427" y="1378521"/>
                  </a:lnTo>
                  <a:lnTo>
                    <a:pt x="181737" y="1430832"/>
                  </a:lnTo>
                  <a:lnTo>
                    <a:pt x="187921" y="1399692"/>
                  </a:lnTo>
                  <a:lnTo>
                    <a:pt x="1234236" y="1608988"/>
                  </a:lnTo>
                  <a:lnTo>
                    <a:pt x="1189913" y="1678635"/>
                  </a:lnTo>
                  <a:lnTo>
                    <a:pt x="304012" y="1501546"/>
                  </a:lnTo>
                  <a:lnTo>
                    <a:pt x="304507" y="1499057"/>
                  </a:lnTo>
                  <a:lnTo>
                    <a:pt x="310261" y="1470406"/>
                  </a:lnTo>
                  <a:lnTo>
                    <a:pt x="228092" y="1492834"/>
                  </a:lnTo>
                  <a:lnTo>
                    <a:pt x="295275" y="1545132"/>
                  </a:lnTo>
                  <a:lnTo>
                    <a:pt x="301510" y="1514005"/>
                  </a:lnTo>
                  <a:lnTo>
                    <a:pt x="1182611" y="1690116"/>
                  </a:lnTo>
                  <a:lnTo>
                    <a:pt x="1061300" y="1880692"/>
                  </a:lnTo>
                  <a:lnTo>
                    <a:pt x="1037209" y="1865337"/>
                  </a:lnTo>
                  <a:lnTo>
                    <a:pt x="1028446" y="1950072"/>
                  </a:lnTo>
                  <a:lnTo>
                    <a:pt x="1101471" y="1906257"/>
                  </a:lnTo>
                  <a:lnTo>
                    <a:pt x="1094181" y="1901621"/>
                  </a:lnTo>
                  <a:lnTo>
                    <a:pt x="1077404" y="1890941"/>
                  </a:lnTo>
                  <a:lnTo>
                    <a:pt x="1202664" y="1694129"/>
                  </a:lnTo>
                  <a:lnTo>
                    <a:pt x="1368069" y="1727187"/>
                  </a:lnTo>
                  <a:lnTo>
                    <a:pt x="1285468" y="1878634"/>
                  </a:lnTo>
                  <a:lnTo>
                    <a:pt x="1260348" y="1864931"/>
                  </a:lnTo>
                  <a:lnTo>
                    <a:pt x="1257300" y="1950072"/>
                  </a:lnTo>
                  <a:lnTo>
                    <a:pt x="1327277" y="1901431"/>
                  </a:lnTo>
                  <a:lnTo>
                    <a:pt x="1322616" y="1898891"/>
                  </a:lnTo>
                  <a:lnTo>
                    <a:pt x="1302219" y="1887778"/>
                  </a:lnTo>
                  <a:lnTo>
                    <a:pt x="1824494" y="930262"/>
                  </a:lnTo>
                  <a:lnTo>
                    <a:pt x="1893658" y="999388"/>
                  </a:lnTo>
                  <a:lnTo>
                    <a:pt x="1511782" y="1763318"/>
                  </a:lnTo>
                  <a:lnTo>
                    <a:pt x="1486281" y="1750568"/>
                  </a:lnTo>
                  <a:lnTo>
                    <a:pt x="1486281" y="1835759"/>
                  </a:lnTo>
                  <a:lnTo>
                    <a:pt x="1554480" y="1784642"/>
                  </a:lnTo>
                  <a:lnTo>
                    <a:pt x="1551647" y="1783232"/>
                  </a:lnTo>
                  <a:lnTo>
                    <a:pt x="1528914" y="1771878"/>
                  </a:lnTo>
                  <a:lnTo>
                    <a:pt x="1907959" y="1013688"/>
                  </a:lnTo>
                  <a:lnTo>
                    <a:pt x="1997062" y="1102753"/>
                  </a:lnTo>
                  <a:lnTo>
                    <a:pt x="1976882" y="1122934"/>
                  </a:lnTo>
                  <a:lnTo>
                    <a:pt x="2057781" y="1149858"/>
                  </a:lnTo>
                  <a:lnTo>
                    <a:pt x="2045017" y="1111758"/>
                  </a:lnTo>
                  <a:lnTo>
                    <a:pt x="2030730" y="1069086"/>
                  </a:lnTo>
                  <a:lnTo>
                    <a:pt x="2010524" y="1089291"/>
                  </a:lnTo>
                  <a:lnTo>
                    <a:pt x="1916925" y="995730"/>
                  </a:lnTo>
                  <a:lnTo>
                    <a:pt x="1971751" y="886079"/>
                  </a:lnTo>
                  <a:lnTo>
                    <a:pt x="1997062" y="911364"/>
                  </a:lnTo>
                  <a:lnTo>
                    <a:pt x="1976882" y="931545"/>
                  </a:lnTo>
                  <a:lnTo>
                    <a:pt x="2057781" y="958596"/>
                  </a:lnTo>
                  <a:lnTo>
                    <a:pt x="2044992" y="920369"/>
                  </a:lnTo>
                  <a:lnTo>
                    <a:pt x="2030730" y="877697"/>
                  </a:lnTo>
                  <a:lnTo>
                    <a:pt x="2010524" y="897902"/>
                  </a:lnTo>
                  <a:lnTo>
                    <a:pt x="1980730" y="868121"/>
                  </a:lnTo>
                  <a:lnTo>
                    <a:pt x="2017928" y="793699"/>
                  </a:lnTo>
                  <a:lnTo>
                    <a:pt x="2057781" y="806958"/>
                  </a:lnTo>
                  <a:lnTo>
                    <a:pt x="2045017" y="768858"/>
                  </a:lnTo>
                  <a:lnTo>
                    <a:pt x="2039124" y="751293"/>
                  </a:lnTo>
                  <a:lnTo>
                    <a:pt x="2066290" y="6969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28636" y="5053202"/>
              <a:ext cx="1029969" cy="572135"/>
            </a:xfrm>
            <a:custGeom>
              <a:avLst/>
              <a:gdLst/>
              <a:ahLst/>
              <a:cxnLst/>
              <a:rect l="l" t="t" r="r" b="b"/>
              <a:pathLst>
                <a:path w="1029970" h="572135">
                  <a:moveTo>
                    <a:pt x="1029589" y="571550"/>
                  </a:moveTo>
                  <a:lnTo>
                    <a:pt x="957469" y="557942"/>
                  </a:lnTo>
                  <a:lnTo>
                    <a:pt x="885664" y="544372"/>
                  </a:lnTo>
                  <a:lnTo>
                    <a:pt x="814489" y="530877"/>
                  </a:lnTo>
                  <a:lnTo>
                    <a:pt x="744258" y="517493"/>
                  </a:lnTo>
                  <a:lnTo>
                    <a:pt x="675287" y="504258"/>
                  </a:lnTo>
                  <a:lnTo>
                    <a:pt x="607891" y="491208"/>
                  </a:lnTo>
                  <a:lnTo>
                    <a:pt x="542384" y="478381"/>
                  </a:lnTo>
                  <a:lnTo>
                    <a:pt x="479081" y="465814"/>
                  </a:lnTo>
                  <a:lnTo>
                    <a:pt x="418297" y="453543"/>
                  </a:lnTo>
                  <a:lnTo>
                    <a:pt x="360347" y="441606"/>
                  </a:lnTo>
                  <a:lnTo>
                    <a:pt x="305546" y="430040"/>
                  </a:lnTo>
                  <a:lnTo>
                    <a:pt x="254209" y="418881"/>
                  </a:lnTo>
                  <a:lnTo>
                    <a:pt x="206650" y="408167"/>
                  </a:lnTo>
                  <a:lnTo>
                    <a:pt x="163185" y="397935"/>
                  </a:lnTo>
                  <a:lnTo>
                    <a:pt x="124128" y="388221"/>
                  </a:lnTo>
                  <a:lnTo>
                    <a:pt x="60500" y="370497"/>
                  </a:lnTo>
                  <a:lnTo>
                    <a:pt x="18284" y="355291"/>
                  </a:lnTo>
                  <a:lnTo>
                    <a:pt x="0" y="342900"/>
                  </a:lnTo>
                  <a:lnTo>
                    <a:pt x="3648" y="338013"/>
                  </a:lnTo>
                  <a:lnTo>
                    <a:pt x="19452" y="334670"/>
                  </a:lnTo>
                  <a:lnTo>
                    <a:pt x="46123" y="332698"/>
                  </a:lnTo>
                  <a:lnTo>
                    <a:pt x="82375" y="331927"/>
                  </a:lnTo>
                  <a:lnTo>
                    <a:pt x="126920" y="332184"/>
                  </a:lnTo>
                  <a:lnTo>
                    <a:pt x="178472" y="333298"/>
                  </a:lnTo>
                  <a:lnTo>
                    <a:pt x="235744" y="335099"/>
                  </a:lnTo>
                  <a:lnTo>
                    <a:pt x="297448" y="337413"/>
                  </a:lnTo>
                  <a:lnTo>
                    <a:pt x="362297" y="340071"/>
                  </a:lnTo>
                  <a:lnTo>
                    <a:pt x="429006" y="342900"/>
                  </a:lnTo>
                  <a:lnTo>
                    <a:pt x="496285" y="345728"/>
                  </a:lnTo>
                  <a:lnTo>
                    <a:pt x="562849" y="348386"/>
                  </a:lnTo>
                  <a:lnTo>
                    <a:pt x="627411" y="350700"/>
                  </a:lnTo>
                  <a:lnTo>
                    <a:pt x="688683" y="352501"/>
                  </a:lnTo>
                  <a:lnTo>
                    <a:pt x="745378" y="353615"/>
                  </a:lnTo>
                  <a:lnTo>
                    <a:pt x="796210" y="353872"/>
                  </a:lnTo>
                  <a:lnTo>
                    <a:pt x="839892" y="353101"/>
                  </a:lnTo>
                  <a:lnTo>
                    <a:pt x="875135" y="351129"/>
                  </a:lnTo>
                  <a:lnTo>
                    <a:pt x="900654" y="347786"/>
                  </a:lnTo>
                  <a:lnTo>
                    <a:pt x="915162" y="342900"/>
                  </a:lnTo>
                  <a:lnTo>
                    <a:pt x="917854" y="334060"/>
                  </a:lnTo>
                  <a:lnTo>
                    <a:pt x="904581" y="322986"/>
                  </a:lnTo>
                  <a:lnTo>
                    <a:pt x="839491" y="295351"/>
                  </a:lnTo>
                  <a:lnTo>
                    <a:pt x="792352" y="279400"/>
                  </a:lnTo>
                  <a:lnTo>
                    <a:pt x="738603" y="262432"/>
                  </a:lnTo>
                  <a:lnTo>
                    <a:pt x="680582" y="244754"/>
                  </a:lnTo>
                  <a:lnTo>
                    <a:pt x="620627" y="226669"/>
                  </a:lnTo>
                  <a:lnTo>
                    <a:pt x="561078" y="208483"/>
                  </a:lnTo>
                  <a:lnTo>
                    <a:pt x="504274" y="190500"/>
                  </a:lnTo>
                  <a:lnTo>
                    <a:pt x="452553" y="173024"/>
                  </a:lnTo>
                  <a:lnTo>
                    <a:pt x="408255" y="156362"/>
                  </a:lnTo>
                  <a:lnTo>
                    <a:pt x="351279" y="126695"/>
                  </a:lnTo>
                  <a:lnTo>
                    <a:pt x="343281" y="114300"/>
                  </a:lnTo>
                  <a:lnTo>
                    <a:pt x="352714" y="100409"/>
                  </a:lnTo>
                  <a:lnTo>
                    <a:pt x="419242" y="75009"/>
                  </a:lnTo>
                  <a:lnTo>
                    <a:pt x="470379" y="63500"/>
                  </a:lnTo>
                  <a:lnTo>
                    <a:pt x="529459" y="52784"/>
                  </a:lnTo>
                  <a:lnTo>
                    <a:pt x="593502" y="42862"/>
                  </a:lnTo>
                  <a:lnTo>
                    <a:pt x="659530" y="33734"/>
                  </a:lnTo>
                  <a:lnTo>
                    <a:pt x="724563" y="25400"/>
                  </a:lnTo>
                  <a:lnTo>
                    <a:pt x="785622" y="17859"/>
                  </a:lnTo>
                  <a:lnTo>
                    <a:pt x="839727" y="11112"/>
                  </a:lnTo>
                  <a:lnTo>
                    <a:pt x="883900" y="5159"/>
                  </a:lnTo>
                  <a:lnTo>
                    <a:pt x="9151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72351" y="4149725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79" h="2232025">
                  <a:moveTo>
                    <a:pt x="0" y="1116076"/>
                  </a:moveTo>
                  <a:lnTo>
                    <a:pt x="1010" y="1068893"/>
                  </a:lnTo>
                  <a:lnTo>
                    <a:pt x="4014" y="1022209"/>
                  </a:lnTo>
                  <a:lnTo>
                    <a:pt x="8973" y="976064"/>
                  </a:lnTo>
                  <a:lnTo>
                    <a:pt x="15845" y="930496"/>
                  </a:lnTo>
                  <a:lnTo>
                    <a:pt x="24592" y="885544"/>
                  </a:lnTo>
                  <a:lnTo>
                    <a:pt x="35172" y="841247"/>
                  </a:lnTo>
                  <a:lnTo>
                    <a:pt x="47547" y="797642"/>
                  </a:lnTo>
                  <a:lnTo>
                    <a:pt x="61676" y="754770"/>
                  </a:lnTo>
                  <a:lnTo>
                    <a:pt x="77520" y="712668"/>
                  </a:lnTo>
                  <a:lnTo>
                    <a:pt x="95037" y="671375"/>
                  </a:lnTo>
                  <a:lnTo>
                    <a:pt x="114189" y="630931"/>
                  </a:lnTo>
                  <a:lnTo>
                    <a:pt x="134935" y="591373"/>
                  </a:lnTo>
                  <a:lnTo>
                    <a:pt x="157235" y="552741"/>
                  </a:lnTo>
                  <a:lnTo>
                    <a:pt x="181049" y="515073"/>
                  </a:lnTo>
                  <a:lnTo>
                    <a:pt x="206338" y="478408"/>
                  </a:lnTo>
                  <a:lnTo>
                    <a:pt x="233062" y="442785"/>
                  </a:lnTo>
                  <a:lnTo>
                    <a:pt x="261179" y="408242"/>
                  </a:lnTo>
                  <a:lnTo>
                    <a:pt x="290651" y="374818"/>
                  </a:lnTo>
                  <a:lnTo>
                    <a:pt x="321438" y="342552"/>
                  </a:lnTo>
                  <a:lnTo>
                    <a:pt x="353499" y="311483"/>
                  </a:lnTo>
                  <a:lnTo>
                    <a:pt x="386794" y="281649"/>
                  </a:lnTo>
                  <a:lnTo>
                    <a:pt x="421284" y="253089"/>
                  </a:lnTo>
                  <a:lnTo>
                    <a:pt x="456929" y="225841"/>
                  </a:lnTo>
                  <a:lnTo>
                    <a:pt x="493688" y="199945"/>
                  </a:lnTo>
                  <a:lnTo>
                    <a:pt x="531521" y="175439"/>
                  </a:lnTo>
                  <a:lnTo>
                    <a:pt x="570389" y="152362"/>
                  </a:lnTo>
                  <a:lnTo>
                    <a:pt x="610252" y="130752"/>
                  </a:lnTo>
                  <a:lnTo>
                    <a:pt x="651070" y="110649"/>
                  </a:lnTo>
                  <a:lnTo>
                    <a:pt x="692802" y="92091"/>
                  </a:lnTo>
                  <a:lnTo>
                    <a:pt x="735409" y="75116"/>
                  </a:lnTo>
                  <a:lnTo>
                    <a:pt x="778850" y="59764"/>
                  </a:lnTo>
                  <a:lnTo>
                    <a:pt x="823087" y="46073"/>
                  </a:lnTo>
                  <a:lnTo>
                    <a:pt x="868078" y="34082"/>
                  </a:lnTo>
                  <a:lnTo>
                    <a:pt x="913783" y="23829"/>
                  </a:lnTo>
                  <a:lnTo>
                    <a:pt x="960164" y="15354"/>
                  </a:lnTo>
                  <a:lnTo>
                    <a:pt x="1007180" y="8694"/>
                  </a:lnTo>
                  <a:lnTo>
                    <a:pt x="1054790" y="3890"/>
                  </a:lnTo>
                  <a:lnTo>
                    <a:pt x="1102955" y="978"/>
                  </a:lnTo>
                  <a:lnTo>
                    <a:pt x="1151635" y="0"/>
                  </a:lnTo>
                  <a:lnTo>
                    <a:pt x="1200325" y="978"/>
                  </a:lnTo>
                  <a:lnTo>
                    <a:pt x="1248499" y="3890"/>
                  </a:lnTo>
                  <a:lnTo>
                    <a:pt x="1296118" y="8694"/>
                  </a:lnTo>
                  <a:lnTo>
                    <a:pt x="1343142" y="15354"/>
                  </a:lnTo>
                  <a:lnTo>
                    <a:pt x="1389530" y="23829"/>
                  </a:lnTo>
                  <a:lnTo>
                    <a:pt x="1435243" y="34082"/>
                  </a:lnTo>
                  <a:lnTo>
                    <a:pt x="1480241" y="46073"/>
                  </a:lnTo>
                  <a:lnTo>
                    <a:pt x="1524484" y="59764"/>
                  </a:lnTo>
                  <a:lnTo>
                    <a:pt x="1567931" y="75116"/>
                  </a:lnTo>
                  <a:lnTo>
                    <a:pt x="1610544" y="92091"/>
                  </a:lnTo>
                  <a:lnTo>
                    <a:pt x="1652281" y="110649"/>
                  </a:lnTo>
                  <a:lnTo>
                    <a:pt x="1693104" y="130752"/>
                  </a:lnTo>
                  <a:lnTo>
                    <a:pt x="1732971" y="152362"/>
                  </a:lnTo>
                  <a:lnTo>
                    <a:pt x="1771843" y="175439"/>
                  </a:lnTo>
                  <a:lnTo>
                    <a:pt x="1809681" y="199945"/>
                  </a:lnTo>
                  <a:lnTo>
                    <a:pt x="1846443" y="225841"/>
                  </a:lnTo>
                  <a:lnTo>
                    <a:pt x="1882091" y="253089"/>
                  </a:lnTo>
                  <a:lnTo>
                    <a:pt x="1916584" y="281649"/>
                  </a:lnTo>
                  <a:lnTo>
                    <a:pt x="1949882" y="311483"/>
                  </a:lnTo>
                  <a:lnTo>
                    <a:pt x="1981945" y="342552"/>
                  </a:lnTo>
                  <a:lnTo>
                    <a:pt x="2012734" y="374818"/>
                  </a:lnTo>
                  <a:lnTo>
                    <a:pt x="2042208" y="408242"/>
                  </a:lnTo>
                  <a:lnTo>
                    <a:pt x="2070328" y="442785"/>
                  </a:lnTo>
                  <a:lnTo>
                    <a:pt x="2097052" y="478408"/>
                  </a:lnTo>
                  <a:lnTo>
                    <a:pt x="2122343" y="515073"/>
                  </a:lnTo>
                  <a:lnTo>
                    <a:pt x="2146158" y="552741"/>
                  </a:lnTo>
                  <a:lnTo>
                    <a:pt x="2168460" y="591373"/>
                  </a:lnTo>
                  <a:lnTo>
                    <a:pt x="2189206" y="630931"/>
                  </a:lnTo>
                  <a:lnTo>
                    <a:pt x="2208359" y="671375"/>
                  </a:lnTo>
                  <a:lnTo>
                    <a:pt x="2225877" y="712668"/>
                  </a:lnTo>
                  <a:lnTo>
                    <a:pt x="2241721" y="754770"/>
                  </a:lnTo>
                  <a:lnTo>
                    <a:pt x="2255850" y="797642"/>
                  </a:lnTo>
                  <a:lnTo>
                    <a:pt x="2268225" y="841247"/>
                  </a:lnTo>
                  <a:lnTo>
                    <a:pt x="2278806" y="885544"/>
                  </a:lnTo>
                  <a:lnTo>
                    <a:pt x="2287553" y="930496"/>
                  </a:lnTo>
                  <a:lnTo>
                    <a:pt x="2294425" y="976064"/>
                  </a:lnTo>
                  <a:lnTo>
                    <a:pt x="2299384" y="1022209"/>
                  </a:lnTo>
                  <a:lnTo>
                    <a:pt x="2302388" y="1068893"/>
                  </a:lnTo>
                  <a:lnTo>
                    <a:pt x="2303399" y="1116076"/>
                  </a:lnTo>
                  <a:lnTo>
                    <a:pt x="2302388" y="1163246"/>
                  </a:lnTo>
                  <a:lnTo>
                    <a:pt x="2299384" y="1209918"/>
                  </a:lnTo>
                  <a:lnTo>
                    <a:pt x="2294425" y="1256052"/>
                  </a:lnTo>
                  <a:lnTo>
                    <a:pt x="2287553" y="1301610"/>
                  </a:lnTo>
                  <a:lnTo>
                    <a:pt x="2278806" y="1346553"/>
                  </a:lnTo>
                  <a:lnTo>
                    <a:pt x="2268225" y="1390842"/>
                  </a:lnTo>
                  <a:lnTo>
                    <a:pt x="2255850" y="1434438"/>
                  </a:lnTo>
                  <a:lnTo>
                    <a:pt x="2241721" y="1477303"/>
                  </a:lnTo>
                  <a:lnTo>
                    <a:pt x="2225877" y="1519398"/>
                  </a:lnTo>
                  <a:lnTo>
                    <a:pt x="2208359" y="1560685"/>
                  </a:lnTo>
                  <a:lnTo>
                    <a:pt x="2189206" y="1601124"/>
                  </a:lnTo>
                  <a:lnTo>
                    <a:pt x="2168460" y="1640676"/>
                  </a:lnTo>
                  <a:lnTo>
                    <a:pt x="2146158" y="1679304"/>
                  </a:lnTo>
                  <a:lnTo>
                    <a:pt x="2122343" y="1716967"/>
                  </a:lnTo>
                  <a:lnTo>
                    <a:pt x="2097052" y="1753629"/>
                  </a:lnTo>
                  <a:lnTo>
                    <a:pt x="2070328" y="1789249"/>
                  </a:lnTo>
                  <a:lnTo>
                    <a:pt x="2042208" y="1823789"/>
                  </a:lnTo>
                  <a:lnTo>
                    <a:pt x="2012734" y="1857210"/>
                  </a:lnTo>
                  <a:lnTo>
                    <a:pt x="1981945" y="1889474"/>
                  </a:lnTo>
                  <a:lnTo>
                    <a:pt x="1949882" y="1920542"/>
                  </a:lnTo>
                  <a:lnTo>
                    <a:pt x="1916584" y="1950375"/>
                  </a:lnTo>
                  <a:lnTo>
                    <a:pt x="1882091" y="1978934"/>
                  </a:lnTo>
                  <a:lnTo>
                    <a:pt x="1846443" y="2006180"/>
                  </a:lnTo>
                  <a:lnTo>
                    <a:pt x="1809681" y="2032076"/>
                  </a:lnTo>
                  <a:lnTo>
                    <a:pt x="1771843" y="2056581"/>
                  </a:lnTo>
                  <a:lnTo>
                    <a:pt x="1732971" y="2079658"/>
                  </a:lnTo>
                  <a:lnTo>
                    <a:pt x="1693104" y="2101268"/>
                  </a:lnTo>
                  <a:lnTo>
                    <a:pt x="1652281" y="2121371"/>
                  </a:lnTo>
                  <a:lnTo>
                    <a:pt x="1610544" y="2139930"/>
                  </a:lnTo>
                  <a:lnTo>
                    <a:pt x="1567931" y="2156905"/>
                  </a:lnTo>
                  <a:lnTo>
                    <a:pt x="1524484" y="2172257"/>
                  </a:lnTo>
                  <a:lnTo>
                    <a:pt x="1480241" y="2185949"/>
                  </a:lnTo>
                  <a:lnTo>
                    <a:pt x="1435243" y="2197941"/>
                  </a:lnTo>
                  <a:lnTo>
                    <a:pt x="1389530" y="2208194"/>
                  </a:lnTo>
                  <a:lnTo>
                    <a:pt x="1343142" y="2216670"/>
                  </a:lnTo>
                  <a:lnTo>
                    <a:pt x="1296118" y="2223329"/>
                  </a:lnTo>
                  <a:lnTo>
                    <a:pt x="1248499" y="2228134"/>
                  </a:lnTo>
                  <a:lnTo>
                    <a:pt x="1200325" y="2231045"/>
                  </a:lnTo>
                  <a:lnTo>
                    <a:pt x="1151635" y="2232025"/>
                  </a:lnTo>
                  <a:lnTo>
                    <a:pt x="1102955" y="2231045"/>
                  </a:lnTo>
                  <a:lnTo>
                    <a:pt x="1054790" y="2228134"/>
                  </a:lnTo>
                  <a:lnTo>
                    <a:pt x="1007180" y="2223329"/>
                  </a:lnTo>
                  <a:lnTo>
                    <a:pt x="960164" y="2216670"/>
                  </a:lnTo>
                  <a:lnTo>
                    <a:pt x="913783" y="2208194"/>
                  </a:lnTo>
                  <a:lnTo>
                    <a:pt x="868078" y="2197941"/>
                  </a:lnTo>
                  <a:lnTo>
                    <a:pt x="823087" y="2185949"/>
                  </a:lnTo>
                  <a:lnTo>
                    <a:pt x="778850" y="2172257"/>
                  </a:lnTo>
                  <a:lnTo>
                    <a:pt x="735409" y="2156905"/>
                  </a:lnTo>
                  <a:lnTo>
                    <a:pt x="692802" y="2139930"/>
                  </a:lnTo>
                  <a:lnTo>
                    <a:pt x="651070" y="2121371"/>
                  </a:lnTo>
                  <a:lnTo>
                    <a:pt x="610252" y="2101268"/>
                  </a:lnTo>
                  <a:lnTo>
                    <a:pt x="570389" y="2079658"/>
                  </a:lnTo>
                  <a:lnTo>
                    <a:pt x="531521" y="2056581"/>
                  </a:lnTo>
                  <a:lnTo>
                    <a:pt x="493688" y="2032076"/>
                  </a:lnTo>
                  <a:lnTo>
                    <a:pt x="456929" y="2006180"/>
                  </a:lnTo>
                  <a:lnTo>
                    <a:pt x="421284" y="1978934"/>
                  </a:lnTo>
                  <a:lnTo>
                    <a:pt x="386794" y="1950375"/>
                  </a:lnTo>
                  <a:lnTo>
                    <a:pt x="353499" y="1920542"/>
                  </a:lnTo>
                  <a:lnTo>
                    <a:pt x="321438" y="1889474"/>
                  </a:lnTo>
                  <a:lnTo>
                    <a:pt x="290651" y="1857210"/>
                  </a:lnTo>
                  <a:lnTo>
                    <a:pt x="261179" y="1823789"/>
                  </a:lnTo>
                  <a:lnTo>
                    <a:pt x="233062" y="1789249"/>
                  </a:lnTo>
                  <a:lnTo>
                    <a:pt x="206338" y="1753629"/>
                  </a:lnTo>
                  <a:lnTo>
                    <a:pt x="181049" y="1716967"/>
                  </a:lnTo>
                  <a:lnTo>
                    <a:pt x="157235" y="1679304"/>
                  </a:lnTo>
                  <a:lnTo>
                    <a:pt x="134935" y="1640676"/>
                  </a:lnTo>
                  <a:lnTo>
                    <a:pt x="114189" y="1601124"/>
                  </a:lnTo>
                  <a:lnTo>
                    <a:pt x="95037" y="1560685"/>
                  </a:lnTo>
                  <a:lnTo>
                    <a:pt x="77520" y="1519398"/>
                  </a:lnTo>
                  <a:lnTo>
                    <a:pt x="61676" y="1477303"/>
                  </a:lnTo>
                  <a:lnTo>
                    <a:pt x="47547" y="1434438"/>
                  </a:lnTo>
                  <a:lnTo>
                    <a:pt x="35172" y="1390842"/>
                  </a:lnTo>
                  <a:lnTo>
                    <a:pt x="24592" y="1346553"/>
                  </a:lnTo>
                  <a:lnTo>
                    <a:pt x="15845" y="1301610"/>
                  </a:lnTo>
                  <a:lnTo>
                    <a:pt x="8973" y="1256052"/>
                  </a:lnTo>
                  <a:lnTo>
                    <a:pt x="4014" y="1209918"/>
                  </a:lnTo>
                  <a:lnTo>
                    <a:pt x="1010" y="1163246"/>
                  </a:lnTo>
                  <a:lnTo>
                    <a:pt x="0" y="1116076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180594" y="0"/>
                  </a:moveTo>
                  <a:lnTo>
                    <a:pt x="110317" y="5685"/>
                  </a:lnTo>
                  <a:lnTo>
                    <a:pt x="52911" y="21193"/>
                  </a:lnTo>
                  <a:lnTo>
                    <a:pt x="14198" y="44201"/>
                  </a:lnTo>
                  <a:lnTo>
                    <a:pt x="0" y="72389"/>
                  </a:lnTo>
                  <a:lnTo>
                    <a:pt x="14198" y="100578"/>
                  </a:lnTo>
                  <a:lnTo>
                    <a:pt x="52911" y="123586"/>
                  </a:lnTo>
                  <a:lnTo>
                    <a:pt x="110317" y="139094"/>
                  </a:lnTo>
                  <a:lnTo>
                    <a:pt x="180594" y="144779"/>
                  </a:lnTo>
                  <a:lnTo>
                    <a:pt x="250850" y="139094"/>
                  </a:lnTo>
                  <a:lnTo>
                    <a:pt x="308213" y="123586"/>
                  </a:lnTo>
                  <a:lnTo>
                    <a:pt x="346882" y="100578"/>
                  </a:lnTo>
                  <a:lnTo>
                    <a:pt x="361061" y="72389"/>
                  </a:lnTo>
                  <a:lnTo>
                    <a:pt x="346882" y="44201"/>
                  </a:lnTo>
                  <a:lnTo>
                    <a:pt x="308213" y="21193"/>
                  </a:lnTo>
                  <a:lnTo>
                    <a:pt x="250850" y="5685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08086" y="4295393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5" h="144779">
                  <a:moveTo>
                    <a:pt x="0" y="72389"/>
                  </a:moveTo>
                  <a:lnTo>
                    <a:pt x="14198" y="44201"/>
                  </a:lnTo>
                  <a:lnTo>
                    <a:pt x="52911" y="21193"/>
                  </a:lnTo>
                  <a:lnTo>
                    <a:pt x="110317" y="5685"/>
                  </a:lnTo>
                  <a:lnTo>
                    <a:pt x="180594" y="0"/>
                  </a:lnTo>
                  <a:lnTo>
                    <a:pt x="250850" y="5685"/>
                  </a:lnTo>
                  <a:lnTo>
                    <a:pt x="308213" y="21193"/>
                  </a:lnTo>
                  <a:lnTo>
                    <a:pt x="346882" y="44201"/>
                  </a:lnTo>
                  <a:lnTo>
                    <a:pt x="361061" y="72389"/>
                  </a:lnTo>
                  <a:lnTo>
                    <a:pt x="346882" y="100578"/>
                  </a:lnTo>
                  <a:lnTo>
                    <a:pt x="308213" y="123586"/>
                  </a:lnTo>
                  <a:lnTo>
                    <a:pt x="250850" y="139094"/>
                  </a:lnTo>
                  <a:lnTo>
                    <a:pt x="180594" y="144779"/>
                  </a:lnTo>
                  <a:lnTo>
                    <a:pt x="110317" y="139094"/>
                  </a:lnTo>
                  <a:lnTo>
                    <a:pt x="52911" y="123586"/>
                  </a:lnTo>
                  <a:lnTo>
                    <a:pt x="14198" y="100578"/>
                  </a:lnTo>
                  <a:lnTo>
                    <a:pt x="0" y="72389"/>
                  </a:lnTo>
                  <a:close/>
                </a:path>
              </a:pathLst>
            </a:custGeom>
            <a:ln w="952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32396" y="4184395"/>
              <a:ext cx="1511935" cy="367665"/>
            </a:xfrm>
            <a:custGeom>
              <a:avLst/>
              <a:gdLst/>
              <a:ahLst/>
              <a:cxnLst/>
              <a:rect l="l" t="t" r="r" b="b"/>
              <a:pathLst>
                <a:path w="1511934" h="367664">
                  <a:moveTo>
                    <a:pt x="1080770" y="25400"/>
                  </a:moveTo>
                  <a:lnTo>
                    <a:pt x="503428" y="25400"/>
                  </a:lnTo>
                  <a:lnTo>
                    <a:pt x="503428" y="50800"/>
                  </a:lnTo>
                  <a:lnTo>
                    <a:pt x="1080770" y="50800"/>
                  </a:lnTo>
                  <a:lnTo>
                    <a:pt x="1080770" y="25400"/>
                  </a:lnTo>
                  <a:close/>
                </a:path>
                <a:path w="1511934" h="367664">
                  <a:moveTo>
                    <a:pt x="1080770" y="0"/>
                  </a:moveTo>
                  <a:lnTo>
                    <a:pt x="503428" y="0"/>
                  </a:lnTo>
                  <a:lnTo>
                    <a:pt x="503428" y="12700"/>
                  </a:lnTo>
                  <a:lnTo>
                    <a:pt x="1080770" y="12700"/>
                  </a:lnTo>
                  <a:lnTo>
                    <a:pt x="1080770" y="0"/>
                  </a:lnTo>
                  <a:close/>
                </a:path>
                <a:path w="1511934" h="367664">
                  <a:moveTo>
                    <a:pt x="1223772" y="98298"/>
                  </a:moveTo>
                  <a:lnTo>
                    <a:pt x="288671" y="100838"/>
                  </a:lnTo>
                  <a:lnTo>
                    <a:pt x="288798" y="126238"/>
                  </a:lnTo>
                  <a:lnTo>
                    <a:pt x="1223772" y="123698"/>
                  </a:lnTo>
                  <a:lnTo>
                    <a:pt x="1223772" y="98298"/>
                  </a:lnTo>
                  <a:close/>
                </a:path>
                <a:path w="1511934" h="367664">
                  <a:moveTo>
                    <a:pt x="1223772" y="85598"/>
                  </a:moveTo>
                  <a:lnTo>
                    <a:pt x="1223645" y="72898"/>
                  </a:lnTo>
                  <a:lnTo>
                    <a:pt x="1080770" y="73291"/>
                  </a:lnTo>
                  <a:lnTo>
                    <a:pt x="1080770" y="63500"/>
                  </a:lnTo>
                  <a:lnTo>
                    <a:pt x="503428" y="63500"/>
                  </a:lnTo>
                  <a:lnTo>
                    <a:pt x="503428" y="74866"/>
                  </a:lnTo>
                  <a:lnTo>
                    <a:pt x="288671" y="75438"/>
                  </a:lnTo>
                  <a:lnTo>
                    <a:pt x="288671" y="88138"/>
                  </a:lnTo>
                  <a:lnTo>
                    <a:pt x="1223772" y="85598"/>
                  </a:lnTo>
                  <a:close/>
                </a:path>
                <a:path w="1511934" h="367664">
                  <a:moveTo>
                    <a:pt x="1366901" y="170180"/>
                  </a:moveTo>
                  <a:lnTo>
                    <a:pt x="143129" y="170180"/>
                  </a:lnTo>
                  <a:lnTo>
                    <a:pt x="143129" y="195580"/>
                  </a:lnTo>
                  <a:lnTo>
                    <a:pt x="1366901" y="195580"/>
                  </a:lnTo>
                  <a:lnTo>
                    <a:pt x="1366901" y="170180"/>
                  </a:lnTo>
                  <a:close/>
                </a:path>
                <a:path w="1511934" h="367664">
                  <a:moveTo>
                    <a:pt x="1366901" y="144780"/>
                  </a:moveTo>
                  <a:lnTo>
                    <a:pt x="1223899" y="144780"/>
                  </a:lnTo>
                  <a:lnTo>
                    <a:pt x="1223899" y="136398"/>
                  </a:lnTo>
                  <a:lnTo>
                    <a:pt x="288798" y="138938"/>
                  </a:lnTo>
                  <a:lnTo>
                    <a:pt x="288848" y="144780"/>
                  </a:lnTo>
                  <a:lnTo>
                    <a:pt x="143129" y="144780"/>
                  </a:lnTo>
                  <a:lnTo>
                    <a:pt x="143129" y="157480"/>
                  </a:lnTo>
                  <a:lnTo>
                    <a:pt x="1366901" y="157480"/>
                  </a:lnTo>
                  <a:lnTo>
                    <a:pt x="1366901" y="144780"/>
                  </a:lnTo>
                  <a:close/>
                </a:path>
                <a:path w="1511934" h="367664">
                  <a:moveTo>
                    <a:pt x="1440053" y="241427"/>
                  </a:moveTo>
                  <a:lnTo>
                    <a:pt x="71628" y="243078"/>
                  </a:lnTo>
                  <a:lnTo>
                    <a:pt x="71628" y="268478"/>
                  </a:lnTo>
                  <a:lnTo>
                    <a:pt x="1440053" y="266827"/>
                  </a:lnTo>
                  <a:lnTo>
                    <a:pt x="1440053" y="241427"/>
                  </a:lnTo>
                  <a:close/>
                </a:path>
                <a:path w="1511934" h="367664">
                  <a:moveTo>
                    <a:pt x="1440053" y="216027"/>
                  </a:moveTo>
                  <a:lnTo>
                    <a:pt x="1366901" y="216115"/>
                  </a:lnTo>
                  <a:lnTo>
                    <a:pt x="1366901" y="208280"/>
                  </a:lnTo>
                  <a:lnTo>
                    <a:pt x="143129" y="208280"/>
                  </a:lnTo>
                  <a:lnTo>
                    <a:pt x="143129" y="217601"/>
                  </a:lnTo>
                  <a:lnTo>
                    <a:pt x="71628" y="217678"/>
                  </a:lnTo>
                  <a:lnTo>
                    <a:pt x="71628" y="230378"/>
                  </a:lnTo>
                  <a:lnTo>
                    <a:pt x="1440053" y="228727"/>
                  </a:lnTo>
                  <a:lnTo>
                    <a:pt x="1440053" y="216027"/>
                  </a:lnTo>
                  <a:close/>
                </a:path>
                <a:path w="1511934" h="367664">
                  <a:moveTo>
                    <a:pt x="1511554" y="288798"/>
                  </a:moveTo>
                  <a:lnTo>
                    <a:pt x="1440141" y="288925"/>
                  </a:lnTo>
                  <a:lnTo>
                    <a:pt x="1440053" y="279527"/>
                  </a:lnTo>
                  <a:lnTo>
                    <a:pt x="71628" y="281178"/>
                  </a:lnTo>
                  <a:lnTo>
                    <a:pt x="71628" y="291223"/>
                  </a:lnTo>
                  <a:lnTo>
                    <a:pt x="0" y="291338"/>
                  </a:lnTo>
                  <a:lnTo>
                    <a:pt x="0" y="304038"/>
                  </a:lnTo>
                  <a:lnTo>
                    <a:pt x="1511554" y="301498"/>
                  </a:lnTo>
                  <a:lnTo>
                    <a:pt x="1511554" y="288798"/>
                  </a:lnTo>
                  <a:close/>
                </a:path>
                <a:path w="1511934" h="367664">
                  <a:moveTo>
                    <a:pt x="1511681" y="352298"/>
                  </a:moveTo>
                  <a:lnTo>
                    <a:pt x="127" y="354838"/>
                  </a:lnTo>
                  <a:lnTo>
                    <a:pt x="127" y="367538"/>
                  </a:lnTo>
                  <a:lnTo>
                    <a:pt x="1511681" y="364998"/>
                  </a:lnTo>
                  <a:lnTo>
                    <a:pt x="1511681" y="352298"/>
                  </a:lnTo>
                  <a:close/>
                </a:path>
                <a:path w="1511934" h="367664">
                  <a:moveTo>
                    <a:pt x="1511681" y="339598"/>
                  </a:moveTo>
                  <a:lnTo>
                    <a:pt x="1511554" y="314198"/>
                  </a:lnTo>
                  <a:lnTo>
                    <a:pt x="127" y="316738"/>
                  </a:lnTo>
                  <a:lnTo>
                    <a:pt x="127" y="342138"/>
                  </a:lnTo>
                  <a:lnTo>
                    <a:pt x="1511681" y="339598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2447925" y="0"/>
                  </a:moveTo>
                  <a:lnTo>
                    <a:pt x="0" y="0"/>
                  </a:lnTo>
                  <a:lnTo>
                    <a:pt x="0" y="2447925"/>
                  </a:lnTo>
                  <a:lnTo>
                    <a:pt x="2447925" y="2447925"/>
                  </a:lnTo>
                  <a:lnTo>
                    <a:pt x="2447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9087" y="4076700"/>
              <a:ext cx="2447925" cy="2447925"/>
            </a:xfrm>
            <a:custGeom>
              <a:avLst/>
              <a:gdLst/>
              <a:ahLst/>
              <a:cxnLst/>
              <a:rect l="l" t="t" r="r" b="b"/>
              <a:pathLst>
                <a:path w="2447925" h="2447925">
                  <a:moveTo>
                    <a:pt x="0" y="2447925"/>
                  </a:moveTo>
                  <a:lnTo>
                    <a:pt x="2447925" y="2447925"/>
                  </a:lnTo>
                  <a:lnTo>
                    <a:pt x="2447925" y="0"/>
                  </a:lnTo>
                  <a:lnTo>
                    <a:pt x="0" y="0"/>
                  </a:lnTo>
                  <a:lnTo>
                    <a:pt x="0" y="244792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405" y="5226621"/>
              <a:ext cx="152526" cy="1525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90525" y="4221226"/>
              <a:ext cx="2303780" cy="2232025"/>
            </a:xfrm>
            <a:custGeom>
              <a:avLst/>
              <a:gdLst/>
              <a:ahLst/>
              <a:cxnLst/>
              <a:rect l="l" t="t" r="r" b="b"/>
              <a:pathLst>
                <a:path w="2303780" h="2232025">
                  <a:moveTo>
                    <a:pt x="0" y="1115949"/>
                  </a:moveTo>
                  <a:lnTo>
                    <a:pt x="1010" y="1068775"/>
                  </a:lnTo>
                  <a:lnTo>
                    <a:pt x="4014" y="1022101"/>
                  </a:lnTo>
                  <a:lnTo>
                    <a:pt x="8973" y="975964"/>
                  </a:lnTo>
                  <a:lnTo>
                    <a:pt x="15846" y="930405"/>
                  </a:lnTo>
                  <a:lnTo>
                    <a:pt x="24593" y="885460"/>
                  </a:lnTo>
                  <a:lnTo>
                    <a:pt x="35174" y="841170"/>
                  </a:lnTo>
                  <a:lnTo>
                    <a:pt x="47550" y="797572"/>
                  </a:lnTo>
                  <a:lnTo>
                    <a:pt x="61680" y="754706"/>
                  </a:lnTo>
                  <a:lnTo>
                    <a:pt x="77524" y="712610"/>
                  </a:lnTo>
                  <a:lnTo>
                    <a:pt x="95043" y="671323"/>
                  </a:lnTo>
                  <a:lnTo>
                    <a:pt x="114196" y="630884"/>
                  </a:lnTo>
                  <a:lnTo>
                    <a:pt x="134943" y="591331"/>
                  </a:lnTo>
                  <a:lnTo>
                    <a:pt x="157245" y="552703"/>
                  </a:lnTo>
                  <a:lnTo>
                    <a:pt x="181062" y="515040"/>
                  </a:lnTo>
                  <a:lnTo>
                    <a:pt x="206353" y="478379"/>
                  </a:lnTo>
                  <a:lnTo>
                    <a:pt x="233078" y="442759"/>
                  </a:lnTo>
                  <a:lnTo>
                    <a:pt x="261198" y="408219"/>
                  </a:lnTo>
                  <a:lnTo>
                    <a:pt x="290673" y="374799"/>
                  </a:lnTo>
                  <a:lnTo>
                    <a:pt x="321462" y="342535"/>
                  </a:lnTo>
                  <a:lnTo>
                    <a:pt x="353526" y="311468"/>
                  </a:lnTo>
                  <a:lnTo>
                    <a:pt x="386824" y="281636"/>
                  </a:lnTo>
                  <a:lnTo>
                    <a:pt x="421318" y="253078"/>
                  </a:lnTo>
                  <a:lnTo>
                    <a:pt x="456966" y="225832"/>
                  </a:lnTo>
                  <a:lnTo>
                    <a:pt x="493728" y="199938"/>
                  </a:lnTo>
                  <a:lnTo>
                    <a:pt x="531566" y="175433"/>
                  </a:lnTo>
                  <a:lnTo>
                    <a:pt x="570438" y="152357"/>
                  </a:lnTo>
                  <a:lnTo>
                    <a:pt x="610306" y="130749"/>
                  </a:lnTo>
                  <a:lnTo>
                    <a:pt x="651128" y="110646"/>
                  </a:lnTo>
                  <a:lnTo>
                    <a:pt x="692865" y="92088"/>
                  </a:lnTo>
                  <a:lnTo>
                    <a:pt x="735477" y="75114"/>
                  </a:lnTo>
                  <a:lnTo>
                    <a:pt x="778924" y="59763"/>
                  </a:lnTo>
                  <a:lnTo>
                    <a:pt x="823166" y="46072"/>
                  </a:lnTo>
                  <a:lnTo>
                    <a:pt x="868163" y="34081"/>
                  </a:lnTo>
                  <a:lnTo>
                    <a:pt x="913875" y="23829"/>
                  </a:lnTo>
                  <a:lnTo>
                    <a:pt x="960262" y="15353"/>
                  </a:lnTo>
                  <a:lnTo>
                    <a:pt x="1007285" y="8694"/>
                  </a:lnTo>
                  <a:lnTo>
                    <a:pt x="1054902" y="3890"/>
                  </a:lnTo>
                  <a:lnTo>
                    <a:pt x="1103075" y="978"/>
                  </a:lnTo>
                  <a:lnTo>
                    <a:pt x="1151763" y="0"/>
                  </a:lnTo>
                  <a:lnTo>
                    <a:pt x="1200443" y="978"/>
                  </a:lnTo>
                  <a:lnTo>
                    <a:pt x="1248609" y="3890"/>
                  </a:lnTo>
                  <a:lnTo>
                    <a:pt x="1296220" y="8694"/>
                  </a:lnTo>
                  <a:lnTo>
                    <a:pt x="1343238" y="15353"/>
                  </a:lnTo>
                  <a:lnTo>
                    <a:pt x="1389620" y="23829"/>
                  </a:lnTo>
                  <a:lnTo>
                    <a:pt x="1435328" y="34081"/>
                  </a:lnTo>
                  <a:lnTo>
                    <a:pt x="1480322" y="46072"/>
                  </a:lnTo>
                  <a:lnTo>
                    <a:pt x="1524562" y="59763"/>
                  </a:lnTo>
                  <a:lnTo>
                    <a:pt x="1568006" y="75114"/>
                  </a:lnTo>
                  <a:lnTo>
                    <a:pt x="1610617" y="92088"/>
                  </a:lnTo>
                  <a:lnTo>
                    <a:pt x="1652353" y="110646"/>
                  </a:lnTo>
                  <a:lnTo>
                    <a:pt x="1693174" y="130749"/>
                  </a:lnTo>
                  <a:lnTo>
                    <a:pt x="1733042" y="152357"/>
                  </a:lnTo>
                  <a:lnTo>
                    <a:pt x="1771914" y="175433"/>
                  </a:lnTo>
                  <a:lnTo>
                    <a:pt x="1809752" y="199938"/>
                  </a:lnTo>
                  <a:lnTo>
                    <a:pt x="1846516" y="225832"/>
                  </a:lnTo>
                  <a:lnTo>
                    <a:pt x="1882165" y="253078"/>
                  </a:lnTo>
                  <a:lnTo>
                    <a:pt x="1916660" y="281636"/>
                  </a:lnTo>
                  <a:lnTo>
                    <a:pt x="1949960" y="311468"/>
                  </a:lnTo>
                  <a:lnTo>
                    <a:pt x="1982026" y="342535"/>
                  </a:lnTo>
                  <a:lnTo>
                    <a:pt x="2012817" y="374799"/>
                  </a:lnTo>
                  <a:lnTo>
                    <a:pt x="2042294" y="408219"/>
                  </a:lnTo>
                  <a:lnTo>
                    <a:pt x="2070417" y="442759"/>
                  </a:lnTo>
                  <a:lnTo>
                    <a:pt x="2097145" y="478379"/>
                  </a:lnTo>
                  <a:lnTo>
                    <a:pt x="2122438" y="515040"/>
                  </a:lnTo>
                  <a:lnTo>
                    <a:pt x="2146257" y="552703"/>
                  </a:lnTo>
                  <a:lnTo>
                    <a:pt x="2168562" y="591331"/>
                  </a:lnTo>
                  <a:lnTo>
                    <a:pt x="2189312" y="630884"/>
                  </a:lnTo>
                  <a:lnTo>
                    <a:pt x="2208467" y="671323"/>
                  </a:lnTo>
                  <a:lnTo>
                    <a:pt x="2225988" y="712610"/>
                  </a:lnTo>
                  <a:lnTo>
                    <a:pt x="2241835" y="754706"/>
                  </a:lnTo>
                  <a:lnTo>
                    <a:pt x="2255967" y="797572"/>
                  </a:lnTo>
                  <a:lnTo>
                    <a:pt x="2268344" y="841170"/>
                  </a:lnTo>
                  <a:lnTo>
                    <a:pt x="2278928" y="885460"/>
                  </a:lnTo>
                  <a:lnTo>
                    <a:pt x="2287676" y="930405"/>
                  </a:lnTo>
                  <a:lnTo>
                    <a:pt x="2294550" y="975964"/>
                  </a:lnTo>
                  <a:lnTo>
                    <a:pt x="2299510" y="1022101"/>
                  </a:lnTo>
                  <a:lnTo>
                    <a:pt x="2302515" y="1068775"/>
                  </a:lnTo>
                  <a:lnTo>
                    <a:pt x="2303526" y="1115949"/>
                  </a:lnTo>
                  <a:lnTo>
                    <a:pt x="2302515" y="1163124"/>
                  </a:lnTo>
                  <a:lnTo>
                    <a:pt x="2299510" y="1209800"/>
                  </a:lnTo>
                  <a:lnTo>
                    <a:pt x="2294550" y="1255939"/>
                  </a:lnTo>
                  <a:lnTo>
                    <a:pt x="2287676" y="1301501"/>
                  </a:lnTo>
                  <a:lnTo>
                    <a:pt x="2278928" y="1346447"/>
                  </a:lnTo>
                  <a:lnTo>
                    <a:pt x="2268344" y="1390740"/>
                  </a:lnTo>
                  <a:lnTo>
                    <a:pt x="2255967" y="1434340"/>
                  </a:lnTo>
                  <a:lnTo>
                    <a:pt x="2241835" y="1477208"/>
                  </a:lnTo>
                  <a:lnTo>
                    <a:pt x="2225988" y="1519306"/>
                  </a:lnTo>
                  <a:lnTo>
                    <a:pt x="2208467" y="1560595"/>
                  </a:lnTo>
                  <a:lnTo>
                    <a:pt x="2189312" y="1601037"/>
                  </a:lnTo>
                  <a:lnTo>
                    <a:pt x="2168562" y="1640591"/>
                  </a:lnTo>
                  <a:lnTo>
                    <a:pt x="2146257" y="1679221"/>
                  </a:lnTo>
                  <a:lnTo>
                    <a:pt x="2122438" y="1716887"/>
                  </a:lnTo>
                  <a:lnTo>
                    <a:pt x="2097145" y="1753550"/>
                  </a:lnTo>
                  <a:lnTo>
                    <a:pt x="2070417" y="1789172"/>
                  </a:lnTo>
                  <a:lnTo>
                    <a:pt x="2042294" y="1823714"/>
                  </a:lnTo>
                  <a:lnTo>
                    <a:pt x="2012817" y="1857137"/>
                  </a:lnTo>
                  <a:lnTo>
                    <a:pt x="1982026" y="1889402"/>
                  </a:lnTo>
                  <a:lnTo>
                    <a:pt x="1949960" y="1920471"/>
                  </a:lnTo>
                  <a:lnTo>
                    <a:pt x="1916660" y="1950305"/>
                  </a:lnTo>
                  <a:lnTo>
                    <a:pt x="1882165" y="1978865"/>
                  </a:lnTo>
                  <a:lnTo>
                    <a:pt x="1846516" y="2006112"/>
                  </a:lnTo>
                  <a:lnTo>
                    <a:pt x="1809752" y="2032009"/>
                  </a:lnTo>
                  <a:lnTo>
                    <a:pt x="1771914" y="2056515"/>
                  </a:lnTo>
                  <a:lnTo>
                    <a:pt x="1733042" y="2079593"/>
                  </a:lnTo>
                  <a:lnTo>
                    <a:pt x="1693174" y="2101203"/>
                  </a:lnTo>
                  <a:lnTo>
                    <a:pt x="1652353" y="2121306"/>
                  </a:lnTo>
                  <a:lnTo>
                    <a:pt x="1610617" y="2139865"/>
                  </a:lnTo>
                  <a:lnTo>
                    <a:pt x="1568006" y="2156841"/>
                  </a:lnTo>
                  <a:lnTo>
                    <a:pt x="1524562" y="2172193"/>
                  </a:lnTo>
                  <a:lnTo>
                    <a:pt x="1480322" y="2185885"/>
                  </a:lnTo>
                  <a:lnTo>
                    <a:pt x="1435328" y="2197877"/>
                  </a:lnTo>
                  <a:lnTo>
                    <a:pt x="1389620" y="2208130"/>
                  </a:lnTo>
                  <a:lnTo>
                    <a:pt x="1343238" y="2216606"/>
                  </a:lnTo>
                  <a:lnTo>
                    <a:pt x="1296220" y="2223266"/>
                  </a:lnTo>
                  <a:lnTo>
                    <a:pt x="1248609" y="2228071"/>
                  </a:lnTo>
                  <a:lnTo>
                    <a:pt x="1200443" y="2230982"/>
                  </a:lnTo>
                  <a:lnTo>
                    <a:pt x="1151763" y="2231961"/>
                  </a:lnTo>
                  <a:lnTo>
                    <a:pt x="1103075" y="2230982"/>
                  </a:lnTo>
                  <a:lnTo>
                    <a:pt x="1054902" y="2228071"/>
                  </a:lnTo>
                  <a:lnTo>
                    <a:pt x="1007285" y="2223266"/>
                  </a:lnTo>
                  <a:lnTo>
                    <a:pt x="960262" y="2216606"/>
                  </a:lnTo>
                  <a:lnTo>
                    <a:pt x="913875" y="2208130"/>
                  </a:lnTo>
                  <a:lnTo>
                    <a:pt x="868163" y="2197877"/>
                  </a:lnTo>
                  <a:lnTo>
                    <a:pt x="823166" y="2185885"/>
                  </a:lnTo>
                  <a:lnTo>
                    <a:pt x="778924" y="2172193"/>
                  </a:lnTo>
                  <a:lnTo>
                    <a:pt x="735477" y="2156841"/>
                  </a:lnTo>
                  <a:lnTo>
                    <a:pt x="692865" y="2139865"/>
                  </a:lnTo>
                  <a:lnTo>
                    <a:pt x="651128" y="2121306"/>
                  </a:lnTo>
                  <a:lnTo>
                    <a:pt x="610306" y="2101203"/>
                  </a:lnTo>
                  <a:lnTo>
                    <a:pt x="570438" y="2079593"/>
                  </a:lnTo>
                  <a:lnTo>
                    <a:pt x="531566" y="2056515"/>
                  </a:lnTo>
                  <a:lnTo>
                    <a:pt x="493728" y="2032009"/>
                  </a:lnTo>
                  <a:lnTo>
                    <a:pt x="456966" y="2006112"/>
                  </a:lnTo>
                  <a:lnTo>
                    <a:pt x="421318" y="1978865"/>
                  </a:lnTo>
                  <a:lnTo>
                    <a:pt x="386824" y="1950305"/>
                  </a:lnTo>
                  <a:lnTo>
                    <a:pt x="353526" y="1920471"/>
                  </a:lnTo>
                  <a:lnTo>
                    <a:pt x="321462" y="1889402"/>
                  </a:lnTo>
                  <a:lnTo>
                    <a:pt x="290673" y="1857137"/>
                  </a:lnTo>
                  <a:lnTo>
                    <a:pt x="261198" y="1823714"/>
                  </a:lnTo>
                  <a:lnTo>
                    <a:pt x="233078" y="1789172"/>
                  </a:lnTo>
                  <a:lnTo>
                    <a:pt x="206353" y="1753550"/>
                  </a:lnTo>
                  <a:lnTo>
                    <a:pt x="181062" y="1716887"/>
                  </a:lnTo>
                  <a:lnTo>
                    <a:pt x="157245" y="1679221"/>
                  </a:lnTo>
                  <a:lnTo>
                    <a:pt x="134943" y="1640591"/>
                  </a:lnTo>
                  <a:lnTo>
                    <a:pt x="114196" y="1601037"/>
                  </a:lnTo>
                  <a:lnTo>
                    <a:pt x="95043" y="1560595"/>
                  </a:lnTo>
                  <a:lnTo>
                    <a:pt x="77524" y="1519306"/>
                  </a:lnTo>
                  <a:lnTo>
                    <a:pt x="61680" y="1477208"/>
                  </a:lnTo>
                  <a:lnTo>
                    <a:pt x="47550" y="1434340"/>
                  </a:lnTo>
                  <a:lnTo>
                    <a:pt x="35174" y="1390740"/>
                  </a:lnTo>
                  <a:lnTo>
                    <a:pt x="24593" y="1346447"/>
                  </a:lnTo>
                  <a:lnTo>
                    <a:pt x="15846" y="1301501"/>
                  </a:lnTo>
                  <a:lnTo>
                    <a:pt x="8973" y="1255939"/>
                  </a:lnTo>
                  <a:lnTo>
                    <a:pt x="4014" y="1209800"/>
                  </a:lnTo>
                  <a:lnTo>
                    <a:pt x="1010" y="1163124"/>
                  </a:lnTo>
                  <a:lnTo>
                    <a:pt x="0" y="111594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55879" y="4293996"/>
              <a:ext cx="2102485" cy="2088514"/>
            </a:xfrm>
            <a:custGeom>
              <a:avLst/>
              <a:gdLst/>
              <a:ahLst/>
              <a:cxnLst/>
              <a:rect l="l" t="t" r="r" b="b"/>
              <a:pathLst>
                <a:path w="2102485" h="2088514">
                  <a:moveTo>
                    <a:pt x="2102027" y="1011262"/>
                  </a:moveTo>
                  <a:lnTo>
                    <a:pt x="2096693" y="1011262"/>
                  </a:lnTo>
                  <a:lnTo>
                    <a:pt x="2090597" y="998562"/>
                  </a:lnTo>
                  <a:lnTo>
                    <a:pt x="2088705" y="998562"/>
                  </a:lnTo>
                  <a:lnTo>
                    <a:pt x="2088705" y="1012634"/>
                  </a:lnTo>
                  <a:lnTo>
                    <a:pt x="2088642" y="1012774"/>
                  </a:lnTo>
                  <a:lnTo>
                    <a:pt x="2088438" y="1011262"/>
                  </a:lnTo>
                  <a:lnTo>
                    <a:pt x="2088705" y="1012634"/>
                  </a:lnTo>
                  <a:lnTo>
                    <a:pt x="2088705" y="998562"/>
                  </a:lnTo>
                  <a:lnTo>
                    <a:pt x="2086978" y="998562"/>
                  </a:lnTo>
                  <a:lnTo>
                    <a:pt x="2086978" y="1016469"/>
                  </a:lnTo>
                  <a:lnTo>
                    <a:pt x="2083612" y="1023962"/>
                  </a:lnTo>
                  <a:lnTo>
                    <a:pt x="2036749" y="1023962"/>
                  </a:lnTo>
                  <a:lnTo>
                    <a:pt x="2018842" y="1036662"/>
                  </a:lnTo>
                  <a:lnTo>
                    <a:pt x="1976551" y="1036662"/>
                  </a:lnTo>
                  <a:lnTo>
                    <a:pt x="1926259" y="1049362"/>
                  </a:lnTo>
                  <a:lnTo>
                    <a:pt x="1868728" y="1049362"/>
                  </a:lnTo>
                  <a:lnTo>
                    <a:pt x="1837486" y="1062062"/>
                  </a:lnTo>
                  <a:lnTo>
                    <a:pt x="1734489" y="1062062"/>
                  </a:lnTo>
                  <a:lnTo>
                    <a:pt x="1659432" y="1074762"/>
                  </a:lnTo>
                  <a:lnTo>
                    <a:pt x="1579803" y="1074762"/>
                  </a:lnTo>
                  <a:lnTo>
                    <a:pt x="1410258" y="1100162"/>
                  </a:lnTo>
                  <a:lnTo>
                    <a:pt x="1231569" y="1112862"/>
                  </a:lnTo>
                  <a:lnTo>
                    <a:pt x="1177340" y="1115390"/>
                  </a:lnTo>
                  <a:lnTo>
                    <a:pt x="1177340" y="958291"/>
                  </a:lnTo>
                  <a:lnTo>
                    <a:pt x="1243507" y="960462"/>
                  </a:lnTo>
                  <a:lnTo>
                    <a:pt x="1337868" y="960462"/>
                  </a:lnTo>
                  <a:lnTo>
                    <a:pt x="1430197" y="973162"/>
                  </a:lnTo>
                  <a:lnTo>
                    <a:pt x="1686229" y="973162"/>
                  </a:lnTo>
                  <a:lnTo>
                    <a:pt x="1762302" y="985862"/>
                  </a:lnTo>
                  <a:lnTo>
                    <a:pt x="1895525" y="985862"/>
                  </a:lnTo>
                  <a:lnTo>
                    <a:pt x="1924608" y="998562"/>
                  </a:lnTo>
                  <a:lnTo>
                    <a:pt x="2019985" y="998562"/>
                  </a:lnTo>
                  <a:lnTo>
                    <a:pt x="2038273" y="1011262"/>
                  </a:lnTo>
                  <a:lnTo>
                    <a:pt x="2084755" y="1011262"/>
                  </a:lnTo>
                  <a:lnTo>
                    <a:pt x="2086978" y="1016469"/>
                  </a:lnTo>
                  <a:lnTo>
                    <a:pt x="2086978" y="998562"/>
                  </a:lnTo>
                  <a:lnTo>
                    <a:pt x="2039924" y="998562"/>
                  </a:lnTo>
                  <a:lnTo>
                    <a:pt x="2021382" y="985862"/>
                  </a:lnTo>
                  <a:lnTo>
                    <a:pt x="1925624" y="985862"/>
                  </a:lnTo>
                  <a:lnTo>
                    <a:pt x="1865680" y="973162"/>
                  </a:lnTo>
                  <a:lnTo>
                    <a:pt x="1798751" y="973162"/>
                  </a:lnTo>
                  <a:lnTo>
                    <a:pt x="1686864" y="960462"/>
                  </a:lnTo>
                  <a:lnTo>
                    <a:pt x="1430705" y="960462"/>
                  </a:lnTo>
                  <a:lnTo>
                    <a:pt x="1338376" y="947762"/>
                  </a:lnTo>
                  <a:lnTo>
                    <a:pt x="1244015" y="947762"/>
                  </a:lnTo>
                  <a:lnTo>
                    <a:pt x="1177340" y="943368"/>
                  </a:lnTo>
                  <a:lnTo>
                    <a:pt x="1177340" y="706462"/>
                  </a:lnTo>
                  <a:lnTo>
                    <a:pt x="1227124" y="706462"/>
                  </a:lnTo>
                  <a:lnTo>
                    <a:pt x="1479981" y="668362"/>
                  </a:lnTo>
                  <a:lnTo>
                    <a:pt x="1557070" y="668362"/>
                  </a:lnTo>
                  <a:lnTo>
                    <a:pt x="1629460" y="655662"/>
                  </a:lnTo>
                  <a:lnTo>
                    <a:pt x="1663623" y="655662"/>
                  </a:lnTo>
                  <a:lnTo>
                    <a:pt x="1696389" y="642962"/>
                  </a:lnTo>
                  <a:lnTo>
                    <a:pt x="1727504" y="642962"/>
                  </a:lnTo>
                  <a:lnTo>
                    <a:pt x="1757095" y="630262"/>
                  </a:lnTo>
                  <a:lnTo>
                    <a:pt x="1811070" y="630262"/>
                  </a:lnTo>
                  <a:lnTo>
                    <a:pt x="1835200" y="617562"/>
                  </a:lnTo>
                  <a:lnTo>
                    <a:pt x="1877618" y="617562"/>
                  </a:lnTo>
                  <a:lnTo>
                    <a:pt x="1895652" y="604862"/>
                  </a:lnTo>
                  <a:lnTo>
                    <a:pt x="1936419" y="604862"/>
                  </a:lnTo>
                  <a:lnTo>
                    <a:pt x="1944801" y="592162"/>
                  </a:lnTo>
                  <a:lnTo>
                    <a:pt x="1956739" y="592162"/>
                  </a:lnTo>
                  <a:lnTo>
                    <a:pt x="1957247" y="579462"/>
                  </a:lnTo>
                  <a:lnTo>
                    <a:pt x="1956993" y="579462"/>
                  </a:lnTo>
                  <a:lnTo>
                    <a:pt x="1954834" y="566762"/>
                  </a:lnTo>
                  <a:lnTo>
                    <a:pt x="1939848" y="566762"/>
                  </a:lnTo>
                  <a:lnTo>
                    <a:pt x="1939848" y="579462"/>
                  </a:lnTo>
                  <a:lnTo>
                    <a:pt x="1931466" y="592162"/>
                  </a:lnTo>
                  <a:lnTo>
                    <a:pt x="1907971" y="592162"/>
                  </a:lnTo>
                  <a:lnTo>
                    <a:pt x="1892604" y="604862"/>
                  </a:lnTo>
                  <a:lnTo>
                    <a:pt x="1832787" y="604862"/>
                  </a:lnTo>
                  <a:lnTo>
                    <a:pt x="1808784" y="617562"/>
                  </a:lnTo>
                  <a:lnTo>
                    <a:pt x="1755063" y="617562"/>
                  </a:lnTo>
                  <a:lnTo>
                    <a:pt x="1725599" y="630262"/>
                  </a:lnTo>
                  <a:lnTo>
                    <a:pt x="1694484" y="630262"/>
                  </a:lnTo>
                  <a:lnTo>
                    <a:pt x="1661845" y="642962"/>
                  </a:lnTo>
                  <a:lnTo>
                    <a:pt x="1627682" y="642962"/>
                  </a:lnTo>
                  <a:lnTo>
                    <a:pt x="1555419" y="655662"/>
                  </a:lnTo>
                  <a:lnTo>
                    <a:pt x="1478457" y="655662"/>
                  </a:lnTo>
                  <a:lnTo>
                    <a:pt x="1397304" y="668362"/>
                  </a:lnTo>
                  <a:lnTo>
                    <a:pt x="1177340" y="700532"/>
                  </a:lnTo>
                  <a:lnTo>
                    <a:pt x="1177340" y="515962"/>
                  </a:lnTo>
                  <a:lnTo>
                    <a:pt x="1274749" y="515962"/>
                  </a:lnTo>
                  <a:lnTo>
                    <a:pt x="1353235" y="528662"/>
                  </a:lnTo>
                  <a:lnTo>
                    <a:pt x="1503095" y="528662"/>
                  </a:lnTo>
                  <a:lnTo>
                    <a:pt x="1573453" y="541362"/>
                  </a:lnTo>
                  <a:lnTo>
                    <a:pt x="1701215" y="541362"/>
                  </a:lnTo>
                  <a:lnTo>
                    <a:pt x="1757349" y="554062"/>
                  </a:lnTo>
                  <a:lnTo>
                    <a:pt x="1851456" y="554062"/>
                  </a:lnTo>
                  <a:lnTo>
                    <a:pt x="1870633" y="566762"/>
                  </a:lnTo>
                  <a:lnTo>
                    <a:pt x="1916480" y="566762"/>
                  </a:lnTo>
                  <a:lnTo>
                    <a:pt x="1927529" y="579462"/>
                  </a:lnTo>
                  <a:lnTo>
                    <a:pt x="1939848" y="579462"/>
                  </a:lnTo>
                  <a:lnTo>
                    <a:pt x="1939848" y="566762"/>
                  </a:lnTo>
                  <a:lnTo>
                    <a:pt x="1930704" y="566762"/>
                  </a:lnTo>
                  <a:lnTo>
                    <a:pt x="1919020" y="554062"/>
                  </a:lnTo>
                  <a:lnTo>
                    <a:pt x="1872284" y="554062"/>
                  </a:lnTo>
                  <a:lnTo>
                    <a:pt x="1852980" y="541362"/>
                  </a:lnTo>
                  <a:lnTo>
                    <a:pt x="1758492" y="541362"/>
                  </a:lnTo>
                  <a:lnTo>
                    <a:pt x="1702104" y="528662"/>
                  </a:lnTo>
                  <a:lnTo>
                    <a:pt x="1574215" y="528662"/>
                  </a:lnTo>
                  <a:lnTo>
                    <a:pt x="1503857" y="515962"/>
                  </a:lnTo>
                  <a:lnTo>
                    <a:pt x="1353743" y="515962"/>
                  </a:lnTo>
                  <a:lnTo>
                    <a:pt x="1275257" y="503262"/>
                  </a:lnTo>
                  <a:lnTo>
                    <a:pt x="1177340" y="503262"/>
                  </a:lnTo>
                  <a:lnTo>
                    <a:pt x="1177340" y="304114"/>
                  </a:lnTo>
                  <a:lnTo>
                    <a:pt x="1221155" y="300062"/>
                  </a:lnTo>
                  <a:lnTo>
                    <a:pt x="1287322" y="300062"/>
                  </a:lnTo>
                  <a:lnTo>
                    <a:pt x="1319580" y="287362"/>
                  </a:lnTo>
                  <a:lnTo>
                    <a:pt x="1381810" y="287362"/>
                  </a:lnTo>
                  <a:lnTo>
                    <a:pt x="1411782" y="274662"/>
                  </a:lnTo>
                  <a:lnTo>
                    <a:pt x="1496237" y="274662"/>
                  </a:lnTo>
                  <a:lnTo>
                    <a:pt x="1547291" y="261962"/>
                  </a:lnTo>
                  <a:lnTo>
                    <a:pt x="1593519" y="261962"/>
                  </a:lnTo>
                  <a:lnTo>
                    <a:pt x="1614601" y="249262"/>
                  </a:lnTo>
                  <a:lnTo>
                    <a:pt x="1684451" y="249262"/>
                  </a:lnTo>
                  <a:lnTo>
                    <a:pt x="1697913" y="236562"/>
                  </a:lnTo>
                  <a:lnTo>
                    <a:pt x="1734616" y="236562"/>
                  </a:lnTo>
                  <a:lnTo>
                    <a:pt x="1738553" y="223862"/>
                  </a:lnTo>
                  <a:lnTo>
                    <a:pt x="1745284" y="223862"/>
                  </a:lnTo>
                  <a:lnTo>
                    <a:pt x="1745792" y="211162"/>
                  </a:lnTo>
                  <a:lnTo>
                    <a:pt x="1739188" y="211162"/>
                  </a:lnTo>
                  <a:lnTo>
                    <a:pt x="1738807" y="198462"/>
                  </a:lnTo>
                  <a:lnTo>
                    <a:pt x="1733092" y="198462"/>
                  </a:lnTo>
                  <a:lnTo>
                    <a:pt x="1733092" y="211162"/>
                  </a:lnTo>
                  <a:lnTo>
                    <a:pt x="1732838" y="212585"/>
                  </a:lnTo>
                  <a:lnTo>
                    <a:pt x="1732635" y="213702"/>
                  </a:lnTo>
                  <a:lnTo>
                    <a:pt x="1730806" y="223862"/>
                  </a:lnTo>
                  <a:lnTo>
                    <a:pt x="1732076" y="211162"/>
                  </a:lnTo>
                  <a:lnTo>
                    <a:pt x="1728266" y="223862"/>
                  </a:lnTo>
                  <a:lnTo>
                    <a:pt x="1695119" y="223862"/>
                  </a:lnTo>
                  <a:lnTo>
                    <a:pt x="1681911" y="236562"/>
                  </a:lnTo>
                  <a:lnTo>
                    <a:pt x="1612696" y="236562"/>
                  </a:lnTo>
                  <a:lnTo>
                    <a:pt x="1591614" y="249262"/>
                  </a:lnTo>
                  <a:lnTo>
                    <a:pt x="1520748" y="249262"/>
                  </a:lnTo>
                  <a:lnTo>
                    <a:pt x="1494713" y="261962"/>
                  </a:lnTo>
                  <a:lnTo>
                    <a:pt x="1467535" y="261962"/>
                  </a:lnTo>
                  <a:lnTo>
                    <a:pt x="1410258" y="274662"/>
                  </a:lnTo>
                  <a:lnTo>
                    <a:pt x="1318056" y="274662"/>
                  </a:lnTo>
                  <a:lnTo>
                    <a:pt x="1285925" y="287362"/>
                  </a:lnTo>
                  <a:lnTo>
                    <a:pt x="1219758" y="287362"/>
                  </a:lnTo>
                  <a:lnTo>
                    <a:pt x="1177340" y="295287"/>
                  </a:lnTo>
                  <a:lnTo>
                    <a:pt x="1177340" y="173062"/>
                  </a:lnTo>
                  <a:lnTo>
                    <a:pt x="1408861" y="173062"/>
                  </a:lnTo>
                  <a:lnTo>
                    <a:pt x="1487093" y="185762"/>
                  </a:lnTo>
                  <a:lnTo>
                    <a:pt x="1602282" y="185762"/>
                  </a:lnTo>
                  <a:lnTo>
                    <a:pt x="1616252" y="198462"/>
                  </a:lnTo>
                  <a:lnTo>
                    <a:pt x="1693976" y="198462"/>
                  </a:lnTo>
                  <a:lnTo>
                    <a:pt x="1702104" y="211162"/>
                  </a:lnTo>
                  <a:lnTo>
                    <a:pt x="1732076" y="211162"/>
                  </a:lnTo>
                  <a:lnTo>
                    <a:pt x="1732330" y="211162"/>
                  </a:lnTo>
                  <a:lnTo>
                    <a:pt x="1732635" y="213702"/>
                  </a:lnTo>
                  <a:lnTo>
                    <a:pt x="1732711" y="211162"/>
                  </a:lnTo>
                  <a:lnTo>
                    <a:pt x="1733092" y="211162"/>
                  </a:lnTo>
                  <a:lnTo>
                    <a:pt x="1733092" y="198462"/>
                  </a:lnTo>
                  <a:lnTo>
                    <a:pt x="1704644" y="198462"/>
                  </a:lnTo>
                  <a:lnTo>
                    <a:pt x="1696262" y="185762"/>
                  </a:lnTo>
                  <a:lnTo>
                    <a:pt x="1617395" y="185762"/>
                  </a:lnTo>
                  <a:lnTo>
                    <a:pt x="1603425" y="173062"/>
                  </a:lnTo>
                  <a:lnTo>
                    <a:pt x="1449628" y="173062"/>
                  </a:lnTo>
                  <a:lnTo>
                    <a:pt x="1409369" y="160362"/>
                  </a:lnTo>
                  <a:lnTo>
                    <a:pt x="1177340" y="160362"/>
                  </a:lnTo>
                  <a:lnTo>
                    <a:pt x="1177340" y="0"/>
                  </a:lnTo>
                  <a:lnTo>
                    <a:pt x="1164640" y="0"/>
                  </a:lnTo>
                  <a:lnTo>
                    <a:pt x="1164640" y="1973757"/>
                  </a:lnTo>
                  <a:lnTo>
                    <a:pt x="1151940" y="1973757"/>
                  </a:lnTo>
                  <a:lnTo>
                    <a:pt x="1151940" y="1843633"/>
                  </a:lnTo>
                  <a:lnTo>
                    <a:pt x="1164640" y="1842084"/>
                  </a:lnTo>
                  <a:lnTo>
                    <a:pt x="1164640" y="1829447"/>
                  </a:lnTo>
                  <a:lnTo>
                    <a:pt x="1151940" y="1830959"/>
                  </a:lnTo>
                  <a:lnTo>
                    <a:pt x="1151940" y="1676933"/>
                  </a:lnTo>
                  <a:lnTo>
                    <a:pt x="1164640" y="1678089"/>
                  </a:lnTo>
                  <a:lnTo>
                    <a:pt x="1164640" y="1671624"/>
                  </a:lnTo>
                  <a:lnTo>
                    <a:pt x="1151940" y="1669313"/>
                  </a:lnTo>
                  <a:lnTo>
                    <a:pt x="1151940" y="1493012"/>
                  </a:lnTo>
                  <a:lnTo>
                    <a:pt x="1164640" y="1491970"/>
                  </a:lnTo>
                  <a:lnTo>
                    <a:pt x="1164640" y="1479169"/>
                  </a:lnTo>
                  <a:lnTo>
                    <a:pt x="1151940" y="1480210"/>
                  </a:lnTo>
                  <a:lnTo>
                    <a:pt x="1151940" y="1314208"/>
                  </a:lnTo>
                  <a:lnTo>
                    <a:pt x="1164640" y="1314691"/>
                  </a:lnTo>
                  <a:lnTo>
                    <a:pt x="1164640" y="1300568"/>
                  </a:lnTo>
                  <a:lnTo>
                    <a:pt x="1151940" y="1299603"/>
                  </a:lnTo>
                  <a:lnTo>
                    <a:pt x="1151940" y="1125562"/>
                  </a:lnTo>
                  <a:lnTo>
                    <a:pt x="1164640" y="1125562"/>
                  </a:lnTo>
                  <a:lnTo>
                    <a:pt x="1164640" y="1115987"/>
                  </a:lnTo>
                  <a:lnTo>
                    <a:pt x="1151940" y="1116584"/>
                  </a:lnTo>
                  <a:lnTo>
                    <a:pt x="1151940" y="957453"/>
                  </a:lnTo>
                  <a:lnTo>
                    <a:pt x="1164640" y="957872"/>
                  </a:lnTo>
                  <a:lnTo>
                    <a:pt x="1164640" y="942543"/>
                  </a:lnTo>
                  <a:lnTo>
                    <a:pt x="1151940" y="941705"/>
                  </a:lnTo>
                  <a:lnTo>
                    <a:pt x="1151940" y="706462"/>
                  </a:lnTo>
                  <a:lnTo>
                    <a:pt x="1164640" y="706462"/>
                  </a:lnTo>
                  <a:lnTo>
                    <a:pt x="1164640" y="702386"/>
                  </a:lnTo>
                  <a:lnTo>
                    <a:pt x="1151940" y="704240"/>
                  </a:lnTo>
                  <a:lnTo>
                    <a:pt x="1151940" y="515962"/>
                  </a:lnTo>
                  <a:lnTo>
                    <a:pt x="1164640" y="515962"/>
                  </a:lnTo>
                  <a:lnTo>
                    <a:pt x="1164640" y="503262"/>
                  </a:lnTo>
                  <a:lnTo>
                    <a:pt x="1151940" y="503262"/>
                  </a:lnTo>
                  <a:lnTo>
                    <a:pt x="1151940" y="306463"/>
                  </a:lnTo>
                  <a:lnTo>
                    <a:pt x="1164640" y="305295"/>
                  </a:lnTo>
                  <a:lnTo>
                    <a:pt x="1164640" y="297649"/>
                  </a:lnTo>
                  <a:lnTo>
                    <a:pt x="1151940" y="300024"/>
                  </a:lnTo>
                  <a:lnTo>
                    <a:pt x="1151940" y="173062"/>
                  </a:lnTo>
                  <a:lnTo>
                    <a:pt x="1164640" y="173062"/>
                  </a:lnTo>
                  <a:lnTo>
                    <a:pt x="1164640" y="160362"/>
                  </a:lnTo>
                  <a:lnTo>
                    <a:pt x="1151940" y="160362"/>
                  </a:lnTo>
                  <a:lnTo>
                    <a:pt x="1151940" y="0"/>
                  </a:lnTo>
                  <a:lnTo>
                    <a:pt x="1139240" y="0"/>
                  </a:lnTo>
                  <a:lnTo>
                    <a:pt x="1139240" y="1832470"/>
                  </a:lnTo>
                  <a:lnTo>
                    <a:pt x="1103172" y="1836762"/>
                  </a:lnTo>
                  <a:lnTo>
                    <a:pt x="1034338" y="1836762"/>
                  </a:lnTo>
                  <a:lnTo>
                    <a:pt x="1034338" y="1671662"/>
                  </a:lnTo>
                  <a:lnTo>
                    <a:pt x="1094282" y="1671662"/>
                  </a:lnTo>
                  <a:lnTo>
                    <a:pt x="1139240" y="1675777"/>
                  </a:lnTo>
                  <a:lnTo>
                    <a:pt x="1139240" y="1667014"/>
                  </a:lnTo>
                  <a:lnTo>
                    <a:pt x="1094917" y="1658962"/>
                  </a:lnTo>
                  <a:lnTo>
                    <a:pt x="1034338" y="1658962"/>
                  </a:lnTo>
                  <a:lnTo>
                    <a:pt x="1034338" y="1502689"/>
                  </a:lnTo>
                  <a:lnTo>
                    <a:pt x="1139240" y="1494053"/>
                  </a:lnTo>
                  <a:lnTo>
                    <a:pt x="1139240" y="1481251"/>
                  </a:lnTo>
                  <a:lnTo>
                    <a:pt x="1034338" y="1489887"/>
                  </a:lnTo>
                  <a:lnTo>
                    <a:pt x="1034338" y="1309763"/>
                  </a:lnTo>
                  <a:lnTo>
                    <a:pt x="1139240" y="1313726"/>
                  </a:lnTo>
                  <a:lnTo>
                    <a:pt x="1139240" y="1298651"/>
                  </a:lnTo>
                  <a:lnTo>
                    <a:pt x="1034338" y="1290726"/>
                  </a:lnTo>
                  <a:lnTo>
                    <a:pt x="1034338" y="1133068"/>
                  </a:lnTo>
                  <a:lnTo>
                    <a:pt x="1139240" y="1125740"/>
                  </a:lnTo>
                  <a:lnTo>
                    <a:pt x="1139240" y="1117168"/>
                  </a:lnTo>
                  <a:lnTo>
                    <a:pt x="1034338" y="1122057"/>
                  </a:lnTo>
                  <a:lnTo>
                    <a:pt x="1034338" y="953579"/>
                  </a:lnTo>
                  <a:lnTo>
                    <a:pt x="1139240" y="957033"/>
                  </a:lnTo>
                  <a:lnTo>
                    <a:pt x="1139240" y="940866"/>
                  </a:lnTo>
                  <a:lnTo>
                    <a:pt x="1051356" y="935062"/>
                  </a:lnTo>
                  <a:lnTo>
                    <a:pt x="1034338" y="935062"/>
                  </a:lnTo>
                  <a:lnTo>
                    <a:pt x="1034338" y="721042"/>
                  </a:lnTo>
                  <a:lnTo>
                    <a:pt x="1067739" y="716356"/>
                  </a:lnTo>
                  <a:lnTo>
                    <a:pt x="1067739" y="935609"/>
                  </a:lnTo>
                  <a:lnTo>
                    <a:pt x="1080439" y="935609"/>
                  </a:lnTo>
                  <a:lnTo>
                    <a:pt x="1080439" y="714565"/>
                  </a:lnTo>
                  <a:lnTo>
                    <a:pt x="1093139" y="712787"/>
                  </a:lnTo>
                  <a:lnTo>
                    <a:pt x="1093139" y="935609"/>
                  </a:lnTo>
                  <a:lnTo>
                    <a:pt x="1105839" y="935609"/>
                  </a:lnTo>
                  <a:lnTo>
                    <a:pt x="1105839" y="710996"/>
                  </a:lnTo>
                  <a:lnTo>
                    <a:pt x="1138097" y="706462"/>
                  </a:lnTo>
                  <a:lnTo>
                    <a:pt x="1139240" y="706462"/>
                  </a:lnTo>
                  <a:lnTo>
                    <a:pt x="1139240" y="706094"/>
                  </a:lnTo>
                  <a:lnTo>
                    <a:pt x="1136700" y="706462"/>
                  </a:lnTo>
                  <a:lnTo>
                    <a:pt x="1105839" y="708634"/>
                  </a:lnTo>
                  <a:lnTo>
                    <a:pt x="1105839" y="515327"/>
                  </a:lnTo>
                  <a:lnTo>
                    <a:pt x="1113967" y="515962"/>
                  </a:lnTo>
                  <a:lnTo>
                    <a:pt x="1139240" y="515962"/>
                  </a:lnTo>
                  <a:lnTo>
                    <a:pt x="1139240" y="503262"/>
                  </a:lnTo>
                  <a:lnTo>
                    <a:pt x="1114475" y="503262"/>
                  </a:lnTo>
                  <a:lnTo>
                    <a:pt x="1105839" y="502589"/>
                  </a:lnTo>
                  <a:lnTo>
                    <a:pt x="1105839" y="310730"/>
                  </a:lnTo>
                  <a:lnTo>
                    <a:pt x="1139240" y="307644"/>
                  </a:lnTo>
                  <a:lnTo>
                    <a:pt x="1139240" y="300062"/>
                  </a:lnTo>
                  <a:lnTo>
                    <a:pt x="1105839" y="300062"/>
                  </a:lnTo>
                  <a:lnTo>
                    <a:pt x="1105839" y="186309"/>
                  </a:lnTo>
                  <a:lnTo>
                    <a:pt x="1139240" y="186309"/>
                  </a:lnTo>
                  <a:lnTo>
                    <a:pt x="1139240" y="176911"/>
                  </a:lnTo>
                  <a:lnTo>
                    <a:pt x="1137310" y="173062"/>
                  </a:lnTo>
                  <a:lnTo>
                    <a:pt x="1139240" y="173062"/>
                  </a:lnTo>
                  <a:lnTo>
                    <a:pt x="1139240" y="160362"/>
                  </a:lnTo>
                  <a:lnTo>
                    <a:pt x="1131112" y="160362"/>
                  </a:lnTo>
                  <a:lnTo>
                    <a:pt x="1130947" y="160350"/>
                  </a:lnTo>
                  <a:lnTo>
                    <a:pt x="1093139" y="84721"/>
                  </a:lnTo>
                  <a:lnTo>
                    <a:pt x="1093139" y="186309"/>
                  </a:lnTo>
                  <a:lnTo>
                    <a:pt x="1093139" y="709523"/>
                  </a:lnTo>
                  <a:lnTo>
                    <a:pt x="1080439" y="710412"/>
                  </a:lnTo>
                  <a:lnTo>
                    <a:pt x="1080439" y="513334"/>
                  </a:lnTo>
                  <a:lnTo>
                    <a:pt x="1093139" y="514337"/>
                  </a:lnTo>
                  <a:lnTo>
                    <a:pt x="1093139" y="501599"/>
                  </a:lnTo>
                  <a:lnTo>
                    <a:pt x="1080439" y="500595"/>
                  </a:lnTo>
                  <a:lnTo>
                    <a:pt x="1080439" y="313372"/>
                  </a:lnTo>
                  <a:lnTo>
                    <a:pt x="1083741" y="312762"/>
                  </a:lnTo>
                  <a:lnTo>
                    <a:pt x="1093139" y="311899"/>
                  </a:lnTo>
                  <a:lnTo>
                    <a:pt x="1093139" y="300062"/>
                  </a:lnTo>
                  <a:lnTo>
                    <a:pt x="1082344" y="300062"/>
                  </a:lnTo>
                  <a:lnTo>
                    <a:pt x="1080439" y="300418"/>
                  </a:lnTo>
                  <a:lnTo>
                    <a:pt x="1080439" y="186309"/>
                  </a:lnTo>
                  <a:lnTo>
                    <a:pt x="1093139" y="186309"/>
                  </a:lnTo>
                  <a:lnTo>
                    <a:pt x="1093139" y="84721"/>
                  </a:lnTo>
                  <a:lnTo>
                    <a:pt x="1086789" y="72009"/>
                  </a:lnTo>
                  <a:lnTo>
                    <a:pt x="1069035" y="107505"/>
                  </a:lnTo>
                  <a:lnTo>
                    <a:pt x="1067739" y="104914"/>
                  </a:lnTo>
                  <a:lnTo>
                    <a:pt x="1067739" y="711301"/>
                  </a:lnTo>
                  <a:lnTo>
                    <a:pt x="1034338" y="713638"/>
                  </a:lnTo>
                  <a:lnTo>
                    <a:pt x="1034338" y="509714"/>
                  </a:lnTo>
                  <a:lnTo>
                    <a:pt x="1067739" y="512343"/>
                  </a:lnTo>
                  <a:lnTo>
                    <a:pt x="1067739" y="499592"/>
                  </a:lnTo>
                  <a:lnTo>
                    <a:pt x="1034338" y="496976"/>
                  </a:lnTo>
                  <a:lnTo>
                    <a:pt x="1034338" y="321703"/>
                  </a:lnTo>
                  <a:lnTo>
                    <a:pt x="1067739" y="315658"/>
                  </a:lnTo>
                  <a:lnTo>
                    <a:pt x="1067739" y="302704"/>
                  </a:lnTo>
                  <a:lnTo>
                    <a:pt x="1034338" y="308737"/>
                  </a:lnTo>
                  <a:lnTo>
                    <a:pt x="1034338" y="186309"/>
                  </a:lnTo>
                  <a:lnTo>
                    <a:pt x="1067739" y="186309"/>
                  </a:lnTo>
                  <a:lnTo>
                    <a:pt x="1067739" y="104914"/>
                  </a:lnTo>
                  <a:lnTo>
                    <a:pt x="1065644" y="100723"/>
                  </a:lnTo>
                  <a:lnTo>
                    <a:pt x="1065644" y="114300"/>
                  </a:lnTo>
                  <a:lnTo>
                    <a:pt x="1047711" y="150164"/>
                  </a:lnTo>
                  <a:lnTo>
                    <a:pt x="1040917" y="149339"/>
                  </a:lnTo>
                  <a:lnTo>
                    <a:pt x="1040917" y="163741"/>
                  </a:lnTo>
                  <a:lnTo>
                    <a:pt x="1034338" y="176911"/>
                  </a:lnTo>
                  <a:lnTo>
                    <a:pt x="1034338" y="162153"/>
                  </a:lnTo>
                  <a:lnTo>
                    <a:pt x="1040917" y="163741"/>
                  </a:lnTo>
                  <a:lnTo>
                    <a:pt x="1040917" y="149339"/>
                  </a:lnTo>
                  <a:lnTo>
                    <a:pt x="1034338" y="148526"/>
                  </a:lnTo>
                  <a:lnTo>
                    <a:pt x="1034338" y="114300"/>
                  </a:lnTo>
                  <a:lnTo>
                    <a:pt x="1065644" y="114300"/>
                  </a:lnTo>
                  <a:lnTo>
                    <a:pt x="1065644" y="100723"/>
                  </a:lnTo>
                  <a:lnTo>
                    <a:pt x="1062913" y="95250"/>
                  </a:lnTo>
                  <a:lnTo>
                    <a:pt x="1021638" y="12700"/>
                  </a:lnTo>
                  <a:lnTo>
                    <a:pt x="1021638" y="114300"/>
                  </a:lnTo>
                  <a:lnTo>
                    <a:pt x="1021638" y="147662"/>
                  </a:lnTo>
                  <a:lnTo>
                    <a:pt x="1021638" y="1836762"/>
                  </a:lnTo>
                  <a:lnTo>
                    <a:pt x="1008938" y="1836762"/>
                  </a:lnTo>
                  <a:lnTo>
                    <a:pt x="1008938" y="1671662"/>
                  </a:lnTo>
                  <a:lnTo>
                    <a:pt x="1021638" y="1671662"/>
                  </a:lnTo>
                  <a:lnTo>
                    <a:pt x="1021638" y="1658962"/>
                  </a:lnTo>
                  <a:lnTo>
                    <a:pt x="1008938" y="1658962"/>
                  </a:lnTo>
                  <a:lnTo>
                    <a:pt x="1008938" y="1504772"/>
                  </a:lnTo>
                  <a:lnTo>
                    <a:pt x="1021638" y="1503730"/>
                  </a:lnTo>
                  <a:lnTo>
                    <a:pt x="1021638" y="1490929"/>
                  </a:lnTo>
                  <a:lnTo>
                    <a:pt x="1008938" y="1491983"/>
                  </a:lnTo>
                  <a:lnTo>
                    <a:pt x="1008938" y="1308798"/>
                  </a:lnTo>
                  <a:lnTo>
                    <a:pt x="1021638" y="1309281"/>
                  </a:lnTo>
                  <a:lnTo>
                    <a:pt x="1021638" y="1290662"/>
                  </a:lnTo>
                  <a:lnTo>
                    <a:pt x="1008938" y="1290662"/>
                  </a:lnTo>
                  <a:lnTo>
                    <a:pt x="1008938" y="1134846"/>
                  </a:lnTo>
                  <a:lnTo>
                    <a:pt x="1021638" y="1133957"/>
                  </a:lnTo>
                  <a:lnTo>
                    <a:pt x="1021638" y="1122654"/>
                  </a:lnTo>
                  <a:lnTo>
                    <a:pt x="1008938" y="1123238"/>
                  </a:lnTo>
                  <a:lnTo>
                    <a:pt x="1008938" y="952741"/>
                  </a:lnTo>
                  <a:lnTo>
                    <a:pt x="1021638" y="953160"/>
                  </a:lnTo>
                  <a:lnTo>
                    <a:pt x="1021638" y="935062"/>
                  </a:lnTo>
                  <a:lnTo>
                    <a:pt x="1008938" y="935062"/>
                  </a:lnTo>
                  <a:lnTo>
                    <a:pt x="1008938" y="724611"/>
                  </a:lnTo>
                  <a:lnTo>
                    <a:pt x="1021638" y="722833"/>
                  </a:lnTo>
                  <a:lnTo>
                    <a:pt x="1021638" y="714527"/>
                  </a:lnTo>
                  <a:lnTo>
                    <a:pt x="1008938" y="715416"/>
                  </a:lnTo>
                  <a:lnTo>
                    <a:pt x="1008938" y="507720"/>
                  </a:lnTo>
                  <a:lnTo>
                    <a:pt x="1021638" y="508723"/>
                  </a:lnTo>
                  <a:lnTo>
                    <a:pt x="1021638" y="495973"/>
                  </a:lnTo>
                  <a:lnTo>
                    <a:pt x="1008938" y="494982"/>
                  </a:lnTo>
                  <a:lnTo>
                    <a:pt x="1008938" y="326021"/>
                  </a:lnTo>
                  <a:lnTo>
                    <a:pt x="1013510" y="325462"/>
                  </a:lnTo>
                  <a:lnTo>
                    <a:pt x="1021638" y="324002"/>
                  </a:lnTo>
                  <a:lnTo>
                    <a:pt x="1021638" y="311035"/>
                  </a:lnTo>
                  <a:lnTo>
                    <a:pt x="1008938" y="313334"/>
                  </a:lnTo>
                  <a:lnTo>
                    <a:pt x="1008938" y="160362"/>
                  </a:lnTo>
                  <a:lnTo>
                    <a:pt x="1021638" y="160362"/>
                  </a:lnTo>
                  <a:lnTo>
                    <a:pt x="1021638" y="147662"/>
                  </a:lnTo>
                  <a:lnTo>
                    <a:pt x="1008938" y="147662"/>
                  </a:lnTo>
                  <a:lnTo>
                    <a:pt x="1008938" y="114300"/>
                  </a:lnTo>
                  <a:lnTo>
                    <a:pt x="1021638" y="114300"/>
                  </a:lnTo>
                  <a:lnTo>
                    <a:pt x="1021638" y="12700"/>
                  </a:lnTo>
                  <a:lnTo>
                    <a:pt x="1015288" y="0"/>
                  </a:lnTo>
                  <a:lnTo>
                    <a:pt x="958138" y="114300"/>
                  </a:lnTo>
                  <a:lnTo>
                    <a:pt x="996238" y="114300"/>
                  </a:lnTo>
                  <a:lnTo>
                    <a:pt x="996238" y="147662"/>
                  </a:lnTo>
                  <a:lnTo>
                    <a:pt x="582853" y="147662"/>
                  </a:lnTo>
                  <a:lnTo>
                    <a:pt x="582587" y="160362"/>
                  </a:lnTo>
                  <a:lnTo>
                    <a:pt x="996238" y="160362"/>
                  </a:lnTo>
                  <a:lnTo>
                    <a:pt x="996238" y="315620"/>
                  </a:lnTo>
                  <a:lnTo>
                    <a:pt x="996238" y="327558"/>
                  </a:lnTo>
                  <a:lnTo>
                    <a:pt x="996238" y="493979"/>
                  </a:lnTo>
                  <a:lnTo>
                    <a:pt x="952804" y="490562"/>
                  </a:lnTo>
                  <a:lnTo>
                    <a:pt x="795350" y="490562"/>
                  </a:lnTo>
                  <a:lnTo>
                    <a:pt x="719836" y="477862"/>
                  </a:lnTo>
                  <a:lnTo>
                    <a:pt x="578256" y="477862"/>
                  </a:lnTo>
                  <a:lnTo>
                    <a:pt x="513537" y="465162"/>
                  </a:lnTo>
                  <a:lnTo>
                    <a:pt x="374269" y="465162"/>
                  </a:lnTo>
                  <a:lnTo>
                    <a:pt x="350862" y="452462"/>
                  </a:lnTo>
                  <a:lnTo>
                    <a:pt x="275501" y="452462"/>
                  </a:lnTo>
                  <a:lnTo>
                    <a:pt x="261620" y="439762"/>
                  </a:lnTo>
                  <a:lnTo>
                    <a:pt x="229577" y="439762"/>
                  </a:lnTo>
                  <a:lnTo>
                    <a:pt x="234632" y="427062"/>
                  </a:lnTo>
                  <a:lnTo>
                    <a:pt x="262534" y="427062"/>
                  </a:lnTo>
                  <a:lnTo>
                    <a:pt x="275463" y="414362"/>
                  </a:lnTo>
                  <a:lnTo>
                    <a:pt x="324548" y="414362"/>
                  </a:lnTo>
                  <a:lnTo>
                    <a:pt x="344030" y="401662"/>
                  </a:lnTo>
                  <a:lnTo>
                    <a:pt x="410768" y="401662"/>
                  </a:lnTo>
                  <a:lnTo>
                    <a:pt x="435584" y="388962"/>
                  </a:lnTo>
                  <a:lnTo>
                    <a:pt x="488480" y="388962"/>
                  </a:lnTo>
                  <a:lnTo>
                    <a:pt x="516572" y="376262"/>
                  </a:lnTo>
                  <a:lnTo>
                    <a:pt x="606145" y="376262"/>
                  </a:lnTo>
                  <a:lnTo>
                    <a:pt x="637578" y="363562"/>
                  </a:lnTo>
                  <a:lnTo>
                    <a:pt x="702513" y="363562"/>
                  </a:lnTo>
                  <a:lnTo>
                    <a:pt x="735736" y="350862"/>
                  </a:lnTo>
                  <a:lnTo>
                    <a:pt x="803719" y="350862"/>
                  </a:lnTo>
                  <a:lnTo>
                    <a:pt x="996238" y="327558"/>
                  </a:lnTo>
                  <a:lnTo>
                    <a:pt x="996238" y="315620"/>
                  </a:lnTo>
                  <a:lnTo>
                    <a:pt x="941755" y="325462"/>
                  </a:lnTo>
                  <a:lnTo>
                    <a:pt x="871651" y="325462"/>
                  </a:lnTo>
                  <a:lnTo>
                    <a:pt x="802347" y="338162"/>
                  </a:lnTo>
                  <a:lnTo>
                    <a:pt x="734326" y="338162"/>
                  </a:lnTo>
                  <a:lnTo>
                    <a:pt x="701065" y="350862"/>
                  </a:lnTo>
                  <a:lnTo>
                    <a:pt x="636079" y="350862"/>
                  </a:lnTo>
                  <a:lnTo>
                    <a:pt x="604647" y="363562"/>
                  </a:lnTo>
                  <a:lnTo>
                    <a:pt x="544029" y="363562"/>
                  </a:lnTo>
                  <a:lnTo>
                    <a:pt x="486854" y="376262"/>
                  </a:lnTo>
                  <a:lnTo>
                    <a:pt x="433832" y="376262"/>
                  </a:lnTo>
                  <a:lnTo>
                    <a:pt x="408927" y="388962"/>
                  </a:lnTo>
                  <a:lnTo>
                    <a:pt x="341934" y="388962"/>
                  </a:lnTo>
                  <a:lnTo>
                    <a:pt x="322364" y="401662"/>
                  </a:lnTo>
                  <a:lnTo>
                    <a:pt x="272770" y="401662"/>
                  </a:lnTo>
                  <a:lnTo>
                    <a:pt x="259410" y="414362"/>
                  </a:lnTo>
                  <a:lnTo>
                    <a:pt x="229971" y="414362"/>
                  </a:lnTo>
                  <a:lnTo>
                    <a:pt x="223596" y="427062"/>
                  </a:lnTo>
                  <a:lnTo>
                    <a:pt x="215823" y="427062"/>
                  </a:lnTo>
                  <a:lnTo>
                    <a:pt x="215074" y="439762"/>
                  </a:lnTo>
                  <a:lnTo>
                    <a:pt x="221056" y="439762"/>
                  </a:lnTo>
                  <a:lnTo>
                    <a:pt x="221932" y="452462"/>
                  </a:lnTo>
                  <a:lnTo>
                    <a:pt x="258991" y="452462"/>
                  </a:lnTo>
                  <a:lnTo>
                    <a:pt x="273304" y="465162"/>
                  </a:lnTo>
                  <a:lnTo>
                    <a:pt x="349580" y="465162"/>
                  </a:lnTo>
                  <a:lnTo>
                    <a:pt x="373037" y="477862"/>
                  </a:lnTo>
                  <a:lnTo>
                    <a:pt x="512660" y="477862"/>
                  </a:lnTo>
                  <a:lnTo>
                    <a:pt x="577481" y="490562"/>
                  </a:lnTo>
                  <a:lnTo>
                    <a:pt x="719175" y="490562"/>
                  </a:lnTo>
                  <a:lnTo>
                    <a:pt x="872667" y="503262"/>
                  </a:lnTo>
                  <a:lnTo>
                    <a:pt x="952169" y="503262"/>
                  </a:lnTo>
                  <a:lnTo>
                    <a:pt x="996238" y="506730"/>
                  </a:lnTo>
                  <a:lnTo>
                    <a:pt x="996238" y="716318"/>
                  </a:lnTo>
                  <a:lnTo>
                    <a:pt x="996238" y="726401"/>
                  </a:lnTo>
                  <a:lnTo>
                    <a:pt x="996238" y="935062"/>
                  </a:lnTo>
                  <a:lnTo>
                    <a:pt x="764260" y="935062"/>
                  </a:lnTo>
                  <a:lnTo>
                    <a:pt x="671969" y="922362"/>
                  </a:lnTo>
                  <a:lnTo>
                    <a:pt x="497141" y="922362"/>
                  </a:lnTo>
                  <a:lnTo>
                    <a:pt x="415937" y="909662"/>
                  </a:lnTo>
                  <a:lnTo>
                    <a:pt x="304177" y="909662"/>
                  </a:lnTo>
                  <a:lnTo>
                    <a:pt x="237388" y="896962"/>
                  </a:lnTo>
                  <a:lnTo>
                    <a:pt x="125691" y="896962"/>
                  </a:lnTo>
                  <a:lnTo>
                    <a:pt x="102958" y="884262"/>
                  </a:lnTo>
                  <a:lnTo>
                    <a:pt x="48399" y="884262"/>
                  </a:lnTo>
                  <a:lnTo>
                    <a:pt x="35318" y="871562"/>
                  </a:lnTo>
                  <a:lnTo>
                    <a:pt x="18186" y="871562"/>
                  </a:lnTo>
                  <a:lnTo>
                    <a:pt x="26098" y="858862"/>
                  </a:lnTo>
                  <a:lnTo>
                    <a:pt x="49758" y="858862"/>
                  </a:lnTo>
                  <a:lnTo>
                    <a:pt x="65189" y="846162"/>
                  </a:lnTo>
                  <a:lnTo>
                    <a:pt x="102895" y="846162"/>
                  </a:lnTo>
                  <a:lnTo>
                    <a:pt x="125018" y="833462"/>
                  </a:lnTo>
                  <a:lnTo>
                    <a:pt x="175006" y="833462"/>
                  </a:lnTo>
                  <a:lnTo>
                    <a:pt x="202679" y="820762"/>
                  </a:lnTo>
                  <a:lnTo>
                    <a:pt x="263372" y="820762"/>
                  </a:lnTo>
                  <a:lnTo>
                    <a:pt x="296024" y="808062"/>
                  </a:lnTo>
                  <a:lnTo>
                    <a:pt x="365594" y="808062"/>
                  </a:lnTo>
                  <a:lnTo>
                    <a:pt x="519557" y="782662"/>
                  </a:lnTo>
                  <a:lnTo>
                    <a:pt x="688314" y="757262"/>
                  </a:lnTo>
                  <a:lnTo>
                    <a:pt x="776503" y="757262"/>
                  </a:lnTo>
                  <a:lnTo>
                    <a:pt x="996238" y="726401"/>
                  </a:lnTo>
                  <a:lnTo>
                    <a:pt x="996238" y="716318"/>
                  </a:lnTo>
                  <a:lnTo>
                    <a:pt x="955471" y="719162"/>
                  </a:lnTo>
                  <a:lnTo>
                    <a:pt x="775093" y="744562"/>
                  </a:lnTo>
                  <a:lnTo>
                    <a:pt x="686879" y="744562"/>
                  </a:lnTo>
                  <a:lnTo>
                    <a:pt x="518071" y="769962"/>
                  </a:lnTo>
                  <a:lnTo>
                    <a:pt x="363994" y="795362"/>
                  </a:lnTo>
                  <a:lnTo>
                    <a:pt x="294309" y="795362"/>
                  </a:lnTo>
                  <a:lnTo>
                    <a:pt x="261620" y="808062"/>
                  </a:lnTo>
                  <a:lnTo>
                    <a:pt x="200774" y="808062"/>
                  </a:lnTo>
                  <a:lnTo>
                    <a:pt x="173012" y="820762"/>
                  </a:lnTo>
                  <a:lnTo>
                    <a:pt x="122796" y="820762"/>
                  </a:lnTo>
                  <a:lnTo>
                    <a:pt x="100533" y="833462"/>
                  </a:lnTo>
                  <a:lnTo>
                    <a:pt x="62420" y="833462"/>
                  </a:lnTo>
                  <a:lnTo>
                    <a:pt x="46609" y="846162"/>
                  </a:lnTo>
                  <a:lnTo>
                    <a:pt x="21882" y="846162"/>
                  </a:lnTo>
                  <a:lnTo>
                    <a:pt x="13030" y="858862"/>
                  </a:lnTo>
                  <a:lnTo>
                    <a:pt x="533" y="858862"/>
                  </a:lnTo>
                  <a:lnTo>
                    <a:pt x="0" y="871562"/>
                  </a:lnTo>
                  <a:lnTo>
                    <a:pt x="1435" y="871562"/>
                  </a:lnTo>
                  <a:lnTo>
                    <a:pt x="4495" y="884262"/>
                  </a:lnTo>
                  <a:lnTo>
                    <a:pt x="31902" y="884262"/>
                  </a:lnTo>
                  <a:lnTo>
                    <a:pt x="45681" y="896962"/>
                  </a:lnTo>
                  <a:lnTo>
                    <a:pt x="101231" y="896962"/>
                  </a:lnTo>
                  <a:lnTo>
                    <a:pt x="124218" y="909662"/>
                  </a:lnTo>
                  <a:lnTo>
                    <a:pt x="236359" y="909662"/>
                  </a:lnTo>
                  <a:lnTo>
                    <a:pt x="269087" y="922362"/>
                  </a:lnTo>
                  <a:lnTo>
                    <a:pt x="415188" y="922362"/>
                  </a:lnTo>
                  <a:lnTo>
                    <a:pt x="496481" y="935062"/>
                  </a:lnTo>
                  <a:lnTo>
                    <a:pt x="582041" y="935062"/>
                  </a:lnTo>
                  <a:lnTo>
                    <a:pt x="763714" y="947762"/>
                  </a:lnTo>
                  <a:lnTo>
                    <a:pt x="858062" y="947762"/>
                  </a:lnTo>
                  <a:lnTo>
                    <a:pt x="996238" y="952322"/>
                  </a:lnTo>
                  <a:lnTo>
                    <a:pt x="996238" y="1123835"/>
                  </a:lnTo>
                  <a:lnTo>
                    <a:pt x="996238" y="1135735"/>
                  </a:lnTo>
                  <a:lnTo>
                    <a:pt x="996238" y="1290662"/>
                  </a:lnTo>
                  <a:lnTo>
                    <a:pt x="783932" y="1290662"/>
                  </a:lnTo>
                  <a:lnTo>
                    <a:pt x="704126" y="1277962"/>
                  </a:lnTo>
                  <a:lnTo>
                    <a:pt x="553491" y="1277962"/>
                  </a:lnTo>
                  <a:lnTo>
                    <a:pt x="483997" y="1265262"/>
                  </a:lnTo>
                  <a:lnTo>
                    <a:pt x="359956" y="1265262"/>
                  </a:lnTo>
                  <a:lnTo>
                    <a:pt x="332587" y="1252562"/>
                  </a:lnTo>
                  <a:lnTo>
                    <a:pt x="239966" y="1252562"/>
                  </a:lnTo>
                  <a:lnTo>
                    <a:pt x="221424" y="1239862"/>
                  </a:lnTo>
                  <a:lnTo>
                    <a:pt x="168973" y="1239862"/>
                  </a:lnTo>
                  <a:lnTo>
                    <a:pt x="161251" y="1227162"/>
                  </a:lnTo>
                  <a:lnTo>
                    <a:pt x="191071" y="1227162"/>
                  </a:lnTo>
                  <a:lnTo>
                    <a:pt x="206184" y="1214462"/>
                  </a:lnTo>
                  <a:lnTo>
                    <a:pt x="264972" y="1214462"/>
                  </a:lnTo>
                  <a:lnTo>
                    <a:pt x="288747" y="1201762"/>
                  </a:lnTo>
                  <a:lnTo>
                    <a:pt x="371284" y="1201762"/>
                  </a:lnTo>
                  <a:lnTo>
                    <a:pt x="434771" y="1189062"/>
                  </a:lnTo>
                  <a:lnTo>
                    <a:pt x="468833" y="1189062"/>
                  </a:lnTo>
                  <a:lnTo>
                    <a:pt x="540918" y="1176362"/>
                  </a:lnTo>
                  <a:lnTo>
                    <a:pt x="617956" y="1176362"/>
                  </a:lnTo>
                  <a:lnTo>
                    <a:pt x="698995" y="1163662"/>
                  </a:lnTo>
                  <a:lnTo>
                    <a:pt x="783564" y="1163662"/>
                  </a:lnTo>
                  <a:lnTo>
                    <a:pt x="960043" y="1138262"/>
                  </a:lnTo>
                  <a:lnTo>
                    <a:pt x="996238" y="1135735"/>
                  </a:lnTo>
                  <a:lnTo>
                    <a:pt x="996238" y="1123835"/>
                  </a:lnTo>
                  <a:lnTo>
                    <a:pt x="959027" y="1125562"/>
                  </a:lnTo>
                  <a:lnTo>
                    <a:pt x="782510" y="1150962"/>
                  </a:lnTo>
                  <a:lnTo>
                    <a:pt x="697915" y="1150962"/>
                  </a:lnTo>
                  <a:lnTo>
                    <a:pt x="616839" y="1163662"/>
                  </a:lnTo>
                  <a:lnTo>
                    <a:pt x="539762" y="1163662"/>
                  </a:lnTo>
                  <a:lnTo>
                    <a:pt x="467639" y="1176362"/>
                  </a:lnTo>
                  <a:lnTo>
                    <a:pt x="400989" y="1176362"/>
                  </a:lnTo>
                  <a:lnTo>
                    <a:pt x="369925" y="1189062"/>
                  </a:lnTo>
                  <a:lnTo>
                    <a:pt x="313004" y="1189062"/>
                  </a:lnTo>
                  <a:lnTo>
                    <a:pt x="263258" y="1201762"/>
                  </a:lnTo>
                  <a:lnTo>
                    <a:pt x="203936" y="1201762"/>
                  </a:lnTo>
                  <a:lnTo>
                    <a:pt x="188569" y="1214462"/>
                  </a:lnTo>
                  <a:lnTo>
                    <a:pt x="155892" y="1214462"/>
                  </a:lnTo>
                  <a:lnTo>
                    <a:pt x="150393" y="1227162"/>
                  </a:lnTo>
                  <a:lnTo>
                    <a:pt x="144513" y="1227162"/>
                  </a:lnTo>
                  <a:lnTo>
                    <a:pt x="144919" y="1239862"/>
                  </a:lnTo>
                  <a:lnTo>
                    <a:pt x="155752" y="1239862"/>
                  </a:lnTo>
                  <a:lnTo>
                    <a:pt x="157238" y="1239862"/>
                  </a:lnTo>
                  <a:lnTo>
                    <a:pt x="164947" y="1252562"/>
                  </a:lnTo>
                  <a:lnTo>
                    <a:pt x="219557" y="1252562"/>
                  </a:lnTo>
                  <a:lnTo>
                    <a:pt x="238353" y="1265262"/>
                  </a:lnTo>
                  <a:lnTo>
                    <a:pt x="331470" y="1265262"/>
                  </a:lnTo>
                  <a:lnTo>
                    <a:pt x="358952" y="1277962"/>
                  </a:lnTo>
                  <a:lnTo>
                    <a:pt x="483146" y="1277962"/>
                  </a:lnTo>
                  <a:lnTo>
                    <a:pt x="552716" y="1290662"/>
                  </a:lnTo>
                  <a:lnTo>
                    <a:pt x="703453" y="1290662"/>
                  </a:lnTo>
                  <a:lnTo>
                    <a:pt x="783285" y="1303362"/>
                  </a:lnTo>
                  <a:lnTo>
                    <a:pt x="865301" y="1303362"/>
                  </a:lnTo>
                  <a:lnTo>
                    <a:pt x="996238" y="1308315"/>
                  </a:lnTo>
                  <a:lnTo>
                    <a:pt x="996238" y="1493024"/>
                  </a:lnTo>
                  <a:lnTo>
                    <a:pt x="996238" y="1505813"/>
                  </a:lnTo>
                  <a:lnTo>
                    <a:pt x="996238" y="1658962"/>
                  </a:lnTo>
                  <a:lnTo>
                    <a:pt x="954582" y="1658962"/>
                  </a:lnTo>
                  <a:lnTo>
                    <a:pt x="885240" y="1646262"/>
                  </a:lnTo>
                  <a:lnTo>
                    <a:pt x="718807" y="1646262"/>
                  </a:lnTo>
                  <a:lnTo>
                    <a:pt x="687209" y="1633562"/>
                  </a:lnTo>
                  <a:lnTo>
                    <a:pt x="541680" y="1633562"/>
                  </a:lnTo>
                  <a:lnTo>
                    <a:pt x="515416" y="1620862"/>
                  </a:lnTo>
                  <a:lnTo>
                    <a:pt x="422821" y="1620862"/>
                  </a:lnTo>
                  <a:lnTo>
                    <a:pt x="402983" y="1608162"/>
                  </a:lnTo>
                  <a:lnTo>
                    <a:pt x="339432" y="1608162"/>
                  </a:lnTo>
                  <a:lnTo>
                    <a:pt x="327787" y="1595462"/>
                  </a:lnTo>
                  <a:lnTo>
                    <a:pt x="304914" y="1595462"/>
                  </a:lnTo>
                  <a:lnTo>
                    <a:pt x="311315" y="1582762"/>
                  </a:lnTo>
                  <a:lnTo>
                    <a:pt x="358622" y="1582762"/>
                  </a:lnTo>
                  <a:lnTo>
                    <a:pt x="375488" y="1570062"/>
                  </a:lnTo>
                  <a:lnTo>
                    <a:pt x="414413" y="1570062"/>
                  </a:lnTo>
                  <a:lnTo>
                    <a:pt x="436435" y="1557362"/>
                  </a:lnTo>
                  <a:lnTo>
                    <a:pt x="511479" y="1557362"/>
                  </a:lnTo>
                  <a:lnTo>
                    <a:pt x="568286" y="1544662"/>
                  </a:lnTo>
                  <a:lnTo>
                    <a:pt x="629793" y="1544662"/>
                  </a:lnTo>
                  <a:lnTo>
                    <a:pt x="695490" y="1531962"/>
                  </a:lnTo>
                  <a:lnTo>
                    <a:pt x="764616" y="1531962"/>
                  </a:lnTo>
                  <a:lnTo>
                    <a:pt x="911021" y="1506562"/>
                  </a:lnTo>
                  <a:lnTo>
                    <a:pt x="987094" y="1506562"/>
                  </a:lnTo>
                  <a:lnTo>
                    <a:pt x="996238" y="1505813"/>
                  </a:lnTo>
                  <a:lnTo>
                    <a:pt x="996238" y="1493024"/>
                  </a:lnTo>
                  <a:lnTo>
                    <a:pt x="985951" y="1493862"/>
                  </a:lnTo>
                  <a:lnTo>
                    <a:pt x="909878" y="1493862"/>
                  </a:lnTo>
                  <a:lnTo>
                    <a:pt x="763358" y="1519262"/>
                  </a:lnTo>
                  <a:lnTo>
                    <a:pt x="694182" y="1519262"/>
                  </a:lnTo>
                  <a:lnTo>
                    <a:pt x="628434" y="1531962"/>
                  </a:lnTo>
                  <a:lnTo>
                    <a:pt x="566877" y="1531962"/>
                  </a:lnTo>
                  <a:lnTo>
                    <a:pt x="509955" y="1544662"/>
                  </a:lnTo>
                  <a:lnTo>
                    <a:pt x="434695" y="1544662"/>
                  </a:lnTo>
                  <a:lnTo>
                    <a:pt x="412521" y="1557362"/>
                  </a:lnTo>
                  <a:lnTo>
                    <a:pt x="373329" y="1557362"/>
                  </a:lnTo>
                  <a:lnTo>
                    <a:pt x="356298" y="1570062"/>
                  </a:lnTo>
                  <a:lnTo>
                    <a:pt x="316547" y="1570062"/>
                  </a:lnTo>
                  <a:lnTo>
                    <a:pt x="307213" y="1582762"/>
                  </a:lnTo>
                  <a:lnTo>
                    <a:pt x="289598" y="1582762"/>
                  </a:lnTo>
                  <a:lnTo>
                    <a:pt x="289102" y="1595462"/>
                  </a:lnTo>
                  <a:lnTo>
                    <a:pt x="293471" y="1595462"/>
                  </a:lnTo>
                  <a:lnTo>
                    <a:pt x="298602" y="1608162"/>
                  </a:lnTo>
                  <a:lnTo>
                    <a:pt x="324650" y="1608162"/>
                  </a:lnTo>
                  <a:lnTo>
                    <a:pt x="336626" y="1620862"/>
                  </a:lnTo>
                  <a:lnTo>
                    <a:pt x="401281" y="1620862"/>
                  </a:lnTo>
                  <a:lnTo>
                    <a:pt x="421259" y="1633562"/>
                  </a:lnTo>
                  <a:lnTo>
                    <a:pt x="514210" y="1633562"/>
                  </a:lnTo>
                  <a:lnTo>
                    <a:pt x="540524" y="1646262"/>
                  </a:lnTo>
                  <a:lnTo>
                    <a:pt x="686269" y="1646262"/>
                  </a:lnTo>
                  <a:lnTo>
                    <a:pt x="717918" y="1658962"/>
                  </a:lnTo>
                  <a:lnTo>
                    <a:pt x="884478" y="1658962"/>
                  </a:lnTo>
                  <a:lnTo>
                    <a:pt x="953820" y="1671662"/>
                  </a:lnTo>
                  <a:lnTo>
                    <a:pt x="996238" y="1671662"/>
                  </a:lnTo>
                  <a:lnTo>
                    <a:pt x="996238" y="1836762"/>
                  </a:lnTo>
                  <a:lnTo>
                    <a:pt x="991920" y="1836762"/>
                  </a:lnTo>
                  <a:lnTo>
                    <a:pt x="935024" y="1849462"/>
                  </a:lnTo>
                  <a:lnTo>
                    <a:pt x="819073" y="1849462"/>
                  </a:lnTo>
                  <a:lnTo>
                    <a:pt x="708533" y="1860880"/>
                  </a:lnTo>
                  <a:lnTo>
                    <a:pt x="706297" y="1836762"/>
                  </a:lnTo>
                  <a:lnTo>
                    <a:pt x="582625" y="1874862"/>
                  </a:lnTo>
                  <a:lnTo>
                    <a:pt x="712203" y="1900262"/>
                  </a:lnTo>
                  <a:lnTo>
                    <a:pt x="709841" y="1874862"/>
                  </a:lnTo>
                  <a:lnTo>
                    <a:pt x="709714" y="1873567"/>
                  </a:lnTo>
                  <a:lnTo>
                    <a:pt x="819962" y="1862162"/>
                  </a:lnTo>
                  <a:lnTo>
                    <a:pt x="936040" y="1862162"/>
                  </a:lnTo>
                  <a:lnTo>
                    <a:pt x="993063" y="1849462"/>
                  </a:lnTo>
                  <a:lnTo>
                    <a:pt x="996238" y="1849462"/>
                  </a:lnTo>
                  <a:lnTo>
                    <a:pt x="996238" y="2016086"/>
                  </a:lnTo>
                  <a:lnTo>
                    <a:pt x="1008938" y="2016086"/>
                  </a:lnTo>
                  <a:lnTo>
                    <a:pt x="1008938" y="1849462"/>
                  </a:lnTo>
                  <a:lnTo>
                    <a:pt x="1021638" y="1849462"/>
                  </a:lnTo>
                  <a:lnTo>
                    <a:pt x="1021638" y="2016086"/>
                  </a:lnTo>
                  <a:lnTo>
                    <a:pt x="1034338" y="2016086"/>
                  </a:lnTo>
                  <a:lnTo>
                    <a:pt x="1034338" y="1849462"/>
                  </a:lnTo>
                  <a:lnTo>
                    <a:pt x="1104188" y="1849462"/>
                  </a:lnTo>
                  <a:lnTo>
                    <a:pt x="1139240" y="1845183"/>
                  </a:lnTo>
                  <a:lnTo>
                    <a:pt x="1139240" y="1973757"/>
                  </a:lnTo>
                  <a:lnTo>
                    <a:pt x="1101140" y="1973757"/>
                  </a:lnTo>
                  <a:lnTo>
                    <a:pt x="1158290" y="2088057"/>
                  </a:lnTo>
                  <a:lnTo>
                    <a:pt x="1205903" y="1992820"/>
                  </a:lnTo>
                  <a:lnTo>
                    <a:pt x="1215440" y="1973757"/>
                  </a:lnTo>
                  <a:lnTo>
                    <a:pt x="1177340" y="1973757"/>
                  </a:lnTo>
                  <a:lnTo>
                    <a:pt x="1177340" y="1840534"/>
                  </a:lnTo>
                  <a:lnTo>
                    <a:pt x="1312087" y="1824062"/>
                  </a:lnTo>
                  <a:lnTo>
                    <a:pt x="1360347" y="1824062"/>
                  </a:lnTo>
                  <a:lnTo>
                    <a:pt x="1406829" y="1811362"/>
                  </a:lnTo>
                  <a:lnTo>
                    <a:pt x="1493951" y="1811362"/>
                  </a:lnTo>
                  <a:lnTo>
                    <a:pt x="1534591" y="1798662"/>
                  </a:lnTo>
                  <a:lnTo>
                    <a:pt x="1608632" y="1798662"/>
                  </a:lnTo>
                  <a:lnTo>
                    <a:pt x="1625777" y="1785962"/>
                  </a:lnTo>
                  <a:lnTo>
                    <a:pt x="1687245" y="1785962"/>
                  </a:lnTo>
                  <a:lnTo>
                    <a:pt x="1713915" y="1773262"/>
                  </a:lnTo>
                  <a:lnTo>
                    <a:pt x="1767509" y="1773262"/>
                  </a:lnTo>
                  <a:lnTo>
                    <a:pt x="1776018" y="1760562"/>
                  </a:lnTo>
                  <a:lnTo>
                    <a:pt x="1801926" y="1760562"/>
                  </a:lnTo>
                  <a:lnTo>
                    <a:pt x="1806498" y="1747862"/>
                  </a:lnTo>
                  <a:lnTo>
                    <a:pt x="1815261" y="1747862"/>
                  </a:lnTo>
                  <a:lnTo>
                    <a:pt x="1815388" y="1735162"/>
                  </a:lnTo>
                  <a:lnTo>
                    <a:pt x="1811070" y="1735162"/>
                  </a:lnTo>
                  <a:lnTo>
                    <a:pt x="1810562" y="1722462"/>
                  </a:lnTo>
                  <a:lnTo>
                    <a:pt x="1801926" y="1722462"/>
                  </a:lnTo>
                  <a:lnTo>
                    <a:pt x="1801926" y="1735162"/>
                  </a:lnTo>
                  <a:lnTo>
                    <a:pt x="1798878" y="1747862"/>
                  </a:lnTo>
                  <a:lnTo>
                    <a:pt x="1772335" y="1747862"/>
                  </a:lnTo>
                  <a:lnTo>
                    <a:pt x="1764334" y="1760562"/>
                  </a:lnTo>
                  <a:lnTo>
                    <a:pt x="1711629" y="1760562"/>
                  </a:lnTo>
                  <a:lnTo>
                    <a:pt x="1698802" y="1773262"/>
                  </a:lnTo>
                  <a:lnTo>
                    <a:pt x="1623999" y="1773262"/>
                  </a:lnTo>
                  <a:lnTo>
                    <a:pt x="1606981" y="1785962"/>
                  </a:lnTo>
                  <a:lnTo>
                    <a:pt x="1533067" y="1785962"/>
                  </a:lnTo>
                  <a:lnTo>
                    <a:pt x="1492681" y="1798662"/>
                  </a:lnTo>
                  <a:lnTo>
                    <a:pt x="1405559" y="1798662"/>
                  </a:lnTo>
                  <a:lnTo>
                    <a:pt x="1359077" y="1811362"/>
                  </a:lnTo>
                  <a:lnTo>
                    <a:pt x="1261160" y="1811362"/>
                  </a:lnTo>
                  <a:lnTo>
                    <a:pt x="1209725" y="1824062"/>
                  </a:lnTo>
                  <a:lnTo>
                    <a:pt x="1177340" y="1827923"/>
                  </a:lnTo>
                  <a:lnTo>
                    <a:pt x="1177340" y="1679257"/>
                  </a:lnTo>
                  <a:lnTo>
                    <a:pt x="1233347" y="1684362"/>
                  </a:lnTo>
                  <a:lnTo>
                    <a:pt x="1334058" y="1697062"/>
                  </a:lnTo>
                  <a:lnTo>
                    <a:pt x="1490014" y="1697062"/>
                  </a:lnTo>
                  <a:lnTo>
                    <a:pt x="1518716" y="1709762"/>
                  </a:lnTo>
                  <a:lnTo>
                    <a:pt x="1623618" y="1709762"/>
                  </a:lnTo>
                  <a:lnTo>
                    <a:pt x="1668830" y="1722462"/>
                  </a:lnTo>
                  <a:lnTo>
                    <a:pt x="1756714" y="1722462"/>
                  </a:lnTo>
                  <a:lnTo>
                    <a:pt x="1769414" y="1735162"/>
                  </a:lnTo>
                  <a:lnTo>
                    <a:pt x="1801926" y="1735162"/>
                  </a:lnTo>
                  <a:lnTo>
                    <a:pt x="1801926" y="1722462"/>
                  </a:lnTo>
                  <a:lnTo>
                    <a:pt x="1771573" y="1722462"/>
                  </a:lnTo>
                  <a:lnTo>
                    <a:pt x="1758492" y="1709762"/>
                  </a:lnTo>
                  <a:lnTo>
                    <a:pt x="1669973" y="1709762"/>
                  </a:lnTo>
                  <a:lnTo>
                    <a:pt x="1624634" y="1697062"/>
                  </a:lnTo>
                  <a:lnTo>
                    <a:pt x="1519732" y="1697062"/>
                  </a:lnTo>
                  <a:lnTo>
                    <a:pt x="1490903" y="1684362"/>
                  </a:lnTo>
                  <a:lnTo>
                    <a:pt x="1334820" y="1684362"/>
                  </a:lnTo>
                  <a:lnTo>
                    <a:pt x="1233982" y="1671662"/>
                  </a:lnTo>
                  <a:lnTo>
                    <a:pt x="1177340" y="1671662"/>
                  </a:lnTo>
                  <a:lnTo>
                    <a:pt x="1177340" y="1490929"/>
                  </a:lnTo>
                  <a:lnTo>
                    <a:pt x="1295958" y="1481162"/>
                  </a:lnTo>
                  <a:lnTo>
                    <a:pt x="1444675" y="1455762"/>
                  </a:lnTo>
                  <a:lnTo>
                    <a:pt x="1515541" y="1455762"/>
                  </a:lnTo>
                  <a:lnTo>
                    <a:pt x="1583105" y="1443062"/>
                  </a:lnTo>
                  <a:lnTo>
                    <a:pt x="1647113" y="1443062"/>
                  </a:lnTo>
                  <a:lnTo>
                    <a:pt x="1706676" y="1430362"/>
                  </a:lnTo>
                  <a:lnTo>
                    <a:pt x="1761286" y="1430362"/>
                  </a:lnTo>
                  <a:lnTo>
                    <a:pt x="1786432" y="1417662"/>
                  </a:lnTo>
                  <a:lnTo>
                    <a:pt x="1852980" y="1417662"/>
                  </a:lnTo>
                  <a:lnTo>
                    <a:pt x="1872030" y="1404962"/>
                  </a:lnTo>
                  <a:lnTo>
                    <a:pt x="1918004" y="1404962"/>
                  </a:lnTo>
                  <a:lnTo>
                    <a:pt x="1929561" y="1392262"/>
                  </a:lnTo>
                  <a:lnTo>
                    <a:pt x="1952548" y="1392262"/>
                  </a:lnTo>
                  <a:lnTo>
                    <a:pt x="1952929" y="1379562"/>
                  </a:lnTo>
                  <a:lnTo>
                    <a:pt x="1957628" y="1379562"/>
                  </a:lnTo>
                  <a:lnTo>
                    <a:pt x="1956993" y="1366862"/>
                  </a:lnTo>
                  <a:lnTo>
                    <a:pt x="1941626" y="1366862"/>
                  </a:lnTo>
                  <a:lnTo>
                    <a:pt x="1941626" y="1379562"/>
                  </a:lnTo>
                  <a:lnTo>
                    <a:pt x="1925624" y="1379562"/>
                  </a:lnTo>
                  <a:lnTo>
                    <a:pt x="1914702" y="1392262"/>
                  </a:lnTo>
                  <a:lnTo>
                    <a:pt x="1869617" y="1392262"/>
                  </a:lnTo>
                  <a:lnTo>
                    <a:pt x="1850821" y="1404962"/>
                  </a:lnTo>
                  <a:lnTo>
                    <a:pt x="1784654" y="1404962"/>
                  </a:lnTo>
                  <a:lnTo>
                    <a:pt x="1759508" y="1417662"/>
                  </a:lnTo>
                  <a:lnTo>
                    <a:pt x="1705152" y="1417662"/>
                  </a:lnTo>
                  <a:lnTo>
                    <a:pt x="1645589" y="1430362"/>
                  </a:lnTo>
                  <a:lnTo>
                    <a:pt x="1581835" y="1430362"/>
                  </a:lnTo>
                  <a:lnTo>
                    <a:pt x="1514144" y="1443062"/>
                  </a:lnTo>
                  <a:lnTo>
                    <a:pt x="1443405" y="1443062"/>
                  </a:lnTo>
                  <a:lnTo>
                    <a:pt x="1294688" y="1468462"/>
                  </a:lnTo>
                  <a:lnTo>
                    <a:pt x="1177340" y="1478127"/>
                  </a:lnTo>
                  <a:lnTo>
                    <a:pt x="1177340" y="1315173"/>
                  </a:lnTo>
                  <a:lnTo>
                    <a:pt x="1201089" y="1316062"/>
                  </a:lnTo>
                  <a:lnTo>
                    <a:pt x="1283766" y="1316062"/>
                  </a:lnTo>
                  <a:lnTo>
                    <a:pt x="1364538" y="1328762"/>
                  </a:lnTo>
                  <a:lnTo>
                    <a:pt x="1517954" y="1328762"/>
                  </a:lnTo>
                  <a:lnTo>
                    <a:pt x="1589201" y="1341462"/>
                  </a:lnTo>
                  <a:lnTo>
                    <a:pt x="1717725" y="1341462"/>
                  </a:lnTo>
                  <a:lnTo>
                    <a:pt x="1746427" y="1354162"/>
                  </a:lnTo>
                  <a:lnTo>
                    <a:pt x="1865299" y="1354162"/>
                  </a:lnTo>
                  <a:lnTo>
                    <a:pt x="1883460" y="1366862"/>
                  </a:lnTo>
                  <a:lnTo>
                    <a:pt x="1934895" y="1366862"/>
                  </a:lnTo>
                  <a:lnTo>
                    <a:pt x="1941626" y="1379562"/>
                  </a:lnTo>
                  <a:lnTo>
                    <a:pt x="1941626" y="1366862"/>
                  </a:lnTo>
                  <a:lnTo>
                    <a:pt x="1938197" y="1366862"/>
                  </a:lnTo>
                  <a:lnTo>
                    <a:pt x="1928164" y="1354162"/>
                  </a:lnTo>
                  <a:lnTo>
                    <a:pt x="1866823" y="1354162"/>
                  </a:lnTo>
                  <a:lnTo>
                    <a:pt x="1846376" y="1341462"/>
                  </a:lnTo>
                  <a:lnTo>
                    <a:pt x="1747443" y="1341462"/>
                  </a:lnTo>
                  <a:lnTo>
                    <a:pt x="1718614" y="1328762"/>
                  </a:lnTo>
                  <a:lnTo>
                    <a:pt x="1589963" y="1328762"/>
                  </a:lnTo>
                  <a:lnTo>
                    <a:pt x="1518589" y="1316062"/>
                  </a:lnTo>
                  <a:lnTo>
                    <a:pt x="1365173" y="1316062"/>
                  </a:lnTo>
                  <a:lnTo>
                    <a:pt x="1284401" y="1303362"/>
                  </a:lnTo>
                  <a:lnTo>
                    <a:pt x="1201724" y="1303362"/>
                  </a:lnTo>
                  <a:lnTo>
                    <a:pt x="1177340" y="1301521"/>
                  </a:lnTo>
                  <a:lnTo>
                    <a:pt x="1177340" y="1125562"/>
                  </a:lnTo>
                  <a:lnTo>
                    <a:pt x="1232712" y="1125562"/>
                  </a:lnTo>
                  <a:lnTo>
                    <a:pt x="1322755" y="1112862"/>
                  </a:lnTo>
                  <a:lnTo>
                    <a:pt x="1411401" y="1112862"/>
                  </a:lnTo>
                  <a:lnTo>
                    <a:pt x="1580946" y="1087462"/>
                  </a:lnTo>
                  <a:lnTo>
                    <a:pt x="1660575" y="1087462"/>
                  </a:lnTo>
                  <a:lnTo>
                    <a:pt x="1735759" y="1074762"/>
                  </a:lnTo>
                  <a:lnTo>
                    <a:pt x="1805863" y="1074762"/>
                  </a:lnTo>
                  <a:lnTo>
                    <a:pt x="1838756" y="1062062"/>
                  </a:lnTo>
                  <a:lnTo>
                    <a:pt x="1927910" y="1062062"/>
                  </a:lnTo>
                  <a:lnTo>
                    <a:pt x="1954072" y="1049362"/>
                  </a:lnTo>
                  <a:lnTo>
                    <a:pt x="2021001" y="1049362"/>
                  </a:lnTo>
                  <a:lnTo>
                    <a:pt x="2039162" y="1036662"/>
                  </a:lnTo>
                  <a:lnTo>
                    <a:pt x="2080183" y="1036662"/>
                  </a:lnTo>
                  <a:lnTo>
                    <a:pt x="2089327" y="1023962"/>
                  </a:lnTo>
                  <a:lnTo>
                    <a:pt x="2090216" y="1023962"/>
                  </a:lnTo>
                  <a:lnTo>
                    <a:pt x="2090978" y="1023962"/>
                  </a:lnTo>
                  <a:lnTo>
                    <a:pt x="2101646" y="1023962"/>
                  </a:lnTo>
                  <a:lnTo>
                    <a:pt x="2102027" y="1011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12" y="900175"/>
              <a:ext cx="9110599" cy="48592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87" y="2128900"/>
              <a:ext cx="8286750" cy="2754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8573" y="424053"/>
            <a:ext cx="8359775" cy="1857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1130" algn="ctr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omic Sans MS"/>
                <a:cs typeface="Comic Sans MS"/>
              </a:rPr>
              <a:t>Esame</a:t>
            </a:r>
            <a:r>
              <a:rPr sz="4000" spc="-25" dirty="0">
                <a:latin typeface="Comic Sans MS"/>
                <a:cs typeface="Comic Sans MS"/>
              </a:rPr>
              <a:t> </a:t>
            </a:r>
            <a:r>
              <a:rPr sz="4000" spc="-5" dirty="0">
                <a:latin typeface="Comic Sans MS"/>
                <a:cs typeface="Comic Sans MS"/>
              </a:rPr>
              <a:t>colturale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4830"/>
              </a:spcBef>
            </a:pP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Incubazione</a:t>
            </a:r>
            <a:r>
              <a:rPr sz="4000" spc="3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omic Sans MS"/>
                <a:cs typeface="Comic Sans MS"/>
              </a:rPr>
              <a:t>terreni</a:t>
            </a:r>
            <a:r>
              <a:rPr sz="4000" spc="4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di</a:t>
            </a:r>
            <a:r>
              <a:rPr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omic Sans MS"/>
                <a:cs typeface="Comic Sans MS"/>
              </a:rPr>
              <a:t>coltura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1021" y="3414521"/>
            <a:ext cx="299593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7975" indent="-29591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spc="-5" dirty="0">
                <a:latin typeface="Comic Sans MS"/>
                <a:cs typeface="Comic Sans MS"/>
              </a:rPr>
              <a:t>temperatura</a:t>
            </a:r>
            <a:endParaRPr sz="3600">
              <a:latin typeface="Comic Sans MS"/>
              <a:cs typeface="Comic Sans MS"/>
            </a:endParaRPr>
          </a:p>
          <a:p>
            <a:pPr marL="307975" indent="-295910">
              <a:lnSpc>
                <a:spcPct val="100000"/>
              </a:lnSpc>
              <a:spcBef>
                <a:spcPts val="4320"/>
              </a:spcBef>
              <a:buFont typeface="Arial MT"/>
              <a:buChar char="•"/>
              <a:tabLst>
                <a:tab pos="308610" algn="l"/>
              </a:tabLst>
            </a:pPr>
            <a:r>
              <a:rPr sz="3600" dirty="0">
                <a:latin typeface="Comic Sans MS"/>
                <a:cs typeface="Comic Sans MS"/>
              </a:rPr>
              <a:t>ossigeno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15461" y="930655"/>
            <a:ext cx="3573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TEMPER</a:t>
            </a:r>
            <a:r>
              <a:rPr sz="3600" spc="-270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TURA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59101" y="2658821"/>
            <a:ext cx="5106670" cy="2604135"/>
            <a:chOff x="2459101" y="2658821"/>
            <a:chExt cx="5106670" cy="26041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101" y="2658821"/>
              <a:ext cx="246887" cy="408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346" y="2658821"/>
              <a:ext cx="246887" cy="4087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18502" y="2658821"/>
              <a:ext cx="246888" cy="408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246" y="3756406"/>
              <a:ext cx="246888" cy="408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7786" y="4853939"/>
              <a:ext cx="246887" cy="408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1289" y="2667457"/>
            <a:ext cx="741362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 indent="-189230">
              <a:lnSpc>
                <a:spcPct val="100000"/>
              </a:lnSpc>
              <a:spcBef>
                <a:spcPts val="100"/>
              </a:spcBef>
              <a:buChar char="•"/>
              <a:tabLst>
                <a:tab pos="201930" algn="l"/>
                <a:tab pos="1656714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Psicrofili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-10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 +20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4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(L.monocytogenes</a:t>
            </a:r>
            <a:r>
              <a:rPr sz="2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5-8</a:t>
            </a:r>
            <a:r>
              <a:rPr sz="2400" b="1" spc="2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rial"/>
                <a:cs typeface="Arial"/>
              </a:rPr>
              <a:t>C)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503045" algn="l"/>
              </a:tabLst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Mesofili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+10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+50</a:t>
            </a:r>
            <a:r>
              <a:rPr sz="2400" b="1" spc="2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C00000"/>
              </a:buClr>
              <a:buFont typeface="Arial"/>
              <a:buChar char="•"/>
            </a:pPr>
            <a:endParaRPr sz="2300">
              <a:latin typeface="Arial"/>
              <a:cs typeface="Arial"/>
            </a:endParaRPr>
          </a:p>
          <a:p>
            <a:pPr marL="201295" indent="-189230">
              <a:lnSpc>
                <a:spcPct val="100000"/>
              </a:lnSpc>
              <a:buChar char="•"/>
              <a:tabLst>
                <a:tab pos="201930" algn="l"/>
                <a:tab pos="1632585" algn="l"/>
              </a:tabLst>
            </a:pP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Termofili	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+40</a:t>
            </a:r>
            <a:r>
              <a:rPr sz="24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+70</a:t>
            </a:r>
            <a:r>
              <a:rPr sz="2400" b="1" spc="2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2351" y="3392551"/>
            <a:ext cx="5792724" cy="29891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89788"/>
            <a:ext cx="6501384" cy="13258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65041" y="898652"/>
            <a:ext cx="2677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OSSIGENO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889" y="2161920"/>
            <a:ext cx="9478010" cy="273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22935">
              <a:lnSpc>
                <a:spcPct val="150100"/>
              </a:lnSpc>
              <a:spcBef>
                <a:spcPts val="10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Aerobi</a:t>
            </a:r>
            <a:r>
              <a:rPr sz="2400" b="1" u="heavy" spc="10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solo</a:t>
            </a:r>
            <a:r>
              <a:rPr sz="2200" b="1" spc="10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presenza</a:t>
            </a:r>
            <a:r>
              <a:rPr sz="2200" b="1" spc="1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175" b="1" spc="465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atmosferico 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obbligati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solo in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assenza di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ossigeno atmosferico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Anaerobi</a:t>
            </a:r>
            <a:r>
              <a:rPr sz="2400" b="1" u="heavy" spc="-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facoltativi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sia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condizioni</a:t>
            </a:r>
            <a:r>
              <a:rPr sz="22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aerobie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anaerobie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440"/>
              </a:spcBef>
            </a:pPr>
            <a:r>
              <a:rPr sz="2400" b="1" u="heavy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Microaerofili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ambienti</a:t>
            </a:r>
            <a:r>
              <a:rPr sz="22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ridotta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pressione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parziale</a:t>
            </a:r>
            <a:r>
              <a:rPr sz="2200" b="1" spc="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</a:t>
            </a:r>
            <a:r>
              <a:rPr sz="22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ossigeno;</a:t>
            </a:r>
            <a:endParaRPr sz="22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375"/>
              </a:spcBef>
            </a:pPr>
            <a:r>
              <a:rPr sz="2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crescono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bene in</a:t>
            </a:r>
            <a:r>
              <a:rPr sz="2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atmosfera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addizionata</a:t>
            </a:r>
            <a:r>
              <a:rPr sz="22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di </a:t>
            </a:r>
            <a:r>
              <a:rPr sz="2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175" b="1" spc="7" baseline="-21072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endParaRPr sz="2175" baseline="-2107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155448"/>
            <a:ext cx="6501384" cy="13395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7882" y="296671"/>
            <a:ext cx="32861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Times New Roman"/>
                <a:cs typeface="Times New Roman"/>
              </a:rPr>
              <a:t>CRE</a:t>
            </a: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CI</a:t>
            </a:r>
            <a:r>
              <a:rPr sz="3600" spc="-260" dirty="0">
                <a:latin typeface="Times New Roman"/>
                <a:cs typeface="Times New Roman"/>
              </a:rPr>
              <a:t>T</a:t>
            </a: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spc="-23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IN  AN</a:t>
            </a:r>
            <a:r>
              <a:rPr sz="3600" spc="5" dirty="0">
                <a:latin typeface="Times New Roman"/>
                <a:cs typeface="Times New Roman"/>
              </a:rPr>
              <a:t>A</a:t>
            </a:r>
            <a:r>
              <a:rPr sz="3600" spc="-5" dirty="0">
                <a:latin typeface="Times New Roman"/>
                <a:cs typeface="Times New Roman"/>
              </a:rPr>
              <a:t>EROBIOSI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189" y="1735582"/>
            <a:ext cx="943991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20002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Per</a:t>
            </a:r>
            <a:r>
              <a:rPr sz="2400" b="1" spc="-6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la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coltura</a:t>
            </a:r>
            <a:r>
              <a:rPr sz="24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batteri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anaerobi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bisogna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utilizzare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ed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incubatori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speciali.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0132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terreni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riducenti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sono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terreni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composti chimici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tioglicolato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 sodio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si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combinano chimicamente con l’ossigeno 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atmosferico</a:t>
            </a:r>
            <a:r>
              <a:rPr sz="2400" b="1" spc="-5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fino</a:t>
            </a:r>
            <a:r>
              <a:rPr sz="24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ad</a:t>
            </a:r>
            <a:r>
              <a:rPr sz="24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esaurirlo.</a:t>
            </a:r>
            <a:endParaRPr sz="24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C00000"/>
              </a:buClr>
              <a:buFont typeface="Arial MT"/>
              <a:buChar char="•"/>
            </a:pPr>
            <a:endParaRPr sz="2500" dirty="0">
              <a:latin typeface="Times New Roman"/>
              <a:cs typeface="Times New Roman"/>
            </a:endParaRPr>
          </a:p>
          <a:p>
            <a:pPr marL="50800" marR="43180">
              <a:lnSpc>
                <a:spcPct val="100000"/>
              </a:lnSpc>
              <a:buFont typeface="Arial MT"/>
              <a:buChar char="•"/>
              <a:tabLst>
                <a:tab pos="232410" algn="l"/>
              </a:tabLst>
            </a:pP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Gli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incubatori speciali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a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tenuta stagna,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contengono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sostanze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chimiche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bicarbonato</a:t>
            </a:r>
            <a:r>
              <a:rPr sz="24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di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e </a:t>
            </a:r>
            <a:r>
              <a:rPr sz="24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sodio</a:t>
            </a:r>
            <a:r>
              <a:rPr sz="24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boroidruro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che,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quando</a:t>
            </a:r>
            <a:r>
              <a:rPr sz="24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vengono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umidificate,</a:t>
            </a:r>
            <a:r>
              <a:rPr sz="24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producono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CO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300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284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successivamente</a:t>
            </a:r>
            <a:r>
              <a:rPr sz="24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2400" b="1" spc="7" baseline="-20833" dirty="0">
                <a:solidFill>
                  <a:srgbClr val="C00000"/>
                </a:solidFill>
                <a:latin typeface="Times New Roman"/>
                <a:cs typeface="Times New Roman"/>
              </a:rPr>
              <a:t>2</a:t>
            </a:r>
            <a:r>
              <a:rPr sz="24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24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con </a:t>
            </a:r>
            <a:r>
              <a:rPr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scomparsa </a:t>
            </a:r>
            <a:r>
              <a:rPr sz="2400" b="1" spc="-5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dell’ossigeno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475" y="1484311"/>
              <a:ext cx="7164451" cy="52736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1660" y="374904"/>
              <a:ext cx="6501384" cy="10378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9073" y="570991"/>
            <a:ext cx="5226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latin typeface="Times New Roman"/>
                <a:cs typeface="Times New Roman"/>
              </a:rPr>
              <a:t>INCUBATORI</a:t>
            </a:r>
            <a:r>
              <a:rPr sz="3600" spc="-7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63840" y="864108"/>
              <a:ext cx="2423159" cy="26609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" y="653796"/>
              <a:ext cx="8453628" cy="9921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0604" y="693419"/>
              <a:ext cx="7836408" cy="5836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9798" y="780999"/>
            <a:ext cx="7386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60" dirty="0">
                <a:latin typeface="Tahoma"/>
                <a:cs typeface="Tahoma"/>
              </a:rPr>
              <a:t>Diagnosi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di</a:t>
            </a:r>
            <a:r>
              <a:rPr b="0" spc="-180" dirty="0">
                <a:latin typeface="Tahoma"/>
                <a:cs typeface="Tahoma"/>
              </a:rPr>
              <a:t> </a:t>
            </a:r>
            <a:r>
              <a:rPr b="0" spc="60" dirty="0">
                <a:latin typeface="Tahoma"/>
                <a:cs typeface="Tahoma"/>
              </a:rPr>
              <a:t>laboratorio</a:t>
            </a:r>
            <a:r>
              <a:rPr b="0" spc="-150" dirty="0">
                <a:latin typeface="Tahoma"/>
                <a:cs typeface="Tahoma"/>
              </a:rPr>
              <a:t> </a:t>
            </a:r>
            <a:r>
              <a:rPr b="0" spc="110" dirty="0">
                <a:latin typeface="Tahoma"/>
                <a:cs typeface="Tahoma"/>
              </a:rPr>
              <a:t>delle</a:t>
            </a:r>
            <a:r>
              <a:rPr b="0" spc="-175" dirty="0">
                <a:latin typeface="Tahoma"/>
                <a:cs typeface="Tahoma"/>
              </a:rPr>
              <a:t> </a:t>
            </a:r>
            <a:r>
              <a:rPr b="0" spc="70" dirty="0">
                <a:latin typeface="Tahoma"/>
                <a:cs typeface="Tahoma"/>
              </a:rPr>
              <a:t>malattie</a:t>
            </a:r>
            <a:r>
              <a:rPr b="0" spc="-170" dirty="0">
                <a:latin typeface="Tahoma"/>
                <a:cs typeface="Tahoma"/>
              </a:rPr>
              <a:t> </a:t>
            </a:r>
            <a:r>
              <a:rPr b="0" spc="15" dirty="0">
                <a:latin typeface="Tahoma"/>
                <a:cs typeface="Tahoma"/>
              </a:rPr>
              <a:t>infettive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5965" y="2087651"/>
            <a:ext cx="8700135" cy="322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50000"/>
              </a:lnSpc>
              <a:spcBef>
                <a:spcPts val="100"/>
              </a:spcBef>
              <a:buFont typeface="Wingdings"/>
              <a:buChar char=""/>
              <a:tabLst>
                <a:tab pos="433705" algn="l"/>
                <a:tab pos="2231390" algn="l"/>
                <a:tab pos="3033395" algn="l"/>
                <a:tab pos="5732780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Uti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izzo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metod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l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o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gi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s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cient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fi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amente  valide</a:t>
            </a:r>
            <a:r>
              <a:rPr sz="2800" b="1" spc="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eseguibili</a:t>
            </a:r>
            <a:r>
              <a:rPr sz="2800" b="1" spc="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tempi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accettabili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C00000"/>
              </a:buClr>
              <a:buFont typeface="Wingdings"/>
              <a:buChar char=""/>
            </a:pPr>
            <a:endParaRPr sz="4150">
              <a:latin typeface="Tahoma"/>
              <a:cs typeface="Tahoma"/>
            </a:endParaRPr>
          </a:p>
          <a:p>
            <a:pPr marL="12700" marR="5080">
              <a:lnSpc>
                <a:spcPct val="150100"/>
              </a:lnSpc>
              <a:buFont typeface="Wingdings"/>
              <a:buChar char=""/>
              <a:tabLst>
                <a:tab pos="433705" algn="l"/>
                <a:tab pos="2588260" algn="l"/>
                <a:tab pos="3359785" algn="l"/>
                <a:tab pos="5414010" algn="l"/>
                <a:tab pos="6186805" algn="l"/>
                <a:tab pos="7656195" algn="l"/>
              </a:tabLst>
            </a:pP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Ne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c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essità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acq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u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isire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n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tem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	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ra</a:t>
            </a:r>
            <a:r>
              <a:rPr sz="2800" b="1" dirty="0">
                <a:solidFill>
                  <a:srgbClr val="C00000"/>
                </a:solidFill>
                <a:latin typeface="Tahoma"/>
                <a:cs typeface="Tahoma"/>
              </a:rPr>
              <a:t>p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</a:t>
            </a:r>
            <a:r>
              <a:rPr sz="2800" b="1" spc="5" dirty="0">
                <a:solidFill>
                  <a:srgbClr val="C00000"/>
                </a:solidFill>
                <a:latin typeface="Tahoma"/>
                <a:cs typeface="Tahoma"/>
              </a:rPr>
              <a:t>d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i  informazioni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utili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diagnosi</a:t>
            </a:r>
            <a:r>
              <a:rPr sz="2800" b="1" spc="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ahoma"/>
                <a:cs typeface="Tahoma"/>
              </a:rPr>
              <a:t>ed</a:t>
            </a:r>
            <a:r>
              <a:rPr sz="28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alla</a:t>
            </a:r>
            <a:r>
              <a:rPr sz="28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Tahoma"/>
                <a:cs typeface="Tahoma"/>
              </a:rPr>
              <a:t>terapia</a:t>
            </a:r>
            <a:endParaRPr sz="2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60" y="516636"/>
            <a:ext cx="6501384" cy="10424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89073" y="714197"/>
            <a:ext cx="5227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Times New Roman"/>
                <a:cs typeface="Times New Roman"/>
              </a:rPr>
              <a:t>INCUBATORI</a:t>
            </a:r>
            <a:r>
              <a:rPr sz="3600" b="1" spc="-10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SPECIALI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8012" y="2103120"/>
            <a:ext cx="9293225" cy="4278630"/>
            <a:chOff x="608012" y="2103120"/>
            <a:chExt cx="9293225" cy="4278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012" y="2995676"/>
              <a:ext cx="9293225" cy="33860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320" y="2103120"/>
              <a:ext cx="2208276" cy="132587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05271" y="2065146"/>
            <a:ext cx="779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Calibri"/>
                <a:cs typeface="Calibri"/>
              </a:rPr>
              <a:t>CO</a:t>
            </a:r>
            <a:r>
              <a:rPr sz="3600" b="1" spc="-15" baseline="-20833" dirty="0">
                <a:latin typeface="Calibri"/>
                <a:cs typeface="Calibri"/>
              </a:rPr>
              <a:t>2</a:t>
            </a:r>
            <a:endParaRPr sz="3600" baseline="-208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75" y="173735"/>
            <a:ext cx="9907524" cy="9052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7178" y="282905"/>
            <a:ext cx="30327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batteriologica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6100" y="722376"/>
            <a:ext cx="4073652" cy="12664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61664" y="862711"/>
            <a:ext cx="2606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69290" marR="5080" indent="-657225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 Black"/>
                <a:cs typeface="Arial Black"/>
              </a:rPr>
              <a:t>Sospetta</a:t>
            </a:r>
            <a:r>
              <a:rPr sz="2000" spc="-7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infezione </a:t>
            </a:r>
            <a:r>
              <a:rPr sz="2000" spc="-65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batterica</a:t>
            </a:r>
            <a:endParaRPr sz="20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327" y="722376"/>
            <a:ext cx="2802636" cy="9738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2704" y="846531"/>
            <a:ext cx="1981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diretta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2300" y="722376"/>
            <a:ext cx="3314700" cy="9738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471409" y="846531"/>
            <a:ext cx="22205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indiretta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5565" y="1584401"/>
            <a:ext cx="7448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sangue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feci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urine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biopsie 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ta</a:t>
            </a:r>
            <a:r>
              <a:rPr sz="1600" b="1" spc="-25" dirty="0">
                <a:latin typeface="Times New Roman"/>
                <a:cs typeface="Times New Roman"/>
              </a:rPr>
              <a:t>m</a:t>
            </a:r>
            <a:r>
              <a:rPr sz="1600" b="1" spc="-5" dirty="0">
                <a:latin typeface="Times New Roman"/>
                <a:cs typeface="Times New Roman"/>
              </a:rPr>
              <a:t>poni  Ecc.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6407" y="1801367"/>
            <a:ext cx="621792" cy="13395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10755" y="1376489"/>
            <a:ext cx="2598420" cy="1071880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1800" b="1" spc="-10" dirty="0">
                <a:latin typeface="Times New Roman"/>
                <a:cs typeface="Times New Roman"/>
              </a:rPr>
              <a:t>Siero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del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paziente</a:t>
            </a:r>
            <a:endParaRPr sz="1800">
              <a:latin typeface="Times New Roman"/>
              <a:cs typeface="Times New Roman"/>
            </a:endParaRPr>
          </a:p>
          <a:p>
            <a:pPr marL="949325" marR="5080">
              <a:lnSpc>
                <a:spcPct val="100000"/>
              </a:lnSpc>
              <a:spcBef>
                <a:spcPts val="700"/>
              </a:spcBef>
            </a:pPr>
            <a:r>
              <a:rPr sz="12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Metodo immunologico </a:t>
            </a:r>
            <a:r>
              <a:rPr sz="1200" b="1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ricerca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 anticorpi verso </a:t>
            </a:r>
            <a:r>
              <a:rPr sz="1200" b="1" spc="-28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l‘agente batterico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0316" y="2875788"/>
            <a:ext cx="3159252" cy="114757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39381" y="2952369"/>
            <a:ext cx="206121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immunoenzimatico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(EIA)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Times New Roman"/>
                <a:cs typeface="Times New Roman"/>
              </a:rPr>
              <a:t>immunofluorescenza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25" dirty="0">
                <a:latin typeface="Times New Roman"/>
                <a:cs typeface="Times New Roman"/>
              </a:rPr>
              <a:t>(IFA)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03903" y="3438144"/>
            <a:ext cx="2779776" cy="8549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017645" y="3547617"/>
            <a:ext cx="1962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Diagnosi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rapida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6152" y="3026664"/>
            <a:ext cx="617220" cy="184251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97865" y="4607763"/>
            <a:ext cx="1730375" cy="807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Esame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colturale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sz="1100" b="1" dirty="0">
                <a:latin typeface="Times New Roman"/>
                <a:cs typeface="Times New Roman"/>
              </a:rPr>
              <a:t>Semina su brodo di </a:t>
            </a:r>
            <a:r>
              <a:rPr sz="1100" b="1" spc="5" dirty="0">
                <a:latin typeface="Times New Roman"/>
                <a:cs typeface="Times New Roman"/>
              </a:rPr>
              <a:t> </a:t>
            </a:r>
            <a:r>
              <a:rPr sz="1100" b="1" spc="-5" dirty="0">
                <a:latin typeface="Times New Roman"/>
                <a:cs typeface="Times New Roman"/>
              </a:rPr>
              <a:t>arricchimento,terreno</a:t>
            </a:r>
            <a:r>
              <a:rPr sz="1100" b="1" spc="-4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solido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non</a:t>
            </a:r>
            <a:r>
              <a:rPr sz="1100" b="1" spc="-2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r>
              <a:rPr sz="1100" b="1" spc="-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e/o</a:t>
            </a:r>
            <a:r>
              <a:rPr sz="1100" b="1" spc="-2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selettivo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14450" y="3992498"/>
            <a:ext cx="6143625" cy="528955"/>
            <a:chOff x="1314450" y="3992498"/>
            <a:chExt cx="6143625" cy="528955"/>
          </a:xfrm>
        </p:grpSpPr>
        <p:sp>
          <p:nvSpPr>
            <p:cNvPr id="20" name="object 20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5229225" y="0"/>
                  </a:moveTo>
                  <a:lnTo>
                    <a:pt x="188975" y="126"/>
                  </a:lnTo>
                  <a:lnTo>
                    <a:pt x="138729" y="6822"/>
                  </a:lnTo>
                  <a:lnTo>
                    <a:pt x="93584" y="25832"/>
                  </a:lnTo>
                  <a:lnTo>
                    <a:pt x="55340" y="55356"/>
                  </a:lnTo>
                  <a:lnTo>
                    <a:pt x="25795" y="93589"/>
                  </a:lnTo>
                  <a:lnTo>
                    <a:pt x="6748" y="138730"/>
                  </a:lnTo>
                  <a:lnTo>
                    <a:pt x="0" y="188975"/>
                  </a:lnTo>
                  <a:lnTo>
                    <a:pt x="0" y="431800"/>
                  </a:lnTo>
                  <a:lnTo>
                    <a:pt x="107950" y="431800"/>
                  </a:lnTo>
                  <a:lnTo>
                    <a:pt x="107950" y="188975"/>
                  </a:lnTo>
                  <a:lnTo>
                    <a:pt x="114305" y="157456"/>
                  </a:lnTo>
                  <a:lnTo>
                    <a:pt x="131651" y="131699"/>
                  </a:lnTo>
                  <a:lnTo>
                    <a:pt x="157402" y="114323"/>
                  </a:lnTo>
                  <a:lnTo>
                    <a:pt x="188975" y="107950"/>
                  </a:lnTo>
                  <a:lnTo>
                    <a:pt x="5398417" y="107950"/>
                  </a:lnTo>
                  <a:lnTo>
                    <a:pt x="5392368" y="93584"/>
                  </a:lnTo>
                  <a:lnTo>
                    <a:pt x="5362844" y="55340"/>
                  </a:lnTo>
                  <a:lnTo>
                    <a:pt x="5324611" y="25795"/>
                  </a:lnTo>
                  <a:lnTo>
                    <a:pt x="5279470" y="6748"/>
                  </a:lnTo>
                  <a:lnTo>
                    <a:pt x="5229225" y="0"/>
                  </a:lnTo>
                  <a:close/>
                </a:path>
                <a:path w="5472430" h="431800">
                  <a:moveTo>
                    <a:pt x="5472176" y="215900"/>
                  </a:moveTo>
                  <a:lnTo>
                    <a:pt x="5256276" y="215900"/>
                  </a:lnTo>
                  <a:lnTo>
                    <a:pt x="5364226" y="323850"/>
                  </a:lnTo>
                  <a:lnTo>
                    <a:pt x="5472176" y="215900"/>
                  </a:lnTo>
                  <a:close/>
                </a:path>
                <a:path w="5472430" h="431800">
                  <a:moveTo>
                    <a:pt x="5418201" y="188975"/>
                  </a:moveTo>
                  <a:lnTo>
                    <a:pt x="5310251" y="188975"/>
                  </a:lnTo>
                  <a:lnTo>
                    <a:pt x="5310251" y="215900"/>
                  </a:lnTo>
                  <a:lnTo>
                    <a:pt x="5418201" y="215900"/>
                  </a:lnTo>
                  <a:lnTo>
                    <a:pt x="5418201" y="188975"/>
                  </a:lnTo>
                  <a:close/>
                </a:path>
                <a:path w="5472430" h="431800">
                  <a:moveTo>
                    <a:pt x="5398417" y="107950"/>
                  </a:moveTo>
                  <a:lnTo>
                    <a:pt x="5229225" y="107950"/>
                  </a:lnTo>
                  <a:lnTo>
                    <a:pt x="5260724" y="114323"/>
                  </a:lnTo>
                  <a:lnTo>
                    <a:pt x="5286438" y="131699"/>
                  </a:lnTo>
                  <a:lnTo>
                    <a:pt x="5303770" y="157456"/>
                  </a:lnTo>
                  <a:lnTo>
                    <a:pt x="5310124" y="188975"/>
                  </a:lnTo>
                  <a:lnTo>
                    <a:pt x="5418074" y="188975"/>
                  </a:lnTo>
                  <a:lnTo>
                    <a:pt x="5411378" y="138729"/>
                  </a:lnTo>
                  <a:lnTo>
                    <a:pt x="5398417" y="10795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27150" y="4005198"/>
              <a:ext cx="5472430" cy="431800"/>
            </a:xfrm>
            <a:custGeom>
              <a:avLst/>
              <a:gdLst/>
              <a:ahLst/>
              <a:cxnLst/>
              <a:rect l="l" t="t" r="r" b="b"/>
              <a:pathLst>
                <a:path w="5472430" h="431800">
                  <a:moveTo>
                    <a:pt x="0" y="431800"/>
                  </a:moveTo>
                  <a:lnTo>
                    <a:pt x="0" y="188975"/>
                  </a:lnTo>
                  <a:lnTo>
                    <a:pt x="6748" y="138730"/>
                  </a:lnTo>
                  <a:lnTo>
                    <a:pt x="25795" y="93589"/>
                  </a:lnTo>
                  <a:lnTo>
                    <a:pt x="55340" y="55356"/>
                  </a:lnTo>
                  <a:lnTo>
                    <a:pt x="93584" y="25832"/>
                  </a:lnTo>
                  <a:lnTo>
                    <a:pt x="138729" y="6822"/>
                  </a:lnTo>
                  <a:lnTo>
                    <a:pt x="188975" y="126"/>
                  </a:lnTo>
                  <a:lnTo>
                    <a:pt x="5229225" y="0"/>
                  </a:lnTo>
                  <a:lnTo>
                    <a:pt x="5279470" y="6748"/>
                  </a:lnTo>
                  <a:lnTo>
                    <a:pt x="5324611" y="25795"/>
                  </a:lnTo>
                  <a:lnTo>
                    <a:pt x="5362844" y="55340"/>
                  </a:lnTo>
                  <a:lnTo>
                    <a:pt x="5392368" y="93584"/>
                  </a:lnTo>
                  <a:lnTo>
                    <a:pt x="5411378" y="138729"/>
                  </a:lnTo>
                  <a:lnTo>
                    <a:pt x="5418074" y="188975"/>
                  </a:lnTo>
                  <a:lnTo>
                    <a:pt x="5418201" y="215900"/>
                  </a:lnTo>
                  <a:lnTo>
                    <a:pt x="5472176" y="215900"/>
                  </a:lnTo>
                  <a:lnTo>
                    <a:pt x="5364226" y="323850"/>
                  </a:lnTo>
                  <a:lnTo>
                    <a:pt x="5256276" y="215900"/>
                  </a:lnTo>
                  <a:lnTo>
                    <a:pt x="5310251" y="215900"/>
                  </a:lnTo>
                  <a:lnTo>
                    <a:pt x="5310251" y="188975"/>
                  </a:lnTo>
                  <a:lnTo>
                    <a:pt x="5303770" y="157456"/>
                  </a:lnTo>
                  <a:lnTo>
                    <a:pt x="5286438" y="131699"/>
                  </a:lnTo>
                  <a:lnTo>
                    <a:pt x="5260724" y="114323"/>
                  </a:lnTo>
                  <a:lnTo>
                    <a:pt x="5229225" y="107950"/>
                  </a:lnTo>
                  <a:lnTo>
                    <a:pt x="188975" y="107950"/>
                  </a:lnTo>
                  <a:lnTo>
                    <a:pt x="157402" y="114323"/>
                  </a:lnTo>
                  <a:lnTo>
                    <a:pt x="131651" y="131698"/>
                  </a:lnTo>
                  <a:lnTo>
                    <a:pt x="114305" y="157456"/>
                  </a:lnTo>
                  <a:lnTo>
                    <a:pt x="107950" y="188975"/>
                  </a:lnTo>
                  <a:lnTo>
                    <a:pt x="107950" y="431800"/>
                  </a:lnTo>
                  <a:lnTo>
                    <a:pt x="0" y="43180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107950" y="0"/>
                  </a:moveTo>
                  <a:lnTo>
                    <a:pt x="0" y="107950"/>
                  </a:lnTo>
                  <a:lnTo>
                    <a:pt x="107950" y="215900"/>
                  </a:lnTo>
                  <a:lnTo>
                    <a:pt x="107950" y="161925"/>
                  </a:lnTo>
                  <a:lnTo>
                    <a:pt x="646176" y="161925"/>
                  </a:lnTo>
                  <a:lnTo>
                    <a:pt x="646176" y="53975"/>
                  </a:lnTo>
                  <a:lnTo>
                    <a:pt x="107950" y="53975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37250" y="4292599"/>
              <a:ext cx="646430" cy="215900"/>
            </a:xfrm>
            <a:custGeom>
              <a:avLst/>
              <a:gdLst/>
              <a:ahLst/>
              <a:cxnLst/>
              <a:rect l="l" t="t" r="r" b="b"/>
              <a:pathLst>
                <a:path w="646429" h="215900">
                  <a:moveTo>
                    <a:pt x="0" y="107950"/>
                  </a:moveTo>
                  <a:lnTo>
                    <a:pt x="107950" y="0"/>
                  </a:lnTo>
                  <a:lnTo>
                    <a:pt x="107950" y="53975"/>
                  </a:lnTo>
                  <a:lnTo>
                    <a:pt x="646176" y="53975"/>
                  </a:lnTo>
                  <a:lnTo>
                    <a:pt x="646176" y="161925"/>
                  </a:lnTo>
                  <a:lnTo>
                    <a:pt x="107950" y="161925"/>
                  </a:lnTo>
                  <a:lnTo>
                    <a:pt x="107950" y="215900"/>
                  </a:lnTo>
                  <a:lnTo>
                    <a:pt x="0" y="10795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541274" y="0"/>
                  </a:moveTo>
                  <a:lnTo>
                    <a:pt x="541274" y="53975"/>
                  </a:lnTo>
                  <a:lnTo>
                    <a:pt x="0" y="53975"/>
                  </a:lnTo>
                  <a:lnTo>
                    <a:pt x="0" y="161925"/>
                  </a:lnTo>
                  <a:lnTo>
                    <a:pt x="541274" y="161925"/>
                  </a:lnTo>
                  <a:lnTo>
                    <a:pt x="541274" y="215900"/>
                  </a:lnTo>
                  <a:lnTo>
                    <a:pt x="649224" y="107950"/>
                  </a:lnTo>
                  <a:lnTo>
                    <a:pt x="5412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99326" y="4292599"/>
              <a:ext cx="649605" cy="215900"/>
            </a:xfrm>
            <a:custGeom>
              <a:avLst/>
              <a:gdLst/>
              <a:ahLst/>
              <a:cxnLst/>
              <a:rect l="l" t="t" r="r" b="b"/>
              <a:pathLst>
                <a:path w="649604" h="215900">
                  <a:moveTo>
                    <a:pt x="649224" y="107950"/>
                  </a:moveTo>
                  <a:lnTo>
                    <a:pt x="541274" y="215900"/>
                  </a:lnTo>
                  <a:lnTo>
                    <a:pt x="541274" y="161925"/>
                  </a:lnTo>
                  <a:lnTo>
                    <a:pt x="0" y="161925"/>
                  </a:lnTo>
                  <a:lnTo>
                    <a:pt x="0" y="53975"/>
                  </a:lnTo>
                  <a:lnTo>
                    <a:pt x="541274" y="53975"/>
                  </a:lnTo>
                  <a:lnTo>
                    <a:pt x="541274" y="0"/>
                  </a:lnTo>
                  <a:lnTo>
                    <a:pt x="649224" y="107950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494023" y="4321809"/>
            <a:ext cx="268160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Metodo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immunologico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Times New Roman"/>
                <a:cs typeface="Times New Roman"/>
              </a:rPr>
              <a:t>(ricerca</a:t>
            </a:r>
            <a:r>
              <a:rPr sz="1200" b="1" spc="5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di</a:t>
            </a:r>
            <a:r>
              <a:rPr sz="1200" b="1" spc="-5" dirty="0">
                <a:latin typeface="Times New Roman"/>
                <a:cs typeface="Times New Roman"/>
              </a:rPr>
              <a:t> antigeni</a:t>
            </a:r>
            <a:r>
              <a:rPr sz="1200" b="1" spc="1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dell’agente</a:t>
            </a:r>
            <a:r>
              <a:rPr sz="1200" b="1" spc="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batterico)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30" dirty="0">
                <a:latin typeface="Times New Roman"/>
                <a:cs typeface="Times New Roman"/>
              </a:rPr>
              <a:t>Test</a:t>
            </a:r>
            <a:r>
              <a:rPr sz="1200" b="1" spc="-4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di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agglutinazione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ELISA</a:t>
            </a:r>
            <a:endParaRPr sz="1200">
              <a:latin typeface="Times New Roman"/>
              <a:cs typeface="Times New Roman"/>
            </a:endParaRPr>
          </a:p>
          <a:p>
            <a:pPr marL="82550" indent="-70485">
              <a:lnSpc>
                <a:spcPct val="100000"/>
              </a:lnSpc>
              <a:buSzPct val="91666"/>
              <a:buFont typeface="Wingdings"/>
              <a:buChar char=""/>
              <a:tabLst>
                <a:tab pos="83185" algn="l"/>
              </a:tabLst>
            </a:pPr>
            <a:r>
              <a:rPr sz="1200" b="1" spc="-5" dirty="0">
                <a:latin typeface="Times New Roman"/>
                <a:cs typeface="Times New Roman"/>
              </a:rPr>
              <a:t>Immunocromatografia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su</a:t>
            </a:r>
            <a:r>
              <a:rPr sz="1200" b="1" spc="-3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membrana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55154" y="4250563"/>
            <a:ext cx="260286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Times New Roman"/>
                <a:cs typeface="Times New Roman"/>
              </a:rPr>
              <a:t>Metodo</a:t>
            </a:r>
            <a:r>
              <a:rPr sz="1100" b="1" spc="-7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molecolare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Times New Roman"/>
                <a:cs typeface="Times New Roman"/>
              </a:rPr>
              <a:t>(ricerca </a:t>
            </a:r>
            <a:r>
              <a:rPr sz="1100" b="1" spc="-5" dirty="0">
                <a:latin typeface="Times New Roman"/>
                <a:cs typeface="Times New Roman"/>
              </a:rPr>
              <a:t>di sequenze</a:t>
            </a:r>
            <a:r>
              <a:rPr sz="1100" b="1" dirty="0">
                <a:latin typeface="Times New Roman"/>
                <a:cs typeface="Times New Roman"/>
              </a:rPr>
              <a:t> genomiche </a:t>
            </a:r>
            <a:r>
              <a:rPr sz="1100" b="1" spc="-5" dirty="0">
                <a:latin typeface="Times New Roman"/>
                <a:cs typeface="Times New Roman"/>
              </a:rPr>
              <a:t>dell’agente </a:t>
            </a:r>
            <a:r>
              <a:rPr sz="1100" b="1" spc="-265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batterico)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spcBef>
                <a:spcPts val="5"/>
              </a:spcBef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PCR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dirty="0">
                <a:latin typeface="Times New Roman"/>
                <a:cs typeface="Times New Roman"/>
              </a:rPr>
              <a:t>Mul</a:t>
            </a:r>
            <a:r>
              <a:rPr sz="1100" b="1" spc="5" dirty="0">
                <a:latin typeface="Times New Roman"/>
                <a:cs typeface="Times New Roman"/>
              </a:rPr>
              <a:t>t</a:t>
            </a:r>
            <a:r>
              <a:rPr sz="1100" b="1" dirty="0">
                <a:latin typeface="Times New Roman"/>
                <a:cs typeface="Times New Roman"/>
              </a:rPr>
              <a:t>ip</a:t>
            </a:r>
            <a:r>
              <a:rPr sz="1100" b="1" spc="-10" dirty="0">
                <a:latin typeface="Times New Roman"/>
                <a:cs typeface="Times New Roman"/>
              </a:rPr>
              <a:t>le</a:t>
            </a:r>
            <a:r>
              <a:rPr sz="1100" b="1" dirty="0">
                <a:latin typeface="Times New Roman"/>
                <a:cs typeface="Times New Roman"/>
              </a:rPr>
              <a:t>x</a:t>
            </a:r>
            <a:r>
              <a:rPr sz="1100" b="1" spc="-5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10" dirty="0">
                <a:latin typeface="Times New Roman"/>
                <a:cs typeface="Times New Roman"/>
              </a:rPr>
              <a:t>N</a:t>
            </a:r>
            <a:r>
              <a:rPr sz="1100" b="1" dirty="0">
                <a:latin typeface="Times New Roman"/>
                <a:cs typeface="Times New Roman"/>
              </a:rPr>
              <a:t>ested</a:t>
            </a:r>
            <a:r>
              <a:rPr sz="1100" b="1" spc="-40" dirty="0">
                <a:latin typeface="Times New Roman"/>
                <a:cs typeface="Times New Roman"/>
              </a:rPr>
              <a:t> </a:t>
            </a:r>
            <a:r>
              <a:rPr sz="1100" b="1" spc="5" dirty="0">
                <a:latin typeface="Times New Roman"/>
                <a:cs typeface="Times New Roman"/>
              </a:rPr>
              <a:t>P</a:t>
            </a:r>
            <a:r>
              <a:rPr sz="1100" b="1" spc="-10" dirty="0">
                <a:latin typeface="Times New Roman"/>
                <a:cs typeface="Times New Roman"/>
              </a:rPr>
              <a:t>C</a:t>
            </a:r>
            <a:r>
              <a:rPr sz="1100" b="1" dirty="0">
                <a:latin typeface="Times New Roman"/>
                <a:cs typeface="Times New Roman"/>
              </a:rPr>
              <a:t>R</a:t>
            </a:r>
            <a:endParaRPr sz="1100">
              <a:latin typeface="Times New Roman"/>
              <a:cs typeface="Times New Roman"/>
            </a:endParaRPr>
          </a:p>
          <a:p>
            <a:pPr marL="77470" indent="-6540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NASBA</a:t>
            </a:r>
            <a:endParaRPr sz="1100">
              <a:latin typeface="Times New Roman"/>
              <a:cs typeface="Times New Roman"/>
            </a:endParaRPr>
          </a:p>
          <a:p>
            <a:pPr marL="12700" marR="155575">
              <a:lnSpc>
                <a:spcPct val="100000"/>
              </a:lnSpc>
              <a:buSzPct val="90909"/>
              <a:buFont typeface="Wingdings"/>
              <a:buChar char=""/>
              <a:tabLst>
                <a:tab pos="78105" algn="l"/>
              </a:tabLst>
            </a:pPr>
            <a:r>
              <a:rPr sz="1100" b="1" spc="-5" dirty="0">
                <a:latin typeface="Times New Roman"/>
                <a:cs typeface="Times New Roman"/>
              </a:rPr>
              <a:t>Ibridazione su una sonda </a:t>
            </a:r>
            <a:r>
              <a:rPr sz="1100" b="1" dirty="0">
                <a:latin typeface="Times New Roman"/>
                <a:cs typeface="Times New Roman"/>
              </a:rPr>
              <a:t>verso l’agente </a:t>
            </a:r>
            <a:r>
              <a:rPr sz="1100" b="1" spc="-260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batterico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427" y="5330952"/>
            <a:ext cx="621791" cy="83667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53390" y="5689193"/>
            <a:ext cx="3519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Times New Roman"/>
                <a:cs typeface="Times New Roman"/>
              </a:rPr>
              <a:t>Isolamento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del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microrganismo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in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coltura</a:t>
            </a:r>
            <a:r>
              <a:rPr sz="1400" b="1" spc="-3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pura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4240" y="6181445"/>
            <a:ext cx="2257425" cy="50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Identificazione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00" b="1" spc="-5" dirty="0">
                <a:latin typeface="Times New Roman"/>
                <a:cs typeface="Times New Roman"/>
              </a:rPr>
              <a:t>Biochimica,immunologica,molecolare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38427" y="5870447"/>
            <a:ext cx="5226050" cy="946785"/>
            <a:chOff x="1138427" y="5870447"/>
            <a:chExt cx="5226050" cy="94678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8155" y="5870447"/>
              <a:ext cx="448056" cy="4434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8427" y="5907023"/>
              <a:ext cx="621791" cy="6858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98063" y="6048754"/>
              <a:ext cx="3566160" cy="7680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302755" y="5897371"/>
            <a:ext cx="27152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anti</a:t>
            </a:r>
            <a:r>
              <a:rPr sz="32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iog</a:t>
            </a:r>
            <a:r>
              <a:rPr sz="32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32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m</a:t>
            </a:r>
            <a:r>
              <a:rPr sz="3200" b="1" dirty="0">
                <a:solidFill>
                  <a:srgbClr val="C00000"/>
                </a:solidFill>
                <a:latin typeface="Times New Roman"/>
                <a:cs typeface="Times New Roman"/>
              </a:rPr>
              <a:t>ma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859536"/>
              <a:ext cx="6793992" cy="11475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011" y="899159"/>
              <a:ext cx="6277356" cy="74066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6166" y="1018159"/>
            <a:ext cx="5701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300" dirty="0">
                <a:solidFill>
                  <a:srgbClr val="3333FF"/>
                </a:solidFill>
                <a:latin typeface="Microsoft Sans Serif"/>
                <a:cs typeface="Microsoft Sans Serif"/>
              </a:rPr>
              <a:t>Diagnosi</a:t>
            </a:r>
            <a:r>
              <a:rPr sz="3600" b="0" spc="-75" dirty="0">
                <a:solidFill>
                  <a:srgbClr val="3333FF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09" dirty="0">
                <a:solidFill>
                  <a:srgbClr val="3333FF"/>
                </a:solidFill>
                <a:latin typeface="Microsoft Sans Serif"/>
                <a:cs typeface="Microsoft Sans Serif"/>
              </a:rPr>
              <a:t>batteriologica</a:t>
            </a:r>
            <a:endParaRPr sz="36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4027" y="2564892"/>
            <a:ext cx="10062972" cy="42931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5965" y="2683255"/>
            <a:ext cx="746633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0820" algn="l"/>
              </a:tabLst>
            </a:pPr>
            <a:r>
              <a:rPr sz="2400" b="1" spc="-5" dirty="0">
                <a:latin typeface="Tahoma"/>
                <a:cs typeface="Tahoma"/>
              </a:rPr>
              <a:t>Diagnosi</a:t>
            </a:r>
            <a:r>
              <a:rPr sz="2400" b="1" spc="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diretta:	presenza </a:t>
            </a:r>
            <a:r>
              <a:rPr sz="2400" b="1" spc="-10" dirty="0">
                <a:latin typeface="Tahoma"/>
                <a:cs typeface="Tahoma"/>
              </a:rPr>
              <a:t>dell’agente</a:t>
            </a:r>
            <a:r>
              <a:rPr sz="2400" b="1" spc="-5" dirty="0">
                <a:latin typeface="Tahoma"/>
                <a:cs typeface="Tahoma"/>
              </a:rPr>
              <a:t> patogeno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376555" indent="-364490">
              <a:lnSpc>
                <a:spcPct val="100000"/>
              </a:lnSpc>
              <a:buClr>
                <a:srgbClr val="000000"/>
              </a:buClr>
              <a:buFont typeface="Wingdings"/>
              <a:buChar char=""/>
              <a:tabLst>
                <a:tab pos="377190" algn="l"/>
              </a:tabLst>
            </a:pP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Esame microscopico</a:t>
            </a:r>
            <a:r>
              <a:rPr sz="2400" b="1" spc="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(batterioscopico)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Esame</a:t>
            </a:r>
            <a:r>
              <a:rPr sz="2400" b="1" spc="-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colturale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(isolamento)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antigeni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"/>
            </a:pPr>
            <a:endParaRPr sz="2350">
              <a:latin typeface="Tahoma"/>
              <a:cs typeface="Tahoma"/>
            </a:endParaRPr>
          </a:p>
          <a:p>
            <a:pPr marL="284480" indent="-272415">
              <a:lnSpc>
                <a:spcPct val="100000"/>
              </a:lnSpc>
              <a:buFont typeface="Wingdings"/>
              <a:buChar char=""/>
              <a:tabLst>
                <a:tab pos="285115" algn="l"/>
              </a:tabLst>
            </a:pPr>
            <a:r>
              <a:rPr sz="2400" b="1" spc="-5" dirty="0">
                <a:latin typeface="Tahoma"/>
                <a:cs typeface="Tahoma"/>
              </a:rPr>
              <a:t>Ricerca</a:t>
            </a:r>
            <a:r>
              <a:rPr sz="2400" b="1" spc="-40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di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sequenze</a:t>
            </a:r>
            <a:r>
              <a:rPr sz="2400" b="1" spc="-15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geniche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7416" y="576072"/>
            <a:ext cx="3351276" cy="23637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87000" cy="6858000"/>
            <a:chOff x="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420624"/>
              <a:ext cx="9912096" cy="9921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4063" y="460247"/>
              <a:ext cx="7626096" cy="58216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3233" y="552068"/>
            <a:ext cx="71748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235" dirty="0">
                <a:solidFill>
                  <a:srgbClr val="C00000"/>
                </a:solidFill>
                <a:latin typeface="Microsoft Sans Serif"/>
                <a:cs typeface="Microsoft Sans Serif"/>
              </a:rPr>
              <a:t>Diagnosi</a:t>
            </a:r>
            <a:r>
              <a:rPr b="0" spc="-7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380" dirty="0">
                <a:solidFill>
                  <a:srgbClr val="C00000"/>
                </a:solidFill>
                <a:latin typeface="Microsoft Sans Serif"/>
                <a:cs typeface="Microsoft Sans Serif"/>
              </a:rPr>
              <a:t>diretta:</a:t>
            </a:r>
            <a:r>
              <a:rPr b="0" spc="-6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95" dirty="0">
                <a:solidFill>
                  <a:srgbClr val="C00000"/>
                </a:solidFill>
                <a:latin typeface="Microsoft Sans Serif"/>
                <a:cs typeface="Microsoft Sans Serif"/>
              </a:rPr>
              <a:t>esame</a:t>
            </a:r>
            <a:r>
              <a:rPr b="0" spc="-4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b="0" spc="280" dirty="0">
                <a:solidFill>
                  <a:srgbClr val="C00000"/>
                </a:solidFill>
                <a:latin typeface="Microsoft Sans Serif"/>
                <a:cs typeface="Microsoft Sans Serif"/>
              </a:rPr>
              <a:t>microscopico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79475" y="2144267"/>
            <a:ext cx="9433560" cy="3799840"/>
            <a:chOff x="379475" y="2144267"/>
            <a:chExt cx="9433560" cy="37998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43" y="2144267"/>
              <a:ext cx="8625840" cy="5074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223" y="2517647"/>
              <a:ext cx="9163812" cy="499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285743"/>
              <a:ext cx="623316" cy="4632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075" y="3249167"/>
              <a:ext cx="4812792" cy="499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3651503"/>
              <a:ext cx="623316" cy="4632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075" y="3614927"/>
              <a:ext cx="5247132" cy="4998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4017263"/>
              <a:ext cx="623316" cy="4632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8075" y="3980688"/>
              <a:ext cx="4629912" cy="499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475" y="4748783"/>
              <a:ext cx="521208" cy="4632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4712207"/>
              <a:ext cx="5971032" cy="4998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114544"/>
              <a:ext cx="623316" cy="4632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039" y="5077967"/>
              <a:ext cx="1132332" cy="4998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5480303"/>
              <a:ext cx="623316" cy="4632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039" y="5443727"/>
              <a:ext cx="1050036" cy="4998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7131" y="5443727"/>
              <a:ext cx="1467612" cy="4998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92324" y="5443727"/>
              <a:ext cx="1298448" cy="4998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82340" y="5443727"/>
              <a:ext cx="516636" cy="4998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0543" y="5443727"/>
              <a:ext cx="2663952" cy="49987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43864" y="2229358"/>
            <a:ext cx="9063355" cy="3691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526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27965" algn="l"/>
              </a:tabLst>
            </a:pPr>
            <a:r>
              <a:rPr sz="2400" dirty="0">
                <a:latin typeface="Tahoma"/>
                <a:cs typeface="Tahoma"/>
              </a:rPr>
              <a:t>Campioni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“a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fresco”oppure</a:t>
            </a:r>
            <a:r>
              <a:rPr sz="2400" spc="-3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fissati</a:t>
            </a:r>
            <a:r>
              <a:rPr sz="2400" spc="-1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(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al</a:t>
            </a:r>
            <a:r>
              <a:rPr sz="2400" spc="-5" dirty="0">
                <a:latin typeface="Tahoma"/>
                <a:cs typeface="Tahoma"/>
              </a:rPr>
              <a:t> calore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chimicamente)</a:t>
            </a:r>
            <a:endParaRPr sz="2400">
              <a:latin typeface="Tahoma"/>
              <a:cs typeface="Tahoma"/>
            </a:endParaRPr>
          </a:p>
          <a:p>
            <a:pPr marL="295910">
              <a:lnSpc>
                <a:spcPct val="100000"/>
              </a:lnSpc>
              <a:spcBef>
                <a:spcPts val="60"/>
              </a:spcBef>
            </a:pPr>
            <a:r>
              <a:rPr sz="2400" dirty="0">
                <a:latin typeface="Tahoma"/>
                <a:cs typeface="Tahoma"/>
              </a:rPr>
              <a:t>La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scelta</a:t>
            </a:r>
            <a:r>
              <a:rPr sz="2400" spc="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del </a:t>
            </a:r>
            <a:r>
              <a:rPr sz="2400" spc="-5" dirty="0">
                <a:latin typeface="Tahoma"/>
                <a:cs typeface="Tahoma"/>
              </a:rPr>
              <a:t>tipo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di</a:t>
            </a:r>
            <a:r>
              <a:rPr sz="2400" spc="1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microscopia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dipende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dal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patogeno</a:t>
            </a:r>
            <a:r>
              <a:rPr sz="2400" spc="-2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presente </a:t>
            </a:r>
            <a:r>
              <a:rPr sz="2400" dirty="0">
                <a:latin typeface="Tahoma"/>
                <a:cs typeface="Tahoma"/>
              </a:rPr>
              <a:t>: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 campo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 oscuro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contrasto</a:t>
            </a:r>
            <a:r>
              <a:rPr sz="2400" b="1" spc="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di</a:t>
            </a:r>
            <a:r>
              <a:rPr sz="2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ahoma"/>
                <a:cs typeface="Tahoma"/>
              </a:rPr>
              <a:t>fase</a:t>
            </a:r>
            <a:endParaRPr sz="2400">
              <a:latin typeface="Tahoma"/>
              <a:cs typeface="Tahoma"/>
            </a:endParaRPr>
          </a:p>
          <a:p>
            <a:pPr marL="255270" indent="-243204">
              <a:lnSpc>
                <a:spcPct val="100000"/>
              </a:lnSpc>
              <a:buSzPct val="95833"/>
              <a:buFont typeface="Wingdings"/>
              <a:buChar char=""/>
              <a:tabLst>
                <a:tab pos="255904" algn="l"/>
              </a:tabLst>
            </a:pP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Microscopia</a:t>
            </a:r>
            <a:r>
              <a:rPr sz="2400" b="1" dirty="0">
                <a:solidFill>
                  <a:srgbClr val="C00000"/>
                </a:solidFill>
                <a:latin typeface="Tahoma"/>
                <a:cs typeface="Tahoma"/>
              </a:rPr>
              <a:t> in </a:t>
            </a:r>
            <a:r>
              <a:rPr sz="2400" b="1" spc="-10" dirty="0">
                <a:solidFill>
                  <a:srgbClr val="C00000"/>
                </a:solidFill>
                <a:latin typeface="Tahoma"/>
                <a:cs typeface="Tahoma"/>
              </a:rPr>
              <a:t>fluorescenza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ahoma"/>
              <a:cs typeface="Tahoma"/>
            </a:endParaRPr>
          </a:p>
          <a:p>
            <a:pPr marL="245745" indent="-233679">
              <a:lnSpc>
                <a:spcPct val="100000"/>
              </a:lnSpc>
              <a:buFont typeface="Wingdings"/>
              <a:buChar char=""/>
              <a:tabLst>
                <a:tab pos="246379" algn="l"/>
              </a:tabLst>
            </a:pPr>
            <a:r>
              <a:rPr sz="2400" spc="-5" dirty="0">
                <a:latin typeface="Tahoma"/>
                <a:cs typeface="Tahoma"/>
              </a:rPr>
              <a:t>Spesso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si</a:t>
            </a:r>
            <a:r>
              <a:rPr sz="2400" spc="-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utilizzano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colorazioni</a:t>
            </a:r>
            <a:r>
              <a:rPr sz="2400" spc="-4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“dedicate”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15" dirty="0">
                <a:latin typeface="Tahoma"/>
                <a:cs typeface="Tahoma"/>
              </a:rPr>
              <a:t>Gram</a:t>
            </a:r>
            <a:endParaRPr sz="2400">
              <a:latin typeface="Tahoma"/>
              <a:cs typeface="Tahoma"/>
            </a:endParaRPr>
          </a:p>
          <a:p>
            <a:pPr marL="347980" indent="-335280">
              <a:lnSpc>
                <a:spcPct val="100000"/>
              </a:lnSpc>
              <a:buFont typeface="Wingdings"/>
              <a:buChar char=""/>
              <a:tabLst>
                <a:tab pos="347980" algn="l"/>
              </a:tabLst>
            </a:pPr>
            <a:r>
              <a:rPr sz="2400" spc="-5" dirty="0">
                <a:latin typeface="Tahoma"/>
                <a:cs typeface="Tahoma"/>
              </a:rPr>
              <a:t>Ziehl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Neelsen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5" dirty="0">
                <a:latin typeface="Tahoma"/>
                <a:cs typeface="Tahoma"/>
              </a:rPr>
              <a:t>(alcool-acido</a:t>
            </a:r>
            <a:r>
              <a:rPr sz="2400" spc="5" dirty="0">
                <a:latin typeface="Tahoma"/>
                <a:cs typeface="Tahoma"/>
              </a:rPr>
              <a:t> </a:t>
            </a:r>
            <a:r>
              <a:rPr sz="2400" spc="-10" dirty="0">
                <a:latin typeface="Tahoma"/>
                <a:cs typeface="Tahoma"/>
              </a:rPr>
              <a:t>resistenza)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508" y="576071"/>
            <a:ext cx="9404604" cy="5733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45504" y="5900420"/>
            <a:ext cx="2499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0" dirty="0">
                <a:latin typeface="Times New Roman"/>
                <a:cs typeface="Times New Roman"/>
              </a:rPr>
              <a:t>borrelia</a:t>
            </a:r>
            <a:r>
              <a:rPr sz="2400" i="1" spc="-95" dirty="0">
                <a:latin typeface="Times New Roman"/>
                <a:cs typeface="Times New Roman"/>
              </a:rPr>
              <a:t> </a:t>
            </a:r>
            <a:r>
              <a:rPr sz="2400" i="1" spc="-10" dirty="0">
                <a:latin typeface="Times New Roman"/>
                <a:cs typeface="Times New Roman"/>
              </a:rPr>
              <a:t>burgdorferi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6816" y="22352"/>
            <a:ext cx="4758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70" dirty="0">
                <a:latin typeface="Microsoft Sans Serif"/>
                <a:cs typeface="Microsoft Sans Serif"/>
              </a:rPr>
              <a:t> </a:t>
            </a:r>
            <a:r>
              <a:rPr sz="2400" b="0" spc="400" dirty="0">
                <a:latin typeface="Microsoft Sans Serif"/>
                <a:cs typeface="Microsoft Sans Serif"/>
              </a:rPr>
              <a:t>in</a:t>
            </a:r>
            <a:r>
              <a:rPr sz="2400" b="0" spc="-50" dirty="0">
                <a:latin typeface="Microsoft Sans Serif"/>
                <a:cs typeface="Microsoft Sans Serif"/>
              </a:rPr>
              <a:t> </a:t>
            </a:r>
            <a:r>
              <a:rPr sz="2400" b="0" spc="355" dirty="0">
                <a:latin typeface="Microsoft Sans Serif"/>
                <a:cs typeface="Microsoft Sans Serif"/>
              </a:rPr>
              <a:t>campo</a:t>
            </a:r>
            <a:r>
              <a:rPr sz="2400" b="0" spc="-75" dirty="0">
                <a:latin typeface="Microsoft Sans Serif"/>
                <a:cs typeface="Microsoft Sans Serif"/>
              </a:rPr>
              <a:t> </a:t>
            </a:r>
            <a:r>
              <a:rPr sz="2400" b="0" spc="190" dirty="0">
                <a:latin typeface="Microsoft Sans Serif"/>
                <a:cs typeface="Microsoft Sans Serif"/>
              </a:rPr>
              <a:t>oscuro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475488"/>
            <a:ext cx="9619488" cy="5833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7633" y="6051296"/>
            <a:ext cx="805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latin typeface="Times New Roman"/>
                <a:cs typeface="Times New Roman"/>
              </a:rPr>
              <a:t>Lievi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r>
              <a:rPr sz="2400" i="1" spc="-5" dirty="0">
                <a:latin typeface="Times New Roman"/>
                <a:cs typeface="Times New Roman"/>
              </a:rPr>
              <a:t>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5492" y="22352"/>
            <a:ext cx="4748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229" dirty="0">
                <a:latin typeface="Microsoft Sans Serif"/>
                <a:cs typeface="Microsoft Sans Serif"/>
              </a:rPr>
              <a:t>Microscopia</a:t>
            </a:r>
            <a:r>
              <a:rPr sz="2400" b="0" spc="-65" dirty="0">
                <a:latin typeface="Microsoft Sans Serif"/>
                <a:cs typeface="Microsoft Sans Serif"/>
              </a:rPr>
              <a:t> </a:t>
            </a:r>
            <a:r>
              <a:rPr sz="2400" b="0" spc="250" dirty="0">
                <a:latin typeface="Microsoft Sans Serif"/>
                <a:cs typeface="Microsoft Sans Serif"/>
              </a:rPr>
              <a:t>contrasto</a:t>
            </a:r>
            <a:r>
              <a:rPr sz="2400" b="0" spc="-90" dirty="0">
                <a:latin typeface="Microsoft Sans Serif"/>
                <a:cs typeface="Microsoft Sans Serif"/>
              </a:rPr>
              <a:t> </a:t>
            </a:r>
            <a:r>
              <a:rPr sz="2400" b="0" spc="390" dirty="0">
                <a:latin typeface="Microsoft Sans Serif"/>
                <a:cs typeface="Microsoft Sans Serif"/>
              </a:rPr>
              <a:t>di</a:t>
            </a:r>
            <a:r>
              <a:rPr sz="2400" b="0" spc="-55" dirty="0">
                <a:latin typeface="Microsoft Sans Serif"/>
                <a:cs typeface="Microsoft Sans Serif"/>
              </a:rPr>
              <a:t> </a:t>
            </a:r>
            <a:r>
              <a:rPr sz="2400" b="0" spc="155" dirty="0">
                <a:latin typeface="Microsoft Sans Serif"/>
                <a:cs typeface="Microsoft Sans Serif"/>
              </a:rPr>
              <a:t>fase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5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1456</Words>
  <Application>Microsoft Office PowerPoint</Application>
  <PresentationFormat>Diapositive 35 mm</PresentationFormat>
  <Paragraphs>225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Arial</vt:lpstr>
      <vt:lpstr>Arial Black</vt:lpstr>
      <vt:lpstr>Arial MT</vt:lpstr>
      <vt:lpstr>Calibri</vt:lpstr>
      <vt:lpstr>Cambria</vt:lpstr>
      <vt:lpstr>Comic Sans MS</vt:lpstr>
      <vt:lpstr>Microsoft Sans Serif</vt:lpstr>
      <vt:lpstr>Symbol</vt:lpstr>
      <vt:lpstr>Tahoma</vt:lpstr>
      <vt:lpstr>Times New Roman</vt:lpstr>
      <vt:lpstr>Trebuchet MS</vt:lpstr>
      <vt:lpstr>Wingdings</vt:lpstr>
      <vt:lpstr>Office Theme</vt:lpstr>
      <vt:lpstr>Fase analitica:  Terreni di coltura  ed identificazione dei batteri </vt:lpstr>
      <vt:lpstr>Presentazione standard di PowerPoint</vt:lpstr>
      <vt:lpstr>LABORATORIO DI MICROBIOLOGIA CLINICA</vt:lpstr>
      <vt:lpstr>Diagnosi di laboratorio delle malattie infettive</vt:lpstr>
      <vt:lpstr>Diagnosi batteriologica</vt:lpstr>
      <vt:lpstr>Diagnosi batteriologica</vt:lpstr>
      <vt:lpstr>Diagnosi diretta: esame microscopico</vt:lpstr>
      <vt:lpstr>Microscopia in campo oscuro</vt:lpstr>
      <vt:lpstr>Microscopia contrasto di fase</vt:lpstr>
      <vt:lpstr>Microscopia in fluorescenza</vt:lpstr>
      <vt:lpstr>Diagnosi diretta : esame microscopico (previa colorazione)</vt:lpstr>
      <vt:lpstr>Diagnosi diretta: esame microscopico (previa colorazione)</vt:lpstr>
      <vt:lpstr>COLORAZIONE DI GRAM osservazione microscopica</vt:lpstr>
      <vt:lpstr>Presentazione standard di PowerPoint</vt:lpstr>
      <vt:lpstr>Presentazione standard di PowerPoint</vt:lpstr>
      <vt:lpstr>COLTIVAZIONE DEI BATTERI</vt:lpstr>
      <vt:lpstr>Presentazione standard di PowerPoint</vt:lpstr>
      <vt:lpstr>“Macronutrienti”</vt:lpstr>
      <vt:lpstr>“Altri Macronutrienti”</vt:lpstr>
      <vt:lpstr>Presentazione standard di PowerPoint</vt:lpstr>
      <vt:lpstr>TERRENI DI COLTURA</vt:lpstr>
      <vt:lpstr>i microrganismi  invisibili ad occhio nudo</vt:lpstr>
      <vt:lpstr>Presentazione standard di PowerPoint</vt:lpstr>
      <vt:lpstr>Terreni complessi</vt:lpstr>
      <vt:lpstr>I caratteri colturali forniscono indizi utili  per l’identificazione</vt:lpstr>
      <vt:lpstr>POPOLAZIONI MICROBICHE NATURALI</vt:lpstr>
      <vt:lpstr>COLTURA PURA</vt:lpstr>
      <vt:lpstr>Classificazione qualitativa dei terreni</vt:lpstr>
      <vt:lpstr>ESEMPIO DI TERRENO ELETTIVO E  DIFFERENZIALE:  -streptococco-streptolisina  proteina ad azione emolitica </vt:lpstr>
      <vt:lpstr>TERRENO  SELETTIVO E DIFFERENZIALE enterobacteriaceae</vt:lpstr>
      <vt:lpstr>TERRENO ELETTIVO E  DIFFERENZIALE batteri nelle urine</vt:lpstr>
      <vt:lpstr>Esame colturale</vt:lpstr>
      <vt:lpstr>Esame colturale Semina del campione</vt:lpstr>
      <vt:lpstr>Presentazione standard di PowerPoint</vt:lpstr>
      <vt:lpstr>Esame colturale Incubazione dei terreni di coltura</vt:lpstr>
      <vt:lpstr>TEMPERATURA</vt:lpstr>
      <vt:lpstr>OSSIGENO</vt:lpstr>
      <vt:lpstr>CRESCITA IN  ANAEROBIOSI</vt:lpstr>
      <vt:lpstr>INCUBATORI SPECIALI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Benny</dc:creator>
  <cp:lastModifiedBy>COMAR MANOLA</cp:lastModifiedBy>
  <cp:revision>13</cp:revision>
  <dcterms:created xsi:type="dcterms:W3CDTF">2021-03-29T10:11:22Z</dcterms:created>
  <dcterms:modified xsi:type="dcterms:W3CDTF">2022-03-20T16:45:12Z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2013-07-09T00:00:00Z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2021-03-29T00:00:00Z</vt:filetime>
  </property>
</Properties>
</file>