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61" r:id="rId4"/>
    <p:sldId id="263" r:id="rId5"/>
    <p:sldId id="258" r:id="rId6"/>
    <p:sldId id="259" r:id="rId7"/>
    <p:sldId id="260" r:id="rId8"/>
    <p:sldId id="266" r:id="rId9"/>
    <p:sldId id="264" r:id="rId10"/>
    <p:sldId id="265" r:id="rId11"/>
    <p:sldId id="271" r:id="rId12"/>
    <p:sldId id="267" r:id="rId13"/>
    <p:sldId id="268" r:id="rId14"/>
    <p:sldId id="269" r:id="rId15"/>
    <p:sldId id="270" r:id="rId16"/>
    <p:sldId id="272" r:id="rId17"/>
    <p:sldId id="276" r:id="rId18"/>
    <p:sldId id="273" r:id="rId19"/>
    <p:sldId id="274" r:id="rId20"/>
    <p:sldId id="275" r:id="rId21"/>
    <p:sldId id="277" r:id="rId22"/>
    <p:sldId id="305" r:id="rId23"/>
    <p:sldId id="278" r:id="rId24"/>
    <p:sldId id="279" r:id="rId25"/>
    <p:sldId id="281"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3" autoAdjust="0"/>
    <p:restoredTop sz="94660"/>
  </p:normalViewPr>
  <p:slideViewPr>
    <p:cSldViewPr snapToGrid="0">
      <p:cViewPr varScale="1">
        <p:scale>
          <a:sx n="94" d="100"/>
          <a:sy n="94" d="100"/>
        </p:scale>
        <p:origin x="62" y="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451093-0C31-437F-94EF-A3B8960BB24C}" type="datetimeFigureOut">
              <a:rPr lang="en-US" smtClean="0"/>
              <a:t>3/21/2022</a:t>
            </a:fld>
            <a:endParaRPr lang="en-US"/>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59AE55-894E-487A-B409-45EBDAC20113}" type="slidenum">
              <a:rPr lang="en-US" smtClean="0"/>
              <a:t>‹N›</a:t>
            </a:fld>
            <a:endParaRPr lang="en-US"/>
          </a:p>
        </p:txBody>
      </p:sp>
    </p:spTree>
    <p:extLst>
      <p:ext uri="{BB962C8B-B14F-4D97-AF65-F5344CB8AC3E}">
        <p14:creationId xmlns:p14="http://schemas.microsoft.com/office/powerpoint/2010/main" val="35068814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endParaRPr lang="en-US"/>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a:p>
        </p:txBody>
      </p:sp>
      <p:sp>
        <p:nvSpPr>
          <p:cNvPr id="4" name="Segnaposto data 3"/>
          <p:cNvSpPr>
            <a:spLocks noGrp="1"/>
          </p:cNvSpPr>
          <p:nvPr>
            <p:ph type="dt" sz="half" idx="10"/>
          </p:nvPr>
        </p:nvSpPr>
        <p:spPr/>
        <p:txBody>
          <a:bodyPr/>
          <a:lstStyle/>
          <a:p>
            <a:fld id="{12270F46-5A1D-4BE0-96F5-1AC5D3D45F6B}" type="datetime1">
              <a:rPr lang="en-US" smtClean="0"/>
              <a:t>3/21/2022</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E171CCC5-BE13-4F65-A118-9FF21E55254F}" type="slidenum">
              <a:rPr lang="en-US" smtClean="0"/>
              <a:t>‹N›</a:t>
            </a:fld>
            <a:endParaRPr lang="en-US"/>
          </a:p>
        </p:txBody>
      </p:sp>
    </p:spTree>
    <p:extLst>
      <p:ext uri="{BB962C8B-B14F-4D97-AF65-F5344CB8AC3E}">
        <p14:creationId xmlns:p14="http://schemas.microsoft.com/office/powerpoint/2010/main" val="341216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p:cNvSpPr>
            <a:spLocks noGrp="1"/>
          </p:cNvSpPr>
          <p:nvPr>
            <p:ph type="dt" sz="half" idx="10"/>
          </p:nvPr>
        </p:nvSpPr>
        <p:spPr/>
        <p:txBody>
          <a:bodyPr/>
          <a:lstStyle/>
          <a:p>
            <a:fld id="{70E36239-778F-4442-9588-9D38B62001E9}" type="datetime1">
              <a:rPr lang="en-US" smtClean="0"/>
              <a:t>3/21/2022</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E171CCC5-BE13-4F65-A118-9FF21E55254F}" type="slidenum">
              <a:rPr lang="en-US" smtClean="0"/>
              <a:t>‹N›</a:t>
            </a:fld>
            <a:endParaRPr lang="en-US"/>
          </a:p>
        </p:txBody>
      </p:sp>
    </p:spTree>
    <p:extLst>
      <p:ext uri="{BB962C8B-B14F-4D97-AF65-F5344CB8AC3E}">
        <p14:creationId xmlns:p14="http://schemas.microsoft.com/office/powerpoint/2010/main" val="3642405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endParaRPr lang="en-US"/>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p:cNvSpPr>
            <a:spLocks noGrp="1"/>
          </p:cNvSpPr>
          <p:nvPr>
            <p:ph type="dt" sz="half" idx="10"/>
          </p:nvPr>
        </p:nvSpPr>
        <p:spPr/>
        <p:txBody>
          <a:bodyPr/>
          <a:lstStyle/>
          <a:p>
            <a:fld id="{060B8519-2888-43F6-AED8-FFF70C2749AE}" type="datetime1">
              <a:rPr lang="en-US" smtClean="0"/>
              <a:t>3/21/2022</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E171CCC5-BE13-4F65-A118-9FF21E55254F}" type="slidenum">
              <a:rPr lang="en-US" smtClean="0"/>
              <a:t>‹N›</a:t>
            </a:fld>
            <a:endParaRPr lang="en-US"/>
          </a:p>
        </p:txBody>
      </p:sp>
    </p:spTree>
    <p:extLst>
      <p:ext uri="{BB962C8B-B14F-4D97-AF65-F5344CB8AC3E}">
        <p14:creationId xmlns:p14="http://schemas.microsoft.com/office/powerpoint/2010/main" val="1096259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p:cNvSpPr>
            <a:spLocks noGrp="1"/>
          </p:cNvSpPr>
          <p:nvPr>
            <p:ph type="dt" sz="half" idx="10"/>
          </p:nvPr>
        </p:nvSpPr>
        <p:spPr/>
        <p:txBody>
          <a:bodyPr/>
          <a:lstStyle/>
          <a:p>
            <a:fld id="{BAA34946-F591-46C0-B9B7-A95A0A954CD2}" type="datetime1">
              <a:rPr lang="en-US" smtClean="0"/>
              <a:t>3/21/2022</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E171CCC5-BE13-4F65-A118-9FF21E55254F}" type="slidenum">
              <a:rPr lang="en-US" smtClean="0"/>
              <a:t>‹N›</a:t>
            </a:fld>
            <a:endParaRPr lang="en-US"/>
          </a:p>
        </p:txBody>
      </p:sp>
    </p:spTree>
    <p:extLst>
      <p:ext uri="{BB962C8B-B14F-4D97-AF65-F5344CB8AC3E}">
        <p14:creationId xmlns:p14="http://schemas.microsoft.com/office/powerpoint/2010/main" val="1253447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endParaRPr lang="en-US"/>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50D7AF62-A849-4EE9-B414-BEADF2D296AB}" type="datetime1">
              <a:rPr lang="en-US" smtClean="0"/>
              <a:t>3/21/2022</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E171CCC5-BE13-4F65-A118-9FF21E55254F}" type="slidenum">
              <a:rPr lang="en-US" smtClean="0"/>
              <a:t>‹N›</a:t>
            </a:fld>
            <a:endParaRPr lang="en-US"/>
          </a:p>
        </p:txBody>
      </p:sp>
    </p:spTree>
    <p:extLst>
      <p:ext uri="{BB962C8B-B14F-4D97-AF65-F5344CB8AC3E}">
        <p14:creationId xmlns:p14="http://schemas.microsoft.com/office/powerpoint/2010/main" val="3154539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data 4"/>
          <p:cNvSpPr>
            <a:spLocks noGrp="1"/>
          </p:cNvSpPr>
          <p:nvPr>
            <p:ph type="dt" sz="half" idx="10"/>
          </p:nvPr>
        </p:nvSpPr>
        <p:spPr/>
        <p:txBody>
          <a:bodyPr/>
          <a:lstStyle/>
          <a:p>
            <a:fld id="{ECBF460F-163F-4F3C-897D-394EE96CCCE1}" type="datetime1">
              <a:rPr lang="en-US" smtClean="0"/>
              <a:t>3/21/2022</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E171CCC5-BE13-4F65-A118-9FF21E55254F}" type="slidenum">
              <a:rPr lang="en-US" smtClean="0"/>
              <a:t>‹N›</a:t>
            </a:fld>
            <a:endParaRPr lang="en-US"/>
          </a:p>
        </p:txBody>
      </p:sp>
    </p:spTree>
    <p:extLst>
      <p:ext uri="{BB962C8B-B14F-4D97-AF65-F5344CB8AC3E}">
        <p14:creationId xmlns:p14="http://schemas.microsoft.com/office/powerpoint/2010/main" val="4156796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endParaRPr lang="en-US"/>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Segnaposto data 6"/>
          <p:cNvSpPr>
            <a:spLocks noGrp="1"/>
          </p:cNvSpPr>
          <p:nvPr>
            <p:ph type="dt" sz="half" idx="10"/>
          </p:nvPr>
        </p:nvSpPr>
        <p:spPr/>
        <p:txBody>
          <a:bodyPr/>
          <a:lstStyle/>
          <a:p>
            <a:fld id="{3F7AD9A6-39CE-4666-BC2B-7B2D62BB0224}" type="datetime1">
              <a:rPr lang="en-US" smtClean="0"/>
              <a:t>3/21/2022</a:t>
            </a:fld>
            <a:endParaRPr lang="en-US"/>
          </a:p>
        </p:txBody>
      </p:sp>
      <p:sp>
        <p:nvSpPr>
          <p:cNvPr id="8" name="Segnaposto piè di pagina 7"/>
          <p:cNvSpPr>
            <a:spLocks noGrp="1"/>
          </p:cNvSpPr>
          <p:nvPr>
            <p:ph type="ftr" sz="quarter" idx="11"/>
          </p:nvPr>
        </p:nvSpPr>
        <p:spPr/>
        <p:txBody>
          <a:bodyPr/>
          <a:lstStyle/>
          <a:p>
            <a:endParaRPr lang="en-US"/>
          </a:p>
        </p:txBody>
      </p:sp>
      <p:sp>
        <p:nvSpPr>
          <p:cNvPr id="9" name="Segnaposto numero diapositiva 8"/>
          <p:cNvSpPr>
            <a:spLocks noGrp="1"/>
          </p:cNvSpPr>
          <p:nvPr>
            <p:ph type="sldNum" sz="quarter" idx="12"/>
          </p:nvPr>
        </p:nvSpPr>
        <p:spPr/>
        <p:txBody>
          <a:bodyPr/>
          <a:lstStyle/>
          <a:p>
            <a:fld id="{E171CCC5-BE13-4F65-A118-9FF21E55254F}" type="slidenum">
              <a:rPr lang="en-US" smtClean="0"/>
              <a:t>‹N›</a:t>
            </a:fld>
            <a:endParaRPr lang="en-US"/>
          </a:p>
        </p:txBody>
      </p:sp>
    </p:spTree>
    <p:extLst>
      <p:ext uri="{BB962C8B-B14F-4D97-AF65-F5344CB8AC3E}">
        <p14:creationId xmlns:p14="http://schemas.microsoft.com/office/powerpoint/2010/main" val="4075064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data 2"/>
          <p:cNvSpPr>
            <a:spLocks noGrp="1"/>
          </p:cNvSpPr>
          <p:nvPr>
            <p:ph type="dt" sz="half" idx="10"/>
          </p:nvPr>
        </p:nvSpPr>
        <p:spPr/>
        <p:txBody>
          <a:bodyPr/>
          <a:lstStyle/>
          <a:p>
            <a:fld id="{7F7CF7A0-2FAE-48A5-96B2-2CB6618C839D}" type="datetime1">
              <a:rPr lang="en-US" smtClean="0"/>
              <a:t>3/21/2022</a:t>
            </a:fld>
            <a:endParaRPr lang="en-US"/>
          </a:p>
        </p:txBody>
      </p:sp>
      <p:sp>
        <p:nvSpPr>
          <p:cNvPr id="4" name="Segnaposto piè di pagina 3"/>
          <p:cNvSpPr>
            <a:spLocks noGrp="1"/>
          </p:cNvSpPr>
          <p:nvPr>
            <p:ph type="ftr" sz="quarter" idx="11"/>
          </p:nvPr>
        </p:nvSpPr>
        <p:spPr/>
        <p:txBody>
          <a:bodyPr/>
          <a:lstStyle/>
          <a:p>
            <a:endParaRPr lang="en-US"/>
          </a:p>
        </p:txBody>
      </p:sp>
      <p:sp>
        <p:nvSpPr>
          <p:cNvPr id="5" name="Segnaposto numero diapositiva 4"/>
          <p:cNvSpPr>
            <a:spLocks noGrp="1"/>
          </p:cNvSpPr>
          <p:nvPr>
            <p:ph type="sldNum" sz="quarter" idx="12"/>
          </p:nvPr>
        </p:nvSpPr>
        <p:spPr/>
        <p:txBody>
          <a:bodyPr/>
          <a:lstStyle/>
          <a:p>
            <a:fld id="{E171CCC5-BE13-4F65-A118-9FF21E55254F}" type="slidenum">
              <a:rPr lang="en-US" smtClean="0"/>
              <a:t>‹N›</a:t>
            </a:fld>
            <a:endParaRPr lang="en-US"/>
          </a:p>
        </p:txBody>
      </p:sp>
    </p:spTree>
    <p:extLst>
      <p:ext uri="{BB962C8B-B14F-4D97-AF65-F5344CB8AC3E}">
        <p14:creationId xmlns:p14="http://schemas.microsoft.com/office/powerpoint/2010/main" val="3187488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2A4D877-0CC1-4C1D-B056-FEC9132C8D48}" type="datetime1">
              <a:rPr lang="en-US" smtClean="0"/>
              <a:t>3/21/2022</a:t>
            </a:fld>
            <a:endParaRPr lang="en-US"/>
          </a:p>
        </p:txBody>
      </p:sp>
      <p:sp>
        <p:nvSpPr>
          <p:cNvPr id="3" name="Segnaposto piè di pagina 2"/>
          <p:cNvSpPr>
            <a:spLocks noGrp="1"/>
          </p:cNvSpPr>
          <p:nvPr>
            <p:ph type="ftr" sz="quarter" idx="11"/>
          </p:nvPr>
        </p:nvSpPr>
        <p:spPr/>
        <p:txBody>
          <a:bodyPr/>
          <a:lstStyle/>
          <a:p>
            <a:endParaRPr lang="en-US"/>
          </a:p>
        </p:txBody>
      </p:sp>
      <p:sp>
        <p:nvSpPr>
          <p:cNvPr id="4" name="Segnaposto numero diapositiva 3"/>
          <p:cNvSpPr>
            <a:spLocks noGrp="1"/>
          </p:cNvSpPr>
          <p:nvPr>
            <p:ph type="sldNum" sz="quarter" idx="12"/>
          </p:nvPr>
        </p:nvSpPr>
        <p:spPr/>
        <p:txBody>
          <a:bodyPr/>
          <a:lstStyle/>
          <a:p>
            <a:fld id="{E171CCC5-BE13-4F65-A118-9FF21E55254F}" type="slidenum">
              <a:rPr lang="en-US" smtClean="0"/>
              <a:t>‹N›</a:t>
            </a:fld>
            <a:endParaRPr lang="en-US"/>
          </a:p>
        </p:txBody>
      </p:sp>
    </p:spTree>
    <p:extLst>
      <p:ext uri="{BB962C8B-B14F-4D97-AF65-F5344CB8AC3E}">
        <p14:creationId xmlns:p14="http://schemas.microsoft.com/office/powerpoint/2010/main" val="2635082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endParaRPr lang="en-US"/>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802E9B55-1494-46D9-ABB8-CC372B42C8FC}" type="datetime1">
              <a:rPr lang="en-US" smtClean="0"/>
              <a:t>3/21/2022</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E171CCC5-BE13-4F65-A118-9FF21E55254F}" type="slidenum">
              <a:rPr lang="en-US" smtClean="0"/>
              <a:t>‹N›</a:t>
            </a:fld>
            <a:endParaRPr lang="en-US"/>
          </a:p>
        </p:txBody>
      </p:sp>
    </p:spTree>
    <p:extLst>
      <p:ext uri="{BB962C8B-B14F-4D97-AF65-F5344CB8AC3E}">
        <p14:creationId xmlns:p14="http://schemas.microsoft.com/office/powerpoint/2010/main" val="3354181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endParaRPr lang="en-US"/>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F8B64BDF-185E-451C-A4E2-2A4420559BE6}" type="datetime1">
              <a:rPr lang="en-US" smtClean="0"/>
              <a:t>3/21/2022</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E171CCC5-BE13-4F65-A118-9FF21E55254F}" type="slidenum">
              <a:rPr lang="en-US" smtClean="0"/>
              <a:t>‹N›</a:t>
            </a:fld>
            <a:endParaRPr lang="en-US"/>
          </a:p>
        </p:txBody>
      </p:sp>
    </p:spTree>
    <p:extLst>
      <p:ext uri="{BB962C8B-B14F-4D97-AF65-F5344CB8AC3E}">
        <p14:creationId xmlns:p14="http://schemas.microsoft.com/office/powerpoint/2010/main" val="2026757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endParaRPr lang="en-US"/>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49A59B-7E94-4478-BCC1-496BEE8DC3C2}" type="datetime1">
              <a:rPr lang="en-US" smtClean="0"/>
              <a:t>3/21/2022</a:t>
            </a:fld>
            <a:endParaRPr lang="en-US"/>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71CCC5-BE13-4F65-A118-9FF21E55254F}" type="slidenum">
              <a:rPr lang="en-US" smtClean="0"/>
              <a:t>‹N›</a:t>
            </a:fld>
            <a:endParaRPr lang="en-US"/>
          </a:p>
        </p:txBody>
      </p:sp>
    </p:spTree>
    <p:extLst>
      <p:ext uri="{BB962C8B-B14F-4D97-AF65-F5344CB8AC3E}">
        <p14:creationId xmlns:p14="http://schemas.microsoft.com/office/powerpoint/2010/main" val="23244485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www.agenziacoesione.gov.it/sistema-conti-pubblici-territoriali/pubblicazioni-cpt/cpt-temi/i-progetti-comuni-di-ricerca-del-sistema-cpt/" TargetMode="External"/><Relationship Id="rId2" Type="http://schemas.openxmlformats.org/officeDocument/2006/relationships/hyperlink" Target="https://www.agenziacoesione.gov.it/wp-content/uploads/2021/01/CPT_AnalisiDEFR_C3.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dirty="0"/>
              <a:t>La Politica Economica in un mondo imperfetto e interdipendente</a:t>
            </a:r>
            <a:endParaRPr lang="en-US" dirty="0"/>
          </a:p>
        </p:txBody>
      </p:sp>
      <p:sp>
        <p:nvSpPr>
          <p:cNvPr id="4" name="Segnaposto testo 4"/>
          <p:cNvSpPr>
            <a:spLocks noGrp="1"/>
          </p:cNvSpPr>
          <p:nvPr>
            <p:ph type="subTitle" idx="1"/>
          </p:nvPr>
        </p:nvSpPr>
        <p:spPr/>
        <p:txBody>
          <a:bodyPr/>
          <a:lstStyle/>
          <a:p>
            <a:r>
              <a:rPr lang="it-IT" dirty="0"/>
              <a:t>Vivere le interdipendenze in un contesto internazionale</a:t>
            </a:r>
            <a:endParaRPr lang="en-US" dirty="0"/>
          </a:p>
          <a:p>
            <a:endParaRPr lang="en-US" dirty="0"/>
          </a:p>
        </p:txBody>
      </p:sp>
      <p:sp>
        <p:nvSpPr>
          <p:cNvPr id="3" name="Segnaposto numero diapositiva 2"/>
          <p:cNvSpPr>
            <a:spLocks noGrp="1"/>
          </p:cNvSpPr>
          <p:nvPr>
            <p:ph type="sldNum" sz="quarter" idx="12"/>
          </p:nvPr>
        </p:nvSpPr>
        <p:spPr/>
        <p:txBody>
          <a:bodyPr/>
          <a:lstStyle/>
          <a:p>
            <a:fld id="{E171CCC5-BE13-4F65-A118-9FF21E55254F}" type="slidenum">
              <a:rPr lang="en-US" smtClean="0"/>
              <a:t>1</a:t>
            </a:fld>
            <a:endParaRPr lang="en-US"/>
          </a:p>
        </p:txBody>
      </p:sp>
    </p:spTree>
    <p:extLst>
      <p:ext uri="{BB962C8B-B14F-4D97-AF65-F5344CB8AC3E}">
        <p14:creationId xmlns:p14="http://schemas.microsoft.com/office/powerpoint/2010/main" val="39838983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 aspettative razionali: il dibattito</a:t>
            </a:r>
            <a:endParaRPr lang="en-US" dirty="0"/>
          </a:p>
        </p:txBody>
      </p:sp>
      <p:sp>
        <p:nvSpPr>
          <p:cNvPr id="3" name="Segnaposto contenuto 2"/>
          <p:cNvSpPr>
            <a:spLocks noGrp="1"/>
          </p:cNvSpPr>
          <p:nvPr>
            <p:ph idx="1"/>
          </p:nvPr>
        </p:nvSpPr>
        <p:spPr/>
        <p:txBody>
          <a:bodyPr>
            <a:normAutofit fontScale="85000" lnSpcReduction="20000"/>
          </a:bodyPr>
          <a:lstStyle/>
          <a:p>
            <a:r>
              <a:rPr lang="it-IT" dirty="0"/>
              <a:t>Considerare nei modelli di PE le aspettative razionali </a:t>
            </a:r>
            <a:r>
              <a:rPr lang="it-IT" u="sng" dirty="0"/>
              <a:t>non significa considerare situazioni di conoscenza perfetta </a:t>
            </a:r>
            <a:r>
              <a:rPr lang="it-IT" dirty="0"/>
              <a:t>di tutte le relazioni e dei comportamenti ad esse legati, ma valutare la </a:t>
            </a:r>
            <a:r>
              <a:rPr lang="it-IT" dirty="0">
                <a:solidFill>
                  <a:srgbClr val="FF0000"/>
                </a:solidFill>
              </a:rPr>
              <a:t>coerenza delle azioni </a:t>
            </a:r>
            <a:r>
              <a:rPr lang="it-IT" dirty="0"/>
              <a:t>degli agenti con le leggi dell’economia</a:t>
            </a:r>
          </a:p>
          <a:p>
            <a:r>
              <a:rPr lang="it-IT" dirty="0"/>
              <a:t>Tali atteggiamenti sono più evidenti per alcuni agenti economici, quali le banche o i gestori dei fondi di investimento che dedicano notevoli risorse alla modellizzazione dell’evoluzione dei prezzi, dei tassi d’interesse e dei tassi di cambio, così come quello degli analisti delle banche centrali</a:t>
            </a:r>
          </a:p>
          <a:p>
            <a:r>
              <a:rPr lang="it-IT" dirty="0"/>
              <a:t>Si può quindi evitare di impiegare nei modelli di previsione le aspettative razionali per tutti gli agenti e utilizzare invece i metodi proposti dall’economia comportamentale</a:t>
            </a:r>
          </a:p>
          <a:p>
            <a:r>
              <a:rPr lang="it-IT" dirty="0"/>
              <a:t>In questo caso, come anche suggerito dalla </a:t>
            </a:r>
            <a:r>
              <a:rPr lang="it-IT" dirty="0">
                <a:solidFill>
                  <a:srgbClr val="FF0000"/>
                </a:solidFill>
              </a:rPr>
              <a:t>critica di Lucas </a:t>
            </a:r>
            <a:r>
              <a:rPr lang="it-IT" dirty="0"/>
              <a:t>è meglio </a:t>
            </a:r>
            <a:r>
              <a:rPr lang="it-IT" u="sng" dirty="0"/>
              <a:t>impiegare le simulazioni</a:t>
            </a:r>
            <a:r>
              <a:rPr lang="it-IT" dirty="0"/>
              <a:t>, poiché con il modello econometrico si può prevedere chiaramente il cambiamento dovuto a comportamenti passati, ma le innovazioni non sono prevedibili se non con apposite simulazioni dei cambiamenti degli agenti (che non sono ingenui esecutori di comportamenti passati)</a:t>
            </a:r>
            <a:endParaRPr lang="en-US" dirty="0"/>
          </a:p>
        </p:txBody>
      </p:sp>
      <p:sp>
        <p:nvSpPr>
          <p:cNvPr id="4" name="Segnaposto numero diapositiva 3"/>
          <p:cNvSpPr>
            <a:spLocks noGrp="1"/>
          </p:cNvSpPr>
          <p:nvPr>
            <p:ph type="sldNum" sz="quarter" idx="12"/>
          </p:nvPr>
        </p:nvSpPr>
        <p:spPr/>
        <p:txBody>
          <a:bodyPr/>
          <a:lstStyle/>
          <a:p>
            <a:fld id="{E171CCC5-BE13-4F65-A118-9FF21E55254F}" type="slidenum">
              <a:rPr lang="en-US" smtClean="0"/>
              <a:t>10</a:t>
            </a:fld>
            <a:endParaRPr lang="en-US"/>
          </a:p>
        </p:txBody>
      </p:sp>
    </p:spTree>
    <p:extLst>
      <p:ext uri="{BB962C8B-B14F-4D97-AF65-F5344CB8AC3E}">
        <p14:creationId xmlns:p14="http://schemas.microsoft.com/office/powerpoint/2010/main" val="29675055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normAutofit fontScale="90000"/>
          </a:bodyPr>
          <a:lstStyle/>
          <a:p>
            <a:r>
              <a:rPr lang="it-IT" dirty="0"/>
              <a:t>Dalle conseguenze della critica di Lucas alla delega delle decisioni ad agenzie indipendenti</a:t>
            </a:r>
            <a:br>
              <a:rPr lang="en-US" dirty="0"/>
            </a:br>
            <a:endParaRPr lang="en-US" dirty="0"/>
          </a:p>
        </p:txBody>
      </p:sp>
      <p:sp>
        <p:nvSpPr>
          <p:cNvPr id="6" name="Segnaposto testo 5"/>
          <p:cNvSpPr>
            <a:spLocks noGrp="1"/>
          </p:cNvSpPr>
          <p:nvPr>
            <p:ph type="body" idx="1"/>
          </p:nvPr>
        </p:nvSpPr>
        <p:spPr/>
        <p:txBody>
          <a:bodyPr/>
          <a:lstStyle/>
          <a:p>
            <a:r>
              <a:rPr lang="en-US" dirty="0"/>
              <a:t>Le </a:t>
            </a:r>
            <a:r>
              <a:rPr lang="en-US" dirty="0" err="1"/>
              <a:t>scelte</a:t>
            </a:r>
            <a:r>
              <a:rPr lang="en-US" dirty="0"/>
              <a:t> di PE e </a:t>
            </a:r>
            <a:r>
              <a:rPr lang="en-US" dirty="0" err="1"/>
              <a:t>ruolo</a:t>
            </a:r>
            <a:r>
              <a:rPr lang="en-US" dirty="0"/>
              <a:t> </a:t>
            </a:r>
            <a:r>
              <a:rPr lang="en-US" dirty="0" err="1"/>
              <a:t>dei</a:t>
            </a:r>
            <a:r>
              <a:rPr lang="en-US" dirty="0"/>
              <a:t> “policy maker”</a:t>
            </a:r>
          </a:p>
        </p:txBody>
      </p:sp>
      <p:sp>
        <p:nvSpPr>
          <p:cNvPr id="4" name="Segnaposto numero diapositiva 3"/>
          <p:cNvSpPr>
            <a:spLocks noGrp="1"/>
          </p:cNvSpPr>
          <p:nvPr>
            <p:ph type="sldNum" sz="quarter" idx="12"/>
          </p:nvPr>
        </p:nvSpPr>
        <p:spPr/>
        <p:txBody>
          <a:bodyPr/>
          <a:lstStyle/>
          <a:p>
            <a:fld id="{E171CCC5-BE13-4F65-A118-9FF21E55254F}" type="slidenum">
              <a:rPr lang="en-US" smtClean="0"/>
              <a:t>11</a:t>
            </a:fld>
            <a:endParaRPr lang="en-US"/>
          </a:p>
        </p:txBody>
      </p:sp>
    </p:spTree>
    <p:extLst>
      <p:ext uri="{BB962C8B-B14F-4D97-AF65-F5344CB8AC3E}">
        <p14:creationId xmlns:p14="http://schemas.microsoft.com/office/powerpoint/2010/main" val="28091929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 conseguenze della critica</a:t>
            </a:r>
            <a:endParaRPr lang="en-US" dirty="0"/>
          </a:p>
        </p:txBody>
      </p:sp>
      <p:sp>
        <p:nvSpPr>
          <p:cNvPr id="3" name="Segnaposto contenuto 2"/>
          <p:cNvSpPr>
            <a:spLocks noGrp="1"/>
          </p:cNvSpPr>
          <p:nvPr>
            <p:ph idx="1"/>
          </p:nvPr>
        </p:nvSpPr>
        <p:spPr/>
        <p:txBody>
          <a:bodyPr>
            <a:normAutofit fontScale="77500" lnSpcReduction="20000"/>
          </a:bodyPr>
          <a:lstStyle/>
          <a:p>
            <a:r>
              <a:rPr lang="it-IT" dirty="0"/>
              <a:t>I </a:t>
            </a:r>
            <a:r>
              <a:rPr lang="it-IT" u="sng" dirty="0"/>
              <a:t>modelli macroeconomici </a:t>
            </a:r>
            <a:r>
              <a:rPr lang="it-IT" dirty="0"/>
              <a:t>vengono oggi usati nelle decisioni di PE solo per dare seguito a </a:t>
            </a:r>
            <a:r>
              <a:rPr lang="it-IT" u="sng" dirty="0"/>
              <a:t>previsioni simulate di scelte alternative</a:t>
            </a:r>
            <a:r>
              <a:rPr lang="it-IT" dirty="0"/>
              <a:t>, con </a:t>
            </a:r>
            <a:r>
              <a:rPr lang="it-IT" dirty="0">
                <a:highlight>
                  <a:srgbClr val="FFFF00"/>
                </a:highlight>
              </a:rPr>
              <a:t>modelli di </a:t>
            </a:r>
            <a:r>
              <a:rPr lang="it-IT" dirty="0" err="1">
                <a:highlight>
                  <a:srgbClr val="FFFF00"/>
                </a:highlight>
                <a:hlinkClick r:id="rId2"/>
              </a:rPr>
              <a:t>microsimulazione</a:t>
            </a:r>
            <a:r>
              <a:rPr lang="it-IT" dirty="0">
                <a:highlight>
                  <a:srgbClr val="FFFF00"/>
                </a:highlight>
              </a:rPr>
              <a:t> (per le entrate o le spese o per il </a:t>
            </a:r>
            <a:r>
              <a:rPr lang="it-IT" dirty="0">
                <a:highlight>
                  <a:srgbClr val="FFFF00"/>
                </a:highlight>
                <a:hlinkClick r:id="rId3"/>
              </a:rPr>
              <a:t>sistema di coesione territoriale</a:t>
            </a:r>
            <a:r>
              <a:rPr lang="it-IT" dirty="0">
                <a:highlight>
                  <a:srgbClr val="FFFF00"/>
                </a:highlight>
              </a:rPr>
              <a:t>) </a:t>
            </a:r>
            <a:r>
              <a:rPr lang="it-IT" dirty="0"/>
              <a:t>e </a:t>
            </a:r>
            <a:r>
              <a:rPr lang="it-IT" dirty="0" err="1">
                <a:highlight>
                  <a:srgbClr val="FFFF00"/>
                </a:highlight>
              </a:rPr>
              <a:t>autoregressivi</a:t>
            </a:r>
            <a:r>
              <a:rPr lang="it-IT" dirty="0"/>
              <a:t>, ma ad esse vengono affiancate analisi di tipo qualitativo più robuste</a:t>
            </a:r>
          </a:p>
          <a:p>
            <a:r>
              <a:rPr lang="it-IT" dirty="0"/>
              <a:t>Questo </a:t>
            </a:r>
            <a:r>
              <a:rPr lang="it-IT" u="sng" dirty="0"/>
              <a:t>processo decisorio</a:t>
            </a:r>
            <a:r>
              <a:rPr lang="it-IT" dirty="0"/>
              <a:t>, inoltre, deve essere reso maggiormente </a:t>
            </a:r>
            <a:r>
              <a:rPr lang="it-IT" u="sng" dirty="0"/>
              <a:t>credibile</a:t>
            </a:r>
            <a:r>
              <a:rPr lang="it-IT" dirty="0"/>
              <a:t>, infatti in presenza di aspettative razionali è importante che il decisore non «imbrogli» le controparti promettendo interventi che poi non è in grado di mantenere, per cui, sostengono </a:t>
            </a:r>
            <a:r>
              <a:rPr lang="it-IT" dirty="0">
                <a:solidFill>
                  <a:srgbClr val="FF0000"/>
                </a:solidFill>
              </a:rPr>
              <a:t>Barro e Gordon </a:t>
            </a:r>
            <a:r>
              <a:rPr lang="it-IT" dirty="0"/>
              <a:t>(1983) la politica adottata non sarà sicuramente quella ottimale (</a:t>
            </a:r>
            <a:r>
              <a:rPr lang="it-IT" b="1" dirty="0"/>
              <a:t>politica degli annunci credibili</a:t>
            </a:r>
            <a:r>
              <a:rPr lang="it-IT" dirty="0"/>
              <a:t>)</a:t>
            </a:r>
          </a:p>
          <a:p>
            <a:r>
              <a:rPr lang="it-IT" dirty="0"/>
              <a:t>Tali annunci consistono nella </a:t>
            </a:r>
            <a:r>
              <a:rPr lang="it-IT" dirty="0">
                <a:solidFill>
                  <a:srgbClr val="FF0000"/>
                </a:solidFill>
              </a:rPr>
              <a:t>realizzazione di comportamenti coerenti</a:t>
            </a:r>
            <a:r>
              <a:rPr lang="it-IT" dirty="0"/>
              <a:t>, per cui se si annuncia una riduzione delle imposte sui capitali per ottenere lo stimolo  agli investimenti, non si può impiegare poi gli introiti derivanti dagli investimenti per migliorare l’offerta dei servizi sanitari; lo stesso vale per gli obiettivi di controllo dell’inflazione: non si può promettere una politica restrittiva che porti l’inflazione dal 4 al 2% e poi invece non agire, per assicurare così l’aumento dell’occupazione o la riduzione della disoccupazione</a:t>
            </a:r>
            <a:endParaRPr lang="en-US" dirty="0"/>
          </a:p>
        </p:txBody>
      </p:sp>
      <p:sp>
        <p:nvSpPr>
          <p:cNvPr id="4" name="Segnaposto numero diapositiva 3"/>
          <p:cNvSpPr>
            <a:spLocks noGrp="1"/>
          </p:cNvSpPr>
          <p:nvPr>
            <p:ph type="sldNum" sz="quarter" idx="12"/>
          </p:nvPr>
        </p:nvSpPr>
        <p:spPr/>
        <p:txBody>
          <a:bodyPr/>
          <a:lstStyle/>
          <a:p>
            <a:fld id="{E171CCC5-BE13-4F65-A118-9FF21E55254F}" type="slidenum">
              <a:rPr lang="en-US" smtClean="0"/>
              <a:t>12</a:t>
            </a:fld>
            <a:endParaRPr lang="en-US"/>
          </a:p>
        </p:txBody>
      </p:sp>
    </p:spTree>
    <p:extLst>
      <p:ext uri="{BB962C8B-B14F-4D97-AF65-F5344CB8AC3E}">
        <p14:creationId xmlns:p14="http://schemas.microsoft.com/office/powerpoint/2010/main" val="18860776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Ruolo assicurativo della PE e azzardo morale</a:t>
            </a:r>
            <a:endParaRPr lang="en-US" dirty="0"/>
          </a:p>
        </p:txBody>
      </p:sp>
      <p:sp>
        <p:nvSpPr>
          <p:cNvPr id="3" name="Segnaposto contenuto 2"/>
          <p:cNvSpPr>
            <a:spLocks noGrp="1"/>
          </p:cNvSpPr>
          <p:nvPr>
            <p:ph idx="1"/>
          </p:nvPr>
        </p:nvSpPr>
        <p:spPr/>
        <p:txBody>
          <a:bodyPr>
            <a:normAutofit fontScale="92500" lnSpcReduction="10000"/>
          </a:bodyPr>
          <a:lstStyle/>
          <a:p>
            <a:r>
              <a:rPr lang="it-IT" dirty="0"/>
              <a:t>La politica economica ha spesso l’obiettivo di </a:t>
            </a:r>
            <a:r>
              <a:rPr lang="it-IT" dirty="0">
                <a:solidFill>
                  <a:srgbClr val="FF0000"/>
                </a:solidFill>
              </a:rPr>
              <a:t>ridurre il livello di rischio in cui incorrono gli agenti privati</a:t>
            </a:r>
            <a:r>
              <a:rPr lang="it-IT" dirty="0"/>
              <a:t>: si pensi ai ristori concessi alle imprese durante la pandemia, a quello assicurativo per i disoccupati, all’effetto anticiclico della spesa pubblica che stabilizza il ciclo economico ed evita perdite ai cittadini in termini di disoccupazione, minor consumo o riduzione dei profitti, agli attuali interventi per i rincari energetici</a:t>
            </a:r>
          </a:p>
          <a:p>
            <a:r>
              <a:rPr lang="it-IT" dirty="0">
                <a:solidFill>
                  <a:srgbClr val="FF0000"/>
                </a:solidFill>
              </a:rPr>
              <a:t>L’azzardo morale (o moral </a:t>
            </a:r>
            <a:r>
              <a:rPr lang="it-IT" dirty="0" err="1">
                <a:solidFill>
                  <a:srgbClr val="FF0000"/>
                </a:solidFill>
              </a:rPr>
              <a:t>hazard</a:t>
            </a:r>
            <a:r>
              <a:rPr lang="it-IT" dirty="0">
                <a:solidFill>
                  <a:srgbClr val="FF0000"/>
                </a:solidFill>
              </a:rPr>
              <a:t>) </a:t>
            </a:r>
            <a:r>
              <a:rPr lang="it-IT" dirty="0"/>
              <a:t>induce gli agenti ad avere comportamenti rischiosi, sapendo che </a:t>
            </a:r>
            <a:r>
              <a:rPr lang="it-IT" b="1" dirty="0"/>
              <a:t>ex-post</a:t>
            </a:r>
            <a:r>
              <a:rPr lang="it-IT" dirty="0"/>
              <a:t> ci sarà un ristoro pubblico: è questo il caso della costruzione delle abitazioni in una zona alluvionale o in riva ad un fiume, cementificando zone protette; oppure il caso dei mutui </a:t>
            </a:r>
            <a:r>
              <a:rPr lang="it-IT" i="1" dirty="0" err="1"/>
              <a:t>subprime</a:t>
            </a:r>
            <a:r>
              <a:rPr lang="it-IT" dirty="0"/>
              <a:t> concessi dalle banche d’investimento a clienti con elevato rischio di solvibilità; una volta che la banca fallisce lo Stato interviene per evitare problemi peggiori, ma </a:t>
            </a:r>
            <a:r>
              <a:rPr lang="it-IT" b="1" dirty="0"/>
              <a:t>ex-ante</a:t>
            </a:r>
            <a:r>
              <a:rPr lang="it-IT" dirty="0"/>
              <a:t> non si era impegnata a farlo</a:t>
            </a:r>
            <a:endParaRPr lang="en-US" dirty="0"/>
          </a:p>
        </p:txBody>
      </p:sp>
      <p:sp>
        <p:nvSpPr>
          <p:cNvPr id="4" name="Segnaposto numero diapositiva 3"/>
          <p:cNvSpPr>
            <a:spLocks noGrp="1"/>
          </p:cNvSpPr>
          <p:nvPr>
            <p:ph type="sldNum" sz="quarter" idx="12"/>
          </p:nvPr>
        </p:nvSpPr>
        <p:spPr/>
        <p:txBody>
          <a:bodyPr/>
          <a:lstStyle/>
          <a:p>
            <a:fld id="{E171CCC5-BE13-4F65-A118-9FF21E55254F}" type="slidenum">
              <a:rPr lang="en-US" smtClean="0"/>
              <a:t>13</a:t>
            </a:fld>
            <a:endParaRPr lang="en-US"/>
          </a:p>
        </p:txBody>
      </p:sp>
    </p:spTree>
    <p:extLst>
      <p:ext uri="{BB962C8B-B14F-4D97-AF65-F5344CB8AC3E}">
        <p14:creationId xmlns:p14="http://schemas.microsoft.com/office/powerpoint/2010/main" val="38598636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L’incoerenza temporale e le regole</a:t>
            </a:r>
            <a:endParaRPr lang="en-US" dirty="0"/>
          </a:p>
        </p:txBody>
      </p:sp>
      <p:sp>
        <p:nvSpPr>
          <p:cNvPr id="3" name="Segnaposto contenuto 2"/>
          <p:cNvSpPr>
            <a:spLocks noGrp="1"/>
          </p:cNvSpPr>
          <p:nvPr>
            <p:ph idx="1"/>
          </p:nvPr>
        </p:nvSpPr>
        <p:spPr/>
        <p:txBody>
          <a:bodyPr>
            <a:normAutofit fontScale="92500" lnSpcReduction="10000"/>
          </a:bodyPr>
          <a:lstStyle/>
          <a:p>
            <a:r>
              <a:rPr lang="it-IT" dirty="0">
                <a:solidFill>
                  <a:srgbClr val="FF0000"/>
                </a:solidFill>
              </a:rPr>
              <a:t>L’incoerenza temporale </a:t>
            </a:r>
            <a:r>
              <a:rPr lang="it-IT" dirty="0"/>
              <a:t>è l’aspetto più problematico degli interventi di PE, proprio a causa della caratteristica intertemporale delle decisioni in presenza di credibilità e azzardo morale: scelte che sembrano ottimali </a:t>
            </a:r>
            <a:r>
              <a:rPr lang="it-IT" dirty="0">
                <a:solidFill>
                  <a:srgbClr val="FF0000"/>
                </a:solidFill>
              </a:rPr>
              <a:t>ex-ante</a:t>
            </a:r>
            <a:r>
              <a:rPr lang="it-IT" dirty="0"/>
              <a:t> nel breve periodo non lo sono più nel medio lungo periodo (</a:t>
            </a:r>
            <a:r>
              <a:rPr lang="it-IT" dirty="0">
                <a:solidFill>
                  <a:srgbClr val="FF0000"/>
                </a:solidFill>
              </a:rPr>
              <a:t>ex-post</a:t>
            </a:r>
            <a:r>
              <a:rPr lang="it-IT" dirty="0"/>
              <a:t>)</a:t>
            </a:r>
          </a:p>
          <a:p>
            <a:r>
              <a:rPr lang="it-IT" dirty="0"/>
              <a:t>Com’è evidente anche l’incoerenza temporale è un elemento di inefficacia della PE (</a:t>
            </a:r>
            <a:r>
              <a:rPr lang="it-IT" dirty="0" err="1">
                <a:solidFill>
                  <a:srgbClr val="FF0000"/>
                </a:solidFill>
              </a:rPr>
              <a:t>Kydland</a:t>
            </a:r>
            <a:r>
              <a:rPr lang="it-IT" dirty="0">
                <a:solidFill>
                  <a:srgbClr val="FF0000"/>
                </a:solidFill>
              </a:rPr>
              <a:t> e Prescott, 1977</a:t>
            </a:r>
            <a:r>
              <a:rPr lang="it-IT" dirty="0"/>
              <a:t>) e quindi sarebbe meglio evitare le politiche discrezionali di intervento e </a:t>
            </a:r>
            <a:r>
              <a:rPr lang="it-IT" dirty="0">
                <a:solidFill>
                  <a:srgbClr val="FF0000"/>
                </a:solidFill>
              </a:rPr>
              <a:t>seguire regole fisse </a:t>
            </a:r>
            <a:r>
              <a:rPr lang="it-IT" u="sng" dirty="0"/>
              <a:t>comparando non il </a:t>
            </a:r>
            <a:r>
              <a:rPr lang="it-IT" u="sng" dirty="0" err="1"/>
              <a:t>trade</a:t>
            </a:r>
            <a:r>
              <a:rPr lang="it-IT" u="sng" dirty="0"/>
              <a:t>-off tra obiettivi ma tra diverse regole (altra conseguenza della critica di Lucas)</a:t>
            </a:r>
          </a:p>
          <a:p>
            <a:r>
              <a:rPr lang="it-IT" dirty="0"/>
              <a:t>Questa nuova concezione della PE ha rivoluzionato i metodi di scelta di intervento delle banche centrali, basando le loro politiche sulla credibilità e sulla loro indipendenza dai governi</a:t>
            </a:r>
            <a:endParaRPr lang="en-US" dirty="0"/>
          </a:p>
        </p:txBody>
      </p:sp>
      <p:sp>
        <p:nvSpPr>
          <p:cNvPr id="4" name="Segnaposto numero diapositiva 3"/>
          <p:cNvSpPr>
            <a:spLocks noGrp="1"/>
          </p:cNvSpPr>
          <p:nvPr>
            <p:ph type="sldNum" sz="quarter" idx="12"/>
          </p:nvPr>
        </p:nvSpPr>
        <p:spPr/>
        <p:txBody>
          <a:bodyPr/>
          <a:lstStyle/>
          <a:p>
            <a:fld id="{E171CCC5-BE13-4F65-A118-9FF21E55254F}" type="slidenum">
              <a:rPr lang="en-US" smtClean="0"/>
              <a:t>14</a:t>
            </a:fld>
            <a:endParaRPr lang="en-US"/>
          </a:p>
        </p:txBody>
      </p:sp>
    </p:spTree>
    <p:extLst>
      <p:ext uri="{BB962C8B-B14F-4D97-AF65-F5344CB8AC3E}">
        <p14:creationId xmlns:p14="http://schemas.microsoft.com/office/powerpoint/2010/main" val="9373814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L’informazione asimmetrica</a:t>
            </a:r>
            <a:endParaRPr lang="en-US" dirty="0"/>
          </a:p>
        </p:txBody>
      </p:sp>
      <p:sp>
        <p:nvSpPr>
          <p:cNvPr id="3" name="Segnaposto contenuto 2"/>
          <p:cNvSpPr>
            <a:spLocks noGrp="1"/>
          </p:cNvSpPr>
          <p:nvPr>
            <p:ph idx="1"/>
          </p:nvPr>
        </p:nvSpPr>
        <p:spPr/>
        <p:txBody>
          <a:bodyPr/>
          <a:lstStyle/>
          <a:p>
            <a:r>
              <a:rPr lang="it-IT" dirty="0"/>
              <a:t>Il decisore di PE non è perfettamente informato, come abbiamo potuto vedere fin qui, ma piuttosto vi sono molteplici </a:t>
            </a:r>
            <a:r>
              <a:rPr lang="it-IT" b="1" dirty="0"/>
              <a:t>asimmetrie informative</a:t>
            </a:r>
            <a:r>
              <a:rPr lang="it-IT" dirty="0"/>
              <a:t> (Nobel J. </a:t>
            </a:r>
            <a:r>
              <a:rPr lang="it-IT" dirty="0" err="1"/>
              <a:t>Stiglitz</a:t>
            </a:r>
            <a:r>
              <a:rPr lang="it-IT" dirty="0"/>
              <a:t>)</a:t>
            </a:r>
          </a:p>
          <a:p>
            <a:r>
              <a:rPr lang="it-IT" dirty="0"/>
              <a:t>Si pensi ai sistemi economici a pianificazione centralizzata (ex URSS)</a:t>
            </a:r>
          </a:p>
          <a:p>
            <a:r>
              <a:rPr lang="it-IT" dirty="0"/>
              <a:t>Lo stesso problema si osserva in tutte le agenzie che controllano il corretto funzionamento di servizi di pubblica utilità: prezzi del gas, energia, telefono, autostrade…</a:t>
            </a:r>
          </a:p>
          <a:p>
            <a:r>
              <a:rPr lang="it-IT" dirty="0"/>
              <a:t>Per risolvere in parte questo problema si fa ricorso ai contratti incentivanti (</a:t>
            </a:r>
            <a:r>
              <a:rPr lang="it-IT" dirty="0">
                <a:solidFill>
                  <a:srgbClr val="FF0000"/>
                </a:solidFill>
              </a:rPr>
              <a:t>Teoria dei contratti</a:t>
            </a:r>
            <a:r>
              <a:rPr lang="it-IT" dirty="0"/>
              <a:t>) come quelli che si stipulano tra un mandante (il </a:t>
            </a:r>
            <a:r>
              <a:rPr lang="it-IT" dirty="0">
                <a:solidFill>
                  <a:srgbClr val="FF0000"/>
                </a:solidFill>
              </a:rPr>
              <a:t>principale</a:t>
            </a:r>
            <a:r>
              <a:rPr lang="it-IT" dirty="0"/>
              <a:t>) e il mandatario (l’</a:t>
            </a:r>
            <a:r>
              <a:rPr lang="it-IT" dirty="0">
                <a:solidFill>
                  <a:srgbClr val="FF0000"/>
                </a:solidFill>
              </a:rPr>
              <a:t>agente</a:t>
            </a:r>
            <a:r>
              <a:rPr lang="it-IT" dirty="0"/>
              <a:t>)</a:t>
            </a:r>
            <a:endParaRPr lang="en-US" dirty="0"/>
          </a:p>
        </p:txBody>
      </p:sp>
      <p:sp>
        <p:nvSpPr>
          <p:cNvPr id="4" name="Segnaposto numero diapositiva 3"/>
          <p:cNvSpPr>
            <a:spLocks noGrp="1"/>
          </p:cNvSpPr>
          <p:nvPr>
            <p:ph type="sldNum" sz="quarter" idx="12"/>
          </p:nvPr>
        </p:nvSpPr>
        <p:spPr/>
        <p:txBody>
          <a:bodyPr/>
          <a:lstStyle/>
          <a:p>
            <a:fld id="{E171CCC5-BE13-4F65-A118-9FF21E55254F}" type="slidenum">
              <a:rPr lang="en-US" smtClean="0"/>
              <a:t>15</a:t>
            </a:fld>
            <a:endParaRPr lang="en-US"/>
          </a:p>
        </p:txBody>
      </p:sp>
    </p:spTree>
    <p:extLst>
      <p:ext uri="{BB962C8B-B14F-4D97-AF65-F5344CB8AC3E}">
        <p14:creationId xmlns:p14="http://schemas.microsoft.com/office/powerpoint/2010/main" val="20731572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La teoria dei contratti e la PE</a:t>
            </a:r>
            <a:endParaRPr lang="en-US" dirty="0"/>
          </a:p>
        </p:txBody>
      </p:sp>
      <p:sp>
        <p:nvSpPr>
          <p:cNvPr id="3" name="Segnaposto contenuto 2"/>
          <p:cNvSpPr>
            <a:spLocks noGrp="1"/>
          </p:cNvSpPr>
          <p:nvPr>
            <p:ph idx="1"/>
          </p:nvPr>
        </p:nvSpPr>
        <p:spPr>
          <a:xfrm>
            <a:off x="838200" y="1825625"/>
            <a:ext cx="5132832" cy="4895850"/>
          </a:xfrm>
        </p:spPr>
        <p:txBody>
          <a:bodyPr>
            <a:normAutofit fontScale="85000" lnSpcReduction="20000"/>
          </a:bodyPr>
          <a:lstStyle/>
          <a:p>
            <a:r>
              <a:rPr lang="it-IT" dirty="0"/>
              <a:t>La teoria dei contratti mette in luce un problema importante dell’interazione tra decisore pubblico e l’apparato burocratico o del primo con le imprese pubbliche o private che forniscano un servizio di pubblica utilità (acqua, trasporti, strade, ospedali…): </a:t>
            </a:r>
            <a:r>
              <a:rPr lang="it-IT" dirty="0">
                <a:solidFill>
                  <a:srgbClr val="FF0000"/>
                </a:solidFill>
              </a:rPr>
              <a:t>in presenza di asimmetria informativa occorre un incentivo per avere la certezza che l’obiettivo assegnato venga raggiunto</a:t>
            </a:r>
          </a:p>
          <a:p>
            <a:r>
              <a:rPr lang="it-IT" dirty="0" err="1"/>
              <a:t>Laffont</a:t>
            </a:r>
            <a:r>
              <a:rPr lang="it-IT" dirty="0"/>
              <a:t> (2000) suggerisce a questo scopo di </a:t>
            </a:r>
            <a:r>
              <a:rPr lang="it-IT" u="sng" dirty="0"/>
              <a:t>legare a misure di performance la remunerazione dei dipendenti pubblici</a:t>
            </a:r>
            <a:r>
              <a:rPr lang="it-IT" dirty="0"/>
              <a:t> o di </a:t>
            </a:r>
            <a:r>
              <a:rPr lang="it-IT" u="sng" dirty="0"/>
              <a:t>creare concorrenza tra gli agenti </a:t>
            </a:r>
            <a:r>
              <a:rPr lang="it-IT" dirty="0"/>
              <a:t>nel caso della fornitura del servizio da parte di un agente esterno (grafico)</a:t>
            </a:r>
            <a:endParaRPr lang="en-US" dirty="0"/>
          </a:p>
        </p:txBody>
      </p:sp>
      <p:sp>
        <p:nvSpPr>
          <p:cNvPr id="4" name="Segnaposto numero diapositiva 3"/>
          <p:cNvSpPr>
            <a:spLocks noGrp="1"/>
          </p:cNvSpPr>
          <p:nvPr>
            <p:ph type="sldNum" sz="quarter" idx="12"/>
          </p:nvPr>
        </p:nvSpPr>
        <p:spPr/>
        <p:txBody>
          <a:bodyPr/>
          <a:lstStyle/>
          <a:p>
            <a:fld id="{E171CCC5-BE13-4F65-A118-9FF21E55254F}" type="slidenum">
              <a:rPr lang="en-US" smtClean="0"/>
              <a:t>16</a:t>
            </a:fld>
            <a:endParaRPr lang="en-US"/>
          </a:p>
        </p:txBody>
      </p:sp>
      <p:pic>
        <p:nvPicPr>
          <p:cNvPr id="5" name="Immagine 4"/>
          <p:cNvPicPr>
            <a:picLocks noChangeAspect="1"/>
          </p:cNvPicPr>
          <p:nvPr/>
        </p:nvPicPr>
        <p:blipFill>
          <a:blip r:embed="rId2"/>
          <a:stretch>
            <a:fillRect/>
          </a:stretch>
        </p:blipFill>
        <p:spPr>
          <a:xfrm>
            <a:off x="6192393" y="2269490"/>
            <a:ext cx="5238750" cy="2714625"/>
          </a:xfrm>
          <a:prstGeom prst="rect">
            <a:avLst/>
          </a:prstGeom>
        </p:spPr>
      </p:pic>
      <p:sp>
        <p:nvSpPr>
          <p:cNvPr id="7" name="Callout 1 6"/>
          <p:cNvSpPr/>
          <p:nvPr/>
        </p:nvSpPr>
        <p:spPr>
          <a:xfrm>
            <a:off x="8540496" y="2428938"/>
            <a:ext cx="1985264" cy="725742"/>
          </a:xfrm>
          <a:prstGeom prst="borderCallout1">
            <a:avLst>
              <a:gd name="adj1" fmla="val 18750"/>
              <a:gd name="adj2" fmla="val -8333"/>
              <a:gd name="adj3" fmla="val 191511"/>
              <a:gd name="adj4" fmla="val -3634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dirty="0"/>
              <a:t>Curva dei Contratti ottimali t(C)</a:t>
            </a:r>
            <a:endParaRPr lang="en-US" dirty="0"/>
          </a:p>
        </p:txBody>
      </p:sp>
      <p:sp>
        <p:nvSpPr>
          <p:cNvPr id="8" name="Callout 1 7"/>
          <p:cNvSpPr/>
          <p:nvPr/>
        </p:nvSpPr>
        <p:spPr>
          <a:xfrm>
            <a:off x="7196328" y="5340096"/>
            <a:ext cx="1344168" cy="347472"/>
          </a:xfrm>
          <a:prstGeom prst="borderCallout1">
            <a:avLst>
              <a:gd name="adj1" fmla="val 18750"/>
              <a:gd name="adj2" fmla="val -8333"/>
              <a:gd name="adj3" fmla="val -210877"/>
              <a:gd name="adj4" fmla="val 447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Contratto 1</a:t>
            </a:r>
            <a:endParaRPr lang="en-US" dirty="0"/>
          </a:p>
        </p:txBody>
      </p:sp>
      <p:sp>
        <p:nvSpPr>
          <p:cNvPr id="9" name="Callout 1 8"/>
          <p:cNvSpPr/>
          <p:nvPr/>
        </p:nvSpPr>
        <p:spPr>
          <a:xfrm>
            <a:off x="9310116" y="4992624"/>
            <a:ext cx="1344168" cy="347472"/>
          </a:xfrm>
          <a:prstGeom prst="borderCallout1">
            <a:avLst>
              <a:gd name="adj1" fmla="val 18750"/>
              <a:gd name="adj2" fmla="val -8333"/>
              <a:gd name="adj3" fmla="val -210877"/>
              <a:gd name="adj4" fmla="val 447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Contratto 2</a:t>
            </a:r>
            <a:endParaRPr lang="en-US" dirty="0"/>
          </a:p>
        </p:txBody>
      </p:sp>
      <p:sp>
        <p:nvSpPr>
          <p:cNvPr id="6" name="CasellaDiTesto 5">
            <a:extLst>
              <a:ext uri="{FF2B5EF4-FFF2-40B4-BE49-F238E27FC236}">
                <a16:creationId xmlns:a16="http://schemas.microsoft.com/office/drawing/2014/main" id="{3C14B7AD-EE6C-4DF4-AA70-97CAB325A100}"/>
              </a:ext>
            </a:extLst>
          </p:cNvPr>
          <p:cNvSpPr txBox="1"/>
          <p:nvPr/>
        </p:nvSpPr>
        <p:spPr>
          <a:xfrm>
            <a:off x="8985504" y="3426742"/>
            <a:ext cx="2987040" cy="646331"/>
          </a:xfrm>
          <a:prstGeom prst="rect">
            <a:avLst/>
          </a:prstGeom>
          <a:solidFill>
            <a:srgbClr val="FFFF00"/>
          </a:solidFill>
        </p:spPr>
        <p:txBody>
          <a:bodyPr wrap="square" rtlCol="0">
            <a:spAutoFit/>
          </a:bodyPr>
          <a:lstStyle/>
          <a:p>
            <a:r>
              <a:rPr lang="it-IT" dirty="0"/>
              <a:t>b è la frazione di costo presa in carico dall’impresa</a:t>
            </a:r>
          </a:p>
        </p:txBody>
      </p:sp>
      <p:sp>
        <p:nvSpPr>
          <p:cNvPr id="10" name="CasellaDiTesto 9">
            <a:extLst>
              <a:ext uri="{FF2B5EF4-FFF2-40B4-BE49-F238E27FC236}">
                <a16:creationId xmlns:a16="http://schemas.microsoft.com/office/drawing/2014/main" id="{A5610A57-5C9C-4A12-99D6-95A259E6A855}"/>
              </a:ext>
            </a:extLst>
          </p:cNvPr>
          <p:cNvSpPr txBox="1"/>
          <p:nvPr/>
        </p:nvSpPr>
        <p:spPr>
          <a:xfrm>
            <a:off x="6628384" y="1572768"/>
            <a:ext cx="4531360" cy="646331"/>
          </a:xfrm>
          <a:prstGeom prst="rect">
            <a:avLst/>
          </a:prstGeom>
          <a:noFill/>
        </p:spPr>
        <p:txBody>
          <a:bodyPr wrap="square" rtlCol="0">
            <a:spAutoFit/>
          </a:bodyPr>
          <a:lstStyle/>
          <a:p>
            <a:r>
              <a:rPr lang="it-IT" dirty="0"/>
              <a:t>Contratto ottimale tra lo Stato e il concessionario di un servizio pubblico</a:t>
            </a:r>
          </a:p>
        </p:txBody>
      </p:sp>
      <p:sp>
        <p:nvSpPr>
          <p:cNvPr id="11" name="Rettangolo 10">
            <a:extLst>
              <a:ext uri="{FF2B5EF4-FFF2-40B4-BE49-F238E27FC236}">
                <a16:creationId xmlns:a16="http://schemas.microsoft.com/office/drawing/2014/main" id="{68D0B0E7-51E6-4258-8853-7E5BCE5E0861}"/>
              </a:ext>
            </a:extLst>
          </p:cNvPr>
          <p:cNvSpPr/>
          <p:nvPr/>
        </p:nvSpPr>
        <p:spPr>
          <a:xfrm>
            <a:off x="6521869" y="5914382"/>
            <a:ext cx="4358309" cy="369332"/>
          </a:xfrm>
          <a:prstGeom prst="rect">
            <a:avLst/>
          </a:prstGeom>
        </p:spPr>
        <p:txBody>
          <a:bodyPr wrap="none">
            <a:spAutoFit/>
          </a:bodyPr>
          <a:lstStyle/>
          <a:p>
            <a:r>
              <a:rPr lang="it-IT" dirty="0"/>
              <a:t>Fig. 2.7.1 </a:t>
            </a:r>
            <a:r>
              <a:rPr lang="it-IT" i="1" dirty="0" err="1"/>
              <a:t>Bennassy-Quéré</a:t>
            </a:r>
            <a:r>
              <a:rPr lang="it-IT" i="1" dirty="0"/>
              <a:t> et al (2019), p.112</a:t>
            </a:r>
            <a:endParaRPr lang="it-IT" dirty="0"/>
          </a:p>
        </p:txBody>
      </p:sp>
      <p:cxnSp>
        <p:nvCxnSpPr>
          <p:cNvPr id="13" name="Connettore 2 12">
            <a:extLst>
              <a:ext uri="{FF2B5EF4-FFF2-40B4-BE49-F238E27FC236}">
                <a16:creationId xmlns:a16="http://schemas.microsoft.com/office/drawing/2014/main" id="{985DFACC-0010-41EC-8DEC-E87C283F8A8F}"/>
              </a:ext>
            </a:extLst>
          </p:cNvPr>
          <p:cNvCxnSpPr/>
          <p:nvPr/>
        </p:nvCxnSpPr>
        <p:spPr>
          <a:xfrm flipH="1">
            <a:off x="9721088" y="4073073"/>
            <a:ext cx="178816" cy="3241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0267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 decisori non difendono sempre il bene comune…</a:t>
            </a:r>
            <a:endParaRPr lang="en-US" dirty="0"/>
          </a:p>
        </p:txBody>
      </p:sp>
      <p:sp>
        <p:nvSpPr>
          <p:cNvPr id="3" name="Segnaposto contenuto 2"/>
          <p:cNvSpPr>
            <a:spLocks noGrp="1"/>
          </p:cNvSpPr>
          <p:nvPr>
            <p:ph idx="1"/>
          </p:nvPr>
        </p:nvSpPr>
        <p:spPr/>
        <p:txBody>
          <a:bodyPr>
            <a:normAutofit fontScale="92500"/>
          </a:bodyPr>
          <a:lstStyle/>
          <a:p>
            <a:r>
              <a:rPr lang="it-IT" dirty="0"/>
              <a:t>Per cinque principali motivi:</a:t>
            </a:r>
          </a:p>
          <a:p>
            <a:pPr marL="914400" lvl="1" indent="-457200">
              <a:buFont typeface="+mj-lt"/>
              <a:buAutoNum type="arabicPeriod"/>
            </a:pPr>
            <a:r>
              <a:rPr lang="it-IT" dirty="0"/>
              <a:t>Il primo già evocato è quello </a:t>
            </a:r>
            <a:r>
              <a:rPr lang="it-IT" dirty="0">
                <a:solidFill>
                  <a:srgbClr val="FF0000"/>
                </a:solidFill>
              </a:rPr>
              <a:t>dell’incoerenza temporale </a:t>
            </a:r>
            <a:r>
              <a:rPr lang="it-IT" dirty="0"/>
              <a:t>delle loro decisioni unito alla </a:t>
            </a:r>
            <a:r>
              <a:rPr lang="it-IT" dirty="0">
                <a:solidFill>
                  <a:srgbClr val="FF0000"/>
                </a:solidFill>
              </a:rPr>
              <a:t>mancanza di credibilità</a:t>
            </a:r>
            <a:r>
              <a:rPr lang="it-IT" dirty="0"/>
              <a:t>, avendo un orizzonte temporale limitato (dalla rielezione) e condizionato da attacchi da parte degli oppositori e dell’opinione pubblica. Al contrario le </a:t>
            </a:r>
            <a:r>
              <a:rPr lang="it-IT" b="1" dirty="0"/>
              <a:t>agenzie</a:t>
            </a:r>
            <a:r>
              <a:rPr lang="it-IT" dirty="0"/>
              <a:t>, che possono contare su un mandato circoscritto e a lungo termine, possono investire sull’acquisizione di credibilità.</a:t>
            </a:r>
          </a:p>
          <a:p>
            <a:pPr marL="914400" lvl="1" indent="-457200">
              <a:buFont typeface="+mj-lt"/>
              <a:buAutoNum type="arabicPeriod"/>
            </a:pPr>
            <a:r>
              <a:rPr lang="it-IT" dirty="0"/>
              <a:t>La </a:t>
            </a:r>
            <a:r>
              <a:rPr lang="it-IT" dirty="0">
                <a:solidFill>
                  <a:srgbClr val="FF0000"/>
                </a:solidFill>
              </a:rPr>
              <a:t>pressione costante degli interessi costituiti </a:t>
            </a:r>
            <a:r>
              <a:rPr lang="it-IT" dirty="0"/>
              <a:t>con il voto o con la pressione delle lobby che è particolarmente evidente nel processo di formazione del bilancio di ogni paese («cattura del regolatore», G. </a:t>
            </a:r>
            <a:r>
              <a:rPr lang="it-IT" dirty="0" err="1"/>
              <a:t>Stigler</a:t>
            </a:r>
            <a:r>
              <a:rPr lang="it-IT" dirty="0"/>
              <a:t> 1971).</a:t>
            </a:r>
          </a:p>
          <a:p>
            <a:pPr marL="914400" lvl="1" indent="-457200">
              <a:buFont typeface="+mj-lt"/>
              <a:buAutoNum type="arabicPeriod"/>
            </a:pPr>
            <a:r>
              <a:rPr lang="it-IT" dirty="0"/>
              <a:t>La </a:t>
            </a:r>
            <a:r>
              <a:rPr lang="it-IT" dirty="0">
                <a:solidFill>
                  <a:srgbClr val="FF0000"/>
                </a:solidFill>
              </a:rPr>
              <a:t>politicizzazione delle decisioni </a:t>
            </a:r>
            <a:r>
              <a:rPr lang="it-IT" dirty="0"/>
              <a:t>è un altro motivo di fallimento nel perseguimento del bene comune (</a:t>
            </a:r>
            <a:r>
              <a:rPr lang="it-IT" u="sng" dirty="0"/>
              <a:t>ciclo politico o ciclo politico-economico</a:t>
            </a:r>
            <a:r>
              <a:rPr lang="it-IT" dirty="0"/>
              <a:t>: riduco le tasse prima delle elezioni per aumentarle una volta eletto. Questo è possibile perché l’elettore è miope)</a:t>
            </a:r>
            <a:endParaRPr lang="en-US" dirty="0"/>
          </a:p>
        </p:txBody>
      </p:sp>
      <p:sp>
        <p:nvSpPr>
          <p:cNvPr id="4" name="Segnaposto numero diapositiva 3"/>
          <p:cNvSpPr>
            <a:spLocks noGrp="1"/>
          </p:cNvSpPr>
          <p:nvPr>
            <p:ph type="sldNum" sz="quarter" idx="12"/>
          </p:nvPr>
        </p:nvSpPr>
        <p:spPr/>
        <p:txBody>
          <a:bodyPr/>
          <a:lstStyle/>
          <a:p>
            <a:fld id="{E171CCC5-BE13-4F65-A118-9FF21E55254F}" type="slidenum">
              <a:rPr lang="en-US" smtClean="0"/>
              <a:t>17</a:t>
            </a:fld>
            <a:endParaRPr lang="en-US"/>
          </a:p>
        </p:txBody>
      </p:sp>
    </p:spTree>
    <p:extLst>
      <p:ext uri="{BB962C8B-B14F-4D97-AF65-F5344CB8AC3E}">
        <p14:creationId xmlns:p14="http://schemas.microsoft.com/office/powerpoint/2010/main" val="11263723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Bene comune (continua)</a:t>
            </a:r>
            <a:endParaRPr lang="en-US" dirty="0"/>
          </a:p>
        </p:txBody>
      </p:sp>
      <p:sp>
        <p:nvSpPr>
          <p:cNvPr id="3" name="Segnaposto contenuto 2"/>
          <p:cNvSpPr>
            <a:spLocks noGrp="1"/>
          </p:cNvSpPr>
          <p:nvPr>
            <p:ph idx="1"/>
          </p:nvPr>
        </p:nvSpPr>
        <p:spPr>
          <a:xfrm>
            <a:off x="216408" y="1779905"/>
            <a:ext cx="10515600" cy="4351338"/>
          </a:xfrm>
        </p:spPr>
        <p:txBody>
          <a:bodyPr/>
          <a:lstStyle/>
          <a:p>
            <a:pPr marL="914400" lvl="1" indent="-457200">
              <a:buFont typeface="+mj-lt"/>
              <a:buAutoNum type="arabicPeriod" startAt="4"/>
            </a:pPr>
            <a:r>
              <a:rPr lang="it-IT" dirty="0">
                <a:solidFill>
                  <a:srgbClr val="FF0000"/>
                </a:solidFill>
              </a:rPr>
              <a:t>Chi viene eletto </a:t>
            </a:r>
            <a:r>
              <a:rPr lang="it-IT" dirty="0"/>
              <a:t>per una determinata carica </a:t>
            </a:r>
            <a:r>
              <a:rPr lang="it-IT" dirty="0">
                <a:solidFill>
                  <a:srgbClr val="FF0000"/>
                </a:solidFill>
              </a:rPr>
              <a:t>non si assume la responsabilità verso il bene comune</a:t>
            </a:r>
            <a:r>
              <a:rPr lang="it-IT" dirty="0"/>
              <a:t>, se non rendendone conto al termine del proprio mandato. Secondo questo principio i politici eletti perseguiranno il loro fine, ad es. investimenti nella sicurezza contro la politica dell’opposizione che propone ad es. il reddito di cittadinanza. </a:t>
            </a:r>
            <a:r>
              <a:rPr lang="it-IT" dirty="0">
                <a:solidFill>
                  <a:srgbClr val="FF0000"/>
                </a:solidFill>
              </a:rPr>
              <a:t>In democrazia è garantita l’alternanza</a:t>
            </a:r>
            <a:r>
              <a:rPr lang="it-IT" dirty="0"/>
              <a:t>, così alla fine del proprio mandato il politico impegnerà molta parte della spesa in sicurezza, lasciando all’avversario un elevato debito pubblico. Tanto più numerose sono le alternanze, tanto più elevato è il debito pubblico (figura successiva)…</a:t>
            </a:r>
          </a:p>
          <a:p>
            <a:pPr marL="914400" lvl="1" indent="-457200">
              <a:buFont typeface="+mj-lt"/>
              <a:buAutoNum type="arabicPeriod" startAt="4"/>
            </a:pPr>
            <a:r>
              <a:rPr lang="it-IT" dirty="0">
                <a:solidFill>
                  <a:srgbClr val="FF0000"/>
                </a:solidFill>
              </a:rPr>
              <a:t>Forti divisioni fra regioni, etnie, gruppi sociali</a:t>
            </a:r>
            <a:r>
              <a:rPr lang="it-IT" dirty="0"/>
              <a:t> porta all’allocazione inefficiente della spesa pubblica (questi conflitti nell’UE e in Italia sono piuttosto pronunciati)</a:t>
            </a:r>
            <a:endParaRPr lang="en-US" dirty="0"/>
          </a:p>
        </p:txBody>
      </p:sp>
      <p:sp>
        <p:nvSpPr>
          <p:cNvPr id="4" name="Segnaposto numero diapositiva 3"/>
          <p:cNvSpPr>
            <a:spLocks noGrp="1"/>
          </p:cNvSpPr>
          <p:nvPr>
            <p:ph type="sldNum" sz="quarter" idx="12"/>
          </p:nvPr>
        </p:nvSpPr>
        <p:spPr/>
        <p:txBody>
          <a:bodyPr/>
          <a:lstStyle/>
          <a:p>
            <a:fld id="{E171CCC5-BE13-4F65-A118-9FF21E55254F}" type="slidenum">
              <a:rPr lang="en-US" smtClean="0"/>
              <a:t>18</a:t>
            </a:fld>
            <a:endParaRPr lang="en-US" dirty="0"/>
          </a:p>
        </p:txBody>
      </p:sp>
    </p:spTree>
    <p:extLst>
      <p:ext uri="{BB962C8B-B14F-4D97-AF65-F5344CB8AC3E}">
        <p14:creationId xmlns:p14="http://schemas.microsoft.com/office/powerpoint/2010/main" val="11002874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E171CCC5-BE13-4F65-A118-9FF21E55254F}" type="slidenum">
              <a:rPr lang="en-US" smtClean="0"/>
              <a:t>19</a:t>
            </a:fld>
            <a:endParaRPr lang="en-US"/>
          </a:p>
        </p:txBody>
      </p:sp>
      <p:pic>
        <p:nvPicPr>
          <p:cNvPr id="5" name="Picture 2" descr="Immagi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4223" y="351789"/>
            <a:ext cx="4848225" cy="6096001"/>
          </a:xfrm>
          <a:prstGeom prst="rect">
            <a:avLst/>
          </a:prstGeom>
          <a:noFill/>
          <a:extLst>
            <a:ext uri="{909E8E84-426E-40DD-AFC4-6F175D3DCCD1}">
              <a14:hiddenFill xmlns:a14="http://schemas.microsoft.com/office/drawing/2010/main">
                <a:solidFill>
                  <a:srgbClr val="FFFFFF"/>
                </a:solidFill>
              </a14:hiddenFill>
            </a:ext>
          </a:extLst>
        </p:spPr>
      </p:pic>
      <p:sp>
        <p:nvSpPr>
          <p:cNvPr id="6" name="CasellaDiTesto 5"/>
          <p:cNvSpPr txBox="1"/>
          <p:nvPr/>
        </p:nvSpPr>
        <p:spPr>
          <a:xfrm>
            <a:off x="8375904" y="1216152"/>
            <a:ext cx="3410712" cy="369332"/>
          </a:xfrm>
          <a:prstGeom prst="rect">
            <a:avLst/>
          </a:prstGeom>
          <a:noFill/>
        </p:spPr>
        <p:txBody>
          <a:bodyPr wrap="square" rtlCol="0">
            <a:spAutoFit/>
          </a:bodyPr>
          <a:lstStyle/>
          <a:p>
            <a:r>
              <a:rPr lang="it-IT" dirty="0"/>
              <a:t>Debito pubblico/PIL</a:t>
            </a:r>
          </a:p>
        </p:txBody>
      </p:sp>
      <p:graphicFrame>
        <p:nvGraphicFramePr>
          <p:cNvPr id="7" name="Tabella 6"/>
          <p:cNvGraphicFramePr>
            <a:graphicFrameLocks noGrp="1"/>
          </p:cNvGraphicFramePr>
          <p:nvPr>
            <p:extLst>
              <p:ext uri="{D42A27DB-BD31-4B8C-83A1-F6EECF244321}">
                <p14:modId xmlns:p14="http://schemas.microsoft.com/office/powerpoint/2010/main" val="1321605470"/>
              </p:ext>
            </p:extLst>
          </p:nvPr>
        </p:nvGraphicFramePr>
        <p:xfrm>
          <a:off x="8028432" y="1762082"/>
          <a:ext cx="3513534" cy="2123440"/>
        </p:xfrm>
        <a:graphic>
          <a:graphicData uri="http://schemas.openxmlformats.org/drawingml/2006/table">
            <a:tbl>
              <a:tblPr firstRow="1" bandRow="1">
                <a:tableStyleId>{5C22544A-7EE6-4342-B048-85BDC9FD1C3A}</a:tableStyleId>
              </a:tblPr>
              <a:tblGrid>
                <a:gridCol w="1171178">
                  <a:extLst>
                    <a:ext uri="{9D8B030D-6E8A-4147-A177-3AD203B41FA5}">
                      <a16:colId xmlns:a16="http://schemas.microsoft.com/office/drawing/2014/main" val="433229258"/>
                    </a:ext>
                  </a:extLst>
                </a:gridCol>
                <a:gridCol w="1171178">
                  <a:extLst>
                    <a:ext uri="{9D8B030D-6E8A-4147-A177-3AD203B41FA5}">
                      <a16:colId xmlns:a16="http://schemas.microsoft.com/office/drawing/2014/main" val="3165230529"/>
                    </a:ext>
                  </a:extLst>
                </a:gridCol>
                <a:gridCol w="1171178">
                  <a:extLst>
                    <a:ext uri="{9D8B030D-6E8A-4147-A177-3AD203B41FA5}">
                      <a16:colId xmlns:a16="http://schemas.microsoft.com/office/drawing/2014/main" val="4209220452"/>
                    </a:ext>
                  </a:extLst>
                </a:gridCol>
              </a:tblGrid>
              <a:tr h="370840">
                <a:tc>
                  <a:txBody>
                    <a:bodyPr/>
                    <a:lstStyle/>
                    <a:p>
                      <a:endParaRPr lang="en-US" dirty="0"/>
                    </a:p>
                  </a:txBody>
                  <a:tcPr/>
                </a:tc>
                <a:tc>
                  <a:txBody>
                    <a:bodyPr/>
                    <a:lstStyle/>
                    <a:p>
                      <a:r>
                        <a:rPr lang="it-IT" dirty="0"/>
                        <a:t>Italia</a:t>
                      </a:r>
                      <a:endParaRPr lang="en-US" dirty="0"/>
                    </a:p>
                  </a:txBody>
                  <a:tcPr/>
                </a:tc>
                <a:tc>
                  <a:txBody>
                    <a:bodyPr/>
                    <a:lstStyle/>
                    <a:p>
                      <a:r>
                        <a:rPr lang="it-IT" dirty="0"/>
                        <a:t>Germania</a:t>
                      </a:r>
                      <a:endParaRPr lang="en-US" dirty="0"/>
                    </a:p>
                  </a:txBody>
                  <a:tcPr/>
                </a:tc>
                <a:extLst>
                  <a:ext uri="{0D108BD9-81ED-4DB2-BD59-A6C34878D82A}">
                    <a16:rowId xmlns:a16="http://schemas.microsoft.com/office/drawing/2014/main" val="2972045113"/>
                  </a:ext>
                </a:extLst>
              </a:tr>
              <a:tr h="370840">
                <a:tc>
                  <a:txBody>
                    <a:bodyPr/>
                    <a:lstStyle/>
                    <a:p>
                      <a:r>
                        <a:rPr lang="it-IT" dirty="0"/>
                        <a:t>1989</a:t>
                      </a:r>
                      <a:endParaRPr lang="en-US" dirty="0"/>
                    </a:p>
                  </a:txBody>
                  <a:tcPr/>
                </a:tc>
                <a:tc>
                  <a:txBody>
                    <a:bodyPr/>
                    <a:lstStyle/>
                    <a:p>
                      <a:pPr algn="r"/>
                      <a:r>
                        <a:rPr lang="it-IT" dirty="0"/>
                        <a:t>93,3</a:t>
                      </a:r>
                      <a:endParaRPr lang="en-US" dirty="0"/>
                    </a:p>
                  </a:txBody>
                  <a:tcPr/>
                </a:tc>
                <a:tc>
                  <a:txBody>
                    <a:bodyPr/>
                    <a:lstStyle/>
                    <a:p>
                      <a:pPr algn="r"/>
                      <a:r>
                        <a:rPr lang="it-IT" dirty="0"/>
                        <a:t>38,9</a:t>
                      </a:r>
                      <a:endParaRPr lang="en-US" dirty="0"/>
                    </a:p>
                  </a:txBody>
                  <a:tcPr/>
                </a:tc>
                <a:extLst>
                  <a:ext uri="{0D108BD9-81ED-4DB2-BD59-A6C34878D82A}">
                    <a16:rowId xmlns:a16="http://schemas.microsoft.com/office/drawing/2014/main" val="2772682763"/>
                  </a:ext>
                </a:extLst>
              </a:tr>
              <a:tr h="370840">
                <a:tc>
                  <a:txBody>
                    <a:bodyPr/>
                    <a:lstStyle/>
                    <a:p>
                      <a:r>
                        <a:rPr lang="it-IT" dirty="0"/>
                        <a:t>2019</a:t>
                      </a:r>
                      <a:endParaRPr lang="en-US" dirty="0"/>
                    </a:p>
                  </a:txBody>
                  <a:tcPr/>
                </a:tc>
                <a:tc>
                  <a:txBody>
                    <a:bodyPr/>
                    <a:lstStyle/>
                    <a:p>
                      <a:pPr algn="r"/>
                      <a:r>
                        <a:rPr lang="it-IT" dirty="0"/>
                        <a:t>134,7</a:t>
                      </a:r>
                      <a:endParaRPr lang="en-US" dirty="0"/>
                    </a:p>
                  </a:txBody>
                  <a:tcPr/>
                </a:tc>
                <a:tc>
                  <a:txBody>
                    <a:bodyPr/>
                    <a:lstStyle/>
                    <a:p>
                      <a:pPr algn="r"/>
                      <a:r>
                        <a:rPr lang="it-IT" dirty="0"/>
                        <a:t>59,6</a:t>
                      </a:r>
                      <a:endParaRPr lang="en-US" dirty="0"/>
                    </a:p>
                  </a:txBody>
                  <a:tcPr/>
                </a:tc>
                <a:extLst>
                  <a:ext uri="{0D108BD9-81ED-4DB2-BD59-A6C34878D82A}">
                    <a16:rowId xmlns:a16="http://schemas.microsoft.com/office/drawing/2014/main" val="1976055838"/>
                  </a:ext>
                </a:extLst>
              </a:tr>
              <a:tr h="370840">
                <a:tc>
                  <a:txBody>
                    <a:bodyPr/>
                    <a:lstStyle/>
                    <a:p>
                      <a:r>
                        <a:rPr lang="en-US" dirty="0"/>
                        <a:t>2020</a:t>
                      </a:r>
                    </a:p>
                  </a:txBody>
                  <a:tcPr/>
                </a:tc>
                <a:tc>
                  <a:txBody>
                    <a:bodyPr/>
                    <a:lstStyle/>
                    <a:p>
                      <a:pPr algn="r"/>
                      <a:r>
                        <a:rPr lang="en-US" dirty="0"/>
                        <a:t>155,6</a:t>
                      </a:r>
                    </a:p>
                  </a:txBody>
                  <a:tcPr/>
                </a:tc>
                <a:tc>
                  <a:txBody>
                    <a:bodyPr/>
                    <a:lstStyle/>
                    <a:p>
                      <a:pPr algn="r"/>
                      <a:r>
                        <a:rPr lang="en-US" dirty="0"/>
                        <a:t>68,7</a:t>
                      </a:r>
                    </a:p>
                  </a:txBody>
                  <a:tcPr/>
                </a:tc>
                <a:extLst>
                  <a:ext uri="{0D108BD9-81ED-4DB2-BD59-A6C34878D82A}">
                    <a16:rowId xmlns:a16="http://schemas.microsoft.com/office/drawing/2014/main" val="673871358"/>
                  </a:ext>
                </a:extLst>
              </a:tr>
              <a:tr h="370840">
                <a:tc>
                  <a:txBody>
                    <a:bodyPr/>
                    <a:lstStyle/>
                    <a:p>
                      <a:r>
                        <a:rPr lang="el-GR" dirty="0">
                          <a:latin typeface="Arial" panose="020B0604020202020204" pitchFamily="34" charset="0"/>
                          <a:cs typeface="Arial" panose="020B0604020202020204" pitchFamily="34" charset="0"/>
                        </a:rPr>
                        <a:t>Δ</a:t>
                      </a:r>
                      <a:r>
                        <a:rPr lang="it-IT" dirty="0">
                          <a:latin typeface="Arial" panose="020B0604020202020204" pitchFamily="34" charset="0"/>
                          <a:cs typeface="Arial" panose="020B0604020202020204" pitchFamily="34" charset="0"/>
                        </a:rPr>
                        <a:t>1989-2020</a:t>
                      </a:r>
                      <a:endParaRPr lang="en-US" dirty="0"/>
                    </a:p>
                  </a:txBody>
                  <a:tcPr/>
                </a:tc>
                <a:tc>
                  <a:txBody>
                    <a:bodyPr/>
                    <a:lstStyle/>
                    <a:p>
                      <a:pPr algn="r"/>
                      <a:r>
                        <a:rPr lang="it-IT" dirty="0">
                          <a:solidFill>
                            <a:srgbClr val="FF0000"/>
                          </a:solidFill>
                        </a:rPr>
                        <a:t>+62,3</a:t>
                      </a:r>
                      <a:endParaRPr lang="en-US" dirty="0">
                        <a:solidFill>
                          <a:srgbClr val="FF0000"/>
                        </a:solidFill>
                      </a:endParaRPr>
                    </a:p>
                  </a:txBody>
                  <a:tcPr/>
                </a:tc>
                <a:tc>
                  <a:txBody>
                    <a:bodyPr/>
                    <a:lstStyle/>
                    <a:p>
                      <a:pPr algn="r"/>
                      <a:r>
                        <a:rPr lang="it-IT" dirty="0">
                          <a:solidFill>
                            <a:srgbClr val="FF0000"/>
                          </a:solidFill>
                        </a:rPr>
                        <a:t>+29,8</a:t>
                      </a:r>
                      <a:endParaRPr lang="en-US" dirty="0">
                        <a:solidFill>
                          <a:srgbClr val="FF0000"/>
                        </a:solidFill>
                      </a:endParaRPr>
                    </a:p>
                  </a:txBody>
                  <a:tcPr/>
                </a:tc>
                <a:extLst>
                  <a:ext uri="{0D108BD9-81ED-4DB2-BD59-A6C34878D82A}">
                    <a16:rowId xmlns:a16="http://schemas.microsoft.com/office/drawing/2014/main" val="937305925"/>
                  </a:ext>
                </a:extLst>
              </a:tr>
            </a:tbl>
          </a:graphicData>
        </a:graphic>
      </p:graphicFrame>
      <p:sp>
        <p:nvSpPr>
          <p:cNvPr id="2" name="CasellaDiTesto 1">
            <a:extLst>
              <a:ext uri="{FF2B5EF4-FFF2-40B4-BE49-F238E27FC236}">
                <a16:creationId xmlns:a16="http://schemas.microsoft.com/office/drawing/2014/main" id="{A38A8914-61B3-4CBD-893D-1E0656ACACB5}"/>
              </a:ext>
            </a:extLst>
          </p:cNvPr>
          <p:cNvSpPr txBox="1"/>
          <p:nvPr/>
        </p:nvSpPr>
        <p:spPr>
          <a:xfrm>
            <a:off x="8028432" y="3933952"/>
            <a:ext cx="3614928" cy="923330"/>
          </a:xfrm>
          <a:prstGeom prst="rect">
            <a:avLst/>
          </a:prstGeom>
          <a:noFill/>
        </p:spPr>
        <p:txBody>
          <a:bodyPr wrap="square" rtlCol="0">
            <a:spAutoFit/>
          </a:bodyPr>
          <a:lstStyle/>
          <a:p>
            <a:r>
              <a:rPr lang="it-IT" dirty="0"/>
              <a:t>2020</a:t>
            </a:r>
          </a:p>
          <a:p>
            <a:r>
              <a:rPr lang="it-IT" dirty="0"/>
              <a:t>Debito medio/Pil Area Euro: </a:t>
            </a:r>
            <a:r>
              <a:rPr lang="it-IT" dirty="0">
                <a:solidFill>
                  <a:srgbClr val="FF0000"/>
                </a:solidFill>
              </a:rPr>
              <a:t>97,3%</a:t>
            </a:r>
          </a:p>
          <a:p>
            <a:r>
              <a:rPr lang="it-IT" dirty="0"/>
              <a:t>UE: </a:t>
            </a:r>
            <a:r>
              <a:rPr lang="it-IT" dirty="0">
                <a:solidFill>
                  <a:srgbClr val="FF0000"/>
                </a:solidFill>
              </a:rPr>
              <a:t>90,1%</a:t>
            </a:r>
          </a:p>
        </p:txBody>
      </p:sp>
    </p:spTree>
    <p:extLst>
      <p:ext uri="{BB962C8B-B14F-4D97-AF65-F5344CB8AC3E}">
        <p14:creationId xmlns:p14="http://schemas.microsoft.com/office/powerpoint/2010/main" val="2547071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Un mondo imperfetto: I limiti della PE tradizionale</a:t>
            </a:r>
            <a:endParaRPr lang="en-US" dirty="0"/>
          </a:p>
        </p:txBody>
      </p:sp>
      <p:sp>
        <p:nvSpPr>
          <p:cNvPr id="3" name="Segnaposto contenuto 2"/>
          <p:cNvSpPr>
            <a:spLocks noGrp="1"/>
          </p:cNvSpPr>
          <p:nvPr>
            <p:ph idx="1"/>
          </p:nvPr>
        </p:nvSpPr>
        <p:spPr/>
        <p:txBody>
          <a:bodyPr>
            <a:normAutofit fontScale="85000" lnSpcReduction="20000"/>
          </a:bodyPr>
          <a:lstStyle/>
          <a:p>
            <a:r>
              <a:rPr lang="it-IT" dirty="0"/>
              <a:t>Come si è capito soprattutto dall’analisi della programmazione europea, la PE non può essere il risultato di un solo decisore politico. Abbiamo già introdotto il tema della </a:t>
            </a:r>
            <a:r>
              <a:rPr lang="it-IT" b="1" dirty="0"/>
              <a:t>separazione verticale </a:t>
            </a:r>
            <a:r>
              <a:rPr lang="it-IT" dirty="0"/>
              <a:t>delle politiche, ora diamo un contenuto a questo concetto e a quello della </a:t>
            </a:r>
            <a:r>
              <a:rPr lang="it-IT" b="1" dirty="0"/>
              <a:t>separazione orizzontale</a:t>
            </a:r>
            <a:r>
              <a:rPr lang="it-IT" dirty="0"/>
              <a:t>, verificandone i motivi</a:t>
            </a:r>
          </a:p>
          <a:p>
            <a:r>
              <a:rPr lang="it-IT" dirty="0"/>
              <a:t>Quali sono i cinque principali limiti della PE tradizionale?</a:t>
            </a:r>
          </a:p>
          <a:p>
            <a:pPr lvl="1"/>
            <a:r>
              <a:rPr lang="it-IT" dirty="0"/>
              <a:t>I governi </a:t>
            </a:r>
            <a:r>
              <a:rPr lang="it-IT" dirty="0">
                <a:solidFill>
                  <a:srgbClr val="FF0000"/>
                </a:solidFill>
              </a:rPr>
              <a:t>conoscono in modo solo imperfetto la struttura dell’economia </a:t>
            </a:r>
            <a:r>
              <a:rPr lang="it-IT" dirty="0"/>
              <a:t>e </a:t>
            </a:r>
            <a:r>
              <a:rPr lang="it-IT" dirty="0">
                <a:solidFill>
                  <a:srgbClr val="FF0000"/>
                </a:solidFill>
              </a:rPr>
              <a:t>l’incertezza</a:t>
            </a:r>
            <a:r>
              <a:rPr lang="it-IT" dirty="0"/>
              <a:t> alla quale è soggetta;</a:t>
            </a:r>
          </a:p>
          <a:p>
            <a:pPr lvl="1"/>
            <a:r>
              <a:rPr lang="it-IT" dirty="0"/>
              <a:t>Gli </a:t>
            </a:r>
            <a:r>
              <a:rPr lang="it-IT" dirty="0">
                <a:solidFill>
                  <a:srgbClr val="FF0000"/>
                </a:solidFill>
              </a:rPr>
              <a:t>agenti privati </a:t>
            </a:r>
            <a:r>
              <a:rPr lang="it-IT" dirty="0"/>
              <a:t>(imprese e famiglie) elaborano </a:t>
            </a:r>
            <a:r>
              <a:rPr lang="it-IT" dirty="0">
                <a:solidFill>
                  <a:srgbClr val="FF0000"/>
                </a:solidFill>
              </a:rPr>
              <a:t>proprie strategie</a:t>
            </a:r>
            <a:r>
              <a:rPr lang="it-IT" dirty="0"/>
              <a:t> e reagiscono alle decisioni di PE passate, presenti o attese;</a:t>
            </a:r>
          </a:p>
          <a:p>
            <a:pPr lvl="1"/>
            <a:r>
              <a:rPr lang="it-IT" dirty="0"/>
              <a:t>Gli </a:t>
            </a:r>
            <a:r>
              <a:rPr lang="it-IT" dirty="0">
                <a:solidFill>
                  <a:srgbClr val="FF0000"/>
                </a:solidFill>
              </a:rPr>
              <a:t>annunci dei decisori </a:t>
            </a:r>
            <a:r>
              <a:rPr lang="it-IT" dirty="0"/>
              <a:t>sono convincenti per gli agenti privati e influenzano il loro comportamento;</a:t>
            </a:r>
          </a:p>
          <a:p>
            <a:pPr lvl="1"/>
            <a:r>
              <a:rPr lang="it-IT" dirty="0">
                <a:solidFill>
                  <a:srgbClr val="FF0000"/>
                </a:solidFill>
              </a:rPr>
              <a:t>I decisori hanno accesso a tutte le informazioni</a:t>
            </a:r>
            <a:r>
              <a:rPr lang="it-IT" dirty="0"/>
              <a:t> di cui hanno bisogno per assumere quelle che valutano essere le decisioni ottimali;</a:t>
            </a:r>
          </a:p>
          <a:p>
            <a:pPr lvl="1"/>
            <a:r>
              <a:rPr lang="it-IT" dirty="0">
                <a:solidFill>
                  <a:srgbClr val="FF0000"/>
                </a:solidFill>
              </a:rPr>
              <a:t>I decisori non difendono sempre il bene comune</a:t>
            </a:r>
            <a:r>
              <a:rPr lang="it-IT" dirty="0"/>
              <a:t>, ma interessi particolari, come il proprio e quello di gruppi di pressione.</a:t>
            </a:r>
          </a:p>
          <a:p>
            <a:r>
              <a:rPr lang="it-IT" dirty="0"/>
              <a:t>Vediamo questi limiti e gli strumenti per affrontarli</a:t>
            </a:r>
            <a:endParaRPr lang="en-US" dirty="0"/>
          </a:p>
        </p:txBody>
      </p:sp>
      <p:sp>
        <p:nvSpPr>
          <p:cNvPr id="4" name="Segnaposto numero diapositiva 3"/>
          <p:cNvSpPr>
            <a:spLocks noGrp="1"/>
          </p:cNvSpPr>
          <p:nvPr>
            <p:ph type="sldNum" sz="quarter" idx="12"/>
          </p:nvPr>
        </p:nvSpPr>
        <p:spPr/>
        <p:txBody>
          <a:bodyPr/>
          <a:lstStyle/>
          <a:p>
            <a:fld id="{E171CCC5-BE13-4F65-A118-9FF21E55254F}" type="slidenum">
              <a:rPr lang="en-US" smtClean="0"/>
              <a:t>2</a:t>
            </a:fld>
            <a:endParaRPr lang="en-US"/>
          </a:p>
        </p:txBody>
      </p:sp>
    </p:spTree>
    <p:extLst>
      <p:ext uri="{BB962C8B-B14F-4D97-AF65-F5344CB8AC3E}">
        <p14:creationId xmlns:p14="http://schemas.microsoft.com/office/powerpoint/2010/main" val="1878458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Abbandoniamo l’ipotesi del decisore unico</a:t>
            </a:r>
            <a:endParaRPr lang="en-US" dirty="0"/>
          </a:p>
        </p:txBody>
      </p:sp>
      <p:sp>
        <p:nvSpPr>
          <p:cNvPr id="3" name="Segnaposto contenuto 2"/>
          <p:cNvSpPr>
            <a:spLocks noGrp="1"/>
          </p:cNvSpPr>
          <p:nvPr>
            <p:ph idx="1"/>
          </p:nvPr>
        </p:nvSpPr>
        <p:spPr>
          <a:xfrm>
            <a:off x="838200" y="1825625"/>
            <a:ext cx="10515600" cy="2974975"/>
          </a:xfrm>
        </p:spPr>
        <p:txBody>
          <a:bodyPr>
            <a:normAutofit fontScale="77500" lnSpcReduction="20000"/>
          </a:bodyPr>
          <a:lstStyle/>
          <a:p>
            <a:r>
              <a:rPr lang="it-IT" dirty="0"/>
              <a:t>Occorre a questo punto disporre di un modello che possa rappresentare il comportamento del decisore di PE se ci allontaniamo dal concetto di dittatore benevolo che massimizza l’utilità che deriva da una funzione di benessere sociale</a:t>
            </a:r>
          </a:p>
          <a:p>
            <a:r>
              <a:rPr lang="it-IT" dirty="0"/>
              <a:t>Nella realtà la </a:t>
            </a:r>
            <a:r>
              <a:rPr lang="it-IT" dirty="0">
                <a:solidFill>
                  <a:srgbClr val="FF0000"/>
                </a:solidFill>
              </a:rPr>
              <a:t>politica seguita </a:t>
            </a:r>
            <a:r>
              <a:rPr lang="it-IT" dirty="0"/>
              <a:t>effettivamente è quella che viene </a:t>
            </a:r>
            <a:r>
              <a:rPr lang="it-IT" dirty="0">
                <a:solidFill>
                  <a:srgbClr val="FF0000"/>
                </a:solidFill>
              </a:rPr>
              <a:t>determinata dal gioco politico</a:t>
            </a:r>
            <a:r>
              <a:rPr lang="it-IT" dirty="0"/>
              <a:t> nel quale gli elettori scelgono in base ad un unico criterio, quello delle preferenze dell’</a:t>
            </a:r>
            <a:r>
              <a:rPr lang="it-IT" b="1" dirty="0"/>
              <a:t>elettore mediano</a:t>
            </a:r>
          </a:p>
          <a:p>
            <a:r>
              <a:rPr lang="it-IT" dirty="0"/>
              <a:t>Tale criterio è noto come </a:t>
            </a:r>
            <a:r>
              <a:rPr lang="it-IT" dirty="0">
                <a:solidFill>
                  <a:srgbClr val="FF0000"/>
                </a:solidFill>
              </a:rPr>
              <a:t>teorema dell’impossibilità di Arrow</a:t>
            </a:r>
            <a:r>
              <a:rPr lang="it-IT" dirty="0"/>
              <a:t>, in base al quale </a:t>
            </a:r>
            <a:r>
              <a:rPr lang="it-IT" u="sng" dirty="0"/>
              <a:t>ordinando in modo crescente la distribuzione delle preferenze degli elettori</a:t>
            </a:r>
            <a:r>
              <a:rPr lang="it-IT" dirty="0"/>
              <a:t> rispetto alle spese pubbliche, si ottengono gli </a:t>
            </a:r>
            <a:r>
              <a:rPr lang="it-IT" u="sng" dirty="0"/>
              <a:t>eletti in base alle preferenze (predominanti) dell’elettore mediano</a:t>
            </a:r>
            <a:r>
              <a:rPr lang="it-IT" dirty="0"/>
              <a:t> che determinerà poi anche la politica che sarà seguita dal governo:</a:t>
            </a:r>
          </a:p>
          <a:p>
            <a:endParaRPr lang="en-US" dirty="0"/>
          </a:p>
        </p:txBody>
      </p:sp>
      <p:sp>
        <p:nvSpPr>
          <p:cNvPr id="4" name="Segnaposto numero diapositiva 3"/>
          <p:cNvSpPr>
            <a:spLocks noGrp="1"/>
          </p:cNvSpPr>
          <p:nvPr>
            <p:ph type="sldNum" sz="quarter" idx="12"/>
          </p:nvPr>
        </p:nvSpPr>
        <p:spPr/>
        <p:txBody>
          <a:bodyPr/>
          <a:lstStyle/>
          <a:p>
            <a:fld id="{E171CCC5-BE13-4F65-A118-9FF21E55254F}" type="slidenum">
              <a:rPr lang="en-US" smtClean="0"/>
              <a:t>20</a:t>
            </a:fld>
            <a:endParaRPr lang="en-US"/>
          </a:p>
        </p:txBody>
      </p:sp>
      <p:pic>
        <p:nvPicPr>
          <p:cNvPr id="3074" name="Picture 2" descr=" Figura 2.8.1. Preferenze, voto ed elettore median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2350" y="4935537"/>
            <a:ext cx="8025997" cy="12841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36840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L’elettore mediano e le istituzioni sovranazionali</a:t>
            </a:r>
            <a:endParaRPr lang="en-US" dirty="0"/>
          </a:p>
        </p:txBody>
      </p:sp>
      <p:sp>
        <p:nvSpPr>
          <p:cNvPr id="3" name="Segnaposto contenuto 2"/>
          <p:cNvSpPr>
            <a:spLocks noGrp="1"/>
          </p:cNvSpPr>
          <p:nvPr>
            <p:ph idx="1"/>
          </p:nvPr>
        </p:nvSpPr>
        <p:spPr/>
        <p:txBody>
          <a:bodyPr>
            <a:normAutofit fontScale="92500" lnSpcReduction="10000"/>
          </a:bodyPr>
          <a:lstStyle/>
          <a:p>
            <a:r>
              <a:rPr lang="it-IT" dirty="0"/>
              <a:t>La decisione rispetto alla politica da praticare può essere presa in questo modo anche nelle istituzioni sovranazionali, dove ogni decisione viene messa ai voti (FMI, Consiglio dei ministri UE, BCE, FED)</a:t>
            </a:r>
          </a:p>
          <a:p>
            <a:r>
              <a:rPr lang="it-IT" dirty="0"/>
              <a:t>Ovviamente in ognuna delle istituzioni ci sono regole specifiche per pesare il voto, che vengono specificate negli statuti o nei trattati. Tali regole sono importanti per i risultati di PE e possono portare a soluzioni diverse, ad es. consideriamo la formazione del tasso d’interesse di riferimento :</a:t>
            </a:r>
          </a:p>
          <a:p>
            <a:pPr lvl="1"/>
            <a:r>
              <a:rPr lang="it-IT" dirty="0"/>
              <a:t>Se basate sul </a:t>
            </a:r>
            <a:r>
              <a:rPr lang="it-IT" b="1" dirty="0"/>
              <a:t>voto a maggioranza semplice </a:t>
            </a:r>
            <a:r>
              <a:rPr lang="it-IT" dirty="0"/>
              <a:t>si guarderebbe al </a:t>
            </a:r>
            <a:r>
              <a:rPr lang="it-IT" dirty="0">
                <a:solidFill>
                  <a:srgbClr val="FF0000"/>
                </a:solidFill>
              </a:rPr>
              <a:t>valore mediano dell’inflazione</a:t>
            </a:r>
            <a:r>
              <a:rPr lang="it-IT" dirty="0"/>
              <a:t> tra i paesi membri,</a:t>
            </a:r>
          </a:p>
          <a:p>
            <a:pPr lvl="1"/>
            <a:r>
              <a:rPr lang="it-IT" dirty="0"/>
              <a:t>Se si seguisse la </a:t>
            </a:r>
            <a:r>
              <a:rPr lang="it-IT" b="1" dirty="0"/>
              <a:t>regola della f. di benessere </a:t>
            </a:r>
            <a:r>
              <a:rPr lang="it-IT" b="1" dirty="0" err="1"/>
              <a:t>benthamiana</a:t>
            </a:r>
            <a:r>
              <a:rPr lang="it-IT" b="1" dirty="0"/>
              <a:t> </a:t>
            </a:r>
            <a:r>
              <a:rPr lang="it-IT" dirty="0"/>
              <a:t>(additiva) si utilizzerebbe il </a:t>
            </a:r>
            <a:r>
              <a:rPr lang="it-IT" dirty="0">
                <a:solidFill>
                  <a:srgbClr val="FF0000"/>
                </a:solidFill>
              </a:rPr>
              <a:t>tasso d’inflazione medio</a:t>
            </a:r>
          </a:p>
          <a:p>
            <a:pPr lvl="1"/>
            <a:r>
              <a:rPr lang="it-IT" dirty="0"/>
              <a:t>Se invece si preferisse la </a:t>
            </a:r>
            <a:r>
              <a:rPr lang="it-IT" b="1" dirty="0"/>
              <a:t>regola di </a:t>
            </a:r>
            <a:r>
              <a:rPr lang="it-IT" b="1" dirty="0" err="1"/>
              <a:t>Rowls</a:t>
            </a:r>
            <a:r>
              <a:rPr lang="it-IT" b="1" dirty="0"/>
              <a:t> </a:t>
            </a:r>
            <a:r>
              <a:rPr lang="it-IT" dirty="0"/>
              <a:t>di giustizia sociale (</a:t>
            </a:r>
            <a:r>
              <a:rPr lang="it-IT" dirty="0" err="1"/>
              <a:t>MaxMin</a:t>
            </a:r>
            <a:r>
              <a:rPr lang="it-IT" dirty="0"/>
              <a:t>) si andrà a considerare il </a:t>
            </a:r>
            <a:r>
              <a:rPr lang="it-IT" dirty="0">
                <a:solidFill>
                  <a:srgbClr val="FF0000"/>
                </a:solidFill>
              </a:rPr>
              <a:t>tasso d’inflazione più elevato</a:t>
            </a:r>
            <a:endParaRPr lang="en-US" dirty="0">
              <a:solidFill>
                <a:srgbClr val="FF0000"/>
              </a:solidFill>
            </a:endParaRPr>
          </a:p>
        </p:txBody>
      </p:sp>
      <p:sp>
        <p:nvSpPr>
          <p:cNvPr id="4" name="Segnaposto numero diapositiva 3"/>
          <p:cNvSpPr>
            <a:spLocks noGrp="1"/>
          </p:cNvSpPr>
          <p:nvPr>
            <p:ph type="sldNum" sz="quarter" idx="12"/>
          </p:nvPr>
        </p:nvSpPr>
        <p:spPr/>
        <p:txBody>
          <a:bodyPr/>
          <a:lstStyle/>
          <a:p>
            <a:fld id="{E171CCC5-BE13-4F65-A118-9FF21E55254F}" type="slidenum">
              <a:rPr lang="en-US" smtClean="0"/>
              <a:t>21</a:t>
            </a:fld>
            <a:endParaRPr lang="en-US"/>
          </a:p>
        </p:txBody>
      </p:sp>
      <p:sp>
        <p:nvSpPr>
          <p:cNvPr id="5" name="Freccia in giù 4">
            <a:extLst>
              <a:ext uri="{FF2B5EF4-FFF2-40B4-BE49-F238E27FC236}">
                <a16:creationId xmlns:a16="http://schemas.microsoft.com/office/drawing/2014/main" id="{FF941D6F-8EC0-4F67-A623-232E2B34FC93}"/>
              </a:ext>
            </a:extLst>
          </p:cNvPr>
          <p:cNvSpPr/>
          <p:nvPr/>
        </p:nvSpPr>
        <p:spPr>
          <a:xfrm>
            <a:off x="5299456" y="6091936"/>
            <a:ext cx="447040" cy="3332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a:extLst>
              <a:ext uri="{FF2B5EF4-FFF2-40B4-BE49-F238E27FC236}">
                <a16:creationId xmlns:a16="http://schemas.microsoft.com/office/drawing/2014/main" id="{A8654E87-DAB6-4171-BA39-049E2961E850}"/>
              </a:ext>
            </a:extLst>
          </p:cNvPr>
          <p:cNvSpPr txBox="1"/>
          <p:nvPr/>
        </p:nvSpPr>
        <p:spPr>
          <a:xfrm>
            <a:off x="3529584" y="6488668"/>
            <a:ext cx="4433824" cy="369332"/>
          </a:xfrm>
          <a:prstGeom prst="rect">
            <a:avLst/>
          </a:prstGeom>
          <a:solidFill>
            <a:srgbClr val="FFFF00"/>
          </a:solidFill>
        </p:spPr>
        <p:txBody>
          <a:bodyPr wrap="square" rtlCol="0">
            <a:spAutoFit/>
          </a:bodyPr>
          <a:lstStyle/>
          <a:p>
            <a:r>
              <a:rPr lang="it-IT" dirty="0"/>
              <a:t>Tre tassi d’interesse anche molto diversi </a:t>
            </a:r>
          </a:p>
        </p:txBody>
      </p:sp>
    </p:spTree>
    <p:extLst>
      <p:ext uri="{BB962C8B-B14F-4D97-AF65-F5344CB8AC3E}">
        <p14:creationId xmlns:p14="http://schemas.microsoft.com/office/powerpoint/2010/main" val="35510488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lstStyle/>
          <a:p>
            <a:r>
              <a:rPr lang="it-IT" dirty="0"/>
              <a:t>Riepilogo</a:t>
            </a:r>
            <a:endParaRPr lang="en-US" dirty="0"/>
          </a:p>
        </p:txBody>
      </p:sp>
      <p:sp>
        <p:nvSpPr>
          <p:cNvPr id="6" name="Segnaposto contenuto 5"/>
          <p:cNvSpPr>
            <a:spLocks noGrp="1"/>
          </p:cNvSpPr>
          <p:nvPr>
            <p:ph idx="1"/>
          </p:nvPr>
        </p:nvSpPr>
        <p:spPr/>
        <p:txBody>
          <a:bodyPr>
            <a:normAutofit fontScale="92500" lnSpcReduction="10000"/>
          </a:bodyPr>
          <a:lstStyle/>
          <a:p>
            <a:r>
              <a:rPr lang="it-IT" dirty="0"/>
              <a:t>Le difficoltà di applicare un modello di decisione deterministico alla PE derivano da un insieme di imperfezioni dei mercati:</a:t>
            </a:r>
          </a:p>
          <a:p>
            <a:pPr lvl="1"/>
            <a:r>
              <a:rPr lang="it-IT" dirty="0"/>
              <a:t>I governi </a:t>
            </a:r>
            <a:r>
              <a:rPr lang="it-IT" dirty="0">
                <a:solidFill>
                  <a:srgbClr val="FF0000"/>
                </a:solidFill>
              </a:rPr>
              <a:t>conoscono in modo solo imperfetto la struttura dell’economia </a:t>
            </a:r>
            <a:r>
              <a:rPr lang="it-IT" dirty="0"/>
              <a:t>e l’incertezza alla quale è soggetta (</a:t>
            </a:r>
            <a:r>
              <a:rPr lang="it-IT" dirty="0">
                <a:solidFill>
                  <a:srgbClr val="FF0000"/>
                </a:solidFill>
              </a:rPr>
              <a:t>rischio e incertezza</a:t>
            </a:r>
            <a:r>
              <a:rPr lang="it-IT" dirty="0"/>
              <a:t>);</a:t>
            </a:r>
          </a:p>
          <a:p>
            <a:pPr lvl="1"/>
            <a:r>
              <a:rPr lang="it-IT" dirty="0"/>
              <a:t>Gli agenti privati (imprese e famiglie) elaborano proprie strategie e reagiscono alle decisioni di PE passate, presenti o attese in modo coerente (</a:t>
            </a:r>
            <a:r>
              <a:rPr lang="it-IT" dirty="0">
                <a:solidFill>
                  <a:srgbClr val="FF0000"/>
                </a:solidFill>
              </a:rPr>
              <a:t>aspettative razionali</a:t>
            </a:r>
            <a:r>
              <a:rPr lang="it-IT" dirty="0"/>
              <a:t>);</a:t>
            </a:r>
          </a:p>
          <a:p>
            <a:pPr lvl="1"/>
            <a:r>
              <a:rPr lang="it-IT" dirty="0"/>
              <a:t>Gli annunci dei decisori sono convincenti per gli agenti privati e influenzano il loro comportamento (</a:t>
            </a:r>
            <a:r>
              <a:rPr lang="it-IT" dirty="0">
                <a:solidFill>
                  <a:srgbClr val="FF0000"/>
                </a:solidFill>
              </a:rPr>
              <a:t>credibilità</a:t>
            </a:r>
            <a:r>
              <a:rPr lang="it-IT" dirty="0"/>
              <a:t>);</a:t>
            </a:r>
          </a:p>
          <a:p>
            <a:pPr lvl="1"/>
            <a:r>
              <a:rPr lang="it-IT" dirty="0"/>
              <a:t>I decisori non hanno accesso a tutte le informazioni di cui hanno bisogno per assumere quelle che valutano essere le decisioni ottimali (</a:t>
            </a:r>
            <a:r>
              <a:rPr lang="it-IT" dirty="0">
                <a:solidFill>
                  <a:srgbClr val="FF0000"/>
                </a:solidFill>
              </a:rPr>
              <a:t>informazione asimmetrica</a:t>
            </a:r>
            <a:r>
              <a:rPr lang="it-IT" dirty="0"/>
              <a:t>);</a:t>
            </a:r>
          </a:p>
          <a:p>
            <a:pPr lvl="1"/>
            <a:r>
              <a:rPr lang="it-IT" dirty="0"/>
              <a:t>I decisori non difendono sempre il bene comune, ma interessi particolari, come il proprio e quello di gruppi di pressione (</a:t>
            </a:r>
            <a:r>
              <a:rPr lang="it-IT" dirty="0">
                <a:solidFill>
                  <a:srgbClr val="FF0000"/>
                </a:solidFill>
              </a:rPr>
              <a:t>elettore mediano</a:t>
            </a:r>
            <a:r>
              <a:rPr lang="it-IT" dirty="0"/>
              <a:t>).</a:t>
            </a:r>
          </a:p>
          <a:p>
            <a:endParaRPr lang="it-IT" dirty="0"/>
          </a:p>
          <a:p>
            <a:endParaRPr lang="en-US" dirty="0"/>
          </a:p>
        </p:txBody>
      </p:sp>
      <p:sp>
        <p:nvSpPr>
          <p:cNvPr id="4" name="Segnaposto numero diapositiva 3"/>
          <p:cNvSpPr>
            <a:spLocks noGrp="1"/>
          </p:cNvSpPr>
          <p:nvPr>
            <p:ph type="sldNum" sz="quarter" idx="12"/>
          </p:nvPr>
        </p:nvSpPr>
        <p:spPr/>
        <p:txBody>
          <a:bodyPr/>
          <a:lstStyle/>
          <a:p>
            <a:fld id="{E171CCC5-BE13-4F65-A118-9FF21E55254F}" type="slidenum">
              <a:rPr lang="en-US" smtClean="0"/>
              <a:t>22</a:t>
            </a:fld>
            <a:endParaRPr lang="en-US"/>
          </a:p>
        </p:txBody>
      </p:sp>
    </p:spTree>
    <p:extLst>
      <p:ext uri="{BB962C8B-B14F-4D97-AF65-F5344CB8AC3E}">
        <p14:creationId xmlns:p14="http://schemas.microsoft.com/office/powerpoint/2010/main" val="19243326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Regole complesse della PE</a:t>
            </a:r>
            <a:endParaRPr lang="en-US" dirty="0"/>
          </a:p>
        </p:txBody>
      </p:sp>
      <p:sp>
        <p:nvSpPr>
          <p:cNvPr id="3" name="Segnaposto contenuto 2"/>
          <p:cNvSpPr>
            <a:spLocks noGrp="1"/>
          </p:cNvSpPr>
          <p:nvPr>
            <p:ph idx="1"/>
          </p:nvPr>
        </p:nvSpPr>
        <p:spPr/>
        <p:txBody>
          <a:bodyPr>
            <a:normAutofit lnSpcReduction="10000"/>
          </a:bodyPr>
          <a:lstStyle/>
          <a:p>
            <a:r>
              <a:rPr lang="it-IT" dirty="0"/>
              <a:t>Se la scelta del candidato ideale fosse condizionata invece che da un solo obiettivo da molti e quindi da </a:t>
            </a:r>
            <a:r>
              <a:rPr lang="it-IT" dirty="0">
                <a:solidFill>
                  <a:srgbClr val="FF0000"/>
                </a:solidFill>
              </a:rPr>
              <a:t>molteplici criteri</a:t>
            </a:r>
            <a:r>
              <a:rPr lang="it-IT" dirty="0"/>
              <a:t> (ambiente, disuguaglianze, migrazioni….) allora la </a:t>
            </a:r>
            <a:r>
              <a:rPr lang="it-IT" dirty="0">
                <a:solidFill>
                  <a:srgbClr val="FF0000"/>
                </a:solidFill>
              </a:rPr>
              <a:t>scelta finale non sarà effettuata da un solo ente ma sarà collettiva o sociale </a:t>
            </a:r>
            <a:r>
              <a:rPr lang="it-IT" dirty="0"/>
              <a:t>e si scontra con l’impossibilità di trovare una soluzione come sottolinea il </a:t>
            </a:r>
            <a:r>
              <a:rPr lang="it-IT" b="1" dirty="0"/>
              <a:t>paradosso di </a:t>
            </a:r>
            <a:r>
              <a:rPr lang="it-IT" b="1" dirty="0" err="1"/>
              <a:t>Condorcet</a:t>
            </a:r>
            <a:r>
              <a:rPr lang="it-IT" dirty="0"/>
              <a:t>:</a:t>
            </a:r>
          </a:p>
          <a:p>
            <a:r>
              <a:rPr lang="it-IT" dirty="0"/>
              <a:t>Anche se ogni elettore/gruppo di elettori ha in mente una sequenza di preferenze per i candidati, </a:t>
            </a:r>
            <a:r>
              <a:rPr lang="it-IT" dirty="0">
                <a:solidFill>
                  <a:srgbClr val="FF0000"/>
                </a:solidFill>
              </a:rPr>
              <a:t>possono emergere maggioranze diverse</a:t>
            </a:r>
            <a:r>
              <a:rPr lang="it-IT" dirty="0"/>
              <a:t>: </a:t>
            </a:r>
          </a:p>
          <a:p>
            <a:pPr lvl="1"/>
            <a:r>
              <a:rPr lang="it-IT" dirty="0"/>
              <a:t>Maggioranza 1: preferisce A </a:t>
            </a:r>
            <a:r>
              <a:rPr lang="it-IT" dirty="0" err="1"/>
              <a:t>a</a:t>
            </a:r>
            <a:r>
              <a:rPr lang="it-IT" dirty="0"/>
              <a:t> B</a:t>
            </a:r>
          </a:p>
          <a:p>
            <a:pPr lvl="1"/>
            <a:r>
              <a:rPr lang="it-IT" dirty="0"/>
              <a:t>Maggioranza 2: preferisce B a C</a:t>
            </a:r>
          </a:p>
          <a:p>
            <a:pPr lvl="1"/>
            <a:r>
              <a:rPr lang="it-IT" dirty="0"/>
              <a:t>Maggioranza 3: preferisce C a </a:t>
            </a:r>
            <a:r>
              <a:rPr lang="it-IT" dirty="0" err="1"/>
              <a:t>A</a:t>
            </a:r>
            <a:endParaRPr lang="it-IT" dirty="0"/>
          </a:p>
          <a:p>
            <a:pPr lvl="1"/>
            <a:endParaRPr lang="en-US" dirty="0"/>
          </a:p>
        </p:txBody>
      </p:sp>
      <p:sp>
        <p:nvSpPr>
          <p:cNvPr id="4" name="Segnaposto numero diapositiva 3"/>
          <p:cNvSpPr>
            <a:spLocks noGrp="1"/>
          </p:cNvSpPr>
          <p:nvPr>
            <p:ph type="sldNum" sz="quarter" idx="12"/>
          </p:nvPr>
        </p:nvSpPr>
        <p:spPr/>
        <p:txBody>
          <a:bodyPr/>
          <a:lstStyle/>
          <a:p>
            <a:fld id="{E171CCC5-BE13-4F65-A118-9FF21E55254F}" type="slidenum">
              <a:rPr lang="en-US" smtClean="0"/>
              <a:t>23</a:t>
            </a:fld>
            <a:endParaRPr lang="en-US"/>
          </a:p>
        </p:txBody>
      </p:sp>
      <p:sp>
        <p:nvSpPr>
          <p:cNvPr id="5" name="Parentesi graffa chiusa 4"/>
          <p:cNvSpPr/>
          <p:nvPr/>
        </p:nvSpPr>
        <p:spPr>
          <a:xfrm>
            <a:off x="5815584" y="4818888"/>
            <a:ext cx="310896" cy="1051560"/>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CasellaDiTesto 5"/>
          <p:cNvSpPr txBox="1"/>
          <p:nvPr/>
        </p:nvSpPr>
        <p:spPr>
          <a:xfrm>
            <a:off x="6316980" y="4784122"/>
            <a:ext cx="4443984" cy="1477328"/>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it-IT" b="1" dirty="0"/>
              <a:t>Teorema dell’impossibilità di Arrow</a:t>
            </a:r>
          </a:p>
          <a:p>
            <a:r>
              <a:rPr lang="it-IT" dirty="0"/>
              <a:t>in presenza di tre criteri diversi di scelta esiste un solo meccanismo di voto in cui la classificazione relativa di due criteri non dipende dagli altri: LA DITTATURA</a:t>
            </a:r>
            <a:endParaRPr lang="en-US" dirty="0"/>
          </a:p>
        </p:txBody>
      </p:sp>
      <p:sp>
        <p:nvSpPr>
          <p:cNvPr id="7" name="Freccia in giù 6"/>
          <p:cNvSpPr/>
          <p:nvPr/>
        </p:nvSpPr>
        <p:spPr>
          <a:xfrm>
            <a:off x="5084064" y="6016752"/>
            <a:ext cx="640080" cy="33959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asellaDiTesto 7"/>
          <p:cNvSpPr txBox="1"/>
          <p:nvPr/>
        </p:nvSpPr>
        <p:spPr>
          <a:xfrm>
            <a:off x="2935224" y="6366764"/>
            <a:ext cx="4498848" cy="369332"/>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it-IT" dirty="0"/>
              <a:t>Soluzione: procedura di giudizio maggioritario</a:t>
            </a:r>
            <a:endParaRPr lang="en-US" dirty="0"/>
          </a:p>
        </p:txBody>
      </p:sp>
    </p:spTree>
    <p:extLst>
      <p:ext uri="{BB962C8B-B14F-4D97-AF65-F5344CB8AC3E}">
        <p14:creationId xmlns:p14="http://schemas.microsoft.com/office/powerpoint/2010/main" val="1307734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Conseguenze dell’elettore mediano sulla PE</a:t>
            </a:r>
            <a:endParaRPr lang="en-US" dirty="0"/>
          </a:p>
        </p:txBody>
      </p:sp>
      <p:sp>
        <p:nvSpPr>
          <p:cNvPr id="3" name="Segnaposto contenuto 2"/>
          <p:cNvSpPr>
            <a:spLocks noGrp="1"/>
          </p:cNvSpPr>
          <p:nvPr>
            <p:ph idx="1"/>
          </p:nvPr>
        </p:nvSpPr>
        <p:spPr/>
        <p:txBody>
          <a:bodyPr>
            <a:normAutofit fontScale="92500" lnSpcReduction="20000"/>
          </a:bodyPr>
          <a:lstStyle/>
          <a:p>
            <a:r>
              <a:rPr lang="it-IT" dirty="0"/>
              <a:t>Le </a:t>
            </a:r>
            <a:r>
              <a:rPr lang="it-IT" dirty="0">
                <a:solidFill>
                  <a:srgbClr val="FF0000"/>
                </a:solidFill>
              </a:rPr>
              <a:t>istituzioni politiche </a:t>
            </a:r>
            <a:r>
              <a:rPr lang="it-IT" dirty="0"/>
              <a:t>sono in grado di </a:t>
            </a:r>
            <a:r>
              <a:rPr lang="it-IT" dirty="0">
                <a:solidFill>
                  <a:srgbClr val="FF0000"/>
                </a:solidFill>
              </a:rPr>
              <a:t>influenzare le </a:t>
            </a:r>
            <a:r>
              <a:rPr lang="it-IT" dirty="0" err="1">
                <a:solidFill>
                  <a:srgbClr val="FF0000"/>
                </a:solidFill>
              </a:rPr>
              <a:t>perfomances</a:t>
            </a:r>
            <a:r>
              <a:rPr lang="it-IT" dirty="0">
                <a:solidFill>
                  <a:srgbClr val="FF0000"/>
                </a:solidFill>
              </a:rPr>
              <a:t> economiche</a:t>
            </a:r>
            <a:r>
              <a:rPr lang="it-IT" dirty="0"/>
              <a:t>, inoltre l’interesse politico non contribuisce in modo diretto all’interesse generale</a:t>
            </a:r>
          </a:p>
          <a:p>
            <a:r>
              <a:rPr lang="it-IT" dirty="0">
                <a:solidFill>
                  <a:srgbClr val="FF0000"/>
                </a:solidFill>
              </a:rPr>
              <a:t>Si possono così adottare istituzioni politiche più propense a perseguire l’ottimo sociale </a:t>
            </a:r>
            <a:r>
              <a:rPr lang="it-IT" dirty="0"/>
              <a:t>(es. indipendenza delle banche centrali e autorità di governo settoriali, ad es. autorità garante della concorrenza…)</a:t>
            </a:r>
          </a:p>
          <a:p>
            <a:r>
              <a:rPr lang="it-IT" dirty="0"/>
              <a:t>Appare chiaro anche che i decisori pubblici non possono ignorare che </a:t>
            </a:r>
            <a:r>
              <a:rPr lang="it-IT" dirty="0">
                <a:solidFill>
                  <a:srgbClr val="FF0000"/>
                </a:solidFill>
              </a:rPr>
              <a:t>anche i funzionari pubblici svolgono un ruolo nella decisione di PE </a:t>
            </a:r>
            <a:r>
              <a:rPr lang="it-IT" dirty="0"/>
              <a:t>e spesso la loro visione è distorta rispetto all’interesse generale e guidata soprattutto dalle prospettive di carriera, </a:t>
            </a:r>
            <a:r>
              <a:rPr lang="it-IT" dirty="0">
                <a:solidFill>
                  <a:srgbClr val="FF0000"/>
                </a:solidFill>
              </a:rPr>
              <a:t>a meno che non si definisca una missione precisa o si richieda una performance verificabile</a:t>
            </a:r>
            <a:r>
              <a:rPr lang="it-IT" dirty="0"/>
              <a:t>. (</a:t>
            </a:r>
            <a:r>
              <a:rPr lang="it-IT" i="1" dirty="0"/>
              <a:t>es. Riforma Brunetta DL 150/2009 introduzione del «Ciclo di valutazione della performance»</a:t>
            </a:r>
            <a:r>
              <a:rPr lang="it-IT" dirty="0"/>
              <a:t>)</a:t>
            </a:r>
            <a:endParaRPr lang="en-US" dirty="0"/>
          </a:p>
        </p:txBody>
      </p:sp>
      <p:sp>
        <p:nvSpPr>
          <p:cNvPr id="4" name="Segnaposto numero diapositiva 3"/>
          <p:cNvSpPr>
            <a:spLocks noGrp="1"/>
          </p:cNvSpPr>
          <p:nvPr>
            <p:ph type="sldNum" sz="quarter" idx="12"/>
          </p:nvPr>
        </p:nvSpPr>
        <p:spPr/>
        <p:txBody>
          <a:bodyPr/>
          <a:lstStyle/>
          <a:p>
            <a:fld id="{E171CCC5-BE13-4F65-A118-9FF21E55254F}" type="slidenum">
              <a:rPr lang="en-US" smtClean="0"/>
              <a:t>24</a:t>
            </a:fld>
            <a:endParaRPr lang="en-US"/>
          </a:p>
        </p:txBody>
      </p:sp>
    </p:spTree>
    <p:extLst>
      <p:ext uri="{BB962C8B-B14F-4D97-AF65-F5344CB8AC3E}">
        <p14:creationId xmlns:p14="http://schemas.microsoft.com/office/powerpoint/2010/main" val="30147733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 risposte concrete: come vengono assunte le decisioni di PE in presenza di imperfezioni?</a:t>
            </a:r>
            <a:endParaRPr lang="en-US" dirty="0"/>
          </a:p>
        </p:txBody>
      </p:sp>
      <p:sp>
        <p:nvSpPr>
          <p:cNvPr id="3" name="Segnaposto contenuto 2"/>
          <p:cNvSpPr>
            <a:spLocks noGrp="1"/>
          </p:cNvSpPr>
          <p:nvPr>
            <p:ph idx="1"/>
          </p:nvPr>
        </p:nvSpPr>
        <p:spPr/>
        <p:txBody>
          <a:bodyPr>
            <a:normAutofit fontScale="92500"/>
          </a:bodyPr>
          <a:lstStyle/>
          <a:p>
            <a:r>
              <a:rPr lang="it-IT" dirty="0"/>
              <a:t>In due modi:</a:t>
            </a:r>
          </a:p>
          <a:p>
            <a:pPr lvl="1"/>
            <a:r>
              <a:rPr lang="it-IT" u="sng" dirty="0"/>
              <a:t>Moltiplicazioni di autorità indipendenti con poteri autonomi</a:t>
            </a:r>
            <a:r>
              <a:rPr lang="it-IT" dirty="0"/>
              <a:t>, quali ad es. la Banca d’Italia che svolge funzioni di vigilanza nei confronti del sistema bancario; le autorità per i servizi di pubblica utilità (energia e gas; servizio idrico e rifiuti), </a:t>
            </a:r>
            <a:r>
              <a:rPr lang="it-IT" dirty="0" err="1"/>
              <a:t>l’AGCoM</a:t>
            </a:r>
            <a:r>
              <a:rPr lang="it-IT" dirty="0"/>
              <a:t>, per i trasporti (ART), l’AGCM agenzia garante per la concorrenza e il mercato, la CONSOB e l’ISVAP…A livello europeo: la BCE, la CE, il Comitato di Basilea, ecc.</a:t>
            </a:r>
          </a:p>
          <a:p>
            <a:pPr lvl="1"/>
            <a:r>
              <a:rPr lang="it-IT" u="sng" dirty="0"/>
              <a:t>Adozione di regole certe di PE </a:t>
            </a:r>
            <a:r>
              <a:rPr lang="it-IT" dirty="0"/>
              <a:t>che limitano le scelte discrezionali. Questo, come già visto in precedenza è l’effetto della critica di Lucas che suggerisce di comparare tra loro regole e non decisioni. Tali regole sono state applicate dalle banche centrali d’Inghilterra e degli USA (target monetario e inflazionistico) alla fine degli anni ‘80 del Novecento e più di recente anche nelle politiche di bilancio (es. PSC e Fiscal compact o nella regolamentazione dei cambi, il </a:t>
            </a:r>
            <a:r>
              <a:rPr lang="it-IT" i="1" dirty="0" err="1"/>
              <a:t>currency</a:t>
            </a:r>
            <a:r>
              <a:rPr lang="it-IT" i="1" dirty="0"/>
              <a:t> </a:t>
            </a:r>
            <a:r>
              <a:rPr lang="it-IT" i="1" dirty="0" err="1"/>
              <a:t>board</a:t>
            </a:r>
            <a:r>
              <a:rPr lang="it-IT" i="1" dirty="0"/>
              <a:t> ad es.</a:t>
            </a:r>
            <a:r>
              <a:rPr lang="it-IT" dirty="0"/>
              <a:t>) per evitare pericolose svalutazioni</a:t>
            </a:r>
            <a:endParaRPr lang="en-US" dirty="0"/>
          </a:p>
        </p:txBody>
      </p:sp>
      <p:sp>
        <p:nvSpPr>
          <p:cNvPr id="4" name="Segnaposto numero diapositiva 3"/>
          <p:cNvSpPr>
            <a:spLocks noGrp="1"/>
          </p:cNvSpPr>
          <p:nvPr>
            <p:ph type="sldNum" sz="quarter" idx="12"/>
          </p:nvPr>
        </p:nvSpPr>
        <p:spPr/>
        <p:txBody>
          <a:bodyPr/>
          <a:lstStyle/>
          <a:p>
            <a:fld id="{E171CCC5-BE13-4F65-A118-9FF21E55254F}" type="slidenum">
              <a:rPr lang="en-US" smtClean="0"/>
              <a:t>25</a:t>
            </a:fld>
            <a:endParaRPr lang="en-US"/>
          </a:p>
        </p:txBody>
      </p:sp>
    </p:spTree>
    <p:extLst>
      <p:ext uri="{BB962C8B-B14F-4D97-AF65-F5344CB8AC3E}">
        <p14:creationId xmlns:p14="http://schemas.microsoft.com/office/powerpoint/2010/main" val="3546196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modello economico e i suoi limiti</a:t>
            </a:r>
            <a:endParaRPr lang="en-US" dirty="0"/>
          </a:p>
        </p:txBody>
      </p:sp>
      <p:sp>
        <p:nvSpPr>
          <p:cNvPr id="3" name="Segnaposto contenuto 2"/>
          <p:cNvSpPr>
            <a:spLocks noGrp="1"/>
          </p:cNvSpPr>
          <p:nvPr>
            <p:ph idx="1"/>
          </p:nvPr>
        </p:nvSpPr>
        <p:spPr/>
        <p:txBody>
          <a:bodyPr>
            <a:normAutofit fontScale="85000" lnSpcReduction="20000"/>
          </a:bodyPr>
          <a:lstStyle/>
          <a:p>
            <a:r>
              <a:rPr lang="it-IT" dirty="0"/>
              <a:t>L’analisi macroeconomica viene effettuata tipicamente impiegando modelli stilizzati della realtà e stimandoli con le tecniche econometriche più opportune. Una rappresentazione molto generale potrebbe essere questa:</a:t>
            </a:r>
          </a:p>
          <a:p>
            <a:r>
              <a:rPr lang="it-IT" dirty="0" err="1"/>
              <a:t>Y</a:t>
            </a:r>
            <a:r>
              <a:rPr lang="it-IT" baseline="-25000" dirty="0" err="1"/>
              <a:t>t</a:t>
            </a:r>
            <a:r>
              <a:rPr lang="it-IT" dirty="0"/>
              <a:t>=H(</a:t>
            </a:r>
            <a:r>
              <a:rPr lang="it-IT" dirty="0" err="1"/>
              <a:t>X</a:t>
            </a:r>
            <a:r>
              <a:rPr lang="it-IT" baseline="-25000" dirty="0" err="1"/>
              <a:t>t</a:t>
            </a:r>
            <a:r>
              <a:rPr lang="it-IT" dirty="0"/>
              <a:t>, Y</a:t>
            </a:r>
            <a:r>
              <a:rPr lang="it-IT" baseline="-25000" dirty="0"/>
              <a:t>t-1</a:t>
            </a:r>
            <a:r>
              <a:rPr lang="it-IT" dirty="0"/>
              <a:t>, Y</a:t>
            </a:r>
            <a:r>
              <a:rPr lang="it-IT" baseline="-25000" dirty="0"/>
              <a:t>t-2</a:t>
            </a:r>
            <a:r>
              <a:rPr lang="it-IT" dirty="0"/>
              <a:t>,…, </a:t>
            </a:r>
            <a:r>
              <a:rPr lang="it-IT" dirty="0">
                <a:sym typeface="Symbol" panose="05050102010706020507" pitchFamily="18" charset="2"/>
              </a:rPr>
              <a:t>, </a:t>
            </a:r>
            <a:r>
              <a:rPr lang="it-IT" baseline="-25000" dirty="0">
                <a:sym typeface="Symbol" panose="05050102010706020507" pitchFamily="18" charset="2"/>
              </a:rPr>
              <a:t>t</a:t>
            </a:r>
            <a:r>
              <a:rPr lang="it-IT" dirty="0">
                <a:sym typeface="Symbol" panose="05050102010706020507" pitchFamily="18" charset="2"/>
              </a:rPr>
              <a:t>)</a:t>
            </a:r>
          </a:p>
          <a:p>
            <a:r>
              <a:rPr lang="it-IT" dirty="0">
                <a:sym typeface="Symbol" panose="05050102010706020507" pitchFamily="18" charset="2"/>
              </a:rPr>
              <a:t>Indichiamo con X le variabili esogene direttamente controllate dal governo (Spesa pubblica, tassazione, tassi d’interesse…) e con Y le variabili endogene (consumo, investimento, risparmio, produzione…) che derivano dal comportamento degli agenti privati (imprese, famiglie, consumatori…) che possono essere osservate in diversi periodi di tempo (dati mensili, trimestrali, annuali) precedenti a quello dell’azione del decisore pubblico. Con  possiamo avere a disposizione i comportamenti (preferenze) degli attori privati, mentre  raggruppa tutti gli shock casuali non noti ai governi. H rappresenta infine le relazioni che legano tutte le variabili considerate.</a:t>
            </a:r>
          </a:p>
          <a:p>
            <a:r>
              <a:rPr lang="it-IT" dirty="0">
                <a:solidFill>
                  <a:srgbClr val="FF0000"/>
                </a:solidFill>
                <a:sym typeface="Symbol" panose="05050102010706020507" pitchFamily="18" charset="2"/>
              </a:rPr>
              <a:t>L’incertezza in questo modello è concentrata su , ma anche sulla struttura H delle relazioni</a:t>
            </a:r>
            <a:endParaRPr lang="en-US" dirty="0">
              <a:solidFill>
                <a:srgbClr val="FF0000"/>
              </a:solidFill>
            </a:endParaRPr>
          </a:p>
        </p:txBody>
      </p:sp>
      <p:sp>
        <p:nvSpPr>
          <p:cNvPr id="4" name="Segnaposto numero diapositiva 3"/>
          <p:cNvSpPr>
            <a:spLocks noGrp="1"/>
          </p:cNvSpPr>
          <p:nvPr>
            <p:ph type="sldNum" sz="quarter" idx="12"/>
          </p:nvPr>
        </p:nvSpPr>
        <p:spPr/>
        <p:txBody>
          <a:bodyPr/>
          <a:lstStyle/>
          <a:p>
            <a:fld id="{E171CCC5-BE13-4F65-A118-9FF21E55254F}" type="slidenum">
              <a:rPr lang="en-US" smtClean="0"/>
              <a:t>3</a:t>
            </a:fld>
            <a:endParaRPr lang="en-US"/>
          </a:p>
        </p:txBody>
      </p:sp>
    </p:spTree>
    <p:extLst>
      <p:ext uri="{BB962C8B-B14F-4D97-AF65-F5344CB8AC3E}">
        <p14:creationId xmlns:p14="http://schemas.microsoft.com/office/powerpoint/2010/main" val="1356088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7"/>
          <p:cNvSpPr>
            <a:spLocks noGrp="1"/>
          </p:cNvSpPr>
          <p:nvPr>
            <p:ph type="title"/>
          </p:nvPr>
        </p:nvSpPr>
        <p:spPr/>
        <p:txBody>
          <a:bodyPr/>
          <a:lstStyle/>
          <a:p>
            <a:r>
              <a:rPr lang="it-IT" dirty="0"/>
              <a:t>Il ruolo dell’incertezza nella PE</a:t>
            </a:r>
            <a:endParaRPr lang="en-US" dirty="0"/>
          </a:p>
        </p:txBody>
      </p:sp>
      <p:sp>
        <p:nvSpPr>
          <p:cNvPr id="9" name="Segnaposto contenuto 8"/>
          <p:cNvSpPr>
            <a:spLocks noGrp="1"/>
          </p:cNvSpPr>
          <p:nvPr>
            <p:ph idx="1"/>
          </p:nvPr>
        </p:nvSpPr>
        <p:spPr/>
        <p:txBody>
          <a:bodyPr>
            <a:normAutofit fontScale="92500" lnSpcReduction="10000"/>
          </a:bodyPr>
          <a:lstStyle/>
          <a:p>
            <a:r>
              <a:rPr lang="it-IT" b="1" dirty="0"/>
              <a:t>Incertezza sul modello</a:t>
            </a:r>
            <a:r>
              <a:rPr lang="it-IT" dirty="0"/>
              <a:t>: gli econometrici possono non conoscere alcuni aspetti (legame tassi d’interesse – consumo, livelli di reddito e risparmio, ciclo economico e ruolo delle banche…) che derivano dal comportamento degli agenti privati e che influiscono sulle relazioni (H)</a:t>
            </a:r>
          </a:p>
          <a:p>
            <a:r>
              <a:rPr lang="it-IT" b="1" dirty="0"/>
              <a:t>Incertezza sui parametri</a:t>
            </a:r>
            <a:r>
              <a:rPr lang="it-IT" dirty="0"/>
              <a:t>: anche se le relazioni H sono ben definite, solitamente il decisore pubblico non conosce esattamente il </a:t>
            </a:r>
            <a:r>
              <a:rPr lang="it-IT" dirty="0">
                <a:solidFill>
                  <a:srgbClr val="FF0000"/>
                </a:solidFill>
              </a:rPr>
              <a:t>valore di </a:t>
            </a:r>
            <a:r>
              <a:rPr lang="it-IT" dirty="0">
                <a:solidFill>
                  <a:srgbClr val="FF0000"/>
                </a:solidFill>
                <a:sym typeface="Symbol" panose="05050102010706020507" pitchFamily="18" charset="2"/>
              </a:rPr>
              <a:t> </a:t>
            </a:r>
            <a:r>
              <a:rPr lang="it-IT" dirty="0">
                <a:sym typeface="Symbol" panose="05050102010706020507" pitchFamily="18" charset="2"/>
              </a:rPr>
              <a:t>come espressione dei reali comportamenti degli agenti, ma solo calcolato dagli econometrici a partire dalle osservazioni passate. La scelta di aumentare o ridurre la spesa ha effetti moltiplicativi sul PIL (sappiamo che la teoria keynesiana e il moltiplicatore della spesa è uguale o superiore ad uno), tuttavia può accadere che esso diventi molto piccolo o che non aumenti quanto sperato nelle fasi espansive, mentre sia molto reattivo in quelle recessive (conferma dalla crisi 2008-12, vedi FMI)</a:t>
            </a:r>
          </a:p>
          <a:p>
            <a:endParaRPr lang="en-US" dirty="0"/>
          </a:p>
        </p:txBody>
      </p:sp>
      <p:sp>
        <p:nvSpPr>
          <p:cNvPr id="10" name="Segnaposto numero diapositiva 9"/>
          <p:cNvSpPr>
            <a:spLocks noGrp="1"/>
          </p:cNvSpPr>
          <p:nvPr>
            <p:ph type="sldNum" sz="quarter" idx="12"/>
          </p:nvPr>
        </p:nvSpPr>
        <p:spPr/>
        <p:txBody>
          <a:bodyPr/>
          <a:lstStyle/>
          <a:p>
            <a:fld id="{E171CCC5-BE13-4F65-A118-9FF21E55254F}" type="slidenum">
              <a:rPr lang="en-US" smtClean="0"/>
              <a:t>4</a:t>
            </a:fld>
            <a:endParaRPr lang="en-US"/>
          </a:p>
        </p:txBody>
      </p:sp>
    </p:spTree>
    <p:extLst>
      <p:ext uri="{BB962C8B-B14F-4D97-AF65-F5344CB8AC3E}">
        <p14:creationId xmlns:p14="http://schemas.microsoft.com/office/powerpoint/2010/main" val="1126498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Altro fattore di imperfezione: il rischio</a:t>
            </a:r>
            <a:endParaRPr lang="en-US" dirty="0"/>
          </a:p>
        </p:txBody>
      </p:sp>
      <p:sp>
        <p:nvSpPr>
          <p:cNvPr id="3" name="Segnaposto contenuto 2"/>
          <p:cNvSpPr>
            <a:spLocks noGrp="1"/>
          </p:cNvSpPr>
          <p:nvPr>
            <p:ph idx="1"/>
          </p:nvPr>
        </p:nvSpPr>
        <p:spPr>
          <a:xfrm>
            <a:off x="838200" y="1825625"/>
            <a:ext cx="5352288" cy="4694047"/>
          </a:xfrm>
        </p:spPr>
        <p:txBody>
          <a:bodyPr>
            <a:normAutofit fontScale="85000" lnSpcReduction="20000"/>
          </a:bodyPr>
          <a:lstStyle/>
          <a:p>
            <a:r>
              <a:rPr lang="it-IT" dirty="0"/>
              <a:t>Nel settore privato l’inclusione del rischio di insuccesso di un investimento o di una scelta produttiva è sempre considerato, e lo possiamo riassumere con l’analisi di una distribuzione del rischio (costo a rischio o </a:t>
            </a:r>
            <a:r>
              <a:rPr lang="it-IT" dirty="0" err="1">
                <a:solidFill>
                  <a:srgbClr val="FF0000"/>
                </a:solidFill>
              </a:rPr>
              <a:t>CaR</a:t>
            </a:r>
            <a:r>
              <a:rPr lang="it-IT" dirty="0"/>
              <a:t> nel primo caso e valore a rischio –</a:t>
            </a:r>
            <a:r>
              <a:rPr lang="it-IT" dirty="0" err="1">
                <a:solidFill>
                  <a:srgbClr val="FF0000"/>
                </a:solidFill>
              </a:rPr>
              <a:t>VaR</a:t>
            </a:r>
            <a:r>
              <a:rPr lang="it-IT" dirty="0"/>
              <a:t>- nel secondo)</a:t>
            </a:r>
          </a:p>
          <a:p>
            <a:r>
              <a:rPr lang="it-IT" dirty="0"/>
              <a:t>L’ipotesi che fanno gli economisti è che gli agenti privati esprimano una certa avversione al rischio rappresentabile con una funzione di utilità e massimizzando la sua utilità per ogni stato di natura (grafico). Imprese e famiglie hanno un comportamento diverso verso il rischio: le prime neutrali, le seconde avverse.</a:t>
            </a:r>
            <a:endParaRPr lang="en-US" dirty="0"/>
          </a:p>
        </p:txBody>
      </p:sp>
      <p:pic>
        <p:nvPicPr>
          <p:cNvPr id="1026" name="Picture 2" descr="https://www.pandoracampus.it/pandora/Packageoperation/getfulltextpreviewimage/BookRelease/Darwin:BOOK_RELEASE:428/docbookId/_23_50/imagePath/images%7Cchapter02%7Cfig_01_c2.png/imageX/0/imageY/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90691" y="2221992"/>
            <a:ext cx="5390947" cy="3205164"/>
          </a:xfrm>
          <a:prstGeom prst="rect">
            <a:avLst/>
          </a:prstGeom>
          <a:noFill/>
          <a:extLst>
            <a:ext uri="{909E8E84-426E-40DD-AFC4-6F175D3DCCD1}">
              <a14:hiddenFill xmlns:a14="http://schemas.microsoft.com/office/drawing/2010/main">
                <a:solidFill>
                  <a:srgbClr val="FFFFFF"/>
                </a:solidFill>
              </a14:hiddenFill>
            </a:ext>
          </a:extLst>
        </p:spPr>
      </p:pic>
      <p:sp>
        <p:nvSpPr>
          <p:cNvPr id="5" name="Segnaposto numero diapositiva 4"/>
          <p:cNvSpPr>
            <a:spLocks noGrp="1"/>
          </p:cNvSpPr>
          <p:nvPr>
            <p:ph type="sldNum" sz="quarter" idx="12"/>
          </p:nvPr>
        </p:nvSpPr>
        <p:spPr/>
        <p:txBody>
          <a:bodyPr/>
          <a:lstStyle/>
          <a:p>
            <a:fld id="{E171CCC5-BE13-4F65-A118-9FF21E55254F}" type="slidenum">
              <a:rPr lang="en-US" smtClean="0"/>
              <a:t>5</a:t>
            </a:fld>
            <a:endParaRPr lang="en-US"/>
          </a:p>
        </p:txBody>
      </p:sp>
    </p:spTree>
    <p:extLst>
      <p:ext uri="{BB962C8B-B14F-4D97-AF65-F5344CB8AC3E}">
        <p14:creationId xmlns:p14="http://schemas.microsoft.com/office/powerpoint/2010/main" val="1844163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Rischi medi e rischi estremi</a:t>
            </a:r>
            <a:endParaRPr lang="en-US" dirty="0"/>
          </a:p>
        </p:txBody>
      </p:sp>
      <p:sp>
        <p:nvSpPr>
          <p:cNvPr id="3" name="Segnaposto contenuto 2"/>
          <p:cNvSpPr>
            <a:spLocks noGrp="1"/>
          </p:cNvSpPr>
          <p:nvPr>
            <p:ph idx="1"/>
          </p:nvPr>
        </p:nvSpPr>
        <p:spPr/>
        <p:txBody>
          <a:bodyPr>
            <a:normAutofit fontScale="92500"/>
          </a:bodyPr>
          <a:lstStyle/>
          <a:p>
            <a:r>
              <a:rPr lang="it-IT" dirty="0"/>
              <a:t>I modelli considerano tipicamente una </a:t>
            </a:r>
            <a:r>
              <a:rPr lang="it-IT" b="1" dirty="0"/>
              <a:t>distribuzione normale del rischio</a:t>
            </a:r>
            <a:r>
              <a:rPr lang="it-IT" dirty="0"/>
              <a:t>, ma accade più spesso di quanto non si vorrebbe accadesse che i comportamenti reali deviano dalla realtà, come nel caso delle variazioni degli indici di borsa o più in generale di avvenimenti atmosferici o di pandemie o ancora di guerre</a:t>
            </a:r>
          </a:p>
          <a:p>
            <a:r>
              <a:rPr lang="it-IT" dirty="0"/>
              <a:t>Queste situazioni sono molto più probabili oggi in un mondo globalizzato, in presenza di un’accelerazione del progresso tecnico e di notevoli cambiamenti climatici, ma di difficile modellizzazione</a:t>
            </a:r>
          </a:p>
          <a:p>
            <a:r>
              <a:rPr lang="it-IT" dirty="0">
                <a:solidFill>
                  <a:srgbClr val="FF0000"/>
                </a:solidFill>
              </a:rPr>
              <a:t>Occorre quindi distinguere il rischio dall’incertezza </a:t>
            </a:r>
            <a:r>
              <a:rPr lang="it-IT" dirty="0"/>
              <a:t>(F. Knight, 1921) e gli eventi estremi ne sono una rappresentazione e non possono essere valutati con il metro del rischio (o della speranza matematica dello stesso)</a:t>
            </a:r>
          </a:p>
          <a:p>
            <a:endParaRPr lang="en-US" dirty="0"/>
          </a:p>
        </p:txBody>
      </p:sp>
      <p:sp>
        <p:nvSpPr>
          <p:cNvPr id="4" name="Segnaposto numero diapositiva 3"/>
          <p:cNvSpPr>
            <a:spLocks noGrp="1"/>
          </p:cNvSpPr>
          <p:nvPr>
            <p:ph type="sldNum" sz="quarter" idx="12"/>
          </p:nvPr>
        </p:nvSpPr>
        <p:spPr/>
        <p:txBody>
          <a:bodyPr/>
          <a:lstStyle/>
          <a:p>
            <a:fld id="{E171CCC5-BE13-4F65-A118-9FF21E55254F}" type="slidenum">
              <a:rPr lang="en-US" smtClean="0"/>
              <a:t>6</a:t>
            </a:fld>
            <a:endParaRPr lang="en-US"/>
          </a:p>
        </p:txBody>
      </p:sp>
    </p:spTree>
    <p:extLst>
      <p:ext uri="{BB962C8B-B14F-4D97-AF65-F5344CB8AC3E}">
        <p14:creationId xmlns:p14="http://schemas.microsoft.com/office/powerpoint/2010/main" val="1807687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Decisioni di PE e irreversibilità</a:t>
            </a:r>
            <a:endParaRPr lang="en-US" dirty="0"/>
          </a:p>
        </p:txBody>
      </p:sp>
      <p:sp>
        <p:nvSpPr>
          <p:cNvPr id="3" name="Segnaposto contenuto 2"/>
          <p:cNvSpPr>
            <a:spLocks noGrp="1"/>
          </p:cNvSpPr>
          <p:nvPr>
            <p:ph idx="1"/>
          </p:nvPr>
        </p:nvSpPr>
        <p:spPr/>
        <p:txBody>
          <a:bodyPr>
            <a:normAutofit fontScale="85000" lnSpcReduction="10000"/>
          </a:bodyPr>
          <a:lstStyle/>
          <a:p>
            <a:r>
              <a:rPr lang="it-IT" dirty="0"/>
              <a:t>Le </a:t>
            </a:r>
            <a:r>
              <a:rPr lang="it-IT" b="1" dirty="0"/>
              <a:t>decisioni</a:t>
            </a:r>
            <a:r>
              <a:rPr lang="it-IT" dirty="0"/>
              <a:t> di PE non sono però </a:t>
            </a:r>
            <a:r>
              <a:rPr lang="it-IT" b="1" dirty="0"/>
              <a:t>graduali</a:t>
            </a:r>
            <a:r>
              <a:rPr lang="it-IT" dirty="0"/>
              <a:t> e una volta prese queste causano effetti </a:t>
            </a:r>
            <a:r>
              <a:rPr lang="it-IT" b="1" dirty="0"/>
              <a:t>irreversibili</a:t>
            </a:r>
          </a:p>
          <a:p>
            <a:r>
              <a:rPr lang="it-IT" dirty="0"/>
              <a:t>Per poter valutare quanto valga in termini di rendimento di un investimento (ad es.) intervenire subito o attendere, si impiega molto spesso un valore di confronto definito </a:t>
            </a:r>
            <a:r>
              <a:rPr lang="it-IT" b="1" dirty="0"/>
              <a:t>valore dell’opzione </a:t>
            </a:r>
            <a:r>
              <a:rPr lang="it-IT" dirty="0"/>
              <a:t>o </a:t>
            </a:r>
            <a:r>
              <a:rPr lang="it-IT" b="1" dirty="0"/>
              <a:t>valore di attesa</a:t>
            </a:r>
            <a:r>
              <a:rPr lang="it-IT" dirty="0"/>
              <a:t>: conviene continuare a sfruttare le fonti energetiche attuali o occorre fare attenzione alle conseguenze dei cambiamenti climatici e intervenire?</a:t>
            </a:r>
          </a:p>
          <a:p>
            <a:r>
              <a:rPr lang="it-IT" dirty="0"/>
              <a:t>A seconda che si utilizzi il metodo del </a:t>
            </a:r>
            <a:r>
              <a:rPr lang="it-IT" b="1" dirty="0"/>
              <a:t>tasso intergenerazionale di sconto </a:t>
            </a:r>
            <a:r>
              <a:rPr lang="it-IT" dirty="0"/>
              <a:t>per la valutazione dei costi e dei benefici tra generazioni o quello del </a:t>
            </a:r>
            <a:r>
              <a:rPr lang="it-IT" b="1" dirty="0"/>
              <a:t>valore d’attesa </a:t>
            </a:r>
            <a:r>
              <a:rPr lang="it-IT" dirty="0"/>
              <a:t>(che considera anche i miglioramenti tecnologici che derivano dagli investimenti presenti e futuri) i risultati saranno molto diversi</a:t>
            </a:r>
          </a:p>
          <a:p>
            <a:r>
              <a:rPr lang="it-IT" dirty="0"/>
              <a:t>Quindi determinante in questi casi è la </a:t>
            </a:r>
            <a:r>
              <a:rPr lang="it-IT" dirty="0">
                <a:solidFill>
                  <a:srgbClr val="FF0000"/>
                </a:solidFill>
              </a:rPr>
              <a:t>forma della funzione di utilità</a:t>
            </a:r>
            <a:r>
              <a:rPr lang="it-IT" dirty="0"/>
              <a:t>, che si basa sul </a:t>
            </a:r>
            <a:r>
              <a:rPr lang="it-IT" u="sng" dirty="0"/>
              <a:t>principio precauzionale </a:t>
            </a:r>
            <a:r>
              <a:rPr lang="it-IT" dirty="0"/>
              <a:t>e sulla scelta del </a:t>
            </a:r>
            <a:r>
              <a:rPr lang="it-IT" u="sng" dirty="0"/>
              <a:t>tasso intergenerazionale di sconto</a:t>
            </a:r>
            <a:endParaRPr lang="en-US" u="sng" dirty="0"/>
          </a:p>
        </p:txBody>
      </p:sp>
      <p:sp>
        <p:nvSpPr>
          <p:cNvPr id="4" name="Segnaposto numero diapositiva 3"/>
          <p:cNvSpPr>
            <a:spLocks noGrp="1"/>
          </p:cNvSpPr>
          <p:nvPr>
            <p:ph type="sldNum" sz="quarter" idx="12"/>
          </p:nvPr>
        </p:nvSpPr>
        <p:spPr/>
        <p:txBody>
          <a:bodyPr/>
          <a:lstStyle/>
          <a:p>
            <a:fld id="{E171CCC5-BE13-4F65-A118-9FF21E55254F}" type="slidenum">
              <a:rPr lang="en-US" smtClean="0"/>
              <a:t>7</a:t>
            </a:fld>
            <a:endParaRPr lang="en-US"/>
          </a:p>
        </p:txBody>
      </p:sp>
    </p:spTree>
    <p:extLst>
      <p:ext uri="{BB962C8B-B14F-4D97-AF65-F5344CB8AC3E}">
        <p14:creationId xmlns:p14="http://schemas.microsoft.com/office/powerpoint/2010/main" val="405455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Conseguenze per la PE</a:t>
            </a:r>
            <a:endParaRPr lang="en-US" dirty="0"/>
          </a:p>
        </p:txBody>
      </p:sp>
      <p:sp>
        <p:nvSpPr>
          <p:cNvPr id="3" name="Segnaposto contenuto 2"/>
          <p:cNvSpPr>
            <a:spLocks noGrp="1"/>
          </p:cNvSpPr>
          <p:nvPr>
            <p:ph idx="1"/>
          </p:nvPr>
        </p:nvSpPr>
        <p:spPr/>
        <p:txBody>
          <a:bodyPr>
            <a:normAutofit fontScale="92500" lnSpcReduction="10000"/>
          </a:bodyPr>
          <a:lstStyle/>
          <a:p>
            <a:r>
              <a:rPr lang="it-IT" dirty="0"/>
              <a:t>Un esempio degli errori della PE dovuti all’ignoranza rispetto al modello di comportamento economico e alla cattiva gestione del rischio: un esempio la </a:t>
            </a:r>
            <a:r>
              <a:rPr lang="it-IT" b="1" dirty="0"/>
              <a:t>politica di bilancio in ambito UE</a:t>
            </a:r>
          </a:p>
          <a:p>
            <a:r>
              <a:rPr lang="it-IT" dirty="0"/>
              <a:t>Il </a:t>
            </a:r>
            <a:r>
              <a:rPr lang="it-IT" u="sng" dirty="0"/>
              <a:t>Patto di Stabilità e Crescita </a:t>
            </a:r>
            <a:r>
              <a:rPr lang="it-IT" dirty="0"/>
              <a:t>(PSC) fissa i limiti di deficit e debito in maniera deterministica, ma questo può portare ai </a:t>
            </a:r>
            <a:r>
              <a:rPr lang="it-IT" u="sng" dirty="0"/>
              <a:t>disastri economici </a:t>
            </a:r>
            <a:r>
              <a:rPr lang="it-IT" dirty="0"/>
              <a:t>(come quelli vissuti da Grecia, Irlanda e Spagna) se esposti ad un evento straordinario come la crisi del 2007-8</a:t>
            </a:r>
          </a:p>
          <a:p>
            <a:r>
              <a:rPr lang="it-IT" dirty="0"/>
              <a:t>Al contrario, nelle azioni messe in campo dai governatori delle banche centrali, </a:t>
            </a:r>
            <a:r>
              <a:rPr lang="it-IT" b="1" dirty="0"/>
              <a:t>la politica monetaria è costruita per assicurare i Paesi e il sistema bancario contro i rischi estremi </a:t>
            </a:r>
            <a:r>
              <a:rPr lang="it-IT" dirty="0"/>
              <a:t>(si possono vedere i numerosi rapporti sulla stabilità finanziaria), anche se non sufficientemente propensi a considerare i rischi estremi nelle loro previsioni</a:t>
            </a:r>
            <a:endParaRPr lang="en-US" dirty="0"/>
          </a:p>
        </p:txBody>
      </p:sp>
      <p:sp>
        <p:nvSpPr>
          <p:cNvPr id="4" name="Segnaposto numero diapositiva 3"/>
          <p:cNvSpPr>
            <a:spLocks noGrp="1"/>
          </p:cNvSpPr>
          <p:nvPr>
            <p:ph type="sldNum" sz="quarter" idx="12"/>
          </p:nvPr>
        </p:nvSpPr>
        <p:spPr/>
        <p:txBody>
          <a:bodyPr/>
          <a:lstStyle/>
          <a:p>
            <a:fld id="{E171CCC5-BE13-4F65-A118-9FF21E55254F}" type="slidenum">
              <a:rPr lang="en-US" smtClean="0"/>
              <a:t>8</a:t>
            </a:fld>
            <a:endParaRPr lang="en-US"/>
          </a:p>
        </p:txBody>
      </p:sp>
    </p:spTree>
    <p:extLst>
      <p:ext uri="{BB962C8B-B14F-4D97-AF65-F5344CB8AC3E}">
        <p14:creationId xmlns:p14="http://schemas.microsoft.com/office/powerpoint/2010/main" val="4175484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 limiti dei modelli di PE</a:t>
            </a:r>
            <a:endParaRPr lang="en-US" dirty="0"/>
          </a:p>
        </p:txBody>
      </p:sp>
      <p:sp>
        <p:nvSpPr>
          <p:cNvPr id="3" name="Segnaposto contenuto 2"/>
          <p:cNvSpPr>
            <a:spLocks noGrp="1"/>
          </p:cNvSpPr>
          <p:nvPr>
            <p:ph idx="1"/>
          </p:nvPr>
        </p:nvSpPr>
        <p:spPr/>
        <p:txBody>
          <a:bodyPr>
            <a:normAutofit fontScale="85000" lnSpcReduction="10000"/>
          </a:bodyPr>
          <a:lstStyle/>
          <a:p>
            <a:r>
              <a:rPr lang="it-IT" dirty="0"/>
              <a:t>I limiti degli interventi pubblici sono stati evidenti nel corso degli anni 70 e 80 del Novecento, </a:t>
            </a:r>
            <a:r>
              <a:rPr lang="it-IT" dirty="0" err="1"/>
              <a:t>cosicchè</a:t>
            </a:r>
            <a:r>
              <a:rPr lang="it-IT" dirty="0"/>
              <a:t> il modello proposto all’inizio della lezione è sembrato poco adatto a riflettere il mondo reale sia da un punto di vista metodologico che logico</a:t>
            </a:r>
          </a:p>
          <a:p>
            <a:pPr>
              <a:tabLst>
                <a:tab pos="987425" algn="l"/>
              </a:tabLst>
            </a:pPr>
            <a:r>
              <a:rPr lang="it-IT" dirty="0"/>
              <a:t>Non basta cioè scegliere gli X (il politico), minimizzando una funzione di perdita (l’economista), occorre anche considerare i comportamenti degli agenti non più come una rappresentazione dei soli comportamenti passati, (questo significava che gli agenti non erano razionali) ma </a:t>
            </a:r>
            <a:r>
              <a:rPr lang="it-IT" b="1" dirty="0"/>
              <a:t>usare tutta l’informazione disponibile</a:t>
            </a:r>
          </a:p>
          <a:p>
            <a:r>
              <a:rPr lang="it-IT" dirty="0"/>
              <a:t>In realtà essi sanno che se il governo mette in atto una politica espansiva, questa crea un aumento dell’inflazione e tale effetto deve e può essere inserito nel calcolo delle loro aspettative sul futuro (</a:t>
            </a:r>
            <a:r>
              <a:rPr lang="it-IT" dirty="0">
                <a:solidFill>
                  <a:srgbClr val="FF0000"/>
                </a:solidFill>
              </a:rPr>
              <a:t>aspettative razionali</a:t>
            </a:r>
            <a:r>
              <a:rPr lang="it-IT" dirty="0"/>
              <a:t>)</a:t>
            </a:r>
          </a:p>
          <a:p>
            <a:r>
              <a:rPr lang="it-IT" dirty="0"/>
              <a:t>La PE deve quindi integrare nelle sue decisioni l’interazione della sua strategia con quella degli altri agenti</a:t>
            </a:r>
            <a:endParaRPr lang="en-US" dirty="0"/>
          </a:p>
        </p:txBody>
      </p:sp>
      <p:sp>
        <p:nvSpPr>
          <p:cNvPr id="4" name="Segnaposto numero diapositiva 3"/>
          <p:cNvSpPr>
            <a:spLocks noGrp="1"/>
          </p:cNvSpPr>
          <p:nvPr>
            <p:ph type="sldNum" sz="quarter" idx="12"/>
          </p:nvPr>
        </p:nvSpPr>
        <p:spPr/>
        <p:txBody>
          <a:bodyPr/>
          <a:lstStyle/>
          <a:p>
            <a:fld id="{E171CCC5-BE13-4F65-A118-9FF21E55254F}" type="slidenum">
              <a:rPr lang="en-US" smtClean="0"/>
              <a:t>9</a:t>
            </a:fld>
            <a:endParaRPr lang="en-US"/>
          </a:p>
        </p:txBody>
      </p:sp>
    </p:spTree>
    <p:extLst>
      <p:ext uri="{BB962C8B-B14F-4D97-AF65-F5344CB8AC3E}">
        <p14:creationId xmlns:p14="http://schemas.microsoft.com/office/powerpoint/2010/main" val="202037353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5032</TotalTime>
  <Words>3430</Words>
  <Application>Microsoft Office PowerPoint</Application>
  <PresentationFormat>Widescreen</PresentationFormat>
  <Paragraphs>158</Paragraphs>
  <Slides>25</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25</vt:i4>
      </vt:variant>
    </vt:vector>
  </HeadingPairs>
  <TitlesOfParts>
    <vt:vector size="30" baseType="lpstr">
      <vt:lpstr>Arial</vt:lpstr>
      <vt:lpstr>Calibri</vt:lpstr>
      <vt:lpstr>Calibri Light</vt:lpstr>
      <vt:lpstr>Symbol</vt:lpstr>
      <vt:lpstr>Tema di Office</vt:lpstr>
      <vt:lpstr>La Politica Economica in un mondo imperfetto e interdipendente</vt:lpstr>
      <vt:lpstr>Un mondo imperfetto: I limiti della PE tradizionale</vt:lpstr>
      <vt:lpstr>Il modello economico e i suoi limiti</vt:lpstr>
      <vt:lpstr>Il ruolo dell’incertezza nella PE</vt:lpstr>
      <vt:lpstr>Altro fattore di imperfezione: il rischio</vt:lpstr>
      <vt:lpstr>Rischi medi e rischi estremi</vt:lpstr>
      <vt:lpstr>Decisioni di PE e irreversibilità</vt:lpstr>
      <vt:lpstr>Conseguenze per la PE</vt:lpstr>
      <vt:lpstr>I limiti dei modelli di PE</vt:lpstr>
      <vt:lpstr>Le aspettative razionali: il dibattito</vt:lpstr>
      <vt:lpstr>Dalle conseguenze della critica di Lucas alla delega delle decisioni ad agenzie indipendenti </vt:lpstr>
      <vt:lpstr>Le conseguenze della critica</vt:lpstr>
      <vt:lpstr>Ruolo assicurativo della PE e azzardo morale</vt:lpstr>
      <vt:lpstr>L’incoerenza temporale e le regole</vt:lpstr>
      <vt:lpstr>L’informazione asimmetrica</vt:lpstr>
      <vt:lpstr>La teoria dei contratti e la PE</vt:lpstr>
      <vt:lpstr>I decisori non difendono sempre il bene comune…</vt:lpstr>
      <vt:lpstr>Bene comune (continua)</vt:lpstr>
      <vt:lpstr>Presentazione standard di PowerPoint</vt:lpstr>
      <vt:lpstr>Abbandoniamo l’ipotesi del decisore unico</vt:lpstr>
      <vt:lpstr>L’elettore mediano e le istituzioni sovranazionali</vt:lpstr>
      <vt:lpstr>Riepilogo</vt:lpstr>
      <vt:lpstr>Regole complesse della PE</vt:lpstr>
      <vt:lpstr>Conseguenze dell’elettore mediano sulla PE</vt:lpstr>
      <vt:lpstr>Le risposte concrete: come vengono assunte le decisioni di PE in presenza di imperfezioni?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Consideriamo ora un mondo imperfetto</dc:title>
  <dc:creator>CHIES LAURA</dc:creator>
  <cp:lastModifiedBy>CHIES LAURA</cp:lastModifiedBy>
  <cp:revision>95</cp:revision>
  <dcterms:created xsi:type="dcterms:W3CDTF">2021-03-09T16:21:12Z</dcterms:created>
  <dcterms:modified xsi:type="dcterms:W3CDTF">2022-03-22T11:46:19Z</dcterms:modified>
</cp:coreProperties>
</file>