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7" r:id="rId4"/>
    <p:sldId id="269" r:id="rId5"/>
    <p:sldId id="265" r:id="rId6"/>
    <p:sldId id="294" r:id="rId7"/>
    <p:sldId id="295" r:id="rId8"/>
    <p:sldId id="299" r:id="rId9"/>
    <p:sldId id="264" r:id="rId10"/>
    <p:sldId id="314" r:id="rId11"/>
    <p:sldId id="316" r:id="rId12"/>
    <p:sldId id="317" r:id="rId13"/>
    <p:sldId id="315" r:id="rId14"/>
    <p:sldId id="318" r:id="rId15"/>
    <p:sldId id="289" r:id="rId16"/>
    <p:sldId id="307" r:id="rId17"/>
    <p:sldId id="286" r:id="rId18"/>
    <p:sldId id="287" r:id="rId19"/>
    <p:sldId id="288" r:id="rId20"/>
    <p:sldId id="276" r:id="rId21"/>
    <p:sldId id="266" r:id="rId22"/>
    <p:sldId id="301" r:id="rId23"/>
    <p:sldId id="300" r:id="rId24"/>
    <p:sldId id="292" r:id="rId25"/>
    <p:sldId id="293" r:id="rId26"/>
    <p:sldId id="296" r:id="rId27"/>
    <p:sldId id="306" r:id="rId28"/>
    <p:sldId id="303" r:id="rId29"/>
    <p:sldId id="304" r:id="rId30"/>
    <p:sldId id="313" r:id="rId31"/>
    <p:sldId id="305" r:id="rId32"/>
    <p:sldId id="308" r:id="rId33"/>
    <p:sldId id="309" r:id="rId34"/>
    <p:sldId id="310" r:id="rId35"/>
    <p:sldId id="311" r:id="rId36"/>
    <p:sldId id="312"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94" d="100"/>
          <a:sy n="94" d="100"/>
        </p:scale>
        <p:origin x="154" y="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484CD-3C3B-4841-93CE-B185274CE56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979927C-442B-4A64-96B0-DCE90BA9A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0798DD-8294-4583-B8FC-4103732F6313}"/>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5" name="Segnaposto piè di pagina 4">
            <a:extLst>
              <a:ext uri="{FF2B5EF4-FFF2-40B4-BE49-F238E27FC236}">
                <a16:creationId xmlns:a16="http://schemas.microsoft.com/office/drawing/2014/main" id="{3B069CE4-93FB-4925-A261-7AF86D0D2A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D0BBF7-DE66-49BF-A062-6FDDC71DBFB2}"/>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05001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F7AA7-6EDC-4E2E-8C01-73CEC5BBC4C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E902D4-7915-4E83-825C-6167B82014F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CBF72E-5B81-4F48-8CB8-674A17651D83}"/>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5" name="Segnaposto piè di pagina 4">
            <a:extLst>
              <a:ext uri="{FF2B5EF4-FFF2-40B4-BE49-F238E27FC236}">
                <a16:creationId xmlns:a16="http://schemas.microsoft.com/office/drawing/2014/main" id="{FC77F1A4-490F-4AAF-B603-F1B58C6A12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4E7042-5E38-482D-8B29-F89F9DFD0A20}"/>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983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1C06AC-B192-46F2-A623-946D3BD614F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2D9B24-A2D5-470A-ADC7-8BF95F0D4B8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F986D0-3772-4F7E-AEA9-4521A67FB55B}"/>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5" name="Segnaposto piè di pagina 4">
            <a:extLst>
              <a:ext uri="{FF2B5EF4-FFF2-40B4-BE49-F238E27FC236}">
                <a16:creationId xmlns:a16="http://schemas.microsoft.com/office/drawing/2014/main" id="{7E3FB0EF-7A64-4D06-BB65-D8E6265AB5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04A5A5-FC38-4F13-8095-F7BE8F87B21C}"/>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222902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99906-D65D-465E-A4C1-629FCA3E0E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32B7D7-5F5A-4415-BDC8-5E8FDE92464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DD08D5-8A90-42B2-8436-EB8D778274EA}"/>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5" name="Segnaposto piè di pagina 4">
            <a:extLst>
              <a:ext uri="{FF2B5EF4-FFF2-40B4-BE49-F238E27FC236}">
                <a16:creationId xmlns:a16="http://schemas.microsoft.com/office/drawing/2014/main" id="{E4513FB4-74DF-4211-9947-B45A4CF24B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991D5F-48F0-45D3-AF60-54D325800E04}"/>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5858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4F9A0-7685-4DDE-B6D4-8F37242BB9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68E414-7AAA-46D8-9136-904C89188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8B7430D-9B05-414B-B716-E3EBBB5C52FB}"/>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5" name="Segnaposto piè di pagina 4">
            <a:extLst>
              <a:ext uri="{FF2B5EF4-FFF2-40B4-BE49-F238E27FC236}">
                <a16:creationId xmlns:a16="http://schemas.microsoft.com/office/drawing/2014/main" id="{FEC0DBEB-FC98-470C-96D0-6B0CC1C1E0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69DD63-9602-44B3-BFF5-BEC46948F33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31290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5FB34-E1EF-4062-87CC-9C0D36BEA7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566757-06FE-4962-9564-15C5B8947F2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494810-BB6E-4794-AA42-8E2F17B166E5}"/>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015A9A1-6852-48BC-9A08-543980807C18}"/>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6" name="Segnaposto piè di pagina 5">
            <a:extLst>
              <a:ext uri="{FF2B5EF4-FFF2-40B4-BE49-F238E27FC236}">
                <a16:creationId xmlns:a16="http://schemas.microsoft.com/office/drawing/2014/main" id="{D85C7604-7600-4793-8E3C-0F9332C16B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B48C51-FE10-46EB-92AC-39E91FA1BAE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43344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BD9146-9A77-4A2A-B8E4-BB22D122AB1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429D1A-6D8C-4291-91CD-897CC2627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751CF817-D480-4CE2-8836-B2970C81CB7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79ABC8-658B-42FF-9254-621D33864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0A546B2-17A1-4C32-874A-55F9F2767B0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63E8D4-DB42-401F-835D-601311A540DD}"/>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8" name="Segnaposto piè di pagina 7">
            <a:extLst>
              <a:ext uri="{FF2B5EF4-FFF2-40B4-BE49-F238E27FC236}">
                <a16:creationId xmlns:a16="http://schemas.microsoft.com/office/drawing/2014/main" id="{531F536F-0CDD-4A2B-BD31-759E49FC5C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9B161C8-7821-4E6B-93D2-4DAE8A8AA959}"/>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08845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961C4-E1F3-49C4-8B81-8857876E3C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D67760-12BD-4774-8956-067A7D8F6926}"/>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4" name="Segnaposto piè di pagina 3">
            <a:extLst>
              <a:ext uri="{FF2B5EF4-FFF2-40B4-BE49-F238E27FC236}">
                <a16:creationId xmlns:a16="http://schemas.microsoft.com/office/drawing/2014/main" id="{2598F463-6E0E-4B4B-9325-38F8EE7B6A9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59E5E2-4EFB-42CD-ABC3-6458B3D23E2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66917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B3370A3-BE70-4174-8837-51AAF7C6DD16}"/>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3" name="Segnaposto piè di pagina 2">
            <a:extLst>
              <a:ext uri="{FF2B5EF4-FFF2-40B4-BE49-F238E27FC236}">
                <a16:creationId xmlns:a16="http://schemas.microsoft.com/office/drawing/2014/main" id="{005DE04B-228E-4ED2-B022-B9655251603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B3E52A-3729-4660-BFF9-F8442120661F}"/>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398665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9EDA0-FBE3-40E0-AE3C-F5C86DBDF8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D3AFDD-58DD-4E2E-8EFF-BDB63ED76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1E3237C-FD68-4C3C-8CD1-D1C4AE57B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142802-D418-48FA-A7A3-B7616E8938F6}"/>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6" name="Segnaposto piè di pagina 5">
            <a:extLst>
              <a:ext uri="{FF2B5EF4-FFF2-40B4-BE49-F238E27FC236}">
                <a16:creationId xmlns:a16="http://schemas.microsoft.com/office/drawing/2014/main" id="{F60094A4-B449-4F6F-B990-BFAC9C7D61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576BF4-9DDD-421B-814C-846FF9575A7A}"/>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52238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A9740-7FC0-47C1-8DFF-5212B0D1AF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EB86655-7CA8-4F89-800C-43C791222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22E49C0-B62E-4C48-84FF-FE5AF30BE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2BEA787-142B-422C-BF68-A1F317BFCE27}"/>
              </a:ext>
            </a:extLst>
          </p:cNvPr>
          <p:cNvSpPr>
            <a:spLocks noGrp="1"/>
          </p:cNvSpPr>
          <p:nvPr>
            <p:ph type="dt" sz="half" idx="10"/>
          </p:nvPr>
        </p:nvSpPr>
        <p:spPr/>
        <p:txBody>
          <a:bodyPr/>
          <a:lstStyle/>
          <a:p>
            <a:fld id="{39B0ADF6-DAF3-423F-8C45-F82B4DC71F91}" type="datetimeFigureOut">
              <a:rPr lang="it-IT" smtClean="0"/>
              <a:t>28/03/2022</a:t>
            </a:fld>
            <a:endParaRPr lang="it-IT"/>
          </a:p>
        </p:txBody>
      </p:sp>
      <p:sp>
        <p:nvSpPr>
          <p:cNvPr id="6" name="Segnaposto piè di pagina 5">
            <a:extLst>
              <a:ext uri="{FF2B5EF4-FFF2-40B4-BE49-F238E27FC236}">
                <a16:creationId xmlns:a16="http://schemas.microsoft.com/office/drawing/2014/main" id="{E5429C81-0B9C-4212-B822-D65FFD6F6D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CD2963-C124-4876-960C-AAEAE9F19FBD}"/>
              </a:ext>
            </a:extLst>
          </p:cNvPr>
          <p:cNvSpPr>
            <a:spLocks noGrp="1"/>
          </p:cNvSpPr>
          <p:nvPr>
            <p:ph type="sldNum" sz="quarter" idx="12"/>
          </p:nvPr>
        </p:nvSpPr>
        <p:spPr/>
        <p:txBody>
          <a:bodyPr/>
          <a:lstStyle/>
          <a:p>
            <a:fld id="{D9661DDF-38ED-434E-ABB7-701E672FDBC4}" type="slidenum">
              <a:rPr lang="it-IT" smtClean="0"/>
              <a:t>‹N›</a:t>
            </a:fld>
            <a:endParaRPr lang="it-IT"/>
          </a:p>
        </p:txBody>
      </p:sp>
    </p:spTree>
    <p:extLst>
      <p:ext uri="{BB962C8B-B14F-4D97-AF65-F5344CB8AC3E}">
        <p14:creationId xmlns:p14="http://schemas.microsoft.com/office/powerpoint/2010/main" val="120247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C34AF0-6513-478E-887A-42E06ADCD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853707-2E62-4589-901E-408C8C868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96549E-971F-4A8E-B2FB-C2853922F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ADF6-DAF3-423F-8C45-F82B4DC71F91}" type="datetimeFigureOut">
              <a:rPr lang="it-IT" smtClean="0"/>
              <a:t>28/03/2022</a:t>
            </a:fld>
            <a:endParaRPr lang="it-IT"/>
          </a:p>
        </p:txBody>
      </p:sp>
      <p:sp>
        <p:nvSpPr>
          <p:cNvPr id="5" name="Segnaposto piè di pagina 4">
            <a:extLst>
              <a:ext uri="{FF2B5EF4-FFF2-40B4-BE49-F238E27FC236}">
                <a16:creationId xmlns:a16="http://schemas.microsoft.com/office/drawing/2014/main" id="{F1FDBCFA-4F62-440E-85CE-5C439C669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879B0D3-9E25-478E-A1F9-BC3FFC6C2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1DDF-38ED-434E-ABB7-701E672FDBC4}" type="slidenum">
              <a:rPr lang="it-IT" smtClean="0"/>
              <a:t>‹N›</a:t>
            </a:fld>
            <a:endParaRPr lang="it-IT"/>
          </a:p>
        </p:txBody>
      </p:sp>
    </p:spTree>
    <p:extLst>
      <p:ext uri="{BB962C8B-B14F-4D97-AF65-F5344CB8AC3E}">
        <p14:creationId xmlns:p14="http://schemas.microsoft.com/office/powerpoint/2010/main" val="72657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ingle-market/"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unfccc.i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uropa.eu/european-union/about-eu_it" TargetMode="External"/><Relationship Id="rId2" Type="http://schemas.openxmlformats.org/officeDocument/2006/relationships/hyperlink" Target="https://www.coe.int/it/web/about-us/founding-fathers" TargetMode="External"/><Relationship Id="rId1" Type="http://schemas.openxmlformats.org/officeDocument/2006/relationships/slideLayout" Target="../slideLayouts/slideLayout2.xml"/><Relationship Id="rId4" Type="http://schemas.openxmlformats.org/officeDocument/2006/relationships/hyperlink" Target="https://eur-lex.europa.eu/legal-content/EN/TXT/HTML/?uri=CELEX:12016P/TXT&amp;from=EN"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europa.eu/european-union/law/treaties_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ur-lex.europa.eu/legal-content/IT/TXT/?uri=LEGISSUM:enhanced_cooperation" TargetMode="External"/><Relationship Id="rId2" Type="http://schemas.openxmlformats.org/officeDocument/2006/relationships/hyperlink" Target="https://eur-lex.europa.eu/legal-content/IT/TXT/HTML/?uri=CELEX:12001C/TXT&amp;from=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ec.europa.eu/social/main.jsp?catId=738&amp;langId=en&amp;pubId=8369&amp;furtherPubs=y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funding-opportunities/funding-programmes/overview-funding-programmes_it" TargetMode="Externa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hyperlink" Target="https://european-union.europa.eu/institutions-law-budget/budget/spending_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hyperlink" Target="https://www.fsb.org/work-of-the-fsb/" TargetMode="External"/><Relationship Id="rId2" Type="http://schemas.openxmlformats.org/officeDocument/2006/relationships/hyperlink" Target="https://www.oecd.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schengenvisainfo.com/schengen-visa-countries-list/" TargetMode="External"/><Relationship Id="rId2" Type="http://schemas.openxmlformats.org/officeDocument/2006/relationships/hyperlink" Target="https://www.wto.org/english/tratop_e/region_e/region_e.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B9DFC-1BC1-4EBB-AF05-C6AFDA4FA8A7}"/>
              </a:ext>
            </a:extLst>
          </p:cNvPr>
          <p:cNvSpPr>
            <a:spLocks noGrp="1"/>
          </p:cNvSpPr>
          <p:nvPr>
            <p:ph type="ctrTitle"/>
          </p:nvPr>
        </p:nvSpPr>
        <p:spPr/>
        <p:txBody>
          <a:bodyPr>
            <a:normAutofit fontScale="90000"/>
          </a:bodyPr>
          <a:lstStyle/>
          <a:p>
            <a:r>
              <a:rPr lang="it-IT" dirty="0"/>
              <a:t>Interdipendenze internazionali, Istituzioni, </a:t>
            </a:r>
            <a:r>
              <a:rPr lang="it-IT" dirty="0" err="1"/>
              <a:t>Governance</a:t>
            </a:r>
            <a:endParaRPr lang="it-IT" dirty="0"/>
          </a:p>
        </p:txBody>
      </p:sp>
      <p:sp>
        <p:nvSpPr>
          <p:cNvPr id="3" name="Sottotitolo 2">
            <a:extLst>
              <a:ext uri="{FF2B5EF4-FFF2-40B4-BE49-F238E27FC236}">
                <a16:creationId xmlns:a16="http://schemas.microsoft.com/office/drawing/2014/main" id="{5DDA7C95-05BA-4D2B-B4C3-71839F96AF77}"/>
              </a:ext>
            </a:extLst>
          </p:cNvPr>
          <p:cNvSpPr>
            <a:spLocks noGrp="1"/>
          </p:cNvSpPr>
          <p:nvPr>
            <p:ph type="subTitle" idx="1"/>
          </p:nvPr>
        </p:nvSpPr>
        <p:spPr/>
        <p:txBody>
          <a:bodyPr/>
          <a:lstStyle/>
          <a:p>
            <a:r>
              <a:rPr lang="it-IT" dirty="0"/>
              <a:t>Le regole, i criteri, le competenze</a:t>
            </a:r>
          </a:p>
        </p:txBody>
      </p:sp>
    </p:spTree>
    <p:extLst>
      <p:ext uri="{BB962C8B-B14F-4D97-AF65-F5344CB8AC3E}">
        <p14:creationId xmlns:p14="http://schemas.microsoft.com/office/powerpoint/2010/main" val="78764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2DABE-0272-448A-B38B-05C8D0C02DA0}"/>
              </a:ext>
            </a:extLst>
          </p:cNvPr>
          <p:cNvSpPr>
            <a:spLocks noGrp="1"/>
          </p:cNvSpPr>
          <p:nvPr>
            <p:ph type="title"/>
          </p:nvPr>
        </p:nvSpPr>
        <p:spPr/>
        <p:txBody>
          <a:bodyPr/>
          <a:lstStyle/>
          <a:p>
            <a:r>
              <a:rPr lang="it-IT" dirty="0"/>
              <a:t>Le misure delle interdipendenze internazionali</a:t>
            </a:r>
          </a:p>
        </p:txBody>
      </p:sp>
      <p:sp>
        <p:nvSpPr>
          <p:cNvPr id="3" name="Segnaposto contenuto 2">
            <a:extLst>
              <a:ext uri="{FF2B5EF4-FFF2-40B4-BE49-F238E27FC236}">
                <a16:creationId xmlns:a16="http://schemas.microsoft.com/office/drawing/2014/main" id="{67D60D52-8865-45A0-A51A-577868F05DD6}"/>
              </a:ext>
            </a:extLst>
          </p:cNvPr>
          <p:cNvSpPr>
            <a:spLocks noGrp="1"/>
          </p:cNvSpPr>
          <p:nvPr>
            <p:ph idx="1"/>
          </p:nvPr>
        </p:nvSpPr>
        <p:spPr/>
        <p:txBody>
          <a:bodyPr/>
          <a:lstStyle/>
          <a:p>
            <a:r>
              <a:rPr lang="it-IT" dirty="0"/>
              <a:t>Le misure non sono univoche ed evolvono nel tempo: se un tempo si guardava principalmente ai flussi commerciali, a quelli migratori o ai capitali, oggi uno dei temi più discussi è quello ambientale, in particolare la limitazione dei gas serra</a:t>
            </a:r>
          </a:p>
          <a:p>
            <a:r>
              <a:rPr lang="it-IT" dirty="0"/>
              <a:t>L’apertura commerciale rimane uno dei temi principali che qualificano le interdipendenze. Tuttavia, a livello internazionale gli indicatori di apertura economica sono numerosi e comprendono sia i flussi di merci che finanziari</a:t>
            </a:r>
          </a:p>
        </p:txBody>
      </p:sp>
    </p:spTree>
    <p:extLst>
      <p:ext uri="{BB962C8B-B14F-4D97-AF65-F5344CB8AC3E}">
        <p14:creationId xmlns:p14="http://schemas.microsoft.com/office/powerpoint/2010/main" val="314105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2DBB7AB-79ED-41EF-803A-F46FE1CC4B4D}"/>
              </a:ext>
            </a:extLst>
          </p:cNvPr>
          <p:cNvSpPr>
            <a:spLocks noGrp="1"/>
          </p:cNvSpPr>
          <p:nvPr>
            <p:ph type="title"/>
          </p:nvPr>
        </p:nvSpPr>
        <p:spPr/>
        <p:txBody>
          <a:bodyPr>
            <a:normAutofit/>
          </a:bodyPr>
          <a:lstStyle/>
          <a:p>
            <a:r>
              <a:rPr lang="it-IT" dirty="0"/>
              <a:t>Tipi di indicatori </a:t>
            </a:r>
            <a:r>
              <a:rPr lang="it-IT" sz="1300" dirty="0"/>
              <a:t>(fonte: </a:t>
            </a:r>
            <a:r>
              <a:rPr lang="it-IT" sz="1300" dirty="0" err="1"/>
              <a:t>Gräbner</a:t>
            </a:r>
            <a:r>
              <a:rPr lang="it-IT" sz="1300" dirty="0"/>
              <a:t>, </a:t>
            </a:r>
            <a:r>
              <a:rPr lang="it-IT" sz="1300" dirty="0" err="1"/>
              <a:t>Claudius</a:t>
            </a:r>
            <a:r>
              <a:rPr lang="it-IT" sz="1300" dirty="0"/>
              <a:t>; </a:t>
            </a:r>
            <a:r>
              <a:rPr lang="it-IT" sz="1300" dirty="0" err="1"/>
              <a:t>Heimberger</a:t>
            </a:r>
            <a:r>
              <a:rPr lang="it-IT" sz="1300" dirty="0"/>
              <a:t>, </a:t>
            </a:r>
            <a:r>
              <a:rPr lang="it-IT" sz="1300" dirty="0" err="1"/>
              <a:t>Philipp</a:t>
            </a:r>
            <a:r>
              <a:rPr lang="it-IT" sz="1300" dirty="0"/>
              <a:t>; </a:t>
            </a:r>
            <a:r>
              <a:rPr lang="it-IT" sz="1300" dirty="0" err="1"/>
              <a:t>Kapeller</a:t>
            </a:r>
            <a:r>
              <a:rPr lang="it-IT" sz="1300" dirty="0"/>
              <a:t>, Jakob; </a:t>
            </a:r>
            <a:r>
              <a:rPr lang="it-IT" sz="1300" dirty="0" err="1"/>
              <a:t>Springholz</a:t>
            </a:r>
            <a:r>
              <a:rPr lang="it-IT" sz="1300" dirty="0"/>
              <a:t>, Florian (2018) : </a:t>
            </a:r>
            <a:r>
              <a:rPr lang="it-IT" sz="1300" dirty="0" err="1"/>
              <a:t>Measuring</a:t>
            </a:r>
            <a:r>
              <a:rPr lang="it-IT" sz="1300" dirty="0"/>
              <a:t> </a:t>
            </a:r>
            <a:r>
              <a:rPr lang="it-IT" sz="1300" dirty="0" err="1"/>
              <a:t>Economic</a:t>
            </a:r>
            <a:r>
              <a:rPr lang="it-IT" sz="1300" dirty="0"/>
              <a:t> </a:t>
            </a:r>
            <a:r>
              <a:rPr lang="it-IT" sz="1300" dirty="0" err="1"/>
              <a:t>Openness</a:t>
            </a:r>
            <a:r>
              <a:rPr lang="it-IT" sz="1300" dirty="0"/>
              <a:t>: A review of </a:t>
            </a:r>
            <a:r>
              <a:rPr lang="it-IT" sz="1300" dirty="0" err="1"/>
              <a:t>existing</a:t>
            </a:r>
            <a:r>
              <a:rPr lang="it-IT" sz="1300" dirty="0"/>
              <a:t> measures and </a:t>
            </a:r>
            <a:r>
              <a:rPr lang="it-IT" sz="1300" dirty="0" err="1"/>
              <a:t>empirical</a:t>
            </a:r>
            <a:r>
              <a:rPr lang="it-IT" sz="1300" dirty="0"/>
              <a:t> practices, ICAE </a:t>
            </a:r>
            <a:r>
              <a:rPr lang="it-IT" sz="1300" dirty="0" err="1"/>
              <a:t>Working</a:t>
            </a:r>
            <a:r>
              <a:rPr lang="it-IT" sz="1300" dirty="0"/>
              <a:t> Paper Series, No. 84, Johannes Kepler </a:t>
            </a:r>
            <a:r>
              <a:rPr lang="it-IT" sz="1300" dirty="0" err="1"/>
              <a:t>University</a:t>
            </a:r>
            <a:r>
              <a:rPr lang="it-IT" sz="1300" dirty="0"/>
              <a:t> Linz, Institute for Comprehensive Analysis of the Economy (ICAE), Linz p. 4)</a:t>
            </a:r>
          </a:p>
        </p:txBody>
      </p:sp>
      <p:pic>
        <p:nvPicPr>
          <p:cNvPr id="5" name="Immagine 4">
            <a:extLst>
              <a:ext uri="{FF2B5EF4-FFF2-40B4-BE49-F238E27FC236}">
                <a16:creationId xmlns:a16="http://schemas.microsoft.com/office/drawing/2014/main" id="{C95AFD99-3649-45BA-BA1F-4475DE3A1710}"/>
              </a:ext>
            </a:extLst>
          </p:cNvPr>
          <p:cNvPicPr>
            <a:picLocks noChangeAspect="1"/>
          </p:cNvPicPr>
          <p:nvPr/>
        </p:nvPicPr>
        <p:blipFill>
          <a:blip r:embed="rId2"/>
          <a:stretch>
            <a:fillRect/>
          </a:stretch>
        </p:blipFill>
        <p:spPr>
          <a:xfrm>
            <a:off x="974093" y="1861418"/>
            <a:ext cx="9143918" cy="4700747"/>
          </a:xfrm>
          <a:prstGeom prst="rect">
            <a:avLst/>
          </a:prstGeom>
        </p:spPr>
      </p:pic>
    </p:spTree>
    <p:extLst>
      <p:ext uri="{BB962C8B-B14F-4D97-AF65-F5344CB8AC3E}">
        <p14:creationId xmlns:p14="http://schemas.microsoft.com/office/powerpoint/2010/main" val="121720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500F949-4B64-4B0C-B9EB-62D6B4D585AF}"/>
              </a:ext>
            </a:extLst>
          </p:cNvPr>
          <p:cNvPicPr>
            <a:picLocks noChangeAspect="1"/>
          </p:cNvPicPr>
          <p:nvPr/>
        </p:nvPicPr>
        <p:blipFill>
          <a:blip r:embed="rId2"/>
          <a:stretch>
            <a:fillRect/>
          </a:stretch>
        </p:blipFill>
        <p:spPr>
          <a:xfrm>
            <a:off x="2715873" y="491884"/>
            <a:ext cx="6760254" cy="5874232"/>
          </a:xfrm>
          <a:prstGeom prst="rect">
            <a:avLst/>
          </a:prstGeom>
        </p:spPr>
      </p:pic>
    </p:spTree>
    <p:extLst>
      <p:ext uri="{BB962C8B-B14F-4D97-AF65-F5344CB8AC3E}">
        <p14:creationId xmlns:p14="http://schemas.microsoft.com/office/powerpoint/2010/main" val="305845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9F3ACEE-148E-448D-9AF3-2EE646D4DF2F}"/>
              </a:ext>
            </a:extLst>
          </p:cNvPr>
          <p:cNvSpPr>
            <a:spLocks noGrp="1"/>
          </p:cNvSpPr>
          <p:nvPr>
            <p:ph type="title"/>
          </p:nvPr>
        </p:nvSpPr>
        <p:spPr/>
        <p:txBody>
          <a:bodyPr>
            <a:normAutofit/>
          </a:bodyPr>
          <a:lstStyle/>
          <a:p>
            <a:r>
              <a:rPr lang="it-IT" sz="3100" dirty="0"/>
              <a:t>Un’apertura commerciale più spinta nei Paesi dell’Est europeo (Export)</a:t>
            </a:r>
            <a:br>
              <a:rPr lang="it-IT" sz="3100" dirty="0"/>
            </a:br>
            <a:r>
              <a:rPr lang="it-IT" sz="1600" dirty="0"/>
              <a:t>fonte: </a:t>
            </a:r>
            <a:r>
              <a:rPr lang="it-IT" sz="1600" dirty="0">
                <a:hlinkClick r:id="rId3"/>
              </a:rPr>
              <a:t>https://single-market</a:t>
            </a:r>
            <a:r>
              <a:rPr lang="it-IT" sz="1600" dirty="0"/>
              <a:t>scoreboard.ec.europa.eu/integration_market_openness/trade-goods-and-services_en</a:t>
            </a:r>
          </a:p>
        </p:txBody>
      </p:sp>
      <p:graphicFrame>
        <p:nvGraphicFramePr>
          <p:cNvPr id="5" name="Oggetto 4">
            <a:extLst>
              <a:ext uri="{FF2B5EF4-FFF2-40B4-BE49-F238E27FC236}">
                <a16:creationId xmlns:a16="http://schemas.microsoft.com/office/drawing/2014/main" id="{C7D432ED-10EF-41A1-BB43-47829E4B02E8}"/>
              </a:ext>
            </a:extLst>
          </p:cNvPr>
          <p:cNvGraphicFramePr>
            <a:graphicFrameLocks noChangeAspect="1"/>
          </p:cNvGraphicFramePr>
          <p:nvPr>
            <p:extLst>
              <p:ext uri="{D42A27DB-BD31-4B8C-83A1-F6EECF244321}">
                <p14:modId xmlns:p14="http://schemas.microsoft.com/office/powerpoint/2010/main" val="2836672611"/>
              </p:ext>
            </p:extLst>
          </p:nvPr>
        </p:nvGraphicFramePr>
        <p:xfrm>
          <a:off x="626740" y="1690688"/>
          <a:ext cx="10793412" cy="4964113"/>
        </p:xfrm>
        <a:graphic>
          <a:graphicData uri="http://schemas.openxmlformats.org/presentationml/2006/ole">
            <mc:AlternateContent xmlns:mc="http://schemas.openxmlformats.org/markup-compatibility/2006">
              <mc:Choice xmlns:v="urn:schemas-microsoft-com:vml" Requires="v">
                <p:oleObj spid="_x0000_s1031" name="Immagine bitmap" r:id="rId4" imgW="10793880" imgH="4964400" progId="Paint.Picture">
                  <p:embed/>
                </p:oleObj>
              </mc:Choice>
              <mc:Fallback>
                <p:oleObj name="Immagine bitmap" r:id="rId4" imgW="10793880" imgH="4964400" progId="Paint.Picture">
                  <p:embed/>
                  <p:pic>
                    <p:nvPicPr>
                      <p:cNvPr id="0" name=""/>
                      <p:cNvPicPr/>
                      <p:nvPr/>
                    </p:nvPicPr>
                    <p:blipFill>
                      <a:blip r:embed="rId5"/>
                      <a:stretch>
                        <a:fillRect/>
                      </a:stretch>
                    </p:blipFill>
                    <p:spPr>
                      <a:xfrm>
                        <a:off x="626740" y="1690688"/>
                        <a:ext cx="10793412" cy="4964113"/>
                      </a:xfrm>
                      <a:prstGeom prst="rect">
                        <a:avLst/>
                      </a:prstGeom>
                    </p:spPr>
                  </p:pic>
                </p:oleObj>
              </mc:Fallback>
            </mc:AlternateContent>
          </a:graphicData>
        </a:graphic>
      </p:graphicFrame>
    </p:spTree>
    <p:extLst>
      <p:ext uri="{BB962C8B-B14F-4D97-AF65-F5344CB8AC3E}">
        <p14:creationId xmlns:p14="http://schemas.microsoft.com/office/powerpoint/2010/main" val="248955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ED2F1667-3F63-44C8-8E98-BCCA2CF0994A}"/>
              </a:ext>
            </a:extLst>
          </p:cNvPr>
          <p:cNvSpPr>
            <a:spLocks noGrp="1"/>
          </p:cNvSpPr>
          <p:nvPr>
            <p:ph type="title"/>
          </p:nvPr>
        </p:nvSpPr>
        <p:spPr/>
        <p:txBody>
          <a:bodyPr/>
          <a:lstStyle/>
          <a:p>
            <a:r>
              <a:rPr lang="it-IT" dirty="0"/>
              <a:t>La gestione delle interdipendenze: il coordinamento</a:t>
            </a:r>
          </a:p>
        </p:txBody>
      </p:sp>
      <p:sp>
        <p:nvSpPr>
          <p:cNvPr id="4" name="Segnaposto contenuto 3">
            <a:extLst>
              <a:ext uri="{FF2B5EF4-FFF2-40B4-BE49-F238E27FC236}">
                <a16:creationId xmlns:a16="http://schemas.microsoft.com/office/drawing/2014/main" id="{9FDF55DF-AC3C-4F51-8D0B-693D3423DE5D}"/>
              </a:ext>
            </a:extLst>
          </p:cNvPr>
          <p:cNvSpPr>
            <a:spLocks noGrp="1"/>
          </p:cNvSpPr>
          <p:nvPr>
            <p:ph idx="1"/>
          </p:nvPr>
        </p:nvSpPr>
        <p:spPr/>
        <p:txBody>
          <a:bodyPr>
            <a:normAutofit lnSpcReduction="10000"/>
          </a:bodyPr>
          <a:lstStyle/>
          <a:p>
            <a:r>
              <a:rPr lang="it-IT" dirty="0"/>
              <a:t>Può avvenire con l’ausilio degli organismi internazionali (WTO, OECD, FMI…)</a:t>
            </a:r>
          </a:p>
          <a:p>
            <a:r>
              <a:rPr lang="it-IT" dirty="0"/>
              <a:t>Il coordinamento è poi motivato da due principali esigenze:</a:t>
            </a:r>
          </a:p>
          <a:p>
            <a:pPr lvl="1"/>
            <a:r>
              <a:rPr lang="it-IT" dirty="0"/>
              <a:t>Favorire e organizzare la produzione dei beni pubblici mondiali (tutela del clima, stabilità finanziaria internazionale…)</a:t>
            </a:r>
          </a:p>
          <a:p>
            <a:pPr lvl="1"/>
            <a:r>
              <a:rPr lang="it-IT" dirty="0"/>
              <a:t>Tener conto delle interdipendenze fra paesi nell’elaborazione delle PE nazionali che influiscono in modo significativo su altri paesi (esternalità internazionali)</a:t>
            </a:r>
          </a:p>
          <a:p>
            <a:r>
              <a:rPr lang="it-IT" dirty="0"/>
              <a:t>Quest’ultimo aspetto causa interazioni strategiche tra paesi che implica un risultato subottimale se non si provvede a coordinare. Vediamolo con lo strumento della Teoria dei giochi</a:t>
            </a:r>
          </a:p>
        </p:txBody>
      </p:sp>
    </p:spTree>
    <p:extLst>
      <p:ext uri="{BB962C8B-B14F-4D97-AF65-F5344CB8AC3E}">
        <p14:creationId xmlns:p14="http://schemas.microsoft.com/office/powerpoint/2010/main" val="179667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attuare il coordinamento e limitare il free-</a:t>
            </a:r>
            <a:r>
              <a:rPr lang="it-IT" dirty="0" err="1"/>
              <a:t>riding</a:t>
            </a:r>
            <a:r>
              <a:rPr lang="it-IT" dirty="0"/>
              <a:t>?</a:t>
            </a:r>
            <a:endParaRPr lang="en-US" dirty="0"/>
          </a:p>
        </p:txBody>
      </p:sp>
      <p:sp>
        <p:nvSpPr>
          <p:cNvPr id="4" name="Segnaposto contenuto 3"/>
          <p:cNvSpPr>
            <a:spLocks noGrp="1"/>
          </p:cNvSpPr>
          <p:nvPr>
            <p:ph idx="1"/>
          </p:nvPr>
        </p:nvSpPr>
        <p:spPr/>
        <p:txBody>
          <a:bodyPr>
            <a:normAutofit fontScale="85000" lnSpcReduction="20000"/>
          </a:bodyPr>
          <a:lstStyle/>
          <a:p>
            <a:r>
              <a:rPr lang="it-IT" dirty="0"/>
              <a:t>L’ipotesi di base è che una decisione presa da un Paese in autonomia induce un’esternalità agli altri paesi, non sarà cioè ottimale. </a:t>
            </a:r>
          </a:p>
          <a:p>
            <a:r>
              <a:rPr lang="it-IT" dirty="0"/>
              <a:t>Si può rappresentare questa situazione con il dilemma del prigioniero:</a:t>
            </a:r>
          </a:p>
          <a:p>
            <a:endParaRPr lang="it-IT" dirty="0"/>
          </a:p>
          <a:p>
            <a:endParaRPr lang="it-IT" dirty="0"/>
          </a:p>
          <a:p>
            <a:endParaRPr lang="it-IT" dirty="0"/>
          </a:p>
          <a:p>
            <a:endParaRPr lang="it-IT" dirty="0"/>
          </a:p>
          <a:p>
            <a:r>
              <a:rPr lang="it-IT" dirty="0"/>
              <a:t>Le scelte che i due prigionieri possono compiere sono:</a:t>
            </a:r>
          </a:p>
          <a:p>
            <a:pPr lvl="1"/>
            <a:r>
              <a:rPr lang="it-IT" dirty="0"/>
              <a:t>1) accusarsi reciprocamente (puniti con 5 anni di reclusione a testa)</a:t>
            </a:r>
          </a:p>
          <a:p>
            <a:pPr lvl="1"/>
            <a:r>
              <a:rPr lang="it-IT" dirty="0"/>
              <a:t>2) ognuno si dichiara innocente e incolpa l’altro (quello su cui ricade la colpa è condannato a 10 anni, l’altro è liberato);</a:t>
            </a:r>
          </a:p>
          <a:p>
            <a:pPr lvl="1"/>
            <a:r>
              <a:rPr lang="it-IT" dirty="0"/>
              <a:t>3) entrambi negano (il giudice non è in grado di decidere, la condanna per entrambi è di 1 anno)</a:t>
            </a:r>
          </a:p>
          <a:p>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15</a:t>
            </a:fld>
            <a:endParaRPr lang="en-US"/>
          </a:p>
        </p:txBody>
      </p:sp>
      <p:graphicFrame>
        <p:nvGraphicFramePr>
          <p:cNvPr id="7" name="Tabella 6"/>
          <p:cNvGraphicFramePr>
            <a:graphicFrameLocks noGrp="1"/>
          </p:cNvGraphicFramePr>
          <p:nvPr>
            <p:extLst/>
          </p:nvPr>
        </p:nvGraphicFramePr>
        <p:xfrm>
          <a:off x="2834640" y="2804954"/>
          <a:ext cx="6163056" cy="1478280"/>
        </p:xfrm>
        <a:graphic>
          <a:graphicData uri="http://schemas.openxmlformats.org/drawingml/2006/table">
            <a:tbl>
              <a:tblPr/>
              <a:tblGrid>
                <a:gridCol w="2054352">
                  <a:extLst>
                    <a:ext uri="{9D8B030D-6E8A-4147-A177-3AD203B41FA5}">
                      <a16:colId xmlns:a16="http://schemas.microsoft.com/office/drawing/2014/main" val="3428100032"/>
                    </a:ext>
                  </a:extLst>
                </a:gridCol>
                <a:gridCol w="2054352">
                  <a:extLst>
                    <a:ext uri="{9D8B030D-6E8A-4147-A177-3AD203B41FA5}">
                      <a16:colId xmlns:a16="http://schemas.microsoft.com/office/drawing/2014/main" val="2106785222"/>
                    </a:ext>
                  </a:extLst>
                </a:gridCol>
                <a:gridCol w="2054352">
                  <a:extLst>
                    <a:ext uri="{9D8B030D-6E8A-4147-A177-3AD203B41FA5}">
                      <a16:colId xmlns:a16="http://schemas.microsoft.com/office/drawing/2014/main" val="3993301045"/>
                    </a:ext>
                  </a:extLst>
                </a:gridCol>
              </a:tblGrid>
              <a:tr h="0">
                <a:tc>
                  <a:txBody>
                    <a:bodyPr/>
                    <a:lstStyle/>
                    <a:p>
                      <a:pPr algn="ctr" fontAlgn="t"/>
                      <a:endParaRPr lang="en-US" dirty="0">
                        <a:effectLst/>
                      </a:endParaRPr>
                    </a:p>
                  </a:txBody>
                  <a:tcPr marR="38100" marT="38100" marB="38100">
                    <a:lnL>
                      <a:noFill/>
                    </a:lnL>
                    <a:lnR>
                      <a:noFill/>
                    </a:lnR>
                    <a:lnT>
                      <a:noFill/>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b="1">
                          <a:solidFill>
                            <a:srgbClr val="131313"/>
                          </a:solidFill>
                          <a:effectLst/>
                        </a:rPr>
                        <a:t>Prigioniero 2</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tc>
                  <a:txBody>
                    <a:bodyPr/>
                    <a:lstStyle/>
                    <a:p>
                      <a:pPr algn="ctr" fontAlgn="t"/>
                      <a:r>
                        <a:rPr lang="en-US" b="1">
                          <a:solidFill>
                            <a:srgbClr val="131313"/>
                          </a:solidFill>
                          <a:effectLst/>
                        </a:rPr>
                        <a:t>Prigioniero 1</a:t>
                      </a:r>
                    </a:p>
                  </a:txBody>
                  <a:tcPr marL="76200" marR="38100" marT="38100" marB="22860">
                    <a:lnL>
                      <a:noFill/>
                    </a:lnL>
                    <a:lnR>
                      <a:noFill/>
                    </a:lnR>
                    <a:lnT>
                      <a:noFill/>
                    </a:lnT>
                    <a:lnB w="7620" cap="flat" cmpd="sng" algn="ctr">
                      <a:solidFill>
                        <a:srgbClr val="000000"/>
                      </a:solidFill>
                      <a:prstDash val="solid"/>
                      <a:round/>
                      <a:headEnd type="none" w="med" len="med"/>
                      <a:tailEnd type="none" w="med" len="med"/>
                    </a:lnB>
                    <a:solidFill>
                      <a:srgbClr val="3299A2"/>
                    </a:solidFill>
                  </a:tcPr>
                </a:tc>
                <a:extLst>
                  <a:ext uri="{0D108BD9-81ED-4DB2-BD59-A6C34878D82A}">
                    <a16:rowId xmlns:a16="http://schemas.microsoft.com/office/drawing/2014/main" val="964307776"/>
                  </a:ext>
                </a:extLst>
              </a:tr>
              <a:tr h="0">
                <a:tc>
                  <a:txBody>
                    <a:bodyPr/>
                    <a:lstStyle/>
                    <a:p>
                      <a:pPr algn="ctr" fontAlgn="t"/>
                      <a:endParaRPr lang="en-US">
                        <a:effectLst/>
                      </a:endParaRP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dirty="0" err="1">
                          <a:solidFill>
                            <a:srgbClr val="131313"/>
                          </a:solidFill>
                          <a:effectLst/>
                        </a:rPr>
                        <a:t>Tradimento</a:t>
                      </a:r>
                      <a:endParaRPr lang="en-US" dirty="0">
                        <a:solidFill>
                          <a:srgbClr val="131313"/>
                        </a:solidFill>
                        <a:effectLst/>
                      </a:endParaRP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Cooperazione</a:t>
                      </a:r>
                    </a:p>
                  </a:txBody>
                  <a:tcPr marR="38100" marT="38100" marB="38100">
                    <a:lnL>
                      <a:noFill/>
                    </a:lnL>
                    <a:lnR>
                      <a:noFill/>
                    </a:lnR>
                    <a:lnT w="7620" cap="flat" cmpd="sng" algn="ctr">
                      <a:solidFill>
                        <a:srgbClr val="000000"/>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842351455"/>
                  </a:ext>
                </a:extLst>
              </a:tr>
              <a:tr h="0">
                <a:tc>
                  <a:txBody>
                    <a:bodyPr/>
                    <a:lstStyle/>
                    <a:p>
                      <a:pPr algn="l" fontAlgn="t"/>
                      <a:r>
                        <a:rPr lang="en-US">
                          <a:solidFill>
                            <a:srgbClr val="131313"/>
                          </a:solidFill>
                          <a:effectLst/>
                        </a:rPr>
                        <a:t>Tradimento</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(−5, −5)</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(0, −10)</a:t>
                      </a:r>
                    </a:p>
                  </a:txBody>
                  <a:tcPr marR="38100" marT="38100" marB="38100">
                    <a:lnL>
                      <a:noFill/>
                    </a:lnL>
                    <a:lnR>
                      <a:noFill/>
                    </a:lnR>
                    <a:lnT w="7620" cap="flat" cmpd="sng" algn="ctr">
                      <a:solidFill>
                        <a:srgbClr val="A2D0D6"/>
                      </a:solidFill>
                      <a:prstDash val="solid"/>
                      <a:round/>
                      <a:headEnd type="none" w="med" len="med"/>
                      <a:tailEnd type="none" w="med" len="med"/>
                    </a:lnT>
                    <a:lnB w="7620" cap="flat" cmpd="sng" algn="ctr">
                      <a:solidFill>
                        <a:srgbClr val="A2D0D6"/>
                      </a:solidFill>
                      <a:prstDash val="solid"/>
                      <a:round/>
                      <a:headEnd type="none" w="med" len="med"/>
                      <a:tailEnd type="none" w="med" len="med"/>
                    </a:lnB>
                    <a:solidFill>
                      <a:srgbClr val="FFFFFF"/>
                    </a:solidFill>
                  </a:tcPr>
                </a:tc>
                <a:extLst>
                  <a:ext uri="{0D108BD9-81ED-4DB2-BD59-A6C34878D82A}">
                    <a16:rowId xmlns:a16="http://schemas.microsoft.com/office/drawing/2014/main" val="130011024"/>
                  </a:ext>
                </a:extLst>
              </a:tr>
              <a:tr h="0">
                <a:tc>
                  <a:txBody>
                    <a:bodyPr/>
                    <a:lstStyle/>
                    <a:p>
                      <a:pPr algn="l" fontAlgn="t"/>
                      <a:r>
                        <a:rPr lang="en-US">
                          <a:solidFill>
                            <a:srgbClr val="131313"/>
                          </a:solidFill>
                          <a:effectLst/>
                        </a:rPr>
                        <a:t>Cooperazione</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a:solidFill>
                            <a:srgbClr val="131313"/>
                          </a:solidFill>
                          <a:effectLst/>
                        </a:rPr>
                        <a:t>(−10, 0)</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tc>
                  <a:txBody>
                    <a:bodyPr/>
                    <a:lstStyle/>
                    <a:p>
                      <a:pPr algn="ctr" fontAlgn="t"/>
                      <a:r>
                        <a:rPr lang="en-US" dirty="0">
                          <a:solidFill>
                            <a:srgbClr val="131313"/>
                          </a:solidFill>
                          <a:effectLst/>
                        </a:rPr>
                        <a:t>(−1, −1)</a:t>
                      </a:r>
                    </a:p>
                  </a:txBody>
                  <a:tcPr marR="38100" marT="38100" marB="114300">
                    <a:lnL>
                      <a:noFill/>
                    </a:lnL>
                    <a:lnR>
                      <a:noFill/>
                    </a:lnR>
                    <a:lnT w="7620" cap="flat" cmpd="sng" algn="ctr">
                      <a:solidFill>
                        <a:srgbClr val="A2D0D6"/>
                      </a:solidFill>
                      <a:prstDash val="solid"/>
                      <a:round/>
                      <a:headEnd type="none" w="med" len="med"/>
                      <a:tailEnd type="none" w="med" len="med"/>
                    </a:lnT>
                    <a:lnB w="22860" cap="flat" cmpd="sng" algn="ctr">
                      <a:solidFill>
                        <a:srgbClr val="3299A2"/>
                      </a:solidFill>
                      <a:prstDash val="solid"/>
                      <a:round/>
                      <a:headEnd type="none" w="med" len="med"/>
                      <a:tailEnd type="none" w="med" len="med"/>
                    </a:lnB>
                    <a:solidFill>
                      <a:srgbClr val="FFFFFF"/>
                    </a:solidFill>
                  </a:tcPr>
                </a:tc>
                <a:extLst>
                  <a:ext uri="{0D108BD9-81ED-4DB2-BD59-A6C34878D82A}">
                    <a16:rowId xmlns:a16="http://schemas.microsoft.com/office/drawing/2014/main" val="3920224282"/>
                  </a:ext>
                </a:extLst>
              </a:tr>
            </a:tbl>
          </a:graphicData>
        </a:graphic>
      </p:graphicFrame>
      <p:sp>
        <p:nvSpPr>
          <p:cNvPr id="8" name="Pentagono 7"/>
          <p:cNvSpPr/>
          <p:nvPr/>
        </p:nvSpPr>
        <p:spPr>
          <a:xfrm>
            <a:off x="1133856" y="3544094"/>
            <a:ext cx="1517904" cy="739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Due strategie</a:t>
            </a:r>
            <a:endParaRPr lang="en-US" dirty="0"/>
          </a:p>
        </p:txBody>
      </p:sp>
      <p:sp>
        <p:nvSpPr>
          <p:cNvPr id="9" name="Rettangolo 8"/>
          <p:cNvSpPr/>
          <p:nvPr/>
        </p:nvSpPr>
        <p:spPr>
          <a:xfrm>
            <a:off x="5276088" y="3544094"/>
            <a:ext cx="3557016" cy="739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9354312" y="3621024"/>
            <a:ext cx="106984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payoff</a:t>
            </a:r>
            <a:endParaRPr lang="en-US" dirty="0"/>
          </a:p>
        </p:txBody>
      </p:sp>
      <p:cxnSp>
        <p:nvCxnSpPr>
          <p:cNvPr id="12" name="Connettore 2 11"/>
          <p:cNvCxnSpPr/>
          <p:nvPr/>
        </p:nvCxnSpPr>
        <p:spPr>
          <a:xfrm flipH="1">
            <a:off x="8400288" y="3933729"/>
            <a:ext cx="937260" cy="153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8339328" y="3649218"/>
            <a:ext cx="998220" cy="105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7580376" y="3754342"/>
            <a:ext cx="758952" cy="63401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5522976" y="3438144"/>
            <a:ext cx="786384" cy="4955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7095744" y="5907024"/>
            <a:ext cx="2258568"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Outcome</a:t>
            </a:r>
            <a:r>
              <a:rPr lang="it-IT" dirty="0"/>
              <a:t>: Equilibrio non cooperativo o Equilibrio di Nash</a:t>
            </a:r>
            <a:endParaRPr lang="en-US" dirty="0"/>
          </a:p>
        </p:txBody>
      </p:sp>
      <p:cxnSp>
        <p:nvCxnSpPr>
          <p:cNvPr id="20" name="Connettore 2 19"/>
          <p:cNvCxnSpPr/>
          <p:nvPr/>
        </p:nvCxnSpPr>
        <p:spPr>
          <a:xfrm>
            <a:off x="6309360" y="3649218"/>
            <a:ext cx="1078992" cy="2212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llout 9 20"/>
          <p:cNvSpPr/>
          <p:nvPr/>
        </p:nvSpPr>
        <p:spPr>
          <a:xfrm>
            <a:off x="8930640" y="4274788"/>
            <a:ext cx="2898648" cy="654526"/>
          </a:xfrm>
          <a:prstGeom prst="callout1">
            <a:avLst>
              <a:gd name="adj1" fmla="val 18750"/>
              <a:gd name="adj2" fmla="val -8333"/>
              <a:gd name="adj3" fmla="val 9119"/>
              <a:gd name="adj4" fmla="val -25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cooperativo</a:t>
            </a:r>
            <a:endParaRPr lang="en-US" dirty="0"/>
          </a:p>
        </p:txBody>
      </p:sp>
    </p:spTree>
    <p:extLst>
      <p:ext uri="{BB962C8B-B14F-4D97-AF65-F5344CB8AC3E}">
        <p14:creationId xmlns:p14="http://schemas.microsoft.com/office/powerpoint/2010/main" val="33496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animBg="1"/>
      <p:bldP spid="16" grpId="1" animBg="1"/>
      <p:bldP spid="17" grpId="0" animBg="1"/>
      <p:bldP spid="18"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teoria dei giochi applicata alle politiche commerciali</a:t>
            </a:r>
            <a:endParaRPr lang="en-US" dirty="0"/>
          </a:p>
        </p:txBody>
      </p:sp>
      <p:sp>
        <p:nvSpPr>
          <p:cNvPr id="3" name="Segnaposto contenuto 2"/>
          <p:cNvSpPr>
            <a:spLocks noGrp="1"/>
          </p:cNvSpPr>
          <p:nvPr>
            <p:ph idx="1"/>
          </p:nvPr>
        </p:nvSpPr>
        <p:spPr>
          <a:xfrm>
            <a:off x="838200" y="1825625"/>
            <a:ext cx="10515600" cy="1394230"/>
          </a:xfrm>
        </p:spPr>
        <p:txBody>
          <a:bodyPr>
            <a:normAutofit fontScale="92500" lnSpcReduction="10000"/>
          </a:bodyPr>
          <a:lstStyle/>
          <a:p>
            <a:r>
              <a:rPr lang="it-IT" dirty="0"/>
              <a:t>I giochi strategici possono essere un modo molto efficace per descrivere le tipiche strategie che vengono messe in pratica dai paesi per una varietà di interventi. Vediamo il caso della guerra commerciale (</a:t>
            </a:r>
            <a:r>
              <a:rPr lang="it-IT" dirty="0" err="1"/>
              <a:t>Krugman</a:t>
            </a:r>
            <a:r>
              <a:rPr lang="it-IT" dirty="0"/>
              <a:t> e </a:t>
            </a:r>
            <a:r>
              <a:rPr lang="it-IT" dirty="0" err="1"/>
              <a:t>Obstfeld</a:t>
            </a:r>
            <a:r>
              <a:rPr lang="it-IT" dirty="0"/>
              <a:t> (1995):</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16</a:t>
            </a:fld>
            <a:endParaRPr lang="en-US"/>
          </a:p>
        </p:txBody>
      </p:sp>
      <p:sp>
        <p:nvSpPr>
          <p:cNvPr id="5" name="Rettangolo 4"/>
          <p:cNvSpPr/>
          <p:nvPr/>
        </p:nvSpPr>
        <p:spPr>
          <a:xfrm>
            <a:off x="3005847" y="3677055"/>
            <a:ext cx="5604753" cy="252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5789579" y="3680548"/>
            <a:ext cx="2821021" cy="1309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20</a:t>
            </a:r>
            <a:endParaRPr lang="en-US" dirty="0">
              <a:solidFill>
                <a:srgbClr val="0070C0"/>
              </a:solidFill>
            </a:endParaRPr>
          </a:p>
        </p:txBody>
      </p:sp>
      <p:sp>
        <p:nvSpPr>
          <p:cNvPr id="10" name="Rettangolo 9"/>
          <p:cNvSpPr/>
          <p:nvPr/>
        </p:nvSpPr>
        <p:spPr>
          <a:xfrm>
            <a:off x="3005847" y="4983700"/>
            <a:ext cx="2783731" cy="1222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11" name="Rettangolo 10"/>
          <p:cNvSpPr/>
          <p:nvPr/>
        </p:nvSpPr>
        <p:spPr>
          <a:xfrm>
            <a:off x="3005847" y="3682288"/>
            <a:ext cx="2783731" cy="130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10</a:t>
            </a:r>
            <a:endParaRPr lang="en-US" dirty="0">
              <a:solidFill>
                <a:srgbClr val="0070C0"/>
              </a:solidFill>
            </a:endParaRPr>
          </a:p>
        </p:txBody>
      </p:sp>
      <p:sp>
        <p:nvSpPr>
          <p:cNvPr id="8" name="Rettangolo 7"/>
          <p:cNvSpPr/>
          <p:nvPr/>
        </p:nvSpPr>
        <p:spPr>
          <a:xfrm>
            <a:off x="5789578" y="4991758"/>
            <a:ext cx="2821021" cy="12144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dirty="0">
                <a:solidFill>
                  <a:srgbClr val="0070C0"/>
                </a:solidFill>
              </a:rPr>
              <a:t>-5</a:t>
            </a:r>
            <a:endParaRPr lang="en-US" dirty="0">
              <a:solidFill>
                <a:srgbClr val="0070C0"/>
              </a:solidFill>
            </a:endParaRPr>
          </a:p>
        </p:txBody>
      </p:sp>
      <p:sp>
        <p:nvSpPr>
          <p:cNvPr id="12" name="CasellaDiTesto 11"/>
          <p:cNvSpPr txBox="1"/>
          <p:nvPr/>
        </p:nvSpPr>
        <p:spPr>
          <a:xfrm>
            <a:off x="5612861" y="2985141"/>
            <a:ext cx="573932" cy="369651"/>
          </a:xfrm>
          <a:prstGeom prst="rect">
            <a:avLst/>
          </a:prstGeom>
          <a:noFill/>
        </p:spPr>
        <p:txBody>
          <a:bodyPr wrap="square" rtlCol="0">
            <a:spAutoFit/>
          </a:bodyPr>
          <a:lstStyle/>
          <a:p>
            <a:r>
              <a:rPr lang="it-IT"/>
              <a:t>UE</a:t>
            </a:r>
            <a:endParaRPr lang="en-US" dirty="0"/>
          </a:p>
        </p:txBody>
      </p:sp>
      <p:sp>
        <p:nvSpPr>
          <p:cNvPr id="13" name="CasellaDiTesto 12"/>
          <p:cNvSpPr txBox="1"/>
          <p:nvPr/>
        </p:nvSpPr>
        <p:spPr>
          <a:xfrm>
            <a:off x="621760" y="4327760"/>
            <a:ext cx="661481" cy="369332"/>
          </a:xfrm>
          <a:prstGeom prst="rect">
            <a:avLst/>
          </a:prstGeom>
          <a:noFill/>
        </p:spPr>
        <p:txBody>
          <a:bodyPr wrap="square" rtlCol="0">
            <a:spAutoFit/>
          </a:bodyPr>
          <a:lstStyle/>
          <a:p>
            <a:r>
              <a:rPr lang="it-IT" dirty="0"/>
              <a:t>USA</a:t>
            </a:r>
            <a:endParaRPr lang="en-US" dirty="0"/>
          </a:p>
        </p:txBody>
      </p:sp>
      <p:sp>
        <p:nvSpPr>
          <p:cNvPr id="14" name="CasellaDiTesto 13"/>
          <p:cNvSpPr txBox="1"/>
          <p:nvPr/>
        </p:nvSpPr>
        <p:spPr>
          <a:xfrm>
            <a:off x="3561136" y="3239168"/>
            <a:ext cx="2159542" cy="369332"/>
          </a:xfrm>
          <a:prstGeom prst="rect">
            <a:avLst/>
          </a:prstGeom>
          <a:noFill/>
        </p:spPr>
        <p:txBody>
          <a:bodyPr wrap="square" rtlCol="0">
            <a:spAutoFit/>
          </a:bodyPr>
          <a:lstStyle/>
          <a:p>
            <a:r>
              <a:rPr lang="it-IT" dirty="0"/>
              <a:t>Libero scambio</a:t>
            </a:r>
            <a:endParaRPr lang="en-US" dirty="0"/>
          </a:p>
        </p:txBody>
      </p:sp>
      <p:sp>
        <p:nvSpPr>
          <p:cNvPr id="15" name="CasellaDiTesto 14"/>
          <p:cNvSpPr txBox="1"/>
          <p:nvPr/>
        </p:nvSpPr>
        <p:spPr>
          <a:xfrm>
            <a:off x="1401594" y="4005185"/>
            <a:ext cx="2159542" cy="369332"/>
          </a:xfrm>
          <a:prstGeom prst="rect">
            <a:avLst/>
          </a:prstGeom>
          <a:noFill/>
        </p:spPr>
        <p:txBody>
          <a:bodyPr wrap="square" rtlCol="0">
            <a:spAutoFit/>
          </a:bodyPr>
          <a:lstStyle/>
          <a:p>
            <a:r>
              <a:rPr lang="it-IT" dirty="0"/>
              <a:t>Libero scambio</a:t>
            </a:r>
            <a:endParaRPr lang="en-US" dirty="0"/>
          </a:p>
        </p:txBody>
      </p:sp>
      <p:sp>
        <p:nvSpPr>
          <p:cNvPr id="16" name="CasellaDiTesto 15"/>
          <p:cNvSpPr txBox="1"/>
          <p:nvPr/>
        </p:nvSpPr>
        <p:spPr>
          <a:xfrm>
            <a:off x="6329058" y="3278794"/>
            <a:ext cx="1742060" cy="369332"/>
          </a:xfrm>
          <a:prstGeom prst="rect">
            <a:avLst/>
          </a:prstGeom>
          <a:noFill/>
        </p:spPr>
        <p:txBody>
          <a:bodyPr wrap="square" rtlCol="0">
            <a:spAutoFit/>
          </a:bodyPr>
          <a:lstStyle/>
          <a:p>
            <a:r>
              <a:rPr lang="it-IT" dirty="0"/>
              <a:t>Protezionismo</a:t>
            </a:r>
            <a:endParaRPr lang="en-US" dirty="0"/>
          </a:p>
        </p:txBody>
      </p:sp>
      <p:sp>
        <p:nvSpPr>
          <p:cNvPr id="17" name="CasellaDiTesto 16"/>
          <p:cNvSpPr txBox="1"/>
          <p:nvPr/>
        </p:nvSpPr>
        <p:spPr>
          <a:xfrm>
            <a:off x="1401594" y="5455142"/>
            <a:ext cx="1742060" cy="369332"/>
          </a:xfrm>
          <a:prstGeom prst="rect">
            <a:avLst/>
          </a:prstGeom>
          <a:noFill/>
        </p:spPr>
        <p:txBody>
          <a:bodyPr wrap="square" rtlCol="0">
            <a:spAutoFit/>
          </a:bodyPr>
          <a:lstStyle/>
          <a:p>
            <a:r>
              <a:rPr lang="it-IT" dirty="0"/>
              <a:t>Protezionismo</a:t>
            </a:r>
            <a:endParaRPr lang="en-US" dirty="0"/>
          </a:p>
        </p:txBody>
      </p:sp>
      <p:sp>
        <p:nvSpPr>
          <p:cNvPr id="18" name="CasellaDiTesto 17"/>
          <p:cNvSpPr txBox="1"/>
          <p:nvPr/>
        </p:nvSpPr>
        <p:spPr>
          <a:xfrm>
            <a:off x="3005846" y="463361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19" name="CasellaDiTesto 18"/>
          <p:cNvSpPr txBox="1"/>
          <p:nvPr/>
        </p:nvSpPr>
        <p:spPr>
          <a:xfrm>
            <a:off x="5864158" y="4603436"/>
            <a:ext cx="708499" cy="369332"/>
          </a:xfrm>
          <a:prstGeom prst="rect">
            <a:avLst/>
          </a:prstGeom>
          <a:noFill/>
        </p:spPr>
        <p:txBody>
          <a:bodyPr wrap="square" rtlCol="0">
            <a:spAutoFit/>
          </a:bodyPr>
          <a:lstStyle/>
          <a:p>
            <a:r>
              <a:rPr lang="it-IT" dirty="0">
                <a:solidFill>
                  <a:srgbClr val="FF0000"/>
                </a:solidFill>
              </a:rPr>
              <a:t>-10</a:t>
            </a:r>
            <a:endParaRPr lang="en-US" dirty="0">
              <a:solidFill>
                <a:srgbClr val="FF0000"/>
              </a:solidFill>
            </a:endParaRPr>
          </a:p>
        </p:txBody>
      </p:sp>
      <p:sp>
        <p:nvSpPr>
          <p:cNvPr id="20" name="CasellaDiTesto 19"/>
          <p:cNvSpPr txBox="1"/>
          <p:nvPr/>
        </p:nvSpPr>
        <p:spPr>
          <a:xfrm>
            <a:off x="3013953" y="5865844"/>
            <a:ext cx="708499" cy="369332"/>
          </a:xfrm>
          <a:prstGeom prst="rect">
            <a:avLst/>
          </a:prstGeom>
          <a:noFill/>
        </p:spPr>
        <p:txBody>
          <a:bodyPr wrap="square" rtlCol="0">
            <a:spAutoFit/>
          </a:bodyPr>
          <a:lstStyle/>
          <a:p>
            <a:r>
              <a:rPr lang="it-IT" dirty="0">
                <a:solidFill>
                  <a:srgbClr val="FF0000"/>
                </a:solidFill>
              </a:rPr>
              <a:t>20</a:t>
            </a:r>
            <a:endParaRPr lang="en-US" dirty="0">
              <a:solidFill>
                <a:srgbClr val="FF0000"/>
              </a:solidFill>
            </a:endParaRPr>
          </a:p>
        </p:txBody>
      </p:sp>
      <p:sp>
        <p:nvSpPr>
          <p:cNvPr id="21" name="CasellaDiTesto 20"/>
          <p:cNvSpPr txBox="1"/>
          <p:nvPr/>
        </p:nvSpPr>
        <p:spPr>
          <a:xfrm>
            <a:off x="5832543" y="5912905"/>
            <a:ext cx="708499" cy="369332"/>
          </a:xfrm>
          <a:prstGeom prst="rect">
            <a:avLst/>
          </a:prstGeom>
          <a:noFill/>
        </p:spPr>
        <p:txBody>
          <a:bodyPr wrap="square" rtlCol="0">
            <a:spAutoFit/>
          </a:bodyPr>
          <a:lstStyle/>
          <a:p>
            <a:r>
              <a:rPr lang="it-IT" dirty="0">
                <a:solidFill>
                  <a:srgbClr val="FF0000"/>
                </a:solidFill>
              </a:rPr>
              <a:t>-5</a:t>
            </a:r>
            <a:endParaRPr lang="en-US" dirty="0">
              <a:solidFill>
                <a:srgbClr val="FF0000"/>
              </a:solidFill>
            </a:endParaRPr>
          </a:p>
        </p:txBody>
      </p:sp>
      <p:sp>
        <p:nvSpPr>
          <p:cNvPr id="22" name="Rettangolo 21"/>
          <p:cNvSpPr/>
          <p:nvPr/>
        </p:nvSpPr>
        <p:spPr>
          <a:xfrm>
            <a:off x="5789578" y="5002948"/>
            <a:ext cx="2821021" cy="12032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3" name="Pentagono 22"/>
          <p:cNvSpPr/>
          <p:nvPr/>
        </p:nvSpPr>
        <p:spPr>
          <a:xfrm flipH="1">
            <a:off x="8651133" y="4991758"/>
            <a:ext cx="2363821" cy="1083959"/>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Nash</a:t>
            </a:r>
            <a:endParaRPr lang="en-US" dirty="0"/>
          </a:p>
        </p:txBody>
      </p:sp>
      <p:sp>
        <p:nvSpPr>
          <p:cNvPr id="24" name="Rettangolo 23"/>
          <p:cNvSpPr/>
          <p:nvPr/>
        </p:nvSpPr>
        <p:spPr>
          <a:xfrm>
            <a:off x="3005846" y="3716297"/>
            <a:ext cx="2821021" cy="12656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lumMod val="75000"/>
                  </a:schemeClr>
                </a:solidFill>
              </a:ln>
              <a:noFill/>
            </a:endParaRPr>
          </a:p>
        </p:txBody>
      </p:sp>
      <p:sp>
        <p:nvSpPr>
          <p:cNvPr id="25" name="Callout 13 24"/>
          <p:cNvSpPr/>
          <p:nvPr/>
        </p:nvSpPr>
        <p:spPr>
          <a:xfrm>
            <a:off x="621760" y="3163179"/>
            <a:ext cx="2043619" cy="842006"/>
          </a:xfrm>
          <a:prstGeom prst="accentBorderCallout1">
            <a:avLst>
              <a:gd name="adj1" fmla="val -4356"/>
              <a:gd name="adj2" fmla="val 103527"/>
              <a:gd name="adj3" fmla="val 55890"/>
              <a:gd name="adj4" fmla="val 126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cooperazione (giochi ripetuti)</a:t>
            </a:r>
            <a:endParaRPr lang="en-US" dirty="0"/>
          </a:p>
        </p:txBody>
      </p:sp>
    </p:spTree>
    <p:extLst>
      <p:ext uri="{BB962C8B-B14F-4D97-AF65-F5344CB8AC3E}">
        <p14:creationId xmlns:p14="http://schemas.microsoft.com/office/powerpoint/2010/main" val="524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0">
                                            <p:txEl>
                                              <p:pRg st="0" end="0"/>
                                            </p:txEl>
                                          </p:spTgt>
                                        </p:tgtEl>
                                        <p:attrNameLst>
                                          <p:attrName>style.visibility</p:attrName>
                                        </p:attrNameLst>
                                      </p:cBhvr>
                                      <p:to>
                                        <p:strVal val="visible"/>
                                      </p:to>
                                    </p:set>
                                    <p:anim calcmode="lin" valueType="num">
                                      <p:cBhvr additive="base">
                                        <p:cTn id="7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18" grpId="0"/>
      <p:bldP spid="19" grpId="0"/>
      <p:bldP spid="20" grpId="0"/>
      <p:bldP spid="21" grpId="0"/>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politiche non cooperative (o «</a:t>
            </a:r>
            <a:r>
              <a:rPr lang="it-IT" dirty="0" err="1"/>
              <a:t>beggar-thy-neighbour</a:t>
            </a:r>
            <a:r>
              <a:rPr lang="it-IT" dirty="0"/>
              <a:t> </a:t>
            </a:r>
            <a:r>
              <a:rPr lang="it-IT" dirty="0" err="1"/>
              <a:t>policies</a:t>
            </a:r>
            <a:r>
              <a:rPr lang="it-IT" dirty="0"/>
              <a:t>»)  </a:t>
            </a:r>
            <a:endParaRPr lang="en-US" dirty="0"/>
          </a:p>
        </p:txBody>
      </p:sp>
      <p:sp>
        <p:nvSpPr>
          <p:cNvPr id="5" name="Segnaposto contenuto 4"/>
          <p:cNvSpPr>
            <a:spLocks noGrp="1"/>
          </p:cNvSpPr>
          <p:nvPr>
            <p:ph idx="1"/>
          </p:nvPr>
        </p:nvSpPr>
        <p:spPr/>
        <p:txBody>
          <a:bodyPr/>
          <a:lstStyle/>
          <a:p>
            <a:r>
              <a:rPr lang="it-IT" dirty="0"/>
              <a:t>Le politiche cooperative permetterebbero risultati migliori per i paesi che fanno parte di un’organizzazione, tuttavia la storia ci riporta molti esempi di tipo </a:t>
            </a:r>
            <a:r>
              <a:rPr lang="it-IT" dirty="0">
                <a:solidFill>
                  <a:srgbClr val="FF0000"/>
                </a:solidFill>
              </a:rPr>
              <a:t>non cooperativo</a:t>
            </a:r>
            <a:r>
              <a:rPr lang="it-IT" dirty="0"/>
              <a:t>:</a:t>
            </a:r>
          </a:p>
          <a:p>
            <a:pPr lvl="1"/>
            <a:r>
              <a:rPr lang="it-IT" dirty="0"/>
              <a:t>Le </a:t>
            </a:r>
            <a:r>
              <a:rPr lang="it-IT" dirty="0">
                <a:solidFill>
                  <a:srgbClr val="FF0000"/>
                </a:solidFill>
              </a:rPr>
              <a:t>svalutazioni competitive </a:t>
            </a:r>
            <a:r>
              <a:rPr lang="it-IT" dirty="0"/>
              <a:t>delle monete nazionali in Europa dopo la crisi del 1929 hanno causato il peggioramento delle condizioni economiche e politiche che hanno portato alla seconda guerra mondiale</a:t>
            </a:r>
          </a:p>
          <a:p>
            <a:pPr lvl="1"/>
            <a:r>
              <a:rPr lang="it-IT" dirty="0"/>
              <a:t>Le </a:t>
            </a:r>
            <a:r>
              <a:rPr lang="it-IT" dirty="0">
                <a:solidFill>
                  <a:srgbClr val="FF0000"/>
                </a:solidFill>
              </a:rPr>
              <a:t>politiche restrittive </a:t>
            </a:r>
            <a:r>
              <a:rPr lang="it-IT" dirty="0"/>
              <a:t>degli anni ‘80 del ‘900 degli USA hanno attirato i capitali in quel paese, ma causato enormi tassi inflazionistici altrove</a:t>
            </a:r>
          </a:p>
          <a:p>
            <a:pPr lvl="1"/>
            <a:r>
              <a:rPr lang="it-IT" dirty="0"/>
              <a:t>La </a:t>
            </a:r>
            <a:r>
              <a:rPr lang="it-IT" dirty="0">
                <a:solidFill>
                  <a:srgbClr val="FF0000"/>
                </a:solidFill>
              </a:rPr>
              <a:t>bolla finanziaria </a:t>
            </a:r>
            <a:r>
              <a:rPr lang="it-IT" dirty="0"/>
              <a:t>della fine degli anni ‘90 nelle «Tigri Asiatiche» ha causato gravi ripercussioni in tutta l’area ed effetti anche al resto del mondo</a:t>
            </a:r>
          </a:p>
          <a:p>
            <a:pPr lvl="1"/>
            <a:r>
              <a:rPr lang="it-IT" dirty="0"/>
              <a:t>Lo stesso vale per la </a:t>
            </a:r>
            <a:r>
              <a:rPr lang="it-IT" dirty="0">
                <a:solidFill>
                  <a:srgbClr val="FF0000"/>
                </a:solidFill>
              </a:rPr>
              <a:t>bolla speculativa </a:t>
            </a:r>
            <a:r>
              <a:rPr lang="it-IT" dirty="0"/>
              <a:t>sui mutui </a:t>
            </a:r>
            <a:r>
              <a:rPr lang="it-IT" i="1" dirty="0" err="1"/>
              <a:t>subprime</a:t>
            </a:r>
            <a:r>
              <a:rPr lang="it-IT" dirty="0"/>
              <a:t> del 2007…</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17</a:t>
            </a:fld>
            <a:endParaRPr lang="en-US"/>
          </a:p>
        </p:txBody>
      </p:sp>
    </p:spTree>
    <p:extLst>
      <p:ext uri="{BB962C8B-B14F-4D97-AF65-F5344CB8AC3E}">
        <p14:creationId xmlns:p14="http://schemas.microsoft.com/office/powerpoint/2010/main" val="21854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ma anche la cooperazione porta a fallimenti</a:t>
            </a:r>
            <a:endParaRPr lang="en-US" dirty="0"/>
          </a:p>
        </p:txBody>
      </p:sp>
      <p:sp>
        <p:nvSpPr>
          <p:cNvPr id="5" name="Segnaposto contenuto 4"/>
          <p:cNvSpPr>
            <a:spLocks noGrp="1"/>
          </p:cNvSpPr>
          <p:nvPr>
            <p:ph idx="1"/>
          </p:nvPr>
        </p:nvSpPr>
        <p:spPr/>
        <p:txBody>
          <a:bodyPr>
            <a:normAutofit fontScale="92500" lnSpcReduction="20000"/>
          </a:bodyPr>
          <a:lstStyle/>
          <a:p>
            <a:pPr marL="514350" indent="-514350">
              <a:buFont typeface="+mj-lt"/>
              <a:buAutoNum type="arabicPeriod"/>
            </a:pPr>
            <a:r>
              <a:rPr lang="it-IT" dirty="0"/>
              <a:t>Ne sono un esempio gli </a:t>
            </a:r>
            <a:r>
              <a:rPr lang="it-IT" dirty="0">
                <a:solidFill>
                  <a:srgbClr val="FF0000"/>
                </a:solidFill>
              </a:rPr>
              <a:t>accordi del Patto di Stabilità europeo </a:t>
            </a:r>
            <a:r>
              <a:rPr lang="it-IT" dirty="0"/>
              <a:t>a causa delle informazioni imperfette che i membri hanno sulla condizione interna dei paesi membri (nel 2003 sono stati Francia e Germania a barare, poi la Grecia…)</a:t>
            </a:r>
          </a:p>
          <a:p>
            <a:pPr marL="514350" indent="-514350">
              <a:buFont typeface="+mj-lt"/>
              <a:buAutoNum type="arabicPeriod"/>
            </a:pPr>
            <a:r>
              <a:rPr lang="it-IT" dirty="0"/>
              <a:t>Il coordinamento non è opportuno se non si conoscono esattamente i </a:t>
            </a:r>
            <a:r>
              <a:rPr lang="it-IT" dirty="0">
                <a:solidFill>
                  <a:srgbClr val="FF0000"/>
                </a:solidFill>
              </a:rPr>
              <a:t>meccanismi economici </a:t>
            </a:r>
            <a:r>
              <a:rPr lang="it-IT" dirty="0"/>
              <a:t>dei partner</a:t>
            </a:r>
          </a:p>
          <a:p>
            <a:pPr marL="514350" indent="-514350">
              <a:buFont typeface="+mj-lt"/>
              <a:buAutoNum type="arabicPeriod"/>
            </a:pPr>
            <a:r>
              <a:rPr lang="it-IT" dirty="0"/>
              <a:t>Il coordinamento potrebbe rappresentare una forma di </a:t>
            </a:r>
            <a:r>
              <a:rPr lang="it-IT" dirty="0">
                <a:solidFill>
                  <a:srgbClr val="FF0000"/>
                </a:solidFill>
              </a:rPr>
              <a:t>collusione</a:t>
            </a:r>
            <a:r>
              <a:rPr lang="it-IT" dirty="0"/>
              <a:t> economica e «intralciare» la concorrenza tra i paesi, conducendo a risultati peggiori nella crescita delle aree</a:t>
            </a:r>
          </a:p>
          <a:p>
            <a:pPr marL="514350" indent="-514350">
              <a:buFont typeface="+mj-lt"/>
              <a:buAutoNum type="arabicPeriod"/>
            </a:pPr>
            <a:r>
              <a:rPr lang="it-IT" dirty="0"/>
              <a:t>Il </a:t>
            </a:r>
            <a:r>
              <a:rPr lang="it-IT" dirty="0">
                <a:solidFill>
                  <a:srgbClr val="FF0000"/>
                </a:solidFill>
              </a:rPr>
              <a:t>coordinamento di una sola parte degli attori </a:t>
            </a:r>
            <a:r>
              <a:rPr lang="it-IT" dirty="0"/>
              <a:t>può portare a risultati peggiori (es. coordinamento delle politiche di bilancio, ma non con la BCE nella UEM, per cui la stessa è sempre invitata all’Eurogruppo, così denominato il vertice dei Ministri delle Finanze)</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18</a:t>
            </a:fld>
            <a:endParaRPr lang="en-US"/>
          </a:p>
        </p:txBody>
      </p:sp>
    </p:spTree>
    <p:extLst>
      <p:ext uri="{BB962C8B-B14F-4D97-AF65-F5344CB8AC3E}">
        <p14:creationId xmlns:p14="http://schemas.microsoft.com/office/powerpoint/2010/main" val="54569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Struttura dell’economia mondiale e coordinamento</a:t>
            </a:r>
            <a:endParaRPr lang="en-US" dirty="0"/>
          </a:p>
        </p:txBody>
      </p:sp>
      <p:sp>
        <p:nvSpPr>
          <p:cNvPr id="5" name="Segnaposto contenuto 4"/>
          <p:cNvSpPr>
            <a:spLocks noGrp="1"/>
          </p:cNvSpPr>
          <p:nvPr>
            <p:ph idx="1"/>
          </p:nvPr>
        </p:nvSpPr>
        <p:spPr>
          <a:xfrm>
            <a:off x="838200" y="1825624"/>
            <a:ext cx="10515600" cy="4530725"/>
          </a:xfrm>
        </p:spPr>
        <p:txBody>
          <a:bodyPr>
            <a:normAutofit fontScale="77500" lnSpcReduction="20000"/>
          </a:bodyPr>
          <a:lstStyle/>
          <a:p>
            <a:r>
              <a:rPr lang="it-IT" dirty="0"/>
              <a:t>Gli studi empirici rilevano che risultati positivi (anche se lievemente, 0.5% del PIL) si hanno per </a:t>
            </a:r>
            <a:r>
              <a:rPr lang="it-IT" dirty="0">
                <a:solidFill>
                  <a:srgbClr val="FF0000"/>
                </a:solidFill>
              </a:rPr>
              <a:t>paesi integrati sia sul mercato dei beni e servizi </a:t>
            </a:r>
            <a:r>
              <a:rPr lang="it-IT" dirty="0"/>
              <a:t>che su quello </a:t>
            </a:r>
            <a:r>
              <a:rPr lang="it-IT" dirty="0">
                <a:solidFill>
                  <a:srgbClr val="FF0000"/>
                </a:solidFill>
              </a:rPr>
              <a:t>dei capitali</a:t>
            </a:r>
            <a:r>
              <a:rPr lang="it-IT" dirty="0"/>
              <a:t>, soprattutto oggi che quest’ultimo mercato è fortemente integrato e quindi la scelta del coordinamento sembra quella migliore</a:t>
            </a:r>
          </a:p>
          <a:p>
            <a:r>
              <a:rPr lang="it-IT" dirty="0"/>
              <a:t>Gli accordi tra i Paesi europei per la determinazione di un tasso di cambio fisso intorno ad una banda non hanno avuto molto successo negli anni ‘70 e ‘80 del secolo scorso fino all’uscita nel 1992 di Italia e UK dallo SME, così come quello della bolla speculativa asiatica che ha impedito nel 2009 al Giappone di utilizzare al meglio la politica monetaria</a:t>
            </a:r>
          </a:p>
          <a:p>
            <a:r>
              <a:rPr lang="it-IT" dirty="0"/>
              <a:t>Quando il </a:t>
            </a:r>
            <a:r>
              <a:rPr lang="it-IT" dirty="0">
                <a:solidFill>
                  <a:srgbClr val="FF0000"/>
                </a:solidFill>
              </a:rPr>
              <a:t>coordinamento è fra istituzioni più tecniche</a:t>
            </a:r>
            <a:r>
              <a:rPr lang="it-IT" dirty="0"/>
              <a:t>, come le banche centrali, si osserva un maggior grado di successo fra le autorità monetarie europee e americane, anche se </a:t>
            </a:r>
            <a:r>
              <a:rPr lang="it-IT" u="sng" dirty="0"/>
              <a:t>tutte le crisi più importanti sono state originate negli USA </a:t>
            </a:r>
            <a:r>
              <a:rPr lang="it-IT" dirty="0"/>
              <a:t>(1987: crisi Nasdaq della Borsa di NY, 2001 attacco alle Torri Gemelle e crollo della Borsa NY, 2007 crisi del mercato interbancario americano e fallimento di Lehman Brothers</a:t>
            </a:r>
          </a:p>
          <a:p>
            <a:r>
              <a:rPr lang="it-IT" b="1" dirty="0"/>
              <a:t>Problema</a:t>
            </a:r>
            <a:r>
              <a:rPr lang="it-IT" dirty="0"/>
              <a:t>: </a:t>
            </a:r>
            <a:r>
              <a:rPr lang="it-IT" dirty="0">
                <a:solidFill>
                  <a:srgbClr val="FF0000"/>
                </a:solidFill>
              </a:rPr>
              <a:t>le riunioni dei capi di stato e di governo nelle </a:t>
            </a:r>
            <a:r>
              <a:rPr lang="it-IT" u="sng" dirty="0">
                <a:solidFill>
                  <a:srgbClr val="FF0000"/>
                </a:solidFill>
              </a:rPr>
              <a:t>agenzie informali </a:t>
            </a:r>
            <a:r>
              <a:rPr lang="it-IT" dirty="0"/>
              <a:t>di coordinamento (G7, G20…) </a:t>
            </a:r>
            <a:r>
              <a:rPr lang="it-IT" dirty="0">
                <a:solidFill>
                  <a:srgbClr val="FF0000"/>
                </a:solidFill>
              </a:rPr>
              <a:t>non sono operative</a:t>
            </a:r>
            <a:r>
              <a:rPr lang="it-IT" dirty="0"/>
              <a:t>, manca di potere decisionale. Il coordinamento avviene spesso per interventi in paesi terzi e non tra i paesi membri! Uno fra tutti l’accordo di Parigi del 2015 per il controllo dei gas serra….</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19</a:t>
            </a:fld>
            <a:endParaRPr lang="en-US"/>
          </a:p>
        </p:txBody>
      </p:sp>
    </p:spTree>
    <p:extLst>
      <p:ext uri="{BB962C8B-B14F-4D97-AF65-F5344CB8AC3E}">
        <p14:creationId xmlns:p14="http://schemas.microsoft.com/office/powerpoint/2010/main" val="2981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L’interdipendenza nella PE internazionale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Finora abbiamo visto la PE come strumento per modellare l’andamento dei sistemi economici e risolvere eventuali problemi di crescita, instabilità o distributivi, indicando anche i limiti dell’azione pubblica, ma non abbiamo visto quali siano gli effetti di tali decisioni su altri paesi</a:t>
            </a:r>
          </a:p>
          <a:p>
            <a:r>
              <a:rPr lang="it-IT" b="1" dirty="0"/>
              <a:t>L’interdipendenza tra istituzioni internazionali è sempre crescente </a:t>
            </a:r>
            <a:r>
              <a:rPr lang="it-IT" dirty="0"/>
              <a:t>nel mondo globale, così </a:t>
            </a:r>
            <a:r>
              <a:rPr lang="it-IT" u="sng" dirty="0"/>
              <a:t>le politiche dei singoli paesi possono essere limitate da trattati o accordi internazionali</a:t>
            </a:r>
          </a:p>
          <a:p>
            <a:r>
              <a:rPr lang="it-IT" dirty="0"/>
              <a:t>Inoltre abbiamo già visto nel corso delle lezioni precedenti che competenze importanti sono trasferite alle regioni, alle istituzione dell’UE o ad autorità nazionali e territoriali</a:t>
            </a:r>
          </a:p>
          <a:p>
            <a:r>
              <a:rPr lang="it-IT" dirty="0"/>
              <a:t>Il territorio diventa un concetto sempre più ampio fino a comprendere il mondo itero (</a:t>
            </a:r>
            <a:r>
              <a:rPr lang="it-IT" dirty="0">
                <a:solidFill>
                  <a:srgbClr val="FF0000"/>
                </a:solidFill>
              </a:rPr>
              <a:t>globalizzazione</a:t>
            </a:r>
            <a:r>
              <a:rPr lang="it-IT" dirty="0"/>
              <a:t>), poiché gli effetti delle decisioni di singoli paesi causano problemi all’intero pianeta (gas serra) o interagiscono con lo scambio di risorse naturali, merci, servizi, lavoro, con la mobilità delle persone, la circolazione di capitali ecc. </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2</a:t>
            </a:fld>
            <a:endParaRPr lang="en-US"/>
          </a:p>
        </p:txBody>
      </p:sp>
    </p:spTree>
    <p:extLst>
      <p:ext uri="{BB962C8B-B14F-4D97-AF65-F5344CB8AC3E}">
        <p14:creationId xmlns:p14="http://schemas.microsoft.com/office/powerpoint/2010/main" val="53991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9872" y="1462405"/>
            <a:ext cx="2901696" cy="1325563"/>
          </a:xfrm>
        </p:spPr>
        <p:txBody>
          <a:bodyPr>
            <a:noAutofit/>
          </a:bodyPr>
          <a:lstStyle/>
          <a:p>
            <a:r>
              <a:rPr lang="it-IT" sz="3200" dirty="0"/>
              <a:t>Esempi concreti di ambiti, regole e strumenti nelle organizzazioni internazionali</a:t>
            </a:r>
            <a:endParaRPr lang="en-US" sz="3200" dirty="0"/>
          </a:p>
        </p:txBody>
      </p:sp>
      <p:pic>
        <p:nvPicPr>
          <p:cNvPr id="3074" name="Picture 2" descr="https://www.pandoracampus.it/pandora/Packageoperation/getfulltextpreviewimage/BookRelease/Darwin:BOOK_RELEASE:428/docbookId/_23__cap_02_tab2.2_46/imagePath/images%7Cchapter02%7Cpreview_tab2_2.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734" y="0"/>
            <a:ext cx="6528689" cy="67304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05F37082-10A1-4C54-A578-B5F5D1519421}" type="slidenum">
              <a:rPr lang="en-US" smtClean="0"/>
              <a:t>20</a:t>
            </a:fld>
            <a:endParaRPr lang="en-US"/>
          </a:p>
        </p:txBody>
      </p:sp>
    </p:spTree>
    <p:extLst>
      <p:ext uri="{BB962C8B-B14F-4D97-AF65-F5344CB8AC3E}">
        <p14:creationId xmlns:p14="http://schemas.microsoft.com/office/powerpoint/2010/main" val="208213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Accordi</a:t>
            </a:r>
            <a:r>
              <a:rPr lang="en-US" dirty="0"/>
              <a:t>, </a:t>
            </a:r>
            <a:r>
              <a:rPr lang="en-US" dirty="0" err="1"/>
              <a:t>Trattati</a:t>
            </a:r>
            <a:r>
              <a:rPr lang="en-US" dirty="0"/>
              <a:t>, </a:t>
            </a:r>
            <a:r>
              <a:rPr lang="en-US" dirty="0" err="1"/>
              <a:t>Alleanze</a:t>
            </a:r>
            <a:r>
              <a:rPr lang="en-US" dirty="0"/>
              <a:t> (Le ISTITUZIONI)</a:t>
            </a:r>
          </a:p>
        </p:txBody>
      </p:sp>
      <p:sp>
        <p:nvSpPr>
          <p:cNvPr id="3" name="Segnaposto contenuto 2"/>
          <p:cNvSpPr>
            <a:spLocks noGrp="1"/>
          </p:cNvSpPr>
          <p:nvPr>
            <p:ph idx="1"/>
          </p:nvPr>
        </p:nvSpPr>
        <p:spPr/>
        <p:txBody>
          <a:bodyPr>
            <a:normAutofit fontScale="92500" lnSpcReduction="10000"/>
          </a:bodyPr>
          <a:lstStyle/>
          <a:p>
            <a:r>
              <a:rPr lang="it-IT" dirty="0"/>
              <a:t>La consapevolezza che </a:t>
            </a:r>
            <a:r>
              <a:rPr lang="it-IT" u="sng" dirty="0"/>
              <a:t>nessuno Stato è attualmente in grado di garantire singolarmente dei risultati globali quali</a:t>
            </a:r>
            <a:r>
              <a:rPr lang="it-IT" dirty="0"/>
              <a:t>:</a:t>
            </a:r>
          </a:p>
          <a:p>
            <a:pPr lvl="1"/>
            <a:r>
              <a:rPr lang="it-IT" dirty="0"/>
              <a:t>il mantenimento di un quadro politico ed economico mondiale </a:t>
            </a:r>
            <a:r>
              <a:rPr lang="en-US" dirty="0" err="1"/>
              <a:t>orientato</a:t>
            </a:r>
            <a:r>
              <a:rPr lang="en-US" dirty="0"/>
              <a:t> </a:t>
            </a:r>
            <a:r>
              <a:rPr lang="en-US" dirty="0" err="1"/>
              <a:t>allo</a:t>
            </a:r>
            <a:r>
              <a:rPr lang="en-US" dirty="0"/>
              <a:t> </a:t>
            </a:r>
            <a:r>
              <a:rPr lang="en-US" b="1" dirty="0" err="1"/>
              <a:t>sviluppo</a:t>
            </a:r>
            <a:r>
              <a:rPr lang="en-US" dirty="0"/>
              <a:t>;</a:t>
            </a:r>
          </a:p>
          <a:p>
            <a:pPr lvl="1"/>
            <a:r>
              <a:rPr lang="it-IT" dirty="0"/>
              <a:t>la </a:t>
            </a:r>
            <a:r>
              <a:rPr lang="it-IT" b="1" dirty="0"/>
              <a:t>stabilità </a:t>
            </a:r>
            <a:r>
              <a:rPr lang="it-IT" dirty="0"/>
              <a:t>delle transazioni monetarie e finanziarie (crisi del Washington </a:t>
            </a:r>
            <a:r>
              <a:rPr lang="it-IT" dirty="0" err="1"/>
              <a:t>Consensus</a:t>
            </a:r>
            <a:r>
              <a:rPr lang="it-IT" dirty="0"/>
              <a:t>);</a:t>
            </a:r>
          </a:p>
          <a:p>
            <a:pPr lvl="1"/>
            <a:r>
              <a:rPr lang="it-IT" dirty="0"/>
              <a:t>la </a:t>
            </a:r>
            <a:r>
              <a:rPr lang="it-IT" b="1" dirty="0"/>
              <a:t>regolazione </a:t>
            </a:r>
            <a:r>
              <a:rPr lang="it-IT" dirty="0"/>
              <a:t>degli investimenti diretti esteri;</a:t>
            </a:r>
          </a:p>
          <a:p>
            <a:pPr lvl="1"/>
            <a:r>
              <a:rPr lang="en-US" dirty="0"/>
              <a:t>la </a:t>
            </a:r>
            <a:r>
              <a:rPr lang="en-US" b="1" dirty="0" err="1"/>
              <a:t>gestione</a:t>
            </a:r>
            <a:r>
              <a:rPr lang="en-US" b="1" dirty="0"/>
              <a:t> </a:t>
            </a:r>
            <a:r>
              <a:rPr lang="en-US" dirty="0" err="1"/>
              <a:t>delle</a:t>
            </a:r>
            <a:r>
              <a:rPr lang="en-US" dirty="0"/>
              <a:t> </a:t>
            </a:r>
            <a:r>
              <a:rPr lang="en-US" dirty="0" err="1"/>
              <a:t>migrazioni</a:t>
            </a:r>
            <a:r>
              <a:rPr lang="en-US" dirty="0"/>
              <a:t>;</a:t>
            </a:r>
          </a:p>
          <a:p>
            <a:pPr lvl="1"/>
            <a:r>
              <a:rPr lang="it-IT" dirty="0"/>
              <a:t>la </a:t>
            </a:r>
            <a:r>
              <a:rPr lang="it-IT" b="1" dirty="0"/>
              <a:t>protezione </a:t>
            </a:r>
            <a:r>
              <a:rPr lang="it-IT" dirty="0"/>
              <a:t>dell’ambiente e delle risorse naturali, </a:t>
            </a:r>
            <a:r>
              <a:rPr lang="it-IT" dirty="0" err="1"/>
              <a:t>ecc</a:t>
            </a:r>
            <a:r>
              <a:rPr lang="it-IT" dirty="0"/>
              <a:t> (</a:t>
            </a:r>
            <a:r>
              <a:rPr lang="en-US" dirty="0">
                <a:hlinkClick r:id="rId2"/>
              </a:rPr>
              <a:t>UNFCCC</a:t>
            </a:r>
            <a:r>
              <a:rPr lang="en-US" dirty="0"/>
              <a:t>)</a:t>
            </a:r>
            <a:endParaRPr lang="it-IT" dirty="0"/>
          </a:p>
          <a:p>
            <a:pPr lvl="1"/>
            <a:r>
              <a:rPr lang="it-IT" dirty="0"/>
              <a:t>Le </a:t>
            </a:r>
            <a:r>
              <a:rPr lang="it-IT" b="1" dirty="0"/>
              <a:t>negoziazioni</a:t>
            </a:r>
            <a:r>
              <a:rPr lang="it-IT" dirty="0"/>
              <a:t> intergovernative dell’OMC (Doha Round dal 2002)</a:t>
            </a:r>
          </a:p>
          <a:p>
            <a:r>
              <a:rPr lang="it-IT" dirty="0"/>
              <a:t>è la ragione che spinge gli Stati a stipulare </a:t>
            </a:r>
            <a:r>
              <a:rPr lang="it-IT" b="1" dirty="0"/>
              <a:t>accordi, alleanze</a:t>
            </a:r>
            <a:r>
              <a:rPr lang="it-IT" dirty="0"/>
              <a:t>, e</a:t>
            </a:r>
            <a:r>
              <a:rPr lang="it-IT" b="1" dirty="0"/>
              <a:t> </a:t>
            </a:r>
            <a:r>
              <a:rPr lang="it-IT" dirty="0"/>
              <a:t>a creare </a:t>
            </a:r>
            <a:r>
              <a:rPr lang="it-IT" b="1" dirty="0"/>
              <a:t>Istituzioni sovranazionali </a:t>
            </a:r>
            <a:r>
              <a:rPr lang="it-IT" dirty="0"/>
              <a:t>per la realizzazione di questi obiettivi multipli</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21</a:t>
            </a:fld>
            <a:endParaRPr lang="en-US"/>
          </a:p>
        </p:txBody>
      </p:sp>
    </p:spTree>
    <p:extLst>
      <p:ext uri="{BB962C8B-B14F-4D97-AF65-F5344CB8AC3E}">
        <p14:creationId xmlns:p14="http://schemas.microsoft.com/office/powerpoint/2010/main" val="141976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Intervento dello/degli Stati nell’economia di mercato</a:t>
            </a:r>
            <a:endParaRPr lang="en-US" dirty="0"/>
          </a:p>
        </p:txBody>
      </p:sp>
      <p:sp>
        <p:nvSpPr>
          <p:cNvPr id="6" name="Segnaposto contenuto 5"/>
          <p:cNvSpPr>
            <a:spLocks noGrp="1"/>
          </p:cNvSpPr>
          <p:nvPr>
            <p:ph idx="1"/>
          </p:nvPr>
        </p:nvSpPr>
        <p:spPr>
          <a:xfrm>
            <a:off x="838200" y="1572706"/>
            <a:ext cx="10515600" cy="4351338"/>
          </a:xfrm>
        </p:spPr>
        <p:txBody>
          <a:bodyPr>
            <a:noAutofit/>
          </a:bodyPr>
          <a:lstStyle/>
          <a:p>
            <a:r>
              <a:rPr lang="it-IT" sz="1800" dirty="0"/>
              <a:t>Lo Stato subentra nelle economie nazionali affinché le imperfezioni del mercato siano corrette. Questo avviene </a:t>
            </a:r>
            <a:r>
              <a:rPr lang="en-US" sz="1800" dirty="0" err="1"/>
              <a:t>principalmente</a:t>
            </a:r>
            <a:r>
              <a:rPr lang="en-US" sz="1800" dirty="0"/>
              <a:t> </a:t>
            </a:r>
            <a:r>
              <a:rPr lang="en-US" sz="1800" dirty="0" err="1"/>
              <a:t>tramite</a:t>
            </a:r>
            <a:r>
              <a:rPr lang="en-US" sz="1800" dirty="0"/>
              <a:t> </a:t>
            </a:r>
            <a:r>
              <a:rPr lang="en-US" sz="1800" dirty="0" err="1"/>
              <a:t>tre</a:t>
            </a:r>
            <a:r>
              <a:rPr lang="en-US" sz="1800" dirty="0"/>
              <a:t> </a:t>
            </a:r>
            <a:r>
              <a:rPr lang="en-US" sz="1800" dirty="0" err="1"/>
              <a:t>strumenti</a:t>
            </a:r>
            <a:r>
              <a:rPr lang="en-US" sz="1800" dirty="0"/>
              <a:t>:</a:t>
            </a:r>
          </a:p>
          <a:p>
            <a:r>
              <a:rPr lang="it-IT" sz="1800" i="1" dirty="0">
                <a:solidFill>
                  <a:srgbClr val="FF0000"/>
                </a:solidFill>
              </a:rPr>
              <a:t>Produzione pubblica diretta dei beni e dei servizi</a:t>
            </a:r>
            <a:r>
              <a:rPr lang="it-IT" sz="1800" i="1" dirty="0"/>
              <a:t> </a:t>
            </a:r>
          </a:p>
          <a:p>
            <a:pPr lvl="1"/>
            <a:r>
              <a:rPr lang="it-IT" sz="1800" dirty="0"/>
              <a:t>Come il sistema sanitario nazionale britannico o italiano, dove lo Stato si fa carico sia di erogare direttamente e gratuitamente – o quasi – una vasta gamma di servizi, sia di gestire il loro finanziamento e coordinamento.</a:t>
            </a:r>
          </a:p>
          <a:p>
            <a:r>
              <a:rPr lang="it-IT" sz="1800" i="1" dirty="0">
                <a:solidFill>
                  <a:srgbClr val="FF0000"/>
                </a:solidFill>
              </a:rPr>
              <a:t>Sussidi, positivi o negativi (tassazione) </a:t>
            </a:r>
            <a:endParaRPr lang="it-IT" sz="1800" dirty="0"/>
          </a:p>
          <a:p>
            <a:pPr lvl="1"/>
            <a:r>
              <a:rPr lang="it-IT" sz="1800" dirty="0"/>
              <a:t>Tramite mezzi coercitivi come la tassazione, lo Stato impone ai propri cittadini il finanziamento di certi beni pubblici, come per l’appunto i sistemi sanitari, i quali rischierebbero la sotto-fornitura se lasciati a meccanismi finanziari volontari. Incentivi e sussidi fiscali garantiscono invece la produzione, privata, di certi beni pubblici come ad esempio quei medicinali dal basso ritorno economico ignorati dal mercato farmaceutico – si pensi agli incentivi fiscali adottati negli USA per stimolare la R&amp;S di “medicinali orfani”.</a:t>
            </a:r>
          </a:p>
          <a:p>
            <a:r>
              <a:rPr lang="it-IT" sz="1800" i="1" dirty="0">
                <a:solidFill>
                  <a:srgbClr val="FF0000"/>
                </a:solidFill>
              </a:rPr>
              <a:t>Regolamentazione delle attività economiche </a:t>
            </a:r>
          </a:p>
          <a:p>
            <a:pPr lvl="1"/>
            <a:r>
              <a:rPr lang="it-IT" sz="1800" dirty="0"/>
              <a:t>Nell’economia liberale, lo Stato garantisce la salvaguardia della concorrenza dei vari attori privati all’interno del mercato - si pensi alle leggi antitrust per la prevenzione di situazioni monopolistiche - e del livello di informazione tra venditore ed acquirente – si pensi alle politiche di etichettatura dei prodotti OGM che riescono ad assicurare ai consumatori una libera e consapevole scelta d’acquisto.</a:t>
            </a:r>
            <a:endParaRPr lang="en-US" sz="1800"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22</a:t>
            </a:fld>
            <a:endParaRPr lang="en-US"/>
          </a:p>
        </p:txBody>
      </p:sp>
    </p:spTree>
    <p:extLst>
      <p:ext uri="{BB962C8B-B14F-4D97-AF65-F5344CB8AC3E}">
        <p14:creationId xmlns:p14="http://schemas.microsoft.com/office/powerpoint/2010/main" val="101386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br>
              <a:rPr lang="it-IT" dirty="0"/>
            </a:br>
            <a:r>
              <a:rPr lang="it-IT" dirty="0"/>
              <a:t>Il tema del Federalismo e l’UE</a:t>
            </a:r>
            <a:endParaRPr lang="en-US" dirty="0"/>
          </a:p>
        </p:txBody>
      </p:sp>
      <p:sp>
        <p:nvSpPr>
          <p:cNvPr id="5" name="Segnaposto testo 4"/>
          <p:cNvSpPr>
            <a:spLocks noGrp="1"/>
          </p:cNvSpPr>
          <p:nvPr>
            <p:ph type="body" idx="1"/>
          </p:nvPr>
        </p:nvSpPr>
        <p:spPr/>
        <p:txBody>
          <a:bodyPr/>
          <a:lstStyle/>
          <a:p>
            <a:r>
              <a:rPr lang="it-IT" dirty="0"/>
              <a:t>I molteplici livelli di decisione della PE</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23</a:t>
            </a:fld>
            <a:endParaRPr lang="en-US"/>
          </a:p>
        </p:txBody>
      </p:sp>
    </p:spTree>
    <p:extLst>
      <p:ext uri="{BB962C8B-B14F-4D97-AF65-F5344CB8AC3E}">
        <p14:creationId xmlns:p14="http://schemas.microsoft.com/office/powerpoint/2010/main" val="386460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Federalismo: il decentramento della PE interno ai Paesi</a:t>
            </a:r>
            <a:endParaRPr lang="en-US" dirty="0"/>
          </a:p>
        </p:txBody>
      </p:sp>
      <p:sp>
        <p:nvSpPr>
          <p:cNvPr id="3" name="Segnaposto contenuto 2"/>
          <p:cNvSpPr>
            <a:spLocks noGrp="1"/>
          </p:cNvSpPr>
          <p:nvPr>
            <p:ph idx="1"/>
          </p:nvPr>
        </p:nvSpPr>
        <p:spPr>
          <a:xfrm>
            <a:off x="838200" y="1825624"/>
            <a:ext cx="10515600" cy="4633541"/>
          </a:xfrm>
        </p:spPr>
        <p:txBody>
          <a:bodyPr>
            <a:normAutofit fontScale="77500" lnSpcReduction="20000"/>
          </a:bodyPr>
          <a:lstStyle/>
          <a:p>
            <a:r>
              <a:rPr lang="it-IT" dirty="0"/>
              <a:t>I governi operano a molteplici livelli (livello centrale e regionale/federale interno e intergovernativo a livello internazionale, come all’interno dell’UE)</a:t>
            </a:r>
          </a:p>
          <a:p>
            <a:r>
              <a:rPr lang="it-IT" b="1" dirty="0"/>
              <a:t>Problema</a:t>
            </a:r>
            <a:r>
              <a:rPr lang="it-IT" dirty="0"/>
              <a:t>: </a:t>
            </a:r>
            <a:r>
              <a:rPr lang="it-IT" dirty="0">
                <a:solidFill>
                  <a:srgbClr val="FF0000"/>
                </a:solidFill>
              </a:rPr>
              <a:t>confronti non su contenuti ma su questioni di competenza </a:t>
            </a:r>
            <a:r>
              <a:rPr lang="it-IT" dirty="0"/>
              <a:t>e occorre quindi in questo caso stabilire dei </a:t>
            </a:r>
            <a:r>
              <a:rPr lang="it-IT" dirty="0">
                <a:solidFill>
                  <a:srgbClr val="FF0000"/>
                </a:solidFill>
              </a:rPr>
              <a:t>criteri</a:t>
            </a:r>
            <a:r>
              <a:rPr lang="it-IT" dirty="0"/>
              <a:t> per l’assegnazione del livello decentrato delle competenze</a:t>
            </a:r>
          </a:p>
          <a:p>
            <a:r>
              <a:rPr lang="it-IT" dirty="0"/>
              <a:t>Se consideriamo ad es. il </a:t>
            </a:r>
            <a:r>
              <a:rPr lang="it-IT" u="sng" dirty="0"/>
              <a:t>federalismo fiscale</a:t>
            </a:r>
            <a:r>
              <a:rPr lang="it-IT" dirty="0"/>
              <a:t>: qui il criterio o principio fondamentale è </a:t>
            </a:r>
            <a:r>
              <a:rPr lang="it-IT" dirty="0">
                <a:solidFill>
                  <a:srgbClr val="FF0000"/>
                </a:solidFill>
              </a:rPr>
              <a:t>l’equivalenza fiscale</a:t>
            </a:r>
          </a:p>
          <a:p>
            <a:r>
              <a:rPr lang="it-IT" dirty="0"/>
              <a:t>Con le parole di A. Smith (1776): se le spese locali (provinciali, regionali) portano vantaggio solo a quell’area, allora esse devono essere sostenute da entrate locali. È ingiusto che tutta la società debba contribuire al beneficio limitato ad una parte soltanto.</a:t>
            </a:r>
          </a:p>
          <a:p>
            <a:r>
              <a:rPr lang="it-IT" dirty="0"/>
              <a:t>Questo significa ritornare al tema delle esternalità già esaminate in ambito internazionale: </a:t>
            </a:r>
            <a:r>
              <a:rPr lang="it-IT" dirty="0">
                <a:solidFill>
                  <a:srgbClr val="FF0000"/>
                </a:solidFill>
              </a:rPr>
              <a:t>una buona distribuzione delle competenze deve eliminare tali esternalità per migliorare invece l’efficienza negli interventi di PE</a:t>
            </a:r>
          </a:p>
          <a:p>
            <a:r>
              <a:rPr lang="it-IT" dirty="0"/>
              <a:t>Nella pratica questo principio non è sempre rispettato (costruita la piscina comunale vi accedono gli abitanti dei comuni vicini; costruita l’autostrada vi accedono i turisti stranieri…), ma il principio dell’equivalenza fiscale è un principio importante. </a:t>
            </a:r>
          </a:p>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24</a:t>
            </a:fld>
            <a:endParaRPr lang="en-US"/>
          </a:p>
        </p:txBody>
      </p:sp>
    </p:spTree>
    <p:extLst>
      <p:ext uri="{BB962C8B-B14F-4D97-AF65-F5344CB8AC3E}">
        <p14:creationId xmlns:p14="http://schemas.microsoft.com/office/powerpoint/2010/main" val="131388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Decentramento o accentramento della PE?</a:t>
            </a:r>
            <a:endParaRPr lang="en-US" dirty="0"/>
          </a:p>
        </p:txBody>
      </p:sp>
      <p:sp>
        <p:nvSpPr>
          <p:cNvPr id="3" name="Segnaposto contenuto 2"/>
          <p:cNvSpPr>
            <a:spLocks noGrp="1"/>
          </p:cNvSpPr>
          <p:nvPr>
            <p:ph idx="1"/>
          </p:nvPr>
        </p:nvSpPr>
        <p:spPr/>
        <p:txBody>
          <a:bodyPr>
            <a:normAutofit fontScale="92500"/>
          </a:bodyPr>
          <a:lstStyle/>
          <a:p>
            <a:r>
              <a:rPr lang="it-IT" dirty="0"/>
              <a:t>Meglio il decentramento in assenza di esternalità e di economie di scala (</a:t>
            </a:r>
            <a:r>
              <a:rPr lang="it-IT" dirty="0" err="1"/>
              <a:t>Oates</a:t>
            </a:r>
            <a:r>
              <a:rPr lang="it-IT" dirty="0"/>
              <a:t>, 1972): i contribuenti locali vedono soddisfatte le proprie preferenze</a:t>
            </a:r>
          </a:p>
          <a:p>
            <a:r>
              <a:rPr lang="it-IT" dirty="0"/>
              <a:t>Si prenda ad esempio il </a:t>
            </a:r>
            <a:r>
              <a:rPr lang="it-IT" u="sng" dirty="0"/>
              <a:t>sistema dell’istruzione</a:t>
            </a:r>
            <a:r>
              <a:rPr lang="it-IT" dirty="0"/>
              <a:t>: la scuola d’infanzia e primaria è gestita dai Comuni, quella secondaria dalle province/regioni e quella universitaria da Stato e regioni (economie di scala) o la difesa (sempre più oggetto di cooperazione internazionale)</a:t>
            </a:r>
          </a:p>
          <a:p>
            <a:r>
              <a:rPr lang="it-IT" dirty="0"/>
              <a:t>In definitiva c’è un </a:t>
            </a:r>
            <a:r>
              <a:rPr lang="it-IT" b="1" dirty="0" err="1"/>
              <a:t>trade</a:t>
            </a:r>
            <a:r>
              <a:rPr lang="it-IT" b="1" dirty="0"/>
              <a:t>-off</a:t>
            </a:r>
            <a:r>
              <a:rPr lang="it-IT" dirty="0"/>
              <a:t> tra </a:t>
            </a:r>
            <a:r>
              <a:rPr lang="it-IT" dirty="0">
                <a:solidFill>
                  <a:srgbClr val="FF0000"/>
                </a:solidFill>
              </a:rPr>
              <a:t>eterogeneità spaziale delle preferenze </a:t>
            </a:r>
            <a:r>
              <a:rPr lang="it-IT" dirty="0"/>
              <a:t>(</a:t>
            </a:r>
            <a:r>
              <a:rPr lang="it-IT" b="1" dirty="0">
                <a:solidFill>
                  <a:srgbClr val="0070C0"/>
                </a:solidFill>
              </a:rPr>
              <a:t>decentramento</a:t>
            </a:r>
            <a:r>
              <a:rPr lang="it-IT" dirty="0"/>
              <a:t>) e lo sfruttamento delle </a:t>
            </a:r>
            <a:r>
              <a:rPr lang="it-IT" dirty="0">
                <a:solidFill>
                  <a:srgbClr val="FF0000"/>
                </a:solidFill>
              </a:rPr>
              <a:t>economie di scala </a:t>
            </a:r>
            <a:r>
              <a:rPr lang="it-IT" dirty="0"/>
              <a:t>e la risoluzione dei problemi derivanti dalle </a:t>
            </a:r>
            <a:r>
              <a:rPr lang="it-IT" dirty="0">
                <a:solidFill>
                  <a:srgbClr val="FF0000"/>
                </a:solidFill>
              </a:rPr>
              <a:t>esternalità</a:t>
            </a:r>
            <a:r>
              <a:rPr lang="it-IT" dirty="0"/>
              <a:t> (</a:t>
            </a:r>
            <a:r>
              <a:rPr lang="it-IT" b="1" dirty="0">
                <a:solidFill>
                  <a:srgbClr val="0070C0"/>
                </a:solidFill>
              </a:rPr>
              <a:t>centralizzazione</a:t>
            </a:r>
            <a:r>
              <a:rPr lang="it-IT" dirty="0"/>
              <a:t>)</a:t>
            </a:r>
          </a:p>
          <a:p>
            <a:r>
              <a:rPr lang="it-IT" b="1" dirty="0"/>
              <a:t>Problema</a:t>
            </a:r>
            <a:r>
              <a:rPr lang="it-IT" dirty="0"/>
              <a:t>: «race to the bottom» nella cooperazione fiscale in ambito 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25</a:t>
            </a:fld>
            <a:endParaRPr lang="en-US"/>
          </a:p>
        </p:txBody>
      </p:sp>
    </p:spTree>
    <p:extLst>
      <p:ext uri="{BB962C8B-B14F-4D97-AF65-F5344CB8AC3E}">
        <p14:creationId xmlns:p14="http://schemas.microsoft.com/office/powerpoint/2010/main" val="116699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Regola generale</a:t>
            </a:r>
            <a:endParaRPr lang="en-US" dirty="0"/>
          </a:p>
        </p:txBody>
      </p:sp>
      <p:sp>
        <p:nvSpPr>
          <p:cNvPr id="3" name="Segnaposto contenuto 2"/>
          <p:cNvSpPr>
            <a:spLocks noGrp="1"/>
          </p:cNvSpPr>
          <p:nvPr>
            <p:ph idx="1"/>
          </p:nvPr>
        </p:nvSpPr>
        <p:spPr/>
        <p:txBody>
          <a:bodyPr>
            <a:normAutofit fontScale="92500"/>
          </a:bodyPr>
          <a:lstStyle/>
          <a:p>
            <a:r>
              <a:rPr lang="it-IT" dirty="0"/>
              <a:t>Il federalismo potrebbe essere semplicemente un </a:t>
            </a:r>
            <a:r>
              <a:rPr lang="it-IT" dirty="0">
                <a:solidFill>
                  <a:srgbClr val="FF0000"/>
                </a:solidFill>
              </a:rPr>
              <a:t>correttivo alle politiche centralizzate e volto a risolvere problemi distributivi</a:t>
            </a:r>
            <a:r>
              <a:rPr lang="it-IT" dirty="0"/>
              <a:t>, mentre allo Stato rimane il potere di influenzare le funzioni economiche di base</a:t>
            </a:r>
          </a:p>
          <a:p>
            <a:r>
              <a:rPr lang="it-IT" dirty="0"/>
              <a:t>Inoltre la concorrenza tra enti territoriali o internazionali </a:t>
            </a:r>
            <a:r>
              <a:rPr lang="it-IT" dirty="0">
                <a:solidFill>
                  <a:srgbClr val="FF0000"/>
                </a:solidFill>
              </a:rPr>
              <a:t>limita fortemente sia le tendenze confiscatorie che l’accendersi di spinte dittatoriali </a:t>
            </a:r>
            <a:r>
              <a:rPr lang="it-IT" dirty="0"/>
              <a:t>e quindi questo è un ulteriore criterio a favore del decentramento</a:t>
            </a:r>
          </a:p>
          <a:p>
            <a:r>
              <a:rPr lang="it-IT" dirty="0"/>
              <a:t>Questo aspetto è sostenuto in </a:t>
            </a:r>
            <a:r>
              <a:rPr lang="it-IT" dirty="0">
                <a:solidFill>
                  <a:srgbClr val="FF0000"/>
                </a:solidFill>
              </a:rPr>
              <a:t>Europa</a:t>
            </a:r>
            <a:r>
              <a:rPr lang="it-IT" dirty="0"/>
              <a:t> soprattutto da coloro che temono che </a:t>
            </a:r>
            <a:r>
              <a:rPr lang="it-IT" dirty="0">
                <a:solidFill>
                  <a:srgbClr val="FF0000"/>
                </a:solidFill>
              </a:rPr>
              <a:t>i governi aumentino troppo la tassazione sui capitali</a:t>
            </a:r>
            <a:r>
              <a:rPr lang="it-IT" dirty="0"/>
              <a:t>, che nell’UE circolano liberamente, se vi è un forte accentramento/coordinamento della politica fiscale. </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26</a:t>
            </a:fld>
            <a:endParaRPr lang="en-US"/>
          </a:p>
        </p:txBody>
      </p:sp>
    </p:spTree>
    <p:extLst>
      <p:ext uri="{BB962C8B-B14F-4D97-AF65-F5344CB8AC3E}">
        <p14:creationId xmlns:p14="http://schemas.microsoft.com/office/powerpoint/2010/main" val="346051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L’Unione Europea</a:t>
            </a:r>
            <a:endParaRPr lang="en-US" dirty="0"/>
          </a:p>
        </p:txBody>
      </p:sp>
      <p:sp>
        <p:nvSpPr>
          <p:cNvPr id="3" name="Segnaposto contenuto 2"/>
          <p:cNvSpPr>
            <a:spLocks noGrp="1"/>
          </p:cNvSpPr>
          <p:nvPr>
            <p:ph idx="1"/>
          </p:nvPr>
        </p:nvSpPr>
        <p:spPr/>
        <p:txBody>
          <a:bodyPr>
            <a:normAutofit fontScale="77500" lnSpcReduction="20000"/>
          </a:bodyPr>
          <a:lstStyle/>
          <a:p>
            <a:r>
              <a:rPr lang="it-IT" dirty="0"/>
              <a:t>Il primo nucleo di Paesi Europei è il </a:t>
            </a:r>
            <a:r>
              <a:rPr lang="it-IT" dirty="0">
                <a:hlinkClick r:id="rId2"/>
              </a:rPr>
              <a:t>Consiglio d’Europa </a:t>
            </a:r>
            <a:r>
              <a:rPr lang="it-IT" dirty="0"/>
              <a:t> costituitosi nel 1949 (oggi 47 paesi)</a:t>
            </a:r>
          </a:p>
          <a:p>
            <a:r>
              <a:rPr lang="it-IT" dirty="0"/>
              <a:t>L’</a:t>
            </a:r>
            <a:r>
              <a:rPr lang="it-IT" dirty="0">
                <a:hlinkClick r:id="rId3"/>
              </a:rPr>
              <a:t>UE</a:t>
            </a:r>
            <a:r>
              <a:rPr lang="it-IT" dirty="0"/>
              <a:t> si forma nel 1957 (Comunità Economica Europea o CEE) con il Trattato di Roma tra i primi 6 Paesi fondatori </a:t>
            </a:r>
            <a:r>
              <a:rPr lang="it-IT" dirty="0" err="1"/>
              <a:t>BeNeLux</a:t>
            </a:r>
            <a:r>
              <a:rPr lang="it-IT" dirty="0"/>
              <a:t>, F,D,I dalle ceneri della CECA costituita nel 1950 per riunire gli interessi di questi 6 Paesi nell’industria pesante e raggiunge 28 membri nel 2013 (27 dopo la </a:t>
            </a:r>
            <a:r>
              <a:rPr lang="it-IT" dirty="0" err="1"/>
              <a:t>Brexit</a:t>
            </a:r>
            <a:r>
              <a:rPr lang="it-IT" dirty="0"/>
              <a:t> il 31 gennaio 2020) </a:t>
            </a:r>
          </a:p>
          <a:p>
            <a:r>
              <a:rPr lang="it-IT" dirty="0"/>
              <a:t>Fase iniziale solo unione doganale</a:t>
            </a:r>
          </a:p>
          <a:p>
            <a:r>
              <a:rPr lang="it-IT" dirty="0"/>
              <a:t>Mercato Unico (1957-)</a:t>
            </a:r>
          </a:p>
          <a:p>
            <a:r>
              <a:rPr lang="it-IT" dirty="0"/>
              <a:t>Moneta unica (2002: tra 19 Paesi Membri)</a:t>
            </a:r>
          </a:p>
          <a:p>
            <a:r>
              <a:rPr lang="it-IT" dirty="0"/>
              <a:t>Nel Trattato di Nizza 2001: l’UE tenta di darsi una Costituzione, bocciata dai referendum di Francia e Olanda; </a:t>
            </a:r>
          </a:p>
          <a:p>
            <a:r>
              <a:rPr lang="it-IT" dirty="0"/>
              <a:t>Trattato di Lisbona 2005: si affermano le aree di competenza dell’UE (ratificato da tutti i Paesi nel 2009)</a:t>
            </a:r>
          </a:p>
          <a:p>
            <a:r>
              <a:rPr lang="it-IT" dirty="0"/>
              <a:t>2016:  </a:t>
            </a:r>
            <a:r>
              <a:rPr lang="it-IT" u="sng" dirty="0">
                <a:hlinkClick r:id="rId4"/>
              </a:rPr>
              <a:t>Carta dei diritti fondamentali dell’Unione europea</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27</a:t>
            </a:fld>
            <a:endParaRPr lang="en-US"/>
          </a:p>
        </p:txBody>
      </p:sp>
    </p:spTree>
    <p:extLst>
      <p:ext uri="{BB962C8B-B14F-4D97-AF65-F5344CB8AC3E}">
        <p14:creationId xmlns:p14="http://schemas.microsoft.com/office/powerpoint/2010/main" val="162501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principi fondamentali dei trattati (</a:t>
            </a:r>
            <a:r>
              <a:rPr lang="it-IT" dirty="0">
                <a:hlinkClick r:id="rId2"/>
              </a:rPr>
              <a:t>Trattato di Lisbona</a:t>
            </a:r>
            <a:r>
              <a:rPr lang="it-IT" dirty="0"/>
              <a:t>, 2007)</a:t>
            </a:r>
            <a:endParaRPr lang="en-US" dirty="0"/>
          </a:p>
        </p:txBody>
      </p:sp>
      <p:sp>
        <p:nvSpPr>
          <p:cNvPr id="3" name="Segnaposto contenuto 2"/>
          <p:cNvSpPr>
            <a:spLocks noGrp="1"/>
          </p:cNvSpPr>
          <p:nvPr>
            <p:ph idx="1"/>
          </p:nvPr>
        </p:nvSpPr>
        <p:spPr/>
        <p:txBody>
          <a:bodyPr>
            <a:normAutofit fontScale="77500" lnSpcReduction="20000"/>
          </a:bodyPr>
          <a:lstStyle/>
          <a:p>
            <a:r>
              <a:rPr lang="it-IT" b="1" dirty="0"/>
              <a:t>Principio di attribuzione</a:t>
            </a:r>
            <a:r>
              <a:rPr lang="it-IT" dirty="0"/>
              <a:t>: l’UE agisce nei limiti delle competenze che gli Stati membri le hanno attribuito nel Trattato</a:t>
            </a:r>
            <a:endParaRPr lang="en-US" b="1" dirty="0"/>
          </a:p>
          <a:p>
            <a:r>
              <a:rPr lang="it-IT" dirty="0"/>
              <a:t>Per l’Unione Europea sancita a Maastricht </a:t>
            </a:r>
            <a:r>
              <a:rPr lang="it-IT" u="sng" dirty="0"/>
              <a:t>il principio base è il decentramento al livello più basso</a:t>
            </a:r>
            <a:r>
              <a:rPr lang="it-IT" dirty="0"/>
              <a:t>, ad eccezione dei casi in cui la centralizzazione non sia giustificata da </a:t>
            </a:r>
            <a:r>
              <a:rPr lang="it-IT" dirty="0">
                <a:solidFill>
                  <a:srgbClr val="FF0000"/>
                </a:solidFill>
              </a:rPr>
              <a:t>economie di scala </a:t>
            </a:r>
            <a:r>
              <a:rPr lang="it-IT" dirty="0"/>
              <a:t>o da </a:t>
            </a:r>
            <a:r>
              <a:rPr lang="it-IT" dirty="0">
                <a:solidFill>
                  <a:srgbClr val="FF0000"/>
                </a:solidFill>
              </a:rPr>
              <a:t>esternalità</a:t>
            </a:r>
            <a:r>
              <a:rPr lang="it-IT" dirty="0"/>
              <a:t> (</a:t>
            </a:r>
            <a:r>
              <a:rPr lang="it-IT" b="1" dirty="0"/>
              <a:t>Principio di sussidiarietà</a:t>
            </a:r>
            <a:r>
              <a:rPr lang="it-IT" dirty="0"/>
              <a:t>) - ad esempio, la previdenza sociale, le pensioni, la sanità o l’istruzione sono tutti settori finanziati dai bilanci nazionali, regionali o locali.</a:t>
            </a:r>
          </a:p>
          <a:p>
            <a:pPr lvl="1"/>
            <a:r>
              <a:rPr lang="it-IT" dirty="0"/>
              <a:t>Tuttavia questo principio generale è stato spesso accantonato in favore di accordi tra aree come nel caso del PSC o per temi di PE come il </a:t>
            </a:r>
            <a:r>
              <a:rPr lang="it-IT" dirty="0">
                <a:solidFill>
                  <a:srgbClr val="FF0000"/>
                </a:solidFill>
              </a:rPr>
              <a:t>Metodo Aperto di Coordinamento </a:t>
            </a:r>
            <a:r>
              <a:rPr lang="it-IT" dirty="0"/>
              <a:t>(Consiglio Europeo, Lisbona 2000) o </a:t>
            </a:r>
            <a:r>
              <a:rPr lang="it-IT" i="1" dirty="0" err="1"/>
              <a:t>governance</a:t>
            </a:r>
            <a:r>
              <a:rPr lang="it-IT" dirty="0"/>
              <a:t> basata sulla cooperazione intergovernativa volontaria e dal 2012, 25 Paesi Membri hanno sottoscritto il «Trattato sulla stabilità, coordinamento e </a:t>
            </a:r>
            <a:r>
              <a:rPr lang="it-IT" dirty="0" err="1"/>
              <a:t>governance</a:t>
            </a:r>
            <a:r>
              <a:rPr lang="it-IT" dirty="0"/>
              <a:t> dell’UEM» noto come </a:t>
            </a:r>
            <a:r>
              <a:rPr lang="it-IT" dirty="0">
                <a:solidFill>
                  <a:srgbClr val="FF0000"/>
                </a:solidFill>
              </a:rPr>
              <a:t>Fiscal Compact</a:t>
            </a:r>
          </a:p>
          <a:p>
            <a:pPr lvl="1"/>
            <a:r>
              <a:rPr lang="it-IT" dirty="0"/>
              <a:t>Nello stesso anno si avvia anche l’Iniziativa dei Cittadini Europei per la proposta di disegni di legge alla CE da parte dei cittadini (1milione)</a:t>
            </a:r>
          </a:p>
          <a:p>
            <a:r>
              <a:rPr lang="it-IT" b="1" dirty="0"/>
              <a:t>Principio di proporzionalità</a:t>
            </a:r>
            <a:r>
              <a:rPr lang="it-IT" dirty="0"/>
              <a:t>: contenuto e forma dell’azione dell’UE </a:t>
            </a:r>
            <a:r>
              <a:rPr lang="it-IT" dirty="0">
                <a:solidFill>
                  <a:srgbClr val="FF0000"/>
                </a:solidFill>
              </a:rPr>
              <a:t>non eccedono il livello necessario </a:t>
            </a:r>
            <a:r>
              <a:rPr lang="it-IT" dirty="0"/>
              <a:t>esclusivamente a raggiungere gli obiettivi. Si tratta di un principio opposto a quello della centralizzazione alla base della costituzione della CECA.</a:t>
            </a:r>
            <a:endParaRPr lang="it-IT" b="1"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28</a:t>
            </a:fld>
            <a:endParaRPr lang="en-US"/>
          </a:p>
        </p:txBody>
      </p:sp>
    </p:spTree>
    <p:extLst>
      <p:ext uri="{BB962C8B-B14F-4D97-AF65-F5344CB8AC3E}">
        <p14:creationId xmlns:p14="http://schemas.microsoft.com/office/powerpoint/2010/main" val="2327024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questioni del federalismo e l’integrazione europea</a:t>
            </a:r>
            <a:endParaRPr lang="en-US" dirty="0"/>
          </a:p>
        </p:txBody>
      </p:sp>
      <p:sp>
        <p:nvSpPr>
          <p:cNvPr id="3" name="Segnaposto contenuto 2"/>
          <p:cNvSpPr>
            <a:spLocks noGrp="1"/>
          </p:cNvSpPr>
          <p:nvPr>
            <p:ph idx="1"/>
          </p:nvPr>
        </p:nvSpPr>
        <p:spPr/>
        <p:txBody>
          <a:bodyPr>
            <a:normAutofit/>
          </a:bodyPr>
          <a:lstStyle/>
          <a:p>
            <a:r>
              <a:rPr lang="it-IT" dirty="0"/>
              <a:t>Osservazioni:</a:t>
            </a:r>
          </a:p>
          <a:p>
            <a:pPr lvl="1"/>
            <a:r>
              <a:rPr lang="it-IT" dirty="0"/>
              <a:t>L’UE è una costituzione politica, ma </a:t>
            </a:r>
            <a:r>
              <a:rPr lang="it-IT" dirty="0">
                <a:solidFill>
                  <a:srgbClr val="FF0000"/>
                </a:solidFill>
              </a:rPr>
              <a:t>l’efficienza economica ha un peso preponderante</a:t>
            </a:r>
            <a:r>
              <a:rPr lang="it-IT" dirty="0"/>
              <a:t> rispetto a quella politica, soprattutto nel caso della distribuzione delle competenze (oltre al percorso storico dell’UE)</a:t>
            </a:r>
          </a:p>
          <a:p>
            <a:pPr lvl="1"/>
            <a:r>
              <a:rPr lang="it-IT" dirty="0"/>
              <a:t>Con l’ampliarsi dell’UE la </a:t>
            </a:r>
            <a:r>
              <a:rPr lang="it-IT" dirty="0">
                <a:solidFill>
                  <a:srgbClr val="FF0000"/>
                </a:solidFill>
              </a:rPr>
              <a:t>diversità delle preferenze </a:t>
            </a:r>
            <a:r>
              <a:rPr lang="it-IT" dirty="0"/>
              <a:t>in alcuni ambiti (ad es. l’inflazione) è aumentata. La capacità di differenziare gli interventi di PE a seconda delle esigenze locali è stata sempre molto scarsa, sia che si sia deciso il decentramento delle competenze (es. ambito sociale: lavoro, migrazioni, povertà), sia per le </a:t>
            </a:r>
            <a:r>
              <a:rPr lang="it-IT" b="1" dirty="0"/>
              <a:t>cooperazioni rafforzate </a:t>
            </a:r>
            <a:r>
              <a:rPr lang="it-IT" dirty="0"/>
              <a:t>(vedi </a:t>
            </a:r>
            <a:r>
              <a:rPr lang="it-IT" dirty="0">
                <a:hlinkClick r:id="rId2"/>
              </a:rPr>
              <a:t>Trattato di Nizza</a:t>
            </a:r>
            <a:r>
              <a:rPr lang="it-IT" dirty="0"/>
              <a:t> art. 27 A; art. 40 a c2, vedi slide successiva) per i settori di competenza individuati nel Trattato </a:t>
            </a:r>
          </a:p>
          <a:p>
            <a:r>
              <a:rPr lang="it-IT" sz="2000" dirty="0"/>
              <a:t>Esempi: </a:t>
            </a:r>
            <a:r>
              <a:rPr lang="it-IT" sz="2000" dirty="0">
                <a:hlinkClick r:id="rId3"/>
              </a:rPr>
              <a:t>https://eur-lex.europa.eu/legal-content/IT/TXT/?uri=LEGISSUM:enhanced_cooperation</a:t>
            </a:r>
            <a:r>
              <a:rPr lang="it-IT" sz="2000" dirty="0"/>
              <a:t> </a:t>
            </a:r>
          </a:p>
          <a:p>
            <a:endParaRPr lang="it-IT" sz="1400" dirty="0"/>
          </a:p>
          <a:p>
            <a:pPr lvl="1"/>
            <a:endParaRPr lang="it-IT"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29</a:t>
            </a:fld>
            <a:endParaRPr lang="en-US"/>
          </a:p>
        </p:txBody>
      </p:sp>
    </p:spTree>
    <p:extLst>
      <p:ext uri="{BB962C8B-B14F-4D97-AF65-F5344CB8AC3E}">
        <p14:creationId xmlns:p14="http://schemas.microsoft.com/office/powerpoint/2010/main" val="202723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latin typeface="+mn-lt"/>
              </a:rPr>
              <a:t>Temi</a:t>
            </a:r>
            <a:r>
              <a:rPr lang="en-US" b="1" dirty="0">
                <a:latin typeface="+mn-lt"/>
              </a:rPr>
              <a:t> </a:t>
            </a:r>
            <a:r>
              <a:rPr lang="en-US" b="1" dirty="0" err="1">
                <a:latin typeface="+mn-lt"/>
              </a:rPr>
              <a:t>principali</a:t>
            </a:r>
            <a:r>
              <a:rPr lang="en-US" b="1" dirty="0">
                <a:latin typeface="+mn-lt"/>
              </a:rPr>
              <a:t> di </a:t>
            </a:r>
            <a:r>
              <a:rPr lang="en-US" b="1" dirty="0" err="1">
                <a:latin typeface="+mn-lt"/>
              </a:rPr>
              <a:t>analisi</a:t>
            </a:r>
            <a:r>
              <a:rPr lang="en-US" b="1" dirty="0">
                <a:latin typeface="+mn-lt"/>
              </a:rPr>
              <a:t> </a:t>
            </a:r>
            <a:r>
              <a:rPr lang="en-US" b="1" dirty="0" err="1">
                <a:latin typeface="+mn-lt"/>
              </a:rPr>
              <a:t>della</a:t>
            </a:r>
            <a:r>
              <a:rPr lang="en-US" b="1" dirty="0">
                <a:latin typeface="+mn-lt"/>
              </a:rPr>
              <a:t> PEI</a:t>
            </a:r>
            <a:endParaRPr lang="en-US" dirty="0">
              <a:latin typeface="+mn-lt"/>
            </a:endParaRPr>
          </a:p>
        </p:txBody>
      </p:sp>
      <p:sp>
        <p:nvSpPr>
          <p:cNvPr id="3" name="Segnaposto contenuto 2"/>
          <p:cNvSpPr>
            <a:spLocks noGrp="1"/>
          </p:cNvSpPr>
          <p:nvPr>
            <p:ph idx="1"/>
          </p:nvPr>
        </p:nvSpPr>
        <p:spPr/>
        <p:txBody>
          <a:bodyPr/>
          <a:lstStyle/>
          <a:p>
            <a:r>
              <a:rPr lang="it-IT" dirty="0"/>
              <a:t>Le </a:t>
            </a:r>
            <a:r>
              <a:rPr lang="it-IT" dirty="0">
                <a:solidFill>
                  <a:srgbClr val="FF0000"/>
                </a:solidFill>
              </a:rPr>
              <a:t>Istituzioni</a:t>
            </a:r>
            <a:r>
              <a:rPr lang="it-IT" dirty="0"/>
              <a:t> (i.e. gli Attori globali ed europei) della </a:t>
            </a:r>
            <a:r>
              <a:rPr lang="en-US" dirty="0" err="1"/>
              <a:t>politica</a:t>
            </a:r>
            <a:r>
              <a:rPr lang="en-US" dirty="0"/>
              <a:t> </a:t>
            </a:r>
            <a:r>
              <a:rPr lang="en-US" dirty="0" err="1"/>
              <a:t>economica</a:t>
            </a:r>
            <a:r>
              <a:rPr lang="en-US" dirty="0"/>
              <a:t> </a:t>
            </a:r>
            <a:r>
              <a:rPr lang="en-US" dirty="0" err="1"/>
              <a:t>internazionale</a:t>
            </a:r>
            <a:r>
              <a:rPr lang="en-US" dirty="0"/>
              <a:t> a cui </a:t>
            </a:r>
            <a:r>
              <a:rPr lang="en-US" dirty="0" err="1"/>
              <a:t>sono</a:t>
            </a:r>
            <a:r>
              <a:rPr lang="en-US" dirty="0"/>
              <a:t> state </a:t>
            </a:r>
            <a:r>
              <a:rPr lang="en-US" dirty="0" err="1"/>
              <a:t>demandate</a:t>
            </a:r>
            <a:r>
              <a:rPr lang="en-US" dirty="0"/>
              <a:t> </a:t>
            </a:r>
            <a:r>
              <a:rPr lang="en-US" dirty="0" err="1"/>
              <a:t>importanti</a:t>
            </a:r>
            <a:r>
              <a:rPr lang="en-US" dirty="0"/>
              <a:t> </a:t>
            </a:r>
            <a:r>
              <a:rPr lang="en-US" dirty="0" err="1"/>
              <a:t>funzioni</a:t>
            </a:r>
            <a:r>
              <a:rPr lang="en-US" dirty="0"/>
              <a:t> di </a:t>
            </a:r>
            <a:r>
              <a:rPr lang="en-US" dirty="0" err="1"/>
              <a:t>coordinamento</a:t>
            </a:r>
            <a:r>
              <a:rPr lang="en-US" dirty="0"/>
              <a:t> </a:t>
            </a:r>
            <a:r>
              <a:rPr lang="en-US" dirty="0" err="1"/>
              <a:t>delle</a:t>
            </a:r>
            <a:r>
              <a:rPr lang="en-US" dirty="0"/>
              <a:t> PE e di </a:t>
            </a:r>
            <a:r>
              <a:rPr lang="en-US" dirty="0" err="1"/>
              <a:t>adottare</a:t>
            </a:r>
            <a:r>
              <a:rPr lang="en-US" dirty="0"/>
              <a:t> </a:t>
            </a:r>
            <a:r>
              <a:rPr lang="en-US" dirty="0" err="1"/>
              <a:t>regole</a:t>
            </a:r>
            <a:r>
              <a:rPr lang="en-US" dirty="0"/>
              <a:t> </a:t>
            </a:r>
            <a:r>
              <a:rPr lang="en-US" dirty="0" err="1"/>
              <a:t>comuni</a:t>
            </a:r>
            <a:r>
              <a:rPr lang="en-US" dirty="0"/>
              <a:t> di </a:t>
            </a:r>
            <a:r>
              <a:rPr lang="en-US" dirty="0" err="1"/>
              <a:t>comportamento</a:t>
            </a:r>
            <a:endParaRPr lang="en-US" dirty="0"/>
          </a:p>
          <a:p>
            <a:r>
              <a:rPr lang="it-IT" dirty="0"/>
              <a:t>I temi della </a:t>
            </a:r>
            <a:r>
              <a:rPr lang="it-IT" dirty="0" err="1">
                <a:solidFill>
                  <a:srgbClr val="FF0000"/>
                </a:solidFill>
              </a:rPr>
              <a:t>Governance</a:t>
            </a:r>
            <a:r>
              <a:rPr lang="it-IT" dirty="0">
                <a:solidFill>
                  <a:srgbClr val="FF0000"/>
                </a:solidFill>
              </a:rPr>
              <a:t> europea </a:t>
            </a:r>
            <a:r>
              <a:rPr lang="it-IT" dirty="0"/>
              <a:t>e globale</a:t>
            </a:r>
          </a:p>
          <a:p>
            <a:r>
              <a:rPr lang="en-US" dirty="0"/>
              <a:t>Il </a:t>
            </a:r>
            <a:r>
              <a:rPr lang="en-US" dirty="0" err="1"/>
              <a:t>problema</a:t>
            </a:r>
            <a:r>
              <a:rPr lang="en-US" dirty="0"/>
              <a:t> del </a:t>
            </a:r>
            <a:r>
              <a:rPr lang="en-US" dirty="0" err="1">
                <a:solidFill>
                  <a:srgbClr val="FF0000"/>
                </a:solidFill>
              </a:rPr>
              <a:t>Coordinamento</a:t>
            </a:r>
            <a:r>
              <a:rPr lang="en-US" dirty="0"/>
              <a:t> </a:t>
            </a:r>
            <a:r>
              <a:rPr lang="en-US" dirty="0" err="1"/>
              <a:t>internazionale</a:t>
            </a:r>
            <a:r>
              <a:rPr lang="en-US" dirty="0"/>
              <a:t> </a:t>
            </a:r>
            <a:r>
              <a:rPr lang="en-US" dirty="0" err="1"/>
              <a:t>della</a:t>
            </a:r>
            <a:r>
              <a:rPr lang="en-US" dirty="0"/>
              <a:t> </a:t>
            </a:r>
            <a:r>
              <a:rPr lang="en-US" dirty="0" err="1"/>
              <a:t>politica</a:t>
            </a:r>
            <a:r>
              <a:rPr lang="en-US" dirty="0"/>
              <a:t> </a:t>
            </a:r>
            <a:r>
              <a:rPr lang="en-US" dirty="0" err="1"/>
              <a:t>economica</a:t>
            </a:r>
            <a:r>
              <a:rPr lang="en-US" dirty="0"/>
              <a:t>: </a:t>
            </a:r>
            <a:r>
              <a:rPr lang="en-US" dirty="0" err="1"/>
              <a:t>caratteristiche</a:t>
            </a:r>
            <a:r>
              <a:rPr lang="en-US" dirty="0"/>
              <a:t>, </a:t>
            </a:r>
            <a:r>
              <a:rPr lang="en-US" dirty="0" err="1"/>
              <a:t>vantaggi</a:t>
            </a:r>
            <a:r>
              <a:rPr lang="en-US" dirty="0"/>
              <a:t> e </a:t>
            </a:r>
            <a:r>
              <a:rPr lang="en-US" dirty="0" err="1"/>
              <a:t>ostacoli</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3</a:t>
            </a:fld>
            <a:endParaRPr lang="en-US"/>
          </a:p>
        </p:txBody>
      </p:sp>
    </p:spTree>
    <p:extLst>
      <p:ext uri="{BB962C8B-B14F-4D97-AF65-F5344CB8AC3E}">
        <p14:creationId xmlns:p14="http://schemas.microsoft.com/office/powerpoint/2010/main" val="426440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81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05459-71B2-485A-934D-1BF37862D49F}"/>
              </a:ext>
            </a:extLst>
          </p:cNvPr>
          <p:cNvSpPr>
            <a:spLocks noGrp="1"/>
          </p:cNvSpPr>
          <p:nvPr>
            <p:ph type="title"/>
          </p:nvPr>
        </p:nvSpPr>
        <p:spPr/>
        <p:txBody>
          <a:bodyPr/>
          <a:lstStyle/>
          <a:p>
            <a:r>
              <a:rPr lang="it-IT" dirty="0"/>
              <a:t>Trattato di Nizza (26.02.2001) - estratto</a:t>
            </a:r>
          </a:p>
        </p:txBody>
      </p:sp>
      <p:sp>
        <p:nvSpPr>
          <p:cNvPr id="3" name="Segnaposto contenuto 2">
            <a:extLst>
              <a:ext uri="{FF2B5EF4-FFF2-40B4-BE49-F238E27FC236}">
                <a16:creationId xmlns:a16="http://schemas.microsoft.com/office/drawing/2014/main" id="{EF3625DB-4B91-440D-A91A-8BD65E92A52B}"/>
              </a:ext>
            </a:extLst>
          </p:cNvPr>
          <p:cNvSpPr>
            <a:spLocks noGrp="1"/>
          </p:cNvSpPr>
          <p:nvPr>
            <p:ph idx="1"/>
          </p:nvPr>
        </p:nvSpPr>
        <p:spPr>
          <a:xfrm>
            <a:off x="872429" y="1380650"/>
            <a:ext cx="10515600" cy="4351338"/>
          </a:xfrm>
        </p:spPr>
        <p:txBody>
          <a:bodyPr>
            <a:noAutofit/>
          </a:bodyPr>
          <a:lstStyle/>
          <a:p>
            <a:r>
              <a:rPr lang="it-IT" sz="1400" b="1" dirty="0"/>
              <a:t>Articolo 27 A</a:t>
            </a:r>
          </a:p>
          <a:p>
            <a:r>
              <a:rPr lang="it-IT" sz="1400" dirty="0"/>
              <a:t>1. Le </a:t>
            </a:r>
            <a:r>
              <a:rPr lang="it-IT" sz="1400" dirty="0">
                <a:solidFill>
                  <a:srgbClr val="FF0000"/>
                </a:solidFill>
              </a:rPr>
              <a:t>cooperazioni rafforzate</a:t>
            </a:r>
            <a:r>
              <a:rPr lang="it-IT" sz="1400" dirty="0"/>
              <a:t> in uno dei settori di cui al presente titolo sono dirette a salvaguardare i valori e a servire gli interessi dell'Unione nel suo insieme, affermando la sua identità come forza coerente sulla scena internazionale. Esse rispettano:</a:t>
            </a:r>
          </a:p>
          <a:p>
            <a:r>
              <a:rPr lang="it-IT" sz="1400" dirty="0"/>
              <a:t>- i principi, gli obiettivi, gli orientamenti generali e la coerenza della politica estera e di sicurezza comune nonché le decisioni adottate nel quadro di tale politica;</a:t>
            </a:r>
          </a:p>
          <a:p>
            <a:r>
              <a:rPr lang="it-IT" sz="1400" dirty="0"/>
              <a:t>- le competenze della Comunità europea;</a:t>
            </a:r>
          </a:p>
          <a:p>
            <a:r>
              <a:rPr lang="it-IT" sz="1400" dirty="0"/>
              <a:t>- la coerenza tra l'insieme delle politiche dell'Unione e l'azione esterna della stessa.</a:t>
            </a:r>
          </a:p>
          <a:p>
            <a:r>
              <a:rPr lang="it-IT" sz="1400" dirty="0"/>
              <a:t>2. Gli articoli da 11 a 27 e gli articoli da 27 B a 28 si applicano alle cooperazioni rafforzate previste dal presente articolo, salvo disposizioni contrarie contenute nell'articolo 27 C e negli articoli da 43 a 45.</a:t>
            </a:r>
          </a:p>
          <a:p>
            <a:r>
              <a:rPr lang="it-IT" sz="1400" b="1" dirty="0"/>
              <a:t>Articolo 40 A</a:t>
            </a:r>
          </a:p>
          <a:p>
            <a:r>
              <a:rPr lang="it-IT" sz="1400" dirty="0"/>
              <a:t>1. Gli Stati membri che intendono instaurare tra loro una cooperazione rafforzata a norma dell'articolo 40 trasmettono una richiesta alla Commissione, che può presentare al Consiglio una proposta al riguardo. Qualora la Commissione non presenti una proposta, essa informa gli Stati membri interessati delle ragioni di tale decisione. Questi ultimi possono in tal caso sottoporre al Consiglio un'iniziativa volta a ottenere l'autorizzazione per la cooperazione rafforzata in questione. </a:t>
            </a:r>
          </a:p>
          <a:p>
            <a:r>
              <a:rPr lang="it-IT" sz="1400" dirty="0"/>
              <a:t>2. L'autorizzazione di cui al paragrafo 1 è concessa, nel rispetto degli articoli da 43 a 45, dal Consiglio, che </a:t>
            </a:r>
            <a:r>
              <a:rPr lang="it-IT" sz="1400" b="1" dirty="0"/>
              <a:t>delibera a maggioranza qualificata</a:t>
            </a:r>
            <a:r>
              <a:rPr lang="it-IT" sz="1400" dirty="0"/>
              <a:t> su proposta della Commissione </a:t>
            </a:r>
            <a:r>
              <a:rPr lang="it-IT" sz="1400" dirty="0">
                <a:solidFill>
                  <a:srgbClr val="FF0000"/>
                </a:solidFill>
              </a:rPr>
              <a:t>o su iniziativa di almeno otto Stati membri </a:t>
            </a:r>
            <a:r>
              <a:rPr lang="it-IT" sz="1400" dirty="0"/>
              <a:t>e previa consultazione del Parlamento europeo. Ai voti dei membri del Consiglio è attribuita la ponderazione di cui all'articolo 205, paragrafo 2 del trattato che istituisce la Comunità europea.</a:t>
            </a:r>
          </a:p>
          <a:p>
            <a:r>
              <a:rPr lang="it-IT" sz="1400" dirty="0"/>
              <a:t>Un membro del Consiglio può chiedere che la questione sia sottoposta al Consiglio europeo. Una volta la questione sollevata in tale sede, il Consiglio può deliberare ai sensi del primo comma del presente paragrafo.</a:t>
            </a:r>
          </a:p>
        </p:txBody>
      </p:sp>
    </p:spTree>
    <p:extLst>
      <p:ext uri="{BB962C8B-B14F-4D97-AF65-F5344CB8AC3E}">
        <p14:creationId xmlns:p14="http://schemas.microsoft.com/office/powerpoint/2010/main" val="254027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competenze UE per la PEI</a:t>
            </a:r>
            <a:endParaRPr lang="en-US" dirty="0"/>
          </a:p>
        </p:txBody>
      </p:sp>
      <p:sp>
        <p:nvSpPr>
          <p:cNvPr id="3" name="Segnaposto contenuto 2"/>
          <p:cNvSpPr>
            <a:spLocks noGrp="1"/>
          </p:cNvSpPr>
          <p:nvPr>
            <p:ph idx="1"/>
          </p:nvPr>
        </p:nvSpPr>
        <p:spPr>
          <a:xfrm>
            <a:off x="834136" y="1658112"/>
            <a:ext cx="10515600" cy="4742688"/>
          </a:xfrm>
        </p:spPr>
        <p:txBody>
          <a:bodyPr>
            <a:normAutofit fontScale="70000" lnSpcReduction="20000"/>
          </a:bodyPr>
          <a:lstStyle/>
          <a:p>
            <a:pPr marL="0" indent="0">
              <a:buNone/>
            </a:pPr>
            <a:r>
              <a:rPr lang="it-IT" dirty="0"/>
              <a:t>I Trattati individuano anche le </a:t>
            </a:r>
            <a:r>
              <a:rPr lang="it-IT" b="1" dirty="0"/>
              <a:t>categorie di competenza </a:t>
            </a:r>
            <a:r>
              <a:rPr lang="it-IT" dirty="0"/>
              <a:t>dell’UE che sono diverse e per quanto riguarda la PE sono 5:</a:t>
            </a:r>
            <a:endParaRPr lang="en-US" dirty="0"/>
          </a:p>
          <a:p>
            <a:pPr marL="514350" indent="-514350">
              <a:buFont typeface="+mj-lt"/>
              <a:buAutoNum type="arabicPeriod"/>
            </a:pPr>
            <a:r>
              <a:rPr lang="it-IT" b="1" dirty="0">
                <a:solidFill>
                  <a:srgbClr val="FF0000"/>
                </a:solidFill>
              </a:rPr>
              <a:t>Competenze esclusive </a:t>
            </a:r>
            <a:r>
              <a:rPr lang="it-IT" dirty="0"/>
              <a:t>(gli Stati Membri possono essere abilitati a farlo per realizzare gli atti/regolamenti dell’UE): </a:t>
            </a:r>
          </a:p>
          <a:p>
            <a:pPr lvl="1"/>
            <a:r>
              <a:rPr lang="it-IT" u="sng" dirty="0"/>
              <a:t>Politica commerciale</a:t>
            </a:r>
          </a:p>
          <a:p>
            <a:pPr lvl="1"/>
            <a:r>
              <a:rPr lang="it-IT" dirty="0"/>
              <a:t>Politica della concorrenza</a:t>
            </a:r>
          </a:p>
          <a:p>
            <a:pPr lvl="1"/>
            <a:r>
              <a:rPr lang="it-IT" dirty="0"/>
              <a:t>Politica della pesca</a:t>
            </a:r>
          </a:p>
          <a:p>
            <a:pPr lvl="1"/>
            <a:r>
              <a:rPr lang="it-IT" u="sng" dirty="0"/>
              <a:t>Politica della moneta</a:t>
            </a:r>
          </a:p>
          <a:p>
            <a:pPr marL="514350" indent="-514350">
              <a:buFont typeface="+mj-lt"/>
              <a:buAutoNum type="arabicPeriod"/>
            </a:pPr>
            <a:r>
              <a:rPr lang="it-IT" b="1" dirty="0">
                <a:solidFill>
                  <a:srgbClr val="FF0000"/>
                </a:solidFill>
              </a:rPr>
              <a:t>Competenze condivise </a:t>
            </a:r>
            <a:r>
              <a:rPr lang="it-IT" dirty="0"/>
              <a:t>in cui l’iniziativa appartiene all’UE. Gestione:</a:t>
            </a:r>
          </a:p>
          <a:p>
            <a:pPr lvl="1"/>
            <a:r>
              <a:rPr lang="it-IT" dirty="0"/>
              <a:t>del mercato interno</a:t>
            </a:r>
          </a:p>
          <a:p>
            <a:pPr lvl="1"/>
            <a:r>
              <a:rPr lang="it-IT" dirty="0"/>
              <a:t>Delle politiche regionali</a:t>
            </a:r>
          </a:p>
          <a:p>
            <a:pPr lvl="1"/>
            <a:r>
              <a:rPr lang="it-IT" dirty="0"/>
              <a:t>Dell’ambiente</a:t>
            </a:r>
          </a:p>
          <a:p>
            <a:pPr lvl="1"/>
            <a:r>
              <a:rPr lang="it-IT" dirty="0"/>
              <a:t>Dell’agricoltura</a:t>
            </a:r>
          </a:p>
          <a:p>
            <a:pPr lvl="1"/>
            <a:r>
              <a:rPr lang="it-IT" dirty="0"/>
              <a:t>Della tutela dei consumatori</a:t>
            </a:r>
          </a:p>
          <a:p>
            <a:pPr lvl="1"/>
            <a:r>
              <a:rPr lang="it-IT" dirty="0"/>
              <a:t>Dei trasporti</a:t>
            </a:r>
          </a:p>
          <a:p>
            <a:pPr lvl="1"/>
            <a:r>
              <a:rPr lang="it-IT" dirty="0"/>
              <a:t>Dell’energia</a:t>
            </a:r>
          </a:p>
          <a:p>
            <a:pPr lvl="1"/>
            <a:r>
              <a:rPr lang="it-IT" dirty="0"/>
              <a:t>UE e stati membri possono concorrere in materia di R&amp;S e di aiuti allo sviluppo, mentre in ambito sociale l’UE si occupa della libera circolazione dei lavoratori e norme minime su orario e condizioni lavorative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31</a:t>
            </a:fld>
            <a:endParaRPr lang="en-US"/>
          </a:p>
        </p:txBody>
      </p:sp>
    </p:spTree>
    <p:extLst>
      <p:ext uri="{BB962C8B-B14F-4D97-AF65-F5344CB8AC3E}">
        <p14:creationId xmlns:p14="http://schemas.microsoft.com/office/powerpoint/2010/main" val="1734566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Competenze (</a:t>
            </a:r>
            <a:r>
              <a:rPr lang="it-IT" dirty="0" err="1"/>
              <a:t>cont</a:t>
            </a:r>
            <a:r>
              <a:rPr lang="it-IT" dirty="0"/>
              <a:t>.)</a:t>
            </a:r>
            <a:endParaRPr lang="en-US" dirty="0"/>
          </a:p>
        </p:txBody>
      </p:sp>
      <p:sp>
        <p:nvSpPr>
          <p:cNvPr id="3" name="Segnaposto contenuto 2"/>
          <p:cNvSpPr>
            <a:spLocks noGrp="1"/>
          </p:cNvSpPr>
          <p:nvPr>
            <p:ph idx="1"/>
          </p:nvPr>
        </p:nvSpPr>
        <p:spPr/>
        <p:txBody>
          <a:bodyPr/>
          <a:lstStyle/>
          <a:p>
            <a:pPr marL="514350" indent="-514350">
              <a:buFont typeface="+mj-lt"/>
              <a:buAutoNum type="arabicPeriod" startAt="3"/>
            </a:pPr>
            <a:r>
              <a:rPr lang="it-IT" dirty="0">
                <a:solidFill>
                  <a:srgbClr val="FF0000"/>
                </a:solidFill>
              </a:rPr>
              <a:t>Coordinamento delle politiche economiche e dell’occupazione </a:t>
            </a:r>
            <a:r>
              <a:rPr lang="it-IT" dirty="0"/>
              <a:t>tra stati membri</a:t>
            </a:r>
          </a:p>
          <a:p>
            <a:pPr marL="514350" indent="-514350">
              <a:buFont typeface="+mj-lt"/>
              <a:buAutoNum type="arabicPeriod" startAt="3"/>
            </a:pPr>
            <a:r>
              <a:rPr lang="it-IT" dirty="0">
                <a:solidFill>
                  <a:srgbClr val="FF0000"/>
                </a:solidFill>
              </a:rPr>
              <a:t>Definizione e realizzazione della politica estera e della sicurezza comune</a:t>
            </a:r>
          </a:p>
          <a:p>
            <a:pPr marL="514350" indent="-514350">
              <a:buFont typeface="+mj-lt"/>
              <a:buAutoNum type="arabicPeriod" startAt="3"/>
            </a:pPr>
            <a:r>
              <a:rPr lang="it-IT" dirty="0"/>
              <a:t>Competenze volte a </a:t>
            </a:r>
            <a:r>
              <a:rPr lang="it-IT" dirty="0">
                <a:solidFill>
                  <a:srgbClr val="FF0000"/>
                </a:solidFill>
              </a:rPr>
              <a:t>sostenere, coordinare e completare </a:t>
            </a:r>
            <a:r>
              <a:rPr lang="it-IT" dirty="0"/>
              <a:t>gli interventi degli stati membri in ambito</a:t>
            </a:r>
          </a:p>
          <a:p>
            <a:pPr lvl="1"/>
            <a:r>
              <a:rPr lang="it-IT" dirty="0"/>
              <a:t>Sanitario</a:t>
            </a:r>
          </a:p>
          <a:p>
            <a:pPr lvl="1"/>
            <a:r>
              <a:rPr lang="it-IT" dirty="0"/>
              <a:t>Industriale</a:t>
            </a:r>
          </a:p>
          <a:p>
            <a:pPr lvl="1"/>
            <a:r>
              <a:rPr lang="it-IT" dirty="0"/>
              <a:t>Culturale</a:t>
            </a:r>
          </a:p>
          <a:p>
            <a:pPr lvl="1"/>
            <a:r>
              <a:rPr lang="it-IT" dirty="0"/>
              <a:t>Educativo</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32</a:t>
            </a:fld>
            <a:endParaRPr lang="en-US"/>
          </a:p>
        </p:txBody>
      </p:sp>
    </p:spTree>
    <p:extLst>
      <p:ext uri="{BB962C8B-B14F-4D97-AF65-F5344CB8AC3E}">
        <p14:creationId xmlns:p14="http://schemas.microsoft.com/office/powerpoint/2010/main" val="2609079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L’UE come federazione</a:t>
            </a:r>
            <a:endParaRPr lang="en-US" dirty="0"/>
          </a:p>
        </p:txBody>
      </p:sp>
      <p:sp>
        <p:nvSpPr>
          <p:cNvPr id="3" name="Segnaposto contenuto 2"/>
          <p:cNvSpPr>
            <a:spLocks noGrp="1"/>
          </p:cNvSpPr>
          <p:nvPr>
            <p:ph idx="1"/>
          </p:nvPr>
        </p:nvSpPr>
        <p:spPr/>
        <p:txBody>
          <a:bodyPr>
            <a:normAutofit lnSpcReduction="10000"/>
          </a:bodyPr>
          <a:lstStyle/>
          <a:p>
            <a:r>
              <a:rPr lang="it-IT" dirty="0"/>
              <a:t>Appare evidente dall’analisi delle competenze che </a:t>
            </a:r>
            <a:r>
              <a:rPr lang="it-IT" dirty="0">
                <a:solidFill>
                  <a:srgbClr val="FF0000"/>
                </a:solidFill>
              </a:rPr>
              <a:t>l’UE è una federazione</a:t>
            </a:r>
            <a:r>
              <a:rPr lang="it-IT" dirty="0"/>
              <a:t>, </a:t>
            </a:r>
            <a:r>
              <a:rPr lang="it-IT" u="sng" dirty="0"/>
              <a:t>poiché dispone in alcuni ambiti di competenze superiori a quelle degli stati</a:t>
            </a:r>
          </a:p>
          <a:p>
            <a:r>
              <a:rPr lang="it-IT" dirty="0"/>
              <a:t>La </a:t>
            </a:r>
            <a:r>
              <a:rPr lang="it-IT" dirty="0">
                <a:solidFill>
                  <a:srgbClr val="FF0000"/>
                </a:solidFill>
              </a:rPr>
              <a:t>complessità del sistema decisionale </a:t>
            </a:r>
            <a:r>
              <a:rPr lang="it-IT" dirty="0"/>
              <a:t>è l’altra caratteristica fondamentale che emerge, poiché vi sono 5 diverse categorie di competenze talvolta sovrapposte e la cui logica non appare molto chiara, anche se si guarda alle preferenze dei diversi stati europei in merito ad es. alla politica estera e degli aiuti (si vorrebbe come competenza esclusiva UE) o al contrario riguardo alle aliquote delle imposte indirette sugli acquisti (competenza UE, ma si preferirebbe degli stati)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33</a:t>
            </a:fld>
            <a:endParaRPr lang="en-US"/>
          </a:p>
        </p:txBody>
      </p:sp>
    </p:spTree>
    <p:extLst>
      <p:ext uri="{BB962C8B-B14F-4D97-AF65-F5344CB8AC3E}">
        <p14:creationId xmlns:p14="http://schemas.microsoft.com/office/powerpoint/2010/main" val="1797528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99081" y="67468"/>
            <a:ext cx="10515600" cy="1325563"/>
          </a:xfrm>
        </p:spPr>
        <p:txBody>
          <a:bodyPr>
            <a:normAutofit/>
          </a:bodyPr>
          <a:lstStyle/>
          <a:p>
            <a:r>
              <a:rPr lang="it-IT" sz="2800" dirty="0" err="1"/>
              <a:t>Tab</a:t>
            </a:r>
            <a:r>
              <a:rPr lang="it-IT" sz="2800" dirty="0"/>
              <a:t>. 2.3 Distribuzione delle competenze per tipo di PE all’interno dell’UE</a:t>
            </a:r>
            <a:endParaRPr lang="en-US" sz="2800"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34</a:t>
            </a:fld>
            <a:endParaRPr lang="en-US"/>
          </a:p>
        </p:txBody>
      </p:sp>
      <p:sp>
        <p:nvSpPr>
          <p:cNvPr id="6" name="CasellaDiTesto 5"/>
          <p:cNvSpPr txBox="1"/>
          <p:nvPr/>
        </p:nvSpPr>
        <p:spPr>
          <a:xfrm>
            <a:off x="9422722" y="4852178"/>
            <a:ext cx="2611174" cy="1754326"/>
          </a:xfrm>
          <a:prstGeom prst="rect">
            <a:avLst/>
          </a:prstGeom>
          <a:noFill/>
        </p:spPr>
        <p:txBody>
          <a:bodyPr wrap="square" rtlCol="0">
            <a:spAutoFit/>
          </a:bodyPr>
          <a:lstStyle/>
          <a:p>
            <a:r>
              <a:rPr lang="it-IT" i="1" dirty="0"/>
              <a:t>Fonte: T. </a:t>
            </a:r>
            <a:r>
              <a:rPr lang="it-IT" i="1" dirty="0" err="1"/>
              <a:t>Padoa-Schioppa</a:t>
            </a:r>
            <a:r>
              <a:rPr lang="it-IT" i="1" dirty="0"/>
              <a:t>* in </a:t>
            </a:r>
            <a:r>
              <a:rPr lang="it-IT" i="1" dirty="0" err="1"/>
              <a:t>Bennassy-Quéré</a:t>
            </a:r>
            <a:r>
              <a:rPr lang="it-IT" i="1" dirty="0"/>
              <a:t> et al (2019), p.156</a:t>
            </a:r>
          </a:p>
          <a:p>
            <a:r>
              <a:rPr lang="it-IT" i="1" dirty="0"/>
              <a:t>* 1979-1983 Direttore generale Economia e Finanza della CE</a:t>
            </a:r>
            <a:endParaRPr lang="en-US" i="1" dirty="0"/>
          </a:p>
        </p:txBody>
      </p:sp>
      <p:graphicFrame>
        <p:nvGraphicFramePr>
          <p:cNvPr id="12" name="Tabella 11">
            <a:extLst>
              <a:ext uri="{FF2B5EF4-FFF2-40B4-BE49-F238E27FC236}">
                <a16:creationId xmlns:a16="http://schemas.microsoft.com/office/drawing/2014/main" id="{3DE78278-54DE-48B8-9F44-142B1A776EE2}"/>
              </a:ext>
            </a:extLst>
          </p:cNvPr>
          <p:cNvGraphicFramePr>
            <a:graphicFrameLocks noGrp="1"/>
          </p:cNvGraphicFramePr>
          <p:nvPr>
            <p:extLst>
              <p:ext uri="{D42A27DB-BD31-4B8C-83A1-F6EECF244321}">
                <p14:modId xmlns:p14="http://schemas.microsoft.com/office/powerpoint/2010/main" val="1749054327"/>
              </p:ext>
            </p:extLst>
          </p:nvPr>
        </p:nvGraphicFramePr>
        <p:xfrm>
          <a:off x="679688" y="991552"/>
          <a:ext cx="8552329" cy="5547360"/>
        </p:xfrm>
        <a:graphic>
          <a:graphicData uri="http://schemas.openxmlformats.org/drawingml/2006/table">
            <a:tbl>
              <a:tblPr firstRow="1" bandRow="1">
                <a:tableStyleId>{5C22544A-7EE6-4342-B048-85BDC9FD1C3A}</a:tableStyleId>
              </a:tblPr>
              <a:tblGrid>
                <a:gridCol w="5613609">
                  <a:extLst>
                    <a:ext uri="{9D8B030D-6E8A-4147-A177-3AD203B41FA5}">
                      <a16:colId xmlns:a16="http://schemas.microsoft.com/office/drawing/2014/main" val="1232693761"/>
                    </a:ext>
                  </a:extLst>
                </a:gridCol>
                <a:gridCol w="1399473">
                  <a:extLst>
                    <a:ext uri="{9D8B030D-6E8A-4147-A177-3AD203B41FA5}">
                      <a16:colId xmlns:a16="http://schemas.microsoft.com/office/drawing/2014/main" val="1771834880"/>
                    </a:ext>
                  </a:extLst>
                </a:gridCol>
                <a:gridCol w="1539247">
                  <a:extLst>
                    <a:ext uri="{9D8B030D-6E8A-4147-A177-3AD203B41FA5}">
                      <a16:colId xmlns:a16="http://schemas.microsoft.com/office/drawing/2014/main" val="1475878006"/>
                    </a:ext>
                  </a:extLst>
                </a:gridCol>
              </a:tblGrid>
              <a:tr h="343085">
                <a:tc>
                  <a:txBody>
                    <a:bodyPr/>
                    <a:lstStyle/>
                    <a:p>
                      <a:endParaRPr lang="it-IT" dirty="0"/>
                    </a:p>
                  </a:txBody>
                  <a:tcPr/>
                </a:tc>
                <a:tc>
                  <a:txBody>
                    <a:bodyPr/>
                    <a:lstStyle/>
                    <a:p>
                      <a:pPr algn="ctr"/>
                      <a:r>
                        <a:rPr lang="it-IT" sz="2000" dirty="0"/>
                        <a:t>STATI</a:t>
                      </a:r>
                    </a:p>
                  </a:txBody>
                  <a:tcPr/>
                </a:tc>
                <a:tc>
                  <a:txBody>
                    <a:bodyPr/>
                    <a:lstStyle/>
                    <a:p>
                      <a:pPr algn="ctr"/>
                      <a:r>
                        <a:rPr lang="it-IT" sz="2000" dirty="0"/>
                        <a:t>UNIONE</a:t>
                      </a:r>
                    </a:p>
                  </a:txBody>
                  <a:tcPr/>
                </a:tc>
                <a:extLst>
                  <a:ext uri="{0D108BD9-81ED-4DB2-BD59-A6C34878D82A}">
                    <a16:rowId xmlns:a16="http://schemas.microsoft.com/office/drawing/2014/main" val="1466512088"/>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1" dirty="0"/>
                        <a:t>Allocazione</a:t>
                      </a:r>
                    </a:p>
                  </a:txBody>
                  <a:tcPr/>
                </a:tc>
                <a:tc>
                  <a:txBody>
                    <a:bodyPr/>
                    <a:lstStyle/>
                    <a:p>
                      <a:pPr algn="ctr"/>
                      <a:endParaRPr lang="it-IT" sz="2000" dirty="0"/>
                    </a:p>
                  </a:txBody>
                  <a:tcPr/>
                </a:tc>
                <a:tc>
                  <a:txBody>
                    <a:bodyPr/>
                    <a:lstStyle/>
                    <a:p>
                      <a:pPr algn="ctr"/>
                      <a:endParaRPr lang="it-IT" sz="2000"/>
                    </a:p>
                  </a:txBody>
                  <a:tcPr/>
                </a:tc>
                <a:extLst>
                  <a:ext uri="{0D108BD9-81ED-4DB2-BD59-A6C34878D82A}">
                    <a16:rowId xmlns:a16="http://schemas.microsoft.com/office/drawing/2014/main" val="3741563995"/>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Regolamentazione dei mercati dei beni e dei servizi</a:t>
                      </a:r>
                    </a:p>
                  </a:txBody>
                  <a:tcPr/>
                </a:tc>
                <a:tc>
                  <a:txBody>
                    <a:bodyPr/>
                    <a:lstStyle/>
                    <a:p>
                      <a:pPr algn="ctr"/>
                      <a:r>
                        <a:rPr lang="it-IT" sz="2000" dirty="0"/>
                        <a:t>X</a:t>
                      </a:r>
                    </a:p>
                  </a:txBody>
                  <a:tcPr/>
                </a:tc>
                <a:tc>
                  <a:txBody>
                    <a:bodyPr/>
                    <a:lstStyle/>
                    <a:p>
                      <a:pPr algn="ctr"/>
                      <a:r>
                        <a:rPr lang="it-IT" sz="2000" dirty="0"/>
                        <a:t>XX</a:t>
                      </a:r>
                    </a:p>
                  </a:txBody>
                  <a:tcPr/>
                </a:tc>
                <a:extLst>
                  <a:ext uri="{0D108BD9-81ED-4DB2-BD59-A6C34878D82A}">
                    <a16:rowId xmlns:a16="http://schemas.microsoft.com/office/drawing/2014/main" val="3859785996"/>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Regolamentazione dei mercati dei capitali</a:t>
                      </a:r>
                    </a:p>
                  </a:txBody>
                  <a:tcPr/>
                </a:tc>
                <a:tc>
                  <a:txBody>
                    <a:bodyPr/>
                    <a:lstStyle/>
                    <a:p>
                      <a:pPr algn="ctr"/>
                      <a:r>
                        <a:rPr lang="it-IT" sz="2000" dirty="0"/>
                        <a:t>X</a:t>
                      </a:r>
                    </a:p>
                  </a:txBody>
                  <a:tcPr/>
                </a:tc>
                <a:tc>
                  <a:txBody>
                    <a:bodyPr/>
                    <a:lstStyle/>
                    <a:p>
                      <a:pPr algn="ctr"/>
                      <a:r>
                        <a:rPr lang="it-IT" sz="2000" dirty="0"/>
                        <a:t>XX</a:t>
                      </a:r>
                    </a:p>
                  </a:txBody>
                  <a:tcPr/>
                </a:tc>
                <a:extLst>
                  <a:ext uri="{0D108BD9-81ED-4DB2-BD59-A6C34878D82A}">
                    <a16:rowId xmlns:a16="http://schemas.microsoft.com/office/drawing/2014/main" val="1347562267"/>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Regolamentazione dei mercati del lavoro</a:t>
                      </a:r>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981094820"/>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Infrastrutture, ricerca, istruzione</a:t>
                      </a:r>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2499967311"/>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t>Sostegno all’agricoltura</a:t>
                      </a:r>
                    </a:p>
                  </a:txBody>
                  <a:tcPr/>
                </a:tc>
                <a:tc>
                  <a:txBody>
                    <a:bodyPr/>
                    <a:lstStyle/>
                    <a:p>
                      <a:pPr algn="ctr"/>
                      <a:r>
                        <a:rPr lang="it-IT" sz="2000" dirty="0"/>
                        <a:t>-</a:t>
                      </a:r>
                    </a:p>
                  </a:txBody>
                  <a:tcPr/>
                </a:tc>
                <a:tc>
                  <a:txBody>
                    <a:bodyPr/>
                    <a:lstStyle/>
                    <a:p>
                      <a:pPr algn="ctr"/>
                      <a:r>
                        <a:rPr lang="it-IT" sz="2000" dirty="0"/>
                        <a:t>XXX</a:t>
                      </a:r>
                    </a:p>
                  </a:txBody>
                  <a:tcPr/>
                </a:tc>
                <a:extLst>
                  <a:ext uri="{0D108BD9-81ED-4DB2-BD59-A6C34878D82A}">
                    <a16:rowId xmlns:a16="http://schemas.microsoft.com/office/drawing/2014/main" val="3383844358"/>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1" dirty="0"/>
                        <a:t>Stabilizzazione</a:t>
                      </a:r>
                      <a:endParaRPr lang="it-IT" dirty="0"/>
                    </a:p>
                  </a:txBody>
                  <a:tcPr/>
                </a:tc>
                <a:tc>
                  <a:txBody>
                    <a:bodyPr/>
                    <a:lstStyle/>
                    <a:p>
                      <a:pPr algn="ctr"/>
                      <a:endParaRPr lang="it-IT" sz="2000"/>
                    </a:p>
                  </a:txBody>
                  <a:tcPr/>
                </a:tc>
                <a:tc>
                  <a:txBody>
                    <a:bodyPr/>
                    <a:lstStyle/>
                    <a:p>
                      <a:pPr algn="ctr"/>
                      <a:endParaRPr lang="it-IT" sz="2000" dirty="0"/>
                    </a:p>
                  </a:txBody>
                  <a:tcPr/>
                </a:tc>
                <a:extLst>
                  <a:ext uri="{0D108BD9-81ED-4DB2-BD59-A6C34878D82A}">
                    <a16:rowId xmlns:a16="http://schemas.microsoft.com/office/drawing/2014/main" val="2218436624"/>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FF0000"/>
                          </a:solidFill>
                        </a:rPr>
                        <a:t>Politica monetaria e di cambio</a:t>
                      </a:r>
                      <a:endParaRPr lang="it-IT" dirty="0">
                        <a:solidFill>
                          <a:srgbClr val="FF0000"/>
                        </a:solidFill>
                      </a:endParaRPr>
                    </a:p>
                  </a:txBody>
                  <a:tcPr/>
                </a:tc>
                <a:tc>
                  <a:txBody>
                    <a:bodyPr/>
                    <a:lstStyle/>
                    <a:p>
                      <a:pPr algn="ctr"/>
                      <a:r>
                        <a:rPr lang="it-IT" sz="2000" dirty="0"/>
                        <a:t>-</a:t>
                      </a:r>
                    </a:p>
                  </a:txBody>
                  <a:tcPr/>
                </a:tc>
                <a:tc>
                  <a:txBody>
                    <a:bodyPr/>
                    <a:lstStyle/>
                    <a:p>
                      <a:pPr algn="ctr"/>
                      <a:r>
                        <a:rPr lang="it-IT" sz="2000" dirty="0"/>
                        <a:t>XXX</a:t>
                      </a:r>
                    </a:p>
                  </a:txBody>
                  <a:tcPr/>
                </a:tc>
                <a:extLst>
                  <a:ext uri="{0D108BD9-81ED-4DB2-BD59-A6C34878D82A}">
                    <a16:rowId xmlns:a16="http://schemas.microsoft.com/office/drawing/2014/main" val="3089889721"/>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solidFill>
                            <a:srgbClr val="FF0000"/>
                          </a:solidFill>
                        </a:rPr>
                        <a:t>Politiche di Bilancio</a:t>
                      </a:r>
                      <a:endParaRPr lang="it-IT" dirty="0">
                        <a:solidFill>
                          <a:srgbClr val="FF0000"/>
                        </a:solidFill>
                      </a:endParaRPr>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1960314199"/>
                  </a:ext>
                </a:extLst>
              </a:tr>
              <a:tr h="343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1" dirty="0"/>
                        <a:t>Redistribuzione</a:t>
                      </a:r>
                      <a:endParaRPr lang="it-IT" dirty="0"/>
                    </a:p>
                  </a:txBody>
                  <a:tcPr/>
                </a:tc>
                <a:tc>
                  <a:txBody>
                    <a:bodyPr/>
                    <a:lstStyle/>
                    <a:p>
                      <a:pPr algn="ctr"/>
                      <a:endParaRPr lang="it-IT" sz="2000"/>
                    </a:p>
                  </a:txBody>
                  <a:tcPr/>
                </a:tc>
                <a:tc>
                  <a:txBody>
                    <a:bodyPr/>
                    <a:lstStyle/>
                    <a:p>
                      <a:pPr algn="ctr"/>
                      <a:endParaRPr lang="it-IT" sz="2000" dirty="0"/>
                    </a:p>
                  </a:txBody>
                  <a:tcPr/>
                </a:tc>
                <a:extLst>
                  <a:ext uri="{0D108BD9-81ED-4DB2-BD59-A6C34878D82A}">
                    <a16:rowId xmlns:a16="http://schemas.microsoft.com/office/drawing/2014/main" val="1969402344"/>
                  </a:ext>
                </a:extLst>
              </a:tr>
              <a:tr h="343085">
                <a:tc>
                  <a:txBody>
                    <a:bodyPr/>
                    <a:lstStyle/>
                    <a:p>
                      <a:r>
                        <a:rPr lang="it-IT" sz="1800" dirty="0"/>
                        <a:t>Interpersonale (imposizione diretta, trasferimenti sociali </a:t>
                      </a:r>
                      <a:endParaRPr lang="it-IT" dirty="0"/>
                    </a:p>
                  </a:txBody>
                  <a:tcPr/>
                </a:tc>
                <a:tc>
                  <a:txBody>
                    <a:bodyPr/>
                    <a:lstStyle/>
                    <a:p>
                      <a:pPr algn="ctr"/>
                      <a:r>
                        <a:rPr lang="it-IT" sz="2000" dirty="0"/>
                        <a:t>XXX</a:t>
                      </a:r>
                    </a:p>
                  </a:txBody>
                  <a:tcPr/>
                </a:tc>
                <a:tc>
                  <a:txBody>
                    <a:bodyPr/>
                    <a:lstStyle/>
                    <a:p>
                      <a:pPr algn="ctr"/>
                      <a:r>
                        <a:rPr lang="it-IT" sz="2000" dirty="0"/>
                        <a:t>-</a:t>
                      </a:r>
                    </a:p>
                  </a:txBody>
                  <a:tcPr/>
                </a:tc>
                <a:extLst>
                  <a:ext uri="{0D108BD9-81ED-4DB2-BD59-A6C34878D82A}">
                    <a16:rowId xmlns:a16="http://schemas.microsoft.com/office/drawing/2014/main" val="1736753440"/>
                  </a:ext>
                </a:extLst>
              </a:tr>
              <a:tr h="343085">
                <a:tc>
                  <a:txBody>
                    <a:bodyPr/>
                    <a:lstStyle/>
                    <a:p>
                      <a:r>
                        <a:rPr lang="it-IT" sz="1800" dirty="0">
                          <a:solidFill>
                            <a:srgbClr val="FF0000"/>
                          </a:solidFill>
                        </a:rPr>
                        <a:t>Interregionale </a:t>
                      </a:r>
                      <a:endParaRPr lang="it-IT" dirty="0"/>
                    </a:p>
                  </a:txBody>
                  <a:tcPr/>
                </a:tc>
                <a:tc>
                  <a:txBody>
                    <a:bodyPr/>
                    <a:lstStyle/>
                    <a:p>
                      <a:pPr algn="ctr"/>
                      <a:r>
                        <a:rPr lang="it-IT" sz="2000" dirty="0"/>
                        <a:t>XX</a:t>
                      </a:r>
                    </a:p>
                  </a:txBody>
                  <a:tcPr/>
                </a:tc>
                <a:tc>
                  <a:txBody>
                    <a:bodyPr/>
                    <a:lstStyle/>
                    <a:p>
                      <a:pPr algn="ctr"/>
                      <a:r>
                        <a:rPr lang="it-IT" sz="2000" dirty="0"/>
                        <a:t>X</a:t>
                      </a:r>
                    </a:p>
                  </a:txBody>
                  <a:tcPr/>
                </a:tc>
                <a:extLst>
                  <a:ext uri="{0D108BD9-81ED-4DB2-BD59-A6C34878D82A}">
                    <a16:rowId xmlns:a16="http://schemas.microsoft.com/office/drawing/2014/main" val="2109411741"/>
                  </a:ext>
                </a:extLst>
              </a:tr>
              <a:tr h="343085">
                <a:tc>
                  <a:txBody>
                    <a:bodyPr/>
                    <a:lstStyle/>
                    <a:p>
                      <a:r>
                        <a:rPr lang="it-IT" sz="1800" u="none" dirty="0">
                          <a:solidFill>
                            <a:srgbClr val="FF0000"/>
                          </a:solidFill>
                        </a:rPr>
                        <a:t>Internazionale</a:t>
                      </a:r>
                      <a:r>
                        <a:rPr lang="it-IT" sz="1800" u="none" dirty="0"/>
                        <a:t> </a:t>
                      </a:r>
                      <a:r>
                        <a:rPr lang="it-IT" sz="1800" dirty="0"/>
                        <a:t>(all’interno dell’UE)</a:t>
                      </a:r>
                      <a:endParaRPr lang="it-IT" dirty="0"/>
                    </a:p>
                  </a:txBody>
                  <a:tcPr/>
                </a:tc>
                <a:tc>
                  <a:txBody>
                    <a:bodyPr/>
                    <a:lstStyle/>
                    <a:p>
                      <a:pPr algn="ctr"/>
                      <a:r>
                        <a:rPr lang="it-IT" sz="2000" dirty="0"/>
                        <a:t>-</a:t>
                      </a:r>
                    </a:p>
                  </a:txBody>
                  <a:tcPr/>
                </a:tc>
                <a:tc>
                  <a:txBody>
                    <a:bodyPr/>
                    <a:lstStyle/>
                    <a:p>
                      <a:pPr algn="ctr"/>
                      <a:r>
                        <a:rPr lang="it-IT" sz="2000" dirty="0"/>
                        <a:t>XXX</a:t>
                      </a:r>
                    </a:p>
                  </a:txBody>
                  <a:tcPr/>
                </a:tc>
                <a:extLst>
                  <a:ext uri="{0D108BD9-81ED-4DB2-BD59-A6C34878D82A}">
                    <a16:rowId xmlns:a16="http://schemas.microsoft.com/office/drawing/2014/main" val="942442439"/>
                  </a:ext>
                </a:extLst>
              </a:tr>
            </a:tbl>
          </a:graphicData>
        </a:graphic>
      </p:graphicFrame>
      <p:sp>
        <p:nvSpPr>
          <p:cNvPr id="2" name="Ovale 1">
            <a:extLst>
              <a:ext uri="{FF2B5EF4-FFF2-40B4-BE49-F238E27FC236}">
                <a16:creationId xmlns:a16="http://schemas.microsoft.com/office/drawing/2014/main" id="{4F51BB96-6917-4F4A-8B32-90E7952C65B6}"/>
              </a:ext>
            </a:extLst>
          </p:cNvPr>
          <p:cNvSpPr/>
          <p:nvPr/>
        </p:nvSpPr>
        <p:spPr>
          <a:xfrm>
            <a:off x="8201152" y="3340608"/>
            <a:ext cx="532384" cy="5283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201AD9F8-9EDE-4802-8BF4-A75D30CF6CB3}"/>
              </a:ext>
            </a:extLst>
          </p:cNvPr>
          <p:cNvSpPr/>
          <p:nvPr/>
        </p:nvSpPr>
        <p:spPr>
          <a:xfrm>
            <a:off x="8207248" y="4094480"/>
            <a:ext cx="532384" cy="5283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490DB160-BE3B-4F1B-8096-62CF394ECEB7}"/>
              </a:ext>
            </a:extLst>
          </p:cNvPr>
          <p:cNvSpPr/>
          <p:nvPr/>
        </p:nvSpPr>
        <p:spPr>
          <a:xfrm>
            <a:off x="8201152" y="6078184"/>
            <a:ext cx="532384" cy="5283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283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009" y="365125"/>
            <a:ext cx="6570905" cy="1325563"/>
          </a:xfrm>
        </p:spPr>
        <p:txBody>
          <a:bodyPr>
            <a:normAutofit fontScale="90000"/>
          </a:bodyPr>
          <a:lstStyle/>
          <a:p>
            <a:r>
              <a:rPr lang="it-IT" dirty="0"/>
              <a:t>Le ipotesi alla base della distribuzione delle competenze</a:t>
            </a:r>
            <a:endParaRPr lang="en-US" dirty="0"/>
          </a:p>
        </p:txBody>
      </p:sp>
      <p:sp>
        <p:nvSpPr>
          <p:cNvPr id="3" name="Segnaposto contenuto 2"/>
          <p:cNvSpPr>
            <a:spLocks noGrp="1"/>
          </p:cNvSpPr>
          <p:nvPr>
            <p:ph idx="1"/>
          </p:nvPr>
        </p:nvSpPr>
        <p:spPr>
          <a:xfrm>
            <a:off x="838200" y="1825625"/>
            <a:ext cx="5650149" cy="4351338"/>
          </a:xfrm>
        </p:spPr>
        <p:txBody>
          <a:bodyPr>
            <a:normAutofit fontScale="92500" lnSpcReduction="10000"/>
          </a:bodyPr>
          <a:lstStyle/>
          <a:p>
            <a:pPr marL="514350" indent="-514350">
              <a:buFont typeface="+mj-lt"/>
              <a:buAutoNum type="arabicPeriod"/>
            </a:pPr>
            <a:r>
              <a:rPr lang="it-IT" dirty="0"/>
              <a:t>La </a:t>
            </a:r>
            <a:r>
              <a:rPr lang="it-IT" dirty="0">
                <a:solidFill>
                  <a:srgbClr val="FF0000"/>
                </a:solidFill>
              </a:rPr>
              <a:t>mobilità delle merci e dei capitali è quasi perfetta</a:t>
            </a:r>
            <a:r>
              <a:rPr lang="it-IT" dirty="0"/>
              <a:t>, quella del </a:t>
            </a:r>
            <a:r>
              <a:rPr lang="it-IT" dirty="0">
                <a:hlinkClick r:id="rId2"/>
              </a:rPr>
              <a:t>lavoro</a:t>
            </a:r>
            <a:r>
              <a:rPr lang="it-IT" dirty="0"/>
              <a:t> è invece quasi nulla</a:t>
            </a:r>
          </a:p>
          <a:p>
            <a:pPr marL="514350" indent="-514350">
              <a:buFont typeface="+mj-lt"/>
              <a:buAutoNum type="arabicPeriod"/>
            </a:pPr>
            <a:r>
              <a:rPr lang="it-IT" dirty="0"/>
              <a:t>La </a:t>
            </a:r>
            <a:r>
              <a:rPr lang="it-IT" dirty="0">
                <a:solidFill>
                  <a:srgbClr val="FF0000"/>
                </a:solidFill>
              </a:rPr>
              <a:t>gestione del mercato unico è sotto la responsabilità dell’Unione</a:t>
            </a:r>
            <a:r>
              <a:rPr lang="it-IT" dirty="0"/>
              <a:t>, ma gli stati rimangono in concorrenza per le altre politiche di allocazione (solo sostegno UE).</a:t>
            </a:r>
          </a:p>
          <a:p>
            <a:pPr marL="514350" indent="-514350">
              <a:buFont typeface="+mj-lt"/>
              <a:buAutoNum type="arabicPeriod"/>
            </a:pPr>
            <a:r>
              <a:rPr lang="it-IT" dirty="0"/>
              <a:t>Il </a:t>
            </a:r>
            <a:r>
              <a:rPr lang="it-IT" dirty="0">
                <a:solidFill>
                  <a:srgbClr val="FF0000"/>
                </a:solidFill>
              </a:rPr>
              <a:t>mercato unico implica la moneta unica </a:t>
            </a:r>
            <a:r>
              <a:rPr lang="it-IT" dirty="0"/>
              <a:t>(dibattito molto acceso sul ruolo della moneta unica nell’intensificazione del commercio).</a:t>
            </a:r>
          </a:p>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35</a:t>
            </a:fld>
            <a:endParaRPr lang="en-US"/>
          </a:p>
        </p:txBody>
      </p:sp>
      <p:pic>
        <p:nvPicPr>
          <p:cNvPr id="6" name="Immagine 5"/>
          <p:cNvPicPr>
            <a:picLocks noChangeAspect="1"/>
          </p:cNvPicPr>
          <p:nvPr/>
        </p:nvPicPr>
        <p:blipFill>
          <a:blip r:embed="rId3"/>
          <a:stretch>
            <a:fillRect/>
          </a:stretch>
        </p:blipFill>
        <p:spPr>
          <a:xfrm>
            <a:off x="6784914" y="108061"/>
            <a:ext cx="5314801" cy="6330400"/>
          </a:xfrm>
          <a:prstGeom prst="rect">
            <a:avLst/>
          </a:prstGeom>
        </p:spPr>
      </p:pic>
    </p:spTree>
    <p:extLst>
      <p:ext uri="{BB962C8B-B14F-4D97-AF65-F5344CB8AC3E}">
        <p14:creationId xmlns:p14="http://schemas.microsoft.com/office/powerpoint/2010/main" val="3753093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ipotesi (</a:t>
            </a:r>
            <a:r>
              <a:rPr lang="it-IT" dirty="0" err="1"/>
              <a:t>cont</a:t>
            </a:r>
            <a:r>
              <a:rPr lang="it-IT" dirty="0"/>
              <a:t>,)</a:t>
            </a:r>
            <a:endParaRPr lang="en-US" dirty="0"/>
          </a:p>
        </p:txBody>
      </p:sp>
      <p:sp>
        <p:nvSpPr>
          <p:cNvPr id="3" name="Segnaposto contenuto 2"/>
          <p:cNvSpPr>
            <a:spLocks noGrp="1"/>
          </p:cNvSpPr>
          <p:nvPr>
            <p:ph idx="1"/>
          </p:nvPr>
        </p:nvSpPr>
        <p:spPr>
          <a:xfrm>
            <a:off x="809827" y="1575881"/>
            <a:ext cx="10572345" cy="2704290"/>
          </a:xfrm>
        </p:spPr>
        <p:txBody>
          <a:bodyPr>
            <a:normAutofit fontScale="85000" lnSpcReduction="20000"/>
          </a:bodyPr>
          <a:lstStyle/>
          <a:p>
            <a:pPr marL="514350" indent="-514350">
              <a:buFont typeface="+mj-lt"/>
              <a:buAutoNum type="arabicPeriod" startAt="4"/>
            </a:pPr>
            <a:r>
              <a:rPr lang="it-IT" dirty="0">
                <a:solidFill>
                  <a:srgbClr val="FF0000"/>
                </a:solidFill>
              </a:rPr>
              <a:t>La moneta unica non implica un bilancio federale </a:t>
            </a:r>
            <a:r>
              <a:rPr lang="it-IT" dirty="0">
                <a:highlight>
                  <a:srgbClr val="FFFF00"/>
                </a:highlight>
              </a:rPr>
              <a:t>ma una sorveglianza delle politiche di bilancio nazionali </a:t>
            </a:r>
            <a:r>
              <a:rPr lang="it-IT" dirty="0"/>
              <a:t>(il bilancio dell’UE ammonta solo all’1,24% del RNL di ogni paese membro=1/40 delle spese pubbliche dell’UE): Problema </a:t>
            </a:r>
            <a:r>
              <a:rPr lang="it-IT" dirty="0">
                <a:sym typeface="Symbol" panose="05050102010706020507" pitchFamily="18" charset="2"/>
              </a:rPr>
              <a:t> funzione di stabilizzazione mal definita</a:t>
            </a:r>
          </a:p>
          <a:p>
            <a:pPr marL="514350" indent="-514350">
              <a:buFont typeface="+mj-lt"/>
              <a:buAutoNum type="arabicPeriod" startAt="4"/>
            </a:pPr>
            <a:r>
              <a:rPr lang="it-IT" dirty="0"/>
              <a:t>L’Unione non interviene nella redistribuzione interpersonale, </a:t>
            </a:r>
            <a:r>
              <a:rPr lang="it-IT" dirty="0">
                <a:highlight>
                  <a:srgbClr val="FFFF00"/>
                </a:highlight>
              </a:rPr>
              <a:t>ma ha un ruolo di redistribuzione fra regioni e fra paesi</a:t>
            </a:r>
            <a:r>
              <a:rPr lang="it-IT" dirty="0"/>
              <a:t>.</a:t>
            </a:r>
          </a:p>
          <a:p>
            <a:pPr lvl="1"/>
            <a:r>
              <a:rPr lang="it-IT" dirty="0"/>
              <a:t>Fino agli anni ‘80 solo PAC</a:t>
            </a:r>
          </a:p>
          <a:p>
            <a:pPr lvl="1"/>
            <a:r>
              <a:rPr lang="it-IT" dirty="0"/>
              <a:t>Dall’inizio degli anni ‘80 aumento dei fondi strutturali a sostegno delle politiche regionali</a:t>
            </a:r>
          </a:p>
          <a:p>
            <a:pPr lvl="1"/>
            <a:r>
              <a:rPr lang="it-IT" dirty="0"/>
              <a:t>Riforma dei fondi nella programmazione 2014-2020</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36</a:t>
            </a:fld>
            <a:endParaRPr lang="en-US"/>
          </a:p>
        </p:txBody>
      </p:sp>
      <p:pic>
        <p:nvPicPr>
          <p:cNvPr id="5" name="Immagine 4"/>
          <p:cNvPicPr>
            <a:picLocks noChangeAspect="1"/>
          </p:cNvPicPr>
          <p:nvPr/>
        </p:nvPicPr>
        <p:blipFill>
          <a:blip r:embed="rId2"/>
          <a:stretch>
            <a:fillRect/>
          </a:stretch>
        </p:blipFill>
        <p:spPr>
          <a:xfrm>
            <a:off x="3988339" y="4149034"/>
            <a:ext cx="6401241" cy="2708966"/>
          </a:xfrm>
          <a:prstGeom prst="rect">
            <a:avLst/>
          </a:prstGeom>
        </p:spPr>
      </p:pic>
      <p:sp>
        <p:nvSpPr>
          <p:cNvPr id="6" name="CasellaDiTesto 5"/>
          <p:cNvSpPr txBox="1"/>
          <p:nvPr/>
        </p:nvSpPr>
        <p:spPr>
          <a:xfrm>
            <a:off x="838200" y="4902740"/>
            <a:ext cx="2683213" cy="923330"/>
          </a:xfrm>
          <a:prstGeom prst="rect">
            <a:avLst/>
          </a:prstGeom>
          <a:noFill/>
        </p:spPr>
        <p:txBody>
          <a:bodyPr wrap="square" rtlCol="0">
            <a:spAutoFit/>
          </a:bodyPr>
          <a:lstStyle/>
          <a:p>
            <a:r>
              <a:rPr lang="it-IT" dirty="0">
                <a:hlinkClick r:id="rId3"/>
              </a:rPr>
              <a:t>Programmi di finanziamento UE </a:t>
            </a:r>
            <a:endParaRPr lang="it-IT" dirty="0"/>
          </a:p>
          <a:p>
            <a:r>
              <a:rPr lang="it-IT" dirty="0">
                <a:hlinkClick r:id="rId4"/>
              </a:rPr>
              <a:t>Spesa 2021-2027</a:t>
            </a:r>
            <a:endParaRPr lang="en-US" dirty="0"/>
          </a:p>
        </p:txBody>
      </p:sp>
    </p:spTree>
    <p:extLst>
      <p:ext uri="{BB962C8B-B14F-4D97-AF65-F5344CB8AC3E}">
        <p14:creationId xmlns:p14="http://schemas.microsoft.com/office/powerpoint/2010/main" val="10487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La Global governance e le </a:t>
            </a:r>
            <a:r>
              <a:rPr lang="en-US" dirty="0" err="1"/>
              <a:t>Istituzioni</a:t>
            </a:r>
            <a:endParaRPr lang="en-US" dirty="0"/>
          </a:p>
        </p:txBody>
      </p:sp>
      <p:sp>
        <p:nvSpPr>
          <p:cNvPr id="3" name="Segnaposto contenuto 2"/>
          <p:cNvSpPr>
            <a:spLocks noGrp="1"/>
          </p:cNvSpPr>
          <p:nvPr>
            <p:ph idx="1"/>
          </p:nvPr>
        </p:nvSpPr>
        <p:spPr>
          <a:xfrm>
            <a:off x="760378" y="1432251"/>
            <a:ext cx="10515600" cy="3522062"/>
          </a:xfrm>
        </p:spPr>
        <p:txBody>
          <a:bodyPr>
            <a:normAutofit fontScale="92500" lnSpcReduction="20000"/>
          </a:bodyPr>
          <a:lstStyle/>
          <a:p>
            <a:r>
              <a:rPr lang="it-IT" dirty="0"/>
              <a:t>Chi definisce gli indirizzi e le azioni di PEI, vale a dire la gestione del governo globale dell’economia dal punto di vista monetario, finanziario e commerciale (la c.d. Global </a:t>
            </a:r>
            <a:r>
              <a:rPr lang="it-IT" dirty="0" err="1"/>
              <a:t>governance</a:t>
            </a:r>
            <a:r>
              <a:rPr lang="it-IT" dirty="0"/>
              <a:t>)?</a:t>
            </a:r>
          </a:p>
          <a:p>
            <a:r>
              <a:rPr lang="it-IT" dirty="0">
                <a:highlight>
                  <a:srgbClr val="FFFF00"/>
                </a:highlight>
              </a:rPr>
              <a:t>Le Istituzioni internazionali</a:t>
            </a:r>
            <a:r>
              <a:rPr lang="it-IT" dirty="0"/>
              <a:t>: insieme di regole e strutture organizzative, formali e informali, in grado di </a:t>
            </a:r>
            <a:r>
              <a:rPr lang="it-IT" u="sng" dirty="0"/>
              <a:t>agevolare il coordinamento delle decisioni</a:t>
            </a:r>
            <a:r>
              <a:rPr lang="it-IT" dirty="0"/>
              <a:t> fra Stati in materia di PE</a:t>
            </a:r>
          </a:p>
          <a:p>
            <a:r>
              <a:rPr lang="it-IT" dirty="0"/>
              <a:t>Vanno distinte in:</a:t>
            </a:r>
          </a:p>
          <a:p>
            <a:pPr lvl="1"/>
            <a:r>
              <a:rPr lang="it-IT" b="1" dirty="0"/>
              <a:t>Organizzazioni formali </a:t>
            </a:r>
            <a:r>
              <a:rPr lang="it-IT" dirty="0"/>
              <a:t>(es. </a:t>
            </a:r>
            <a:r>
              <a:rPr lang="it-IT" dirty="0">
                <a:solidFill>
                  <a:srgbClr val="FF0000"/>
                </a:solidFill>
              </a:rPr>
              <a:t>ONU </a:t>
            </a:r>
            <a:r>
              <a:rPr lang="it-IT" dirty="0"/>
              <a:t>e le sue Agenzie Specializzate che sono organizzazioni intergovernative autonome; le cosiddette «</a:t>
            </a:r>
            <a:r>
              <a:rPr lang="it-IT" dirty="0">
                <a:solidFill>
                  <a:srgbClr val="FF0000"/>
                </a:solidFill>
              </a:rPr>
              <a:t>Istituzioni di </a:t>
            </a:r>
            <a:r>
              <a:rPr lang="it-IT" dirty="0" err="1">
                <a:solidFill>
                  <a:srgbClr val="FF0000"/>
                </a:solidFill>
              </a:rPr>
              <a:t>Bretton</a:t>
            </a:r>
            <a:r>
              <a:rPr lang="it-IT" dirty="0">
                <a:solidFill>
                  <a:srgbClr val="FF0000"/>
                </a:solidFill>
              </a:rPr>
              <a:t> Woods</a:t>
            </a:r>
            <a:r>
              <a:rPr lang="it-IT" dirty="0"/>
              <a:t>» (1944): </a:t>
            </a:r>
            <a:r>
              <a:rPr lang="it-IT" dirty="0" err="1"/>
              <a:t>IFIs</a:t>
            </a:r>
            <a:r>
              <a:rPr lang="it-IT" dirty="0"/>
              <a:t> (FMI e BM) + OMC (1995- oggi 164 membri; nata come GATT nel 1947-23 membri )</a:t>
            </a:r>
            <a:endParaRPr lang="en-US" dirty="0"/>
          </a:p>
        </p:txBody>
      </p:sp>
      <p:pic>
        <p:nvPicPr>
          <p:cNvPr id="4" name="Immagine 3"/>
          <p:cNvPicPr>
            <a:picLocks noChangeAspect="1"/>
          </p:cNvPicPr>
          <p:nvPr/>
        </p:nvPicPr>
        <p:blipFill>
          <a:blip r:embed="rId2"/>
          <a:stretch>
            <a:fillRect/>
          </a:stretch>
        </p:blipFill>
        <p:spPr>
          <a:xfrm>
            <a:off x="144902" y="5119577"/>
            <a:ext cx="1496400" cy="1267367"/>
          </a:xfrm>
          <a:prstGeom prst="rect">
            <a:avLst/>
          </a:prstGeom>
        </p:spPr>
      </p:pic>
      <p:pic>
        <p:nvPicPr>
          <p:cNvPr id="5" name="Picture 2" descr="International Monetary F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01" y="5119577"/>
            <a:ext cx="8664678" cy="211476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stretch>
            <a:fillRect/>
          </a:stretch>
        </p:blipFill>
        <p:spPr>
          <a:xfrm>
            <a:off x="7553136" y="5347687"/>
            <a:ext cx="1548000" cy="1383167"/>
          </a:xfrm>
          <a:prstGeom prst="rect">
            <a:avLst/>
          </a:prstGeom>
        </p:spPr>
      </p:pic>
      <p:pic>
        <p:nvPicPr>
          <p:cNvPr id="7" name="Immagine 6"/>
          <p:cNvPicPr>
            <a:picLocks noChangeAspect="1"/>
          </p:cNvPicPr>
          <p:nvPr/>
        </p:nvPicPr>
        <p:blipFill>
          <a:blip r:embed="rId5"/>
          <a:stretch>
            <a:fillRect/>
          </a:stretch>
        </p:blipFill>
        <p:spPr>
          <a:xfrm>
            <a:off x="9225062" y="5347687"/>
            <a:ext cx="1673711" cy="1430902"/>
          </a:xfrm>
          <a:prstGeom prst="rect">
            <a:avLst/>
          </a:prstGeom>
        </p:spPr>
      </p:pic>
      <p:sp>
        <p:nvSpPr>
          <p:cNvPr id="8" name="CasellaDiTesto 7"/>
          <p:cNvSpPr txBox="1"/>
          <p:nvPr/>
        </p:nvSpPr>
        <p:spPr>
          <a:xfrm>
            <a:off x="1791014" y="5270418"/>
            <a:ext cx="4116010" cy="1600438"/>
          </a:xfrm>
          <a:prstGeom prst="rect">
            <a:avLst/>
          </a:prstGeom>
          <a:noFill/>
        </p:spPr>
        <p:txBody>
          <a:bodyPr wrap="square" rtlCol="0">
            <a:spAutoFit/>
          </a:bodyPr>
          <a:lstStyle/>
          <a:p>
            <a:r>
              <a:rPr lang="it-IT" sz="1400" b="1" dirty="0"/>
              <a:t>UNESCO</a:t>
            </a:r>
            <a:r>
              <a:rPr lang="it-IT" sz="1400" dirty="0"/>
              <a:t> (Organizzazione delle NU per l’educazione, la scienza e la cultura)</a:t>
            </a:r>
          </a:p>
          <a:p>
            <a:r>
              <a:rPr lang="it-IT" sz="1400" b="1" dirty="0"/>
              <a:t>OMS</a:t>
            </a:r>
            <a:r>
              <a:rPr lang="it-IT" sz="1400" dirty="0"/>
              <a:t> (</a:t>
            </a:r>
            <a:r>
              <a:rPr lang="en-US" sz="1400" dirty="0" err="1"/>
              <a:t>Organizzazione</a:t>
            </a:r>
            <a:r>
              <a:rPr lang="en-US" sz="1400" dirty="0"/>
              <a:t> </a:t>
            </a:r>
            <a:r>
              <a:rPr lang="en-US" sz="1400" dirty="0" err="1"/>
              <a:t>mondiale</a:t>
            </a:r>
            <a:r>
              <a:rPr lang="en-US" sz="1400" dirty="0"/>
              <a:t> </a:t>
            </a:r>
            <a:r>
              <a:rPr lang="en-US" sz="1400" dirty="0" err="1"/>
              <a:t>della</a:t>
            </a:r>
            <a:r>
              <a:rPr lang="en-US" sz="1400" dirty="0"/>
              <a:t> </a:t>
            </a:r>
            <a:r>
              <a:rPr lang="en-US" sz="1400" dirty="0" err="1"/>
              <a:t>sanità</a:t>
            </a:r>
            <a:r>
              <a:rPr lang="en-US" sz="1400" dirty="0"/>
              <a:t>)</a:t>
            </a:r>
            <a:endParaRPr lang="it-IT" sz="1400" dirty="0"/>
          </a:p>
          <a:p>
            <a:r>
              <a:rPr lang="it-IT" sz="1400" b="1" dirty="0"/>
              <a:t>FAO</a:t>
            </a:r>
            <a:r>
              <a:rPr lang="it-IT" sz="1400" dirty="0"/>
              <a:t> (Organizzazione per l’alimentazione e l’agricoltura) </a:t>
            </a:r>
          </a:p>
          <a:p>
            <a:r>
              <a:rPr lang="it-IT" sz="1400" b="1" dirty="0"/>
              <a:t>OMT</a:t>
            </a:r>
            <a:r>
              <a:rPr lang="it-IT" sz="1400" dirty="0"/>
              <a:t> (Organizzazione mondiale per il turismo)</a:t>
            </a:r>
          </a:p>
          <a:p>
            <a:r>
              <a:rPr lang="it-IT" sz="1400" b="1" dirty="0"/>
              <a:t>OIL</a:t>
            </a:r>
            <a:r>
              <a:rPr lang="it-IT" sz="1400" dirty="0"/>
              <a:t> </a:t>
            </a:r>
            <a:r>
              <a:rPr lang="en-US" sz="1400" dirty="0"/>
              <a:t>(</a:t>
            </a:r>
            <a:r>
              <a:rPr lang="en-US" sz="1400" dirty="0" err="1"/>
              <a:t>Organizzazione</a:t>
            </a:r>
            <a:r>
              <a:rPr lang="en-US" sz="1400" dirty="0"/>
              <a:t> </a:t>
            </a:r>
            <a:r>
              <a:rPr lang="en-US" sz="1400" dirty="0" err="1"/>
              <a:t>internazionale</a:t>
            </a:r>
            <a:r>
              <a:rPr lang="en-US" sz="1400" dirty="0"/>
              <a:t> del lavoro)</a:t>
            </a:r>
            <a:r>
              <a:rPr lang="it-IT" sz="1400" dirty="0"/>
              <a:t>…</a:t>
            </a:r>
            <a:endParaRPr lang="en-US" sz="1400" dirty="0"/>
          </a:p>
        </p:txBody>
      </p:sp>
      <p:sp>
        <p:nvSpPr>
          <p:cNvPr id="9" name="Segnaposto numero diapositiva 8"/>
          <p:cNvSpPr>
            <a:spLocks noGrp="1"/>
          </p:cNvSpPr>
          <p:nvPr>
            <p:ph type="sldNum" sz="quarter" idx="12"/>
          </p:nvPr>
        </p:nvSpPr>
        <p:spPr/>
        <p:txBody>
          <a:bodyPr/>
          <a:lstStyle/>
          <a:p>
            <a:fld id="{05F37082-10A1-4C54-A578-B5F5D1519421}" type="slidenum">
              <a:rPr lang="en-US" smtClean="0"/>
              <a:t>4</a:t>
            </a:fld>
            <a:endParaRPr lang="en-US"/>
          </a:p>
        </p:txBody>
      </p:sp>
    </p:spTree>
    <p:extLst>
      <p:ext uri="{BB962C8B-B14F-4D97-AF65-F5344CB8AC3E}">
        <p14:creationId xmlns:p14="http://schemas.microsoft.com/office/powerpoint/2010/main" val="162276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ISTITUZIONI: </a:t>
            </a:r>
            <a:r>
              <a:rPr lang="en-US" dirty="0" err="1"/>
              <a:t>gli</a:t>
            </a:r>
            <a:r>
              <a:rPr lang="en-US" dirty="0"/>
              <a:t> </a:t>
            </a:r>
            <a:r>
              <a:rPr lang="en-US" dirty="0" err="1"/>
              <a:t>Attori</a:t>
            </a:r>
            <a:r>
              <a:rPr lang="en-US" dirty="0"/>
              <a:t> </a:t>
            </a:r>
            <a:r>
              <a:rPr lang="en-US" dirty="0" err="1"/>
              <a:t>internazionali</a:t>
            </a:r>
            <a:endParaRPr lang="en-US" dirty="0"/>
          </a:p>
        </p:txBody>
      </p:sp>
      <p:sp>
        <p:nvSpPr>
          <p:cNvPr id="3" name="Segnaposto contenuto 2"/>
          <p:cNvSpPr>
            <a:spLocks noGrp="1"/>
          </p:cNvSpPr>
          <p:nvPr>
            <p:ph idx="1"/>
          </p:nvPr>
        </p:nvSpPr>
        <p:spPr>
          <a:xfrm>
            <a:off x="838200" y="1825625"/>
            <a:ext cx="9540240" cy="4428871"/>
          </a:xfrm>
        </p:spPr>
        <p:txBody>
          <a:bodyPr>
            <a:normAutofit lnSpcReduction="10000"/>
          </a:bodyPr>
          <a:lstStyle/>
          <a:p>
            <a:r>
              <a:rPr lang="it-IT" dirty="0"/>
              <a:t>Organizzazioni </a:t>
            </a:r>
            <a:r>
              <a:rPr lang="it-IT" b="1" dirty="0"/>
              <a:t>formali:</a:t>
            </a:r>
            <a:r>
              <a:rPr lang="it-IT" dirty="0"/>
              <a:t> un’agenzia originariamente «europea» è </a:t>
            </a:r>
            <a:r>
              <a:rPr lang="it-IT" b="1" dirty="0"/>
              <a:t>l’</a:t>
            </a:r>
            <a:r>
              <a:rPr lang="it-IT" b="1" dirty="0">
                <a:hlinkClick r:id="rId2"/>
              </a:rPr>
              <a:t>OCSE</a:t>
            </a:r>
            <a:r>
              <a:rPr lang="it-IT" b="1" dirty="0"/>
              <a:t> </a:t>
            </a:r>
            <a:r>
              <a:rPr lang="it-IT" dirty="0"/>
              <a:t>(Organizzazione per la Cooperazione Economica e lo Sviluppo) con sede a Parigi e che ha sostituito nel 1961 l’OECE (Organizzazione Europea per la Cooperazione Economica) istituita dagli Stati Uniti e Canada per amministrare gli aiuti del Piano Marshall nel 1960</a:t>
            </a:r>
          </a:p>
          <a:p>
            <a:r>
              <a:rPr lang="it-IT" dirty="0"/>
              <a:t>organizzazioni </a:t>
            </a:r>
            <a:r>
              <a:rPr lang="it-IT" b="1" dirty="0"/>
              <a:t>“informali”</a:t>
            </a:r>
            <a:r>
              <a:rPr lang="it-IT" dirty="0"/>
              <a:t>:</a:t>
            </a:r>
          </a:p>
          <a:p>
            <a:pPr lvl="1"/>
            <a:r>
              <a:rPr lang="it-IT" b="1" dirty="0"/>
              <a:t>G8</a:t>
            </a:r>
            <a:r>
              <a:rPr lang="it-IT" dirty="0"/>
              <a:t> (1975) (</a:t>
            </a:r>
            <a:r>
              <a:rPr lang="it-IT" b="1" dirty="0"/>
              <a:t>G7</a:t>
            </a:r>
            <a:r>
              <a:rPr lang="it-IT" dirty="0"/>
              <a:t> senza Russia per le riunioni dei Ministri delle Finanze) e </a:t>
            </a:r>
            <a:r>
              <a:rPr lang="it-IT" b="1" dirty="0"/>
              <a:t>G20</a:t>
            </a:r>
            <a:r>
              <a:rPr lang="it-IT" dirty="0"/>
              <a:t> (1999)</a:t>
            </a:r>
          </a:p>
          <a:p>
            <a:pPr lvl="1"/>
            <a:r>
              <a:rPr lang="it-IT" dirty="0">
                <a:hlinkClick r:id="rId3"/>
              </a:rPr>
              <a:t>FSB</a:t>
            </a:r>
            <a:r>
              <a:rPr lang="it-IT" dirty="0"/>
              <a:t> (Financial </a:t>
            </a:r>
            <a:r>
              <a:rPr lang="it-IT" dirty="0" err="1"/>
              <a:t>Stability</a:t>
            </a:r>
            <a:r>
              <a:rPr lang="it-IT" dirty="0"/>
              <a:t> Board) con sede a Basilea (CH) costituito nel 2009 dalla BIS (Bank of International </a:t>
            </a:r>
            <a:r>
              <a:rPr lang="it-IT" dirty="0" err="1"/>
              <a:t>Settlements</a:t>
            </a:r>
            <a:r>
              <a:rPr lang="it-IT" dirty="0"/>
              <a:t>) o Banca dei Regolamenti Internazionali</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5</a:t>
            </a:fld>
            <a:endParaRPr lang="en-US"/>
          </a:p>
        </p:txBody>
      </p:sp>
      <p:pic>
        <p:nvPicPr>
          <p:cNvPr id="5" name="Immagine 4">
            <a:extLst>
              <a:ext uri="{FF2B5EF4-FFF2-40B4-BE49-F238E27FC236}">
                <a16:creationId xmlns:a16="http://schemas.microsoft.com/office/drawing/2014/main" id="{AA345F6A-C78A-48BF-94F2-253F54A3976E}"/>
              </a:ext>
            </a:extLst>
          </p:cNvPr>
          <p:cNvPicPr>
            <a:picLocks noChangeAspect="1"/>
          </p:cNvPicPr>
          <p:nvPr/>
        </p:nvPicPr>
        <p:blipFill>
          <a:blip r:embed="rId4"/>
          <a:stretch>
            <a:fillRect/>
          </a:stretch>
        </p:blipFill>
        <p:spPr>
          <a:xfrm>
            <a:off x="7558024" y="3609182"/>
            <a:ext cx="2057400" cy="745808"/>
          </a:xfrm>
          <a:prstGeom prst="rect">
            <a:avLst/>
          </a:prstGeom>
        </p:spPr>
      </p:pic>
    </p:spTree>
    <p:extLst>
      <p:ext uri="{BB962C8B-B14F-4D97-AF65-F5344CB8AC3E}">
        <p14:creationId xmlns:p14="http://schemas.microsoft.com/office/powerpoint/2010/main" val="44781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istituzioni internazionali e la </a:t>
            </a:r>
            <a:r>
              <a:rPr lang="it-IT" dirty="0" err="1"/>
              <a:t>governance</a:t>
            </a:r>
            <a:r>
              <a:rPr lang="it-IT" dirty="0"/>
              <a:t> mondiale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In ogni Paese vi è un’interazione reciproca tra poteri locali, nazionali e internazionali</a:t>
            </a:r>
          </a:p>
          <a:p>
            <a:r>
              <a:rPr lang="it-IT" dirty="0"/>
              <a:t>Dal 1990 lo sviluppo maggiore lo hanno avuto gli </a:t>
            </a:r>
            <a:r>
              <a:rPr lang="it-IT" dirty="0">
                <a:hlinkClick r:id="rId2"/>
              </a:rPr>
              <a:t>accordi regionali </a:t>
            </a:r>
            <a:r>
              <a:rPr lang="it-IT" dirty="0"/>
              <a:t>(vedi anche grafico seguente) nell’ambito dell’OMC che riguardano molti ambiti della PE:	</a:t>
            </a:r>
          </a:p>
          <a:p>
            <a:pPr lvl="1"/>
            <a:r>
              <a:rPr lang="it-IT" dirty="0"/>
              <a:t>Il libero scambio</a:t>
            </a:r>
          </a:p>
          <a:p>
            <a:pPr lvl="1"/>
            <a:r>
              <a:rPr lang="it-IT" dirty="0"/>
              <a:t>Libertà e protezione degli investimenti</a:t>
            </a:r>
          </a:p>
          <a:p>
            <a:pPr lvl="1"/>
            <a:r>
              <a:rPr lang="it-IT" dirty="0"/>
              <a:t>Libertà di circolazione delle persone (</a:t>
            </a:r>
            <a:r>
              <a:rPr lang="it-IT" dirty="0">
                <a:hlinkClick r:id="rId3"/>
              </a:rPr>
              <a:t>Schengen</a:t>
            </a:r>
            <a:r>
              <a:rPr lang="it-IT" dirty="0"/>
              <a:t>) e riconoscimento delle qualifiche professionali</a:t>
            </a:r>
          </a:p>
          <a:p>
            <a:pPr lvl="1"/>
            <a:r>
              <a:rPr lang="it-IT" dirty="0"/>
              <a:t>Politica monetaria (UEM)</a:t>
            </a:r>
          </a:p>
          <a:p>
            <a:pPr lvl="1"/>
            <a:r>
              <a:rPr lang="it-IT" dirty="0"/>
              <a:t>Sviluppo economico (banche regionali in Africa e America Latina)</a:t>
            </a:r>
          </a:p>
          <a:p>
            <a:pPr lvl="1"/>
            <a:r>
              <a:rPr lang="it-IT" dirty="0"/>
              <a:t>Mercati regionali dei capitali</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6</a:t>
            </a:fld>
            <a:endParaRPr lang="en-US"/>
          </a:p>
        </p:txBody>
      </p:sp>
      <p:sp>
        <p:nvSpPr>
          <p:cNvPr id="5" name="Parentesi graffa aperta 4"/>
          <p:cNvSpPr/>
          <p:nvPr/>
        </p:nvSpPr>
        <p:spPr>
          <a:xfrm>
            <a:off x="963039" y="3584483"/>
            <a:ext cx="321013" cy="2305455"/>
          </a:xfrm>
          <a:prstGeom prst="leftBrace">
            <a:avLst>
              <a:gd name="adj1" fmla="val 8333"/>
              <a:gd name="adj2" fmla="val 51266"/>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CasellaDiTesto 5"/>
          <p:cNvSpPr txBox="1"/>
          <p:nvPr/>
        </p:nvSpPr>
        <p:spPr>
          <a:xfrm>
            <a:off x="289397" y="4552544"/>
            <a:ext cx="48638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a:t>UE</a:t>
            </a:r>
            <a:endParaRPr lang="en-US" dirty="0"/>
          </a:p>
        </p:txBody>
      </p:sp>
    </p:spTree>
    <p:extLst>
      <p:ext uri="{BB962C8B-B14F-4D97-AF65-F5344CB8AC3E}">
        <p14:creationId xmlns:p14="http://schemas.microsoft.com/office/powerpoint/2010/main" val="168814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269875"/>
          </a:xfrm>
        </p:spPr>
        <p:txBody>
          <a:bodyPr>
            <a:normAutofit fontScale="90000"/>
          </a:bodyPr>
          <a:lstStyle/>
          <a:p>
            <a:r>
              <a:rPr lang="it-IT" dirty="0"/>
              <a:t>Gli accordi commerciali regionali (OMC)</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7</a:t>
            </a:fld>
            <a:endParaRPr lang="en-US"/>
          </a:p>
        </p:txBody>
      </p:sp>
      <p:pic>
        <p:nvPicPr>
          <p:cNvPr id="5" name="Immagine 4"/>
          <p:cNvPicPr>
            <a:picLocks noChangeAspect="1"/>
          </p:cNvPicPr>
          <p:nvPr/>
        </p:nvPicPr>
        <p:blipFill>
          <a:blip r:embed="rId2"/>
          <a:stretch>
            <a:fillRect/>
          </a:stretch>
        </p:blipFill>
        <p:spPr>
          <a:xfrm>
            <a:off x="1447800" y="771525"/>
            <a:ext cx="9296400" cy="6086475"/>
          </a:xfrm>
          <a:prstGeom prst="rect">
            <a:avLst/>
          </a:prstGeom>
        </p:spPr>
      </p:pic>
    </p:spTree>
    <p:extLst>
      <p:ext uri="{BB962C8B-B14F-4D97-AF65-F5344CB8AC3E}">
        <p14:creationId xmlns:p14="http://schemas.microsoft.com/office/powerpoint/2010/main" val="79187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Cooperazione e strategie di </a:t>
            </a:r>
            <a:r>
              <a:rPr lang="it-IT" dirty="0" err="1"/>
              <a:t>governance</a:t>
            </a:r>
            <a:endParaRPr lang="en-US" dirty="0"/>
          </a:p>
        </p:txBody>
      </p:sp>
      <p:sp>
        <p:nvSpPr>
          <p:cNvPr id="6" name="Segnaposto testo 5"/>
          <p:cNvSpPr>
            <a:spLocks noGrp="1"/>
          </p:cNvSpPr>
          <p:nvPr>
            <p:ph type="body" idx="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8</a:t>
            </a:fld>
            <a:endParaRPr lang="en-US"/>
          </a:p>
        </p:txBody>
      </p:sp>
    </p:spTree>
    <p:extLst>
      <p:ext uri="{BB962C8B-B14F-4D97-AF65-F5344CB8AC3E}">
        <p14:creationId xmlns:p14="http://schemas.microsoft.com/office/powerpoint/2010/main" val="428842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L’ambito positivo della PEI: un riepilogo</a:t>
            </a:r>
            <a:endParaRPr lang="en-US" dirty="0"/>
          </a:p>
        </p:txBody>
      </p:sp>
      <p:sp>
        <p:nvSpPr>
          <p:cNvPr id="3" name="Segnaposto contenuto 2"/>
          <p:cNvSpPr>
            <a:spLocks noGrp="1"/>
          </p:cNvSpPr>
          <p:nvPr>
            <p:ph idx="1"/>
          </p:nvPr>
        </p:nvSpPr>
        <p:spPr/>
        <p:txBody>
          <a:bodyPr>
            <a:normAutofit lnSpcReduction="10000"/>
          </a:bodyPr>
          <a:lstStyle/>
          <a:p>
            <a:r>
              <a:rPr lang="it-IT" dirty="0"/>
              <a:t>Studio dei meccanismi di “cooperazione” dei sistemi economici in “interazione reciproca”</a:t>
            </a:r>
          </a:p>
          <a:p>
            <a:r>
              <a:rPr lang="en-US" b="1" dirty="0"/>
              <a:t>2 </a:t>
            </a:r>
            <a:r>
              <a:rPr lang="en-US" b="1" dirty="0" err="1"/>
              <a:t>canali</a:t>
            </a:r>
            <a:r>
              <a:rPr lang="en-US" b="1" dirty="0"/>
              <a:t> di </a:t>
            </a:r>
            <a:r>
              <a:rPr lang="en-US" b="1" dirty="0" err="1"/>
              <a:t>interazione</a:t>
            </a:r>
            <a:r>
              <a:rPr lang="en-US" dirty="0"/>
              <a:t>:</a:t>
            </a:r>
          </a:p>
          <a:p>
            <a:r>
              <a:rPr lang="it-IT" dirty="0"/>
              <a:t>Primo canale di interazione richiede una maggiore </a:t>
            </a:r>
            <a:r>
              <a:rPr lang="it-IT" dirty="0">
                <a:solidFill>
                  <a:srgbClr val="FF0000"/>
                </a:solidFill>
              </a:rPr>
              <a:t>consapevolezza delle interdipendenze della PE interna</a:t>
            </a:r>
            <a:r>
              <a:rPr lang="it-IT" dirty="0"/>
              <a:t>, nonché </a:t>
            </a:r>
            <a:r>
              <a:rPr lang="it-IT" u="sng" dirty="0"/>
              <a:t>l’estensione degli strumenti per il perseguimento di obiettivi esterni</a:t>
            </a:r>
            <a:r>
              <a:rPr lang="it-IT" dirty="0"/>
              <a:t> </a:t>
            </a:r>
            <a:r>
              <a:rPr lang="en-US" dirty="0"/>
              <a:t>(PE in </a:t>
            </a:r>
            <a:r>
              <a:rPr lang="en-US" dirty="0" err="1"/>
              <a:t>economia</a:t>
            </a:r>
            <a:r>
              <a:rPr lang="en-US" dirty="0"/>
              <a:t> </a:t>
            </a:r>
            <a:r>
              <a:rPr lang="en-US" dirty="0" err="1"/>
              <a:t>aperta</a:t>
            </a:r>
            <a:r>
              <a:rPr lang="en-US" dirty="0"/>
              <a:t>)</a:t>
            </a:r>
          </a:p>
          <a:p>
            <a:r>
              <a:rPr lang="it-IT" dirty="0">
                <a:solidFill>
                  <a:srgbClr val="FF0000"/>
                </a:solidFill>
              </a:rPr>
              <a:t>Secondo canale </a:t>
            </a:r>
            <a:r>
              <a:rPr lang="it-IT" dirty="0"/>
              <a:t>richiede la ricerca delle più </a:t>
            </a:r>
            <a:r>
              <a:rPr lang="it-IT" dirty="0">
                <a:solidFill>
                  <a:srgbClr val="FF0000"/>
                </a:solidFill>
              </a:rPr>
              <a:t>appropriate “istituzioni” </a:t>
            </a:r>
            <a:r>
              <a:rPr lang="it-IT" dirty="0"/>
              <a:t>(regole, formali, informali e/o strutture organizzative) in grado di facilitare il coordinamento della PE per il raggiungimento di “obiettivi superiori” (</a:t>
            </a:r>
            <a:r>
              <a:rPr lang="it-IT" dirty="0" err="1"/>
              <a:t>Good</a:t>
            </a:r>
            <a:r>
              <a:rPr lang="it-IT" dirty="0"/>
              <a:t> Practice Guidelines - </a:t>
            </a:r>
            <a:r>
              <a:rPr lang="it-IT" dirty="0" err="1"/>
              <a:t>GPGs</a:t>
            </a:r>
            <a:r>
              <a:rPr lang="it-IT" dirty="0"/>
              <a:t>)</a:t>
            </a:r>
            <a:endParaRPr lang="en-US" dirty="0"/>
          </a:p>
        </p:txBody>
      </p:sp>
      <p:sp>
        <p:nvSpPr>
          <p:cNvPr id="4" name="Segnaposto numero diapositiva 3"/>
          <p:cNvSpPr>
            <a:spLocks noGrp="1"/>
          </p:cNvSpPr>
          <p:nvPr>
            <p:ph type="sldNum" sz="quarter" idx="12"/>
          </p:nvPr>
        </p:nvSpPr>
        <p:spPr/>
        <p:txBody>
          <a:bodyPr/>
          <a:lstStyle/>
          <a:p>
            <a:fld id="{E171CCC5-BE13-4F65-A118-9FF21E55254F}" type="slidenum">
              <a:rPr lang="en-US" smtClean="0"/>
              <a:t>9</a:t>
            </a:fld>
            <a:endParaRPr lang="en-US"/>
          </a:p>
        </p:txBody>
      </p:sp>
    </p:spTree>
    <p:extLst>
      <p:ext uri="{BB962C8B-B14F-4D97-AF65-F5344CB8AC3E}">
        <p14:creationId xmlns:p14="http://schemas.microsoft.com/office/powerpoint/2010/main" val="207172137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4024</Words>
  <Application>Microsoft Office PowerPoint</Application>
  <PresentationFormat>Widescreen</PresentationFormat>
  <Paragraphs>286</Paragraphs>
  <Slides>36</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2" baseType="lpstr">
      <vt:lpstr>Arial</vt:lpstr>
      <vt:lpstr>Calibri</vt:lpstr>
      <vt:lpstr>Calibri Light</vt:lpstr>
      <vt:lpstr>Symbol</vt:lpstr>
      <vt:lpstr>Tema di Office</vt:lpstr>
      <vt:lpstr>Immagine bitmap</vt:lpstr>
      <vt:lpstr>Interdipendenze internazionali, Istituzioni, Governance</vt:lpstr>
      <vt:lpstr>L’interdipendenza nella PE internazionale</vt:lpstr>
      <vt:lpstr>Temi principali di analisi della PEI</vt:lpstr>
      <vt:lpstr>La Global governance e le Istituzioni</vt:lpstr>
      <vt:lpstr>ISTITUZIONI: gli Attori internazionali</vt:lpstr>
      <vt:lpstr>Le istituzioni internazionali e la governance mondiale</vt:lpstr>
      <vt:lpstr>Gli accordi commerciali regionali (OMC)</vt:lpstr>
      <vt:lpstr>Cooperazione e strategie di governance</vt:lpstr>
      <vt:lpstr>L’ambito positivo della PEI: un riepilogo</vt:lpstr>
      <vt:lpstr>Le misure delle interdipendenze internazionali</vt:lpstr>
      <vt:lpstr>Tipi di indicatori (fonte: Gräbner, Claudius; Heimberger, Philipp; Kapeller, Jakob; Springholz, Florian (2018) : Measuring Economic Openness: A review of existing measures and empirical practices, ICAE Working Paper Series, No. 84, Johannes Kepler University Linz, Institute for Comprehensive Analysis of the Economy (ICAE), Linz p. 4)</vt:lpstr>
      <vt:lpstr>Presentazione standard di PowerPoint</vt:lpstr>
      <vt:lpstr>Un’apertura commerciale più spinta nei Paesi dell’Est europeo (Export) fonte: https://single-marketscoreboard.ec.europa.eu/integration_market_openness/trade-goods-and-services_en</vt:lpstr>
      <vt:lpstr>La gestione delle interdipendenze: il coordinamento</vt:lpstr>
      <vt:lpstr>Come attuare il coordinamento e limitare il free-riding?</vt:lpstr>
      <vt:lpstr>La teoria dei giochi applicata alle politiche commerciali</vt:lpstr>
      <vt:lpstr>Le politiche non cooperative (o «beggar-thy-neighbour policies»)  </vt:lpstr>
      <vt:lpstr>… ma anche la cooperazione porta a fallimenti</vt:lpstr>
      <vt:lpstr>Struttura dell’economia mondiale e coordinamento</vt:lpstr>
      <vt:lpstr>Esempi concreti di ambiti, regole e strumenti nelle organizzazioni internazionali</vt:lpstr>
      <vt:lpstr>Accordi, Trattati, Alleanze (Le ISTITUZIONI)</vt:lpstr>
      <vt:lpstr>Intervento dello/degli Stati nell’economia di mercato</vt:lpstr>
      <vt:lpstr> Il tema del Federalismo e l’UE</vt:lpstr>
      <vt:lpstr>IL Federalismo: il decentramento della PE interno ai Paesi</vt:lpstr>
      <vt:lpstr>Decentramento o accentramento della PE?</vt:lpstr>
      <vt:lpstr>Regola generale</vt:lpstr>
      <vt:lpstr>L’Unione Europea</vt:lpstr>
      <vt:lpstr>I principi fondamentali dei trattati (Trattato di Lisbona, 2007)</vt:lpstr>
      <vt:lpstr>Le questioni del federalismo e l’integrazione europea</vt:lpstr>
      <vt:lpstr>Trattato di Nizza (26.02.2001) - estratto</vt:lpstr>
      <vt:lpstr>Le competenze UE per la PEI</vt:lpstr>
      <vt:lpstr>Competenze (cont.)</vt:lpstr>
      <vt:lpstr>L’UE come federazione</vt:lpstr>
      <vt:lpstr>Tab. 2.3 Distribuzione delle competenze per tipo di PE all’interno dell’UE</vt:lpstr>
      <vt:lpstr>Le ipotesi alla base della distribuzione delle competenze</vt:lpstr>
      <vt:lpstr>Le ipotesi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CHIES LAURA</dc:creator>
  <cp:lastModifiedBy>CHIES LAURA</cp:lastModifiedBy>
  <cp:revision>26</cp:revision>
  <dcterms:created xsi:type="dcterms:W3CDTF">2022-03-22T08:58:43Z</dcterms:created>
  <dcterms:modified xsi:type="dcterms:W3CDTF">2022-03-28T07:58:38Z</dcterms:modified>
</cp:coreProperties>
</file>