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318" r:id="rId2"/>
    <p:sldId id="272" r:id="rId3"/>
    <p:sldId id="258" r:id="rId4"/>
    <p:sldId id="313" r:id="rId5"/>
    <p:sldId id="314" r:id="rId6"/>
    <p:sldId id="315" r:id="rId7"/>
    <p:sldId id="316" r:id="rId8"/>
    <p:sldId id="317" r:id="rId9"/>
    <p:sldId id="285" r:id="rId10"/>
    <p:sldId id="281" r:id="rId11"/>
    <p:sldId id="280" r:id="rId12"/>
    <p:sldId id="286" r:id="rId13"/>
    <p:sldId id="302" r:id="rId14"/>
    <p:sldId id="287" r:id="rId15"/>
    <p:sldId id="288" r:id="rId16"/>
    <p:sldId id="289" r:id="rId17"/>
    <p:sldId id="296" r:id="rId18"/>
    <p:sldId id="290" r:id="rId19"/>
    <p:sldId id="291" r:id="rId20"/>
    <p:sldId id="284" r:id="rId21"/>
    <p:sldId id="282" r:id="rId22"/>
    <p:sldId id="283" r:id="rId23"/>
    <p:sldId id="292" r:id="rId24"/>
    <p:sldId id="293" r:id="rId25"/>
    <p:sldId id="297" r:id="rId26"/>
    <p:sldId id="298" r:id="rId27"/>
    <p:sldId id="299" r:id="rId28"/>
    <p:sldId id="300" r:id="rId29"/>
    <p:sldId id="301" r:id="rId30"/>
    <p:sldId id="265" r:id="rId31"/>
    <p:sldId id="279" r:id="rId32"/>
    <p:sldId id="308" r:id="rId33"/>
    <p:sldId id="309" r:id="rId34"/>
    <p:sldId id="305" r:id="rId35"/>
    <p:sldId id="303" r:id="rId36"/>
    <p:sldId id="304" r:id="rId37"/>
    <p:sldId id="306" r:id="rId38"/>
    <p:sldId id="307" r:id="rId39"/>
    <p:sldId id="294" r:id="rId40"/>
    <p:sldId id="295" r:id="rId41"/>
    <p:sldId id="310" r:id="rId42"/>
    <p:sldId id="31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CA756-E8CF-B742-93FC-267589786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341E00-E4A1-E542-B0CA-F25639C1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B4184-8750-7D45-AB2C-B63FB26D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13B7F2-5F50-3940-B94E-DA21E49E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D68759-5CB1-9440-A98F-7D6C94F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0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5E483C-D2E5-514F-BA03-918A7660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961E85-D2F7-704F-987C-68C43A04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0CC7B6-D949-1D4E-BCF5-AE5A58E6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421A1-85E2-9743-8750-9554E154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2BC3F-C842-524A-958C-74D59E08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49961D-FEAB-0947-984F-7B92BEF75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DB0CFD-C500-8F42-90BF-8EFA3DC0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3E1814-8800-B849-8A9B-13B0EBBF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74A9A6-3E30-0B4A-B9C4-E9E4F6CF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DF77F4-1B4B-EC4D-BAC4-D58184CB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96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8CF25-6207-4943-80D4-C2FE47A3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086333-A7A7-934C-A018-2BB3CF1E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F7141-D07A-6B42-98A1-EA671F0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B4D565-0260-BE43-91AE-9E3AAFBA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866620-C52C-B144-BA38-C5EBA093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EA11D-E4CA-3A49-8AFD-778C0F32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932402-47A5-3447-81AE-5C65EEA97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025260-AC92-7D4F-8E2F-5C827591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35C728-618A-D441-8381-B5B1C94A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7D5C2D-D5B4-A548-A583-2B650148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7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C3769-AA6B-C74B-BB06-5950F1EF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9B68A-8D16-F449-91C9-82E91E56D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862E3F-5BC8-5A4B-92AA-151266C95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13E30D-B20C-CE42-85E0-DB3751B0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BDC029-8A6B-9E44-9BB8-AA91108A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54FBA6-2A07-6B43-A188-BD6B04BC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7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3FF80-67B1-834A-BCDA-A57EBC92E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DFF472-2C36-2448-BF9B-A6BECD5A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C2E238-A4F3-D548-8965-AF0B5913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B2E10E-E527-9041-92CF-01B30707A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42E254-5A4C-F749-8C07-726B248DB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CE3AE7-E7F1-8B4F-8AE6-487A5F24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BE46D8-08AD-D240-94AB-3B1E1507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9FAF63-07D2-6249-A378-66F90737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78ED01-2939-4C4A-A026-2EBF33B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D89900F-4482-5746-8663-5EB3EA00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214A8A5-E4D1-7149-B14B-218CBC1D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297519-B30B-7549-8332-13291766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E25DC5-E82F-7B45-ABE6-EF79192B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DC6B66-2725-F44B-933C-33BC3D6A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030FF6-8AA5-DA40-B7F0-EC3D9FB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8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496C9-3319-A04B-B4D3-D64D0127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3FA3F-6357-B54C-9AA2-DB64C2CA9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90EAC9-22F6-324A-8DB2-1A16B534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0A72F-D69F-2A4B-8F1E-56F4EC1B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046F2F-C496-C045-B179-BFFEB81F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69FE9D-BAF5-594B-90B6-4A76FDFC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6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A4227-F4CB-EB4E-905D-247A7E1B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AC44F7-7A6F-B248-8FD8-2447DD942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B3D25A-EA40-6C40-A0AD-8686DA87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6954C8-EA9A-2E4C-98AB-CDAC3E0A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B82EFF-5B6B-B145-9897-52F80026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C03C28-FF55-BB4D-B537-8E926947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86F2992-71DA-7349-B8D5-1A1866BD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6768A-1067-9542-AF23-E58B6F58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0A1A9-DE99-5243-B7E3-8F396A819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3/11/22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B1C9B5-2D0C-4B46-BBCF-FB9C2DFB1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775353-6F3A-C648-9701-55DDC586B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/>
          </a:bodyPr>
          <a:lstStyle/>
          <a:p>
            <a:r>
              <a:rPr lang="it-IT" b="1" cap="small" dirty="0"/>
              <a:t>Territorio e Società</a:t>
            </a:r>
            <a:r>
              <a:rPr lang="it-IT" dirty="0">
                <a:effectLst/>
              </a:rPr>
              <a:t> (LE225) </a:t>
            </a:r>
            <a:br>
              <a:rPr lang="it-IT" dirty="0"/>
            </a:br>
            <a:br>
              <a:rPr lang="it-IT" dirty="0"/>
            </a:br>
            <a:r>
              <a:rPr lang="it-IT" sz="3200" dirty="0"/>
              <a:t>Corso di Studio </a:t>
            </a:r>
            <a:br>
              <a:rPr lang="it-IT" sz="4000" dirty="0"/>
            </a:br>
            <a:r>
              <a:rPr lang="it-IT" sz="3200" b="1" dirty="0"/>
              <a:t>LE07 – Lettere antiche e moderne, arti, comunicazione</a:t>
            </a:r>
            <a:r>
              <a:rPr lang="it-IT" sz="3200" dirty="0">
                <a:effectLst/>
              </a:rPr>
              <a:t> </a:t>
            </a:r>
            <a:endParaRPr lang="it-IT" sz="32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2021-2022</a:t>
            </a:r>
          </a:p>
        </p:txBody>
      </p:sp>
    </p:spTree>
    <p:extLst>
      <p:ext uri="{BB962C8B-B14F-4D97-AF65-F5344CB8AC3E}">
        <p14:creationId xmlns:p14="http://schemas.microsoft.com/office/powerpoint/2010/main" val="191409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B4808-83C6-2D4F-A19E-40241AE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ym typeface="Wingdings" pitchFamily="2" charset="2"/>
              </a:rPr>
              <a:t>La Terra è un sistema dinamico integrato e complesso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5A3E7-221B-C144-9617-E31DA486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064" y="1477566"/>
            <a:ext cx="8252748" cy="5120640"/>
          </a:xfrm>
        </p:spPr>
        <p:txBody>
          <a:bodyPr>
            <a:normAutofit/>
          </a:bodyPr>
          <a:lstStyle/>
          <a:p>
            <a:r>
              <a:rPr lang="it-IT" sz="2800" dirty="0"/>
              <a:t>Terra come sistema costituito da diverse componenti naturali e culturali che interagiscono con modalità complesse</a:t>
            </a:r>
          </a:p>
          <a:p>
            <a:r>
              <a:rPr lang="it-IT" sz="2800" dirty="0"/>
              <a:t>Terra soggetta a continui cambiamenti, che dipendo sia da azione naturale che da azione umana</a:t>
            </a:r>
          </a:p>
          <a:p>
            <a:r>
              <a:rPr lang="it-IT" sz="2800" dirty="0"/>
              <a:t>Il sistema culturale umano (ideologico, tecnologico, socio-economico, politico) è un sottosistema di quello naturale. Quest’ultimo può essere modificato dal primo soltanto adeguandosi a determinate »leggi» naturali sulle quali l’azione umana ha grandi limiti</a:t>
            </a:r>
          </a:p>
        </p:txBody>
      </p:sp>
    </p:spTree>
    <p:extLst>
      <p:ext uri="{BB962C8B-B14F-4D97-AF65-F5344CB8AC3E}">
        <p14:creationId xmlns:p14="http://schemas.microsoft.com/office/powerpoint/2010/main" val="116569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16DB0-C9CA-6C4F-B0F7-3FAF0280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1251"/>
            <a:ext cx="3518704" cy="4618297"/>
          </a:xfrm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Una società che ha per obiettivo la crescita è come un individuo che ha come modello l'obesità</a:t>
            </a:r>
            <a:br>
              <a:rPr lang="it-IT" i="1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(Luigi Pintor)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DFD8E-E945-2B4E-B5F9-3884CF2D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329" y="1180618"/>
            <a:ext cx="7847635" cy="5544274"/>
          </a:xfrm>
        </p:spPr>
        <p:txBody>
          <a:bodyPr>
            <a:noAutofit/>
          </a:bodyPr>
          <a:lstStyle/>
          <a:p>
            <a:r>
              <a:rPr lang="it-IT" sz="2400" dirty="0"/>
              <a:t>Crescita vs. sviluppo, bisogno di definizione materialistica</a:t>
            </a:r>
          </a:p>
          <a:p>
            <a:endParaRPr lang="it-IT" sz="900" dirty="0"/>
          </a:p>
          <a:p>
            <a:r>
              <a:rPr lang="it-IT" sz="2400" b="1" dirty="0"/>
              <a:t>La crescita economica</a:t>
            </a:r>
            <a:r>
              <a:rPr lang="it-IT" sz="2400" dirty="0"/>
              <a:t> è un concetto che indica l'aumento del livello effettivo di produzione di una nazione sulla base della crescita delle risorse e/o del loro uso</a:t>
            </a:r>
          </a:p>
          <a:p>
            <a:endParaRPr lang="it-IT" sz="900" dirty="0"/>
          </a:p>
          <a:p>
            <a:r>
              <a:rPr lang="it-IT" sz="2400" dirty="0"/>
              <a:t> </a:t>
            </a:r>
            <a:r>
              <a:rPr lang="it-IT" sz="2400" b="1" dirty="0"/>
              <a:t>lo sviluppo economico</a:t>
            </a:r>
            <a:r>
              <a:rPr lang="it-IT" sz="2400" dirty="0"/>
              <a:t> è un concetto che riguarda il miglioramento del tenore di vita di un individuo o un gruppo di persone</a:t>
            </a:r>
          </a:p>
        </p:txBody>
      </p:sp>
    </p:spTree>
    <p:extLst>
      <p:ext uri="{BB962C8B-B14F-4D97-AF65-F5344CB8AC3E}">
        <p14:creationId xmlns:p14="http://schemas.microsoft.com/office/powerpoint/2010/main" val="321208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C7E69-FBC5-C541-99C7-E8DD60BA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53" y="2744043"/>
            <a:ext cx="2309149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Di cosa si occupa 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E956F-FA05-1A4E-A851-1BB1DE7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80" y="821803"/>
            <a:ext cx="8322197" cy="5173883"/>
          </a:xfrm>
        </p:spPr>
        <p:txBody>
          <a:bodyPr>
            <a:normAutofit/>
          </a:bodyPr>
          <a:lstStyle/>
          <a:p>
            <a:r>
              <a:rPr lang="it-IT" sz="2800" dirty="0"/>
              <a:t>La geografia studia le relazioni fra il società e ambiente: </a:t>
            </a:r>
            <a:r>
              <a:rPr lang="it-IT" sz="2800" i="1" dirty="0"/>
              <a:t>il Paesaggio</a:t>
            </a:r>
          </a:p>
          <a:p>
            <a:r>
              <a:rPr lang="it-IT" sz="2800" dirty="0"/>
              <a:t>Il Paesaggio è una realtà al contempo soggettiva e oggettiva</a:t>
            </a:r>
          </a:p>
          <a:p>
            <a:pPr lvl="2"/>
            <a:r>
              <a:rPr lang="it-IT" sz="2000" dirty="0"/>
              <a:t>Constatazione definitiva del danno del positivismo (che afferma la sola oggettività)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i="1" dirty="0">
                <a:sym typeface="Wingdings" pitchFamily="2" charset="2"/>
              </a:rPr>
              <a:t>convenzione europea del paesaggio</a:t>
            </a:r>
            <a:endParaRPr lang="it-IT" sz="2000" i="1" dirty="0"/>
          </a:p>
          <a:p>
            <a:pPr lvl="2"/>
            <a:endParaRPr lang="it-IT" dirty="0"/>
          </a:p>
          <a:p>
            <a:pPr marL="328613" lvl="2" indent="-328613"/>
            <a:r>
              <a:rPr lang="it-IT" sz="2800" dirty="0"/>
              <a:t>Per la geografia il Paesaggio è il palinsesto (</a:t>
            </a:r>
            <a:r>
              <a:rPr lang="it-IT" sz="2800" i="1" dirty="0"/>
              <a:t>la pergamena</a:t>
            </a:r>
            <a:r>
              <a:rPr lang="it-IT" sz="2800" dirty="0"/>
              <a:t>) su cui si possono leggere le relazioni fra uomo e ambiente, sia contemporanee che quelle relative al passato </a:t>
            </a:r>
          </a:p>
          <a:p>
            <a:pPr marL="328613" lvl="2" indent="-328613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384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63"/>
    </mc:Choice>
    <mc:Fallback xmlns="">
      <p:transition spd="slow" advTm="4803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F12E9-2D72-354C-8197-C305091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regionale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C6062-EE5F-3643-8FBE-437BF404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8613" lvl="2" indent="-328613"/>
            <a:r>
              <a:rPr lang="it-IT" sz="2800" dirty="0"/>
              <a:t>Il campo di lavoro è l’analisi regionale (della regione)</a:t>
            </a:r>
          </a:p>
          <a:p>
            <a:pPr marL="328613" lvl="2" indent="-328613"/>
            <a:endParaRPr lang="it-IT" sz="2800" dirty="0"/>
          </a:p>
          <a:p>
            <a:pPr marL="328613" lvl="2" indent="-328613"/>
            <a:r>
              <a:rPr lang="it-IT" sz="2800" dirty="0"/>
              <a:t>La regione può essere formale o funzionale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64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23F9D-FA88-2B49-8D55-7F0E3D49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383"/>
          </a:xfrm>
        </p:spPr>
        <p:txBody>
          <a:bodyPr>
            <a:normAutofit/>
          </a:bodyPr>
          <a:lstStyle/>
          <a:p>
            <a:r>
              <a:rPr lang="it-IT" dirty="0"/>
              <a:t>Regione </a:t>
            </a:r>
            <a:r>
              <a:rPr lang="it-IT" i="1" dirty="0"/>
              <a:t>formale</a:t>
            </a:r>
            <a:r>
              <a:rPr lang="it-IT" dirty="0"/>
              <a:t>  e  regione </a:t>
            </a:r>
            <a:r>
              <a:rPr lang="it-IT" i="1" dirty="0"/>
              <a:t>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60808-19C6-1D4C-9C75-E9E9E2EA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7290" y="1536508"/>
            <a:ext cx="7969170" cy="5321492"/>
          </a:xfrm>
        </p:spPr>
        <p:txBody>
          <a:bodyPr>
            <a:normAutofit/>
          </a:bodyPr>
          <a:lstStyle/>
          <a:p>
            <a:r>
              <a:rPr lang="it-IT" sz="2800" i="1" dirty="0"/>
              <a:t>Regione formale: </a:t>
            </a:r>
          </a:p>
          <a:p>
            <a:pPr lvl="3"/>
            <a:r>
              <a:rPr lang="it-IT" sz="2400" i="0" dirty="0"/>
              <a:t>Area definita sulla base di una o più caratteristiche fisiche o culturali omogenee. Ad esempio regioni fisiche [</a:t>
            </a:r>
            <a:r>
              <a:rPr lang="it-IT" sz="2400" dirty="0"/>
              <a:t>l’Isola d’Elba]</a:t>
            </a:r>
            <a:r>
              <a:rPr lang="it-IT" sz="2400" i="0" dirty="0"/>
              <a:t>, regioni storiche [</a:t>
            </a:r>
            <a:r>
              <a:rPr lang="it-IT" sz="2400" dirty="0"/>
              <a:t>il Friuli, la Contea di Gorizia</a:t>
            </a:r>
            <a:r>
              <a:rPr lang="it-IT" sz="2400" i="0" dirty="0"/>
              <a:t>]</a:t>
            </a:r>
          </a:p>
          <a:p>
            <a:pPr lvl="3"/>
            <a:endParaRPr lang="it-IT" dirty="0"/>
          </a:p>
          <a:p>
            <a:pPr marL="317500" lvl="3" indent="-317500"/>
            <a:r>
              <a:rPr lang="it-IT" sz="2800" dirty="0"/>
              <a:t>Regione funzionale:</a:t>
            </a:r>
          </a:p>
          <a:p>
            <a:pPr marL="1689100" lvl="6" indent="-317500"/>
            <a:r>
              <a:rPr lang="it-IT" sz="2400" dirty="0"/>
              <a:t>Luoghi connessi da relazioni più intense di quelle che questi luoghi intrattengono con l‘esterno. Ad esempio </a:t>
            </a:r>
            <a:r>
              <a:rPr lang="it-IT" sz="2400" dirty="0" err="1"/>
              <a:t>ecoregioni</a:t>
            </a:r>
            <a:r>
              <a:rPr lang="it-IT" sz="2400" dirty="0"/>
              <a:t>, regioni funzionali urbane [</a:t>
            </a:r>
            <a:r>
              <a:rPr lang="it-IT" sz="2400" i="1" dirty="0"/>
              <a:t>l’area metropolitana di Milano</a:t>
            </a:r>
            <a:r>
              <a:rPr lang="it-IT" sz="2400" dirty="0"/>
              <a:t>], distretti economici [</a:t>
            </a:r>
            <a:r>
              <a:rPr lang="it-IT" sz="2400" i="1" dirty="0"/>
              <a:t>il triangolo della sedia </a:t>
            </a:r>
            <a:r>
              <a:rPr lang="it-IT" sz="2400" i="1" dirty="0" err="1"/>
              <a:t>Manzano-S.Giovanni</a:t>
            </a:r>
            <a:r>
              <a:rPr lang="it-IT" sz="2400" i="1" dirty="0"/>
              <a:t> al Natisone–Corno di Rosazzo</a:t>
            </a:r>
            <a:r>
              <a:rPr lang="it-IT" sz="2400" dirty="0"/>
              <a:t>], regioni istituzionali </a:t>
            </a:r>
            <a:r>
              <a:rPr lang="it-IT" sz="2400" i="1" dirty="0"/>
              <a:t>[il Friuli Venezia Giulia</a:t>
            </a:r>
            <a:r>
              <a:rPr lang="it-IT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16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51"/>
    </mc:Choice>
    <mc:Fallback xmlns="">
      <p:transition spd="slow" advTm="30695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7D477-C44A-D04E-B3FA-2C77F1C8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Concetti fondamentali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F93DAA-6685-C44E-AB24-ECF7CA57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119" y="2149157"/>
            <a:ext cx="7534154" cy="3935208"/>
          </a:xfrm>
        </p:spPr>
        <p:txBody>
          <a:bodyPr>
            <a:normAutofit/>
          </a:bodyPr>
          <a:lstStyle/>
          <a:p>
            <a:pPr marL="900113" indent="-368300"/>
            <a:r>
              <a:rPr lang="it-IT" sz="3200" dirty="0"/>
              <a:t>Luogo</a:t>
            </a:r>
          </a:p>
          <a:p>
            <a:pPr marL="900113" indent="-368300"/>
            <a:r>
              <a:rPr lang="it-IT" sz="3200" dirty="0"/>
              <a:t>Spazio</a:t>
            </a:r>
          </a:p>
          <a:p>
            <a:pPr marL="900113" indent="-368300"/>
            <a:r>
              <a:rPr lang="it-IT" sz="3200" dirty="0"/>
              <a:t>Diffusione spaziale</a:t>
            </a:r>
          </a:p>
          <a:p>
            <a:pPr marL="900113" indent="-368300"/>
            <a:r>
              <a:rPr lang="it-IT" sz="3200" dirty="0"/>
              <a:t>Interazione spaziale</a:t>
            </a:r>
          </a:p>
          <a:p>
            <a:pPr marL="900113" indent="-368300"/>
            <a:r>
              <a:rPr lang="it-IT" sz="3200" dirty="0"/>
              <a:t>Territorio</a:t>
            </a:r>
          </a:p>
          <a:p>
            <a:pPr marL="900113" indent="-368300"/>
            <a:r>
              <a:rPr lang="it-IT" sz="3200" dirty="0"/>
              <a:t>Scala</a:t>
            </a:r>
          </a:p>
        </p:txBody>
      </p:sp>
    </p:spTree>
    <p:extLst>
      <p:ext uri="{BB962C8B-B14F-4D97-AF65-F5344CB8AC3E}">
        <p14:creationId xmlns:p14="http://schemas.microsoft.com/office/powerpoint/2010/main" val="17849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4"/>
    </mc:Choice>
    <mc:Fallback xmlns="">
      <p:transition spd="slow" advTm="695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BF15A-FDA1-774A-BD41-20553600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6C840F-9B2C-3A46-947A-060C005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8" y="775503"/>
            <a:ext cx="8322416" cy="5359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Una località contraddistinta da specifiche caratteristiche fisiche, culturali e sociali</a:t>
            </a:r>
          </a:p>
          <a:p>
            <a:r>
              <a:rPr lang="it-IT" sz="2400" dirty="0"/>
              <a:t>Viene identificato </a:t>
            </a:r>
          </a:p>
          <a:p>
            <a:pPr marL="449263" indent="0">
              <a:buNone/>
            </a:pPr>
            <a:r>
              <a:rPr lang="it-IT" sz="2400" b="1" dirty="0">
                <a:sym typeface="Wingdings" panose="05000000000000000000" pitchFamily="2" charset="2"/>
              </a:rPr>
              <a:t>Da una posizione  </a:t>
            </a:r>
            <a:r>
              <a:rPr lang="it-IT" sz="2400" b="1" dirty="0"/>
              <a:t>ubicazione assoluta </a:t>
            </a:r>
            <a:r>
              <a:rPr lang="it-IT" sz="2400" dirty="0"/>
              <a:t>o</a:t>
            </a:r>
            <a:r>
              <a:rPr lang="it-IT" sz="2400" b="1" dirty="0"/>
              <a:t> posizione geometrica </a:t>
            </a:r>
            <a:r>
              <a:rPr lang="it-IT" sz="2400" dirty="0"/>
              <a:t>(es. coordinate geografiche)</a:t>
            </a:r>
          </a:p>
          <a:p>
            <a:pPr marL="0" indent="0">
              <a:buNone/>
            </a:pPr>
            <a:r>
              <a:rPr lang="it-IT" sz="2400" dirty="0"/>
              <a:t>			Oppure</a:t>
            </a:r>
          </a:p>
          <a:p>
            <a:pPr marL="877888" indent="-342900"/>
            <a:r>
              <a:rPr lang="it-IT" sz="2400" b="1" dirty="0"/>
              <a:t>con riferimento a ciò che gli sta intorno</a:t>
            </a:r>
            <a:r>
              <a:rPr lang="it-IT" sz="2400" dirty="0"/>
              <a:t>, </a:t>
            </a:r>
          </a:p>
          <a:p>
            <a:pPr marL="1246188" indent="0">
              <a:buNone/>
            </a:pPr>
            <a:r>
              <a:rPr lang="it-IT" sz="2400" dirty="0"/>
              <a:t>cioè al suo </a:t>
            </a:r>
            <a:r>
              <a:rPr lang="it-IT" sz="2400" b="1" dirty="0"/>
              <a:t>sito </a:t>
            </a:r>
            <a:r>
              <a:rPr lang="it-IT" sz="2400" dirty="0"/>
              <a:t>(in relazione alle caratteristiche fisiche della sua collocazione topografica) ovvero alla sua </a:t>
            </a:r>
            <a:r>
              <a:rPr lang="it-IT" sz="2400" b="1" dirty="0"/>
              <a:t>situazione più ampia</a:t>
            </a:r>
            <a:r>
              <a:rPr lang="it-IT" sz="2400" dirty="0"/>
              <a:t>, vista alle condizioni «culturali»  </a:t>
            </a:r>
          </a:p>
          <a:p>
            <a:pPr marL="1166813" indent="33338">
              <a:buNone/>
            </a:pPr>
            <a:r>
              <a:rPr lang="it-IT" sz="2400" dirty="0"/>
              <a:t>alla sua </a:t>
            </a:r>
            <a:r>
              <a:rPr lang="it-IT" sz="2400" b="1" dirty="0"/>
              <a:t>posizione geografica: </a:t>
            </a:r>
            <a:r>
              <a:rPr lang="it-IT" sz="2400" i="1" dirty="0"/>
              <a:t>la posizione che un luogo occupa in  un contesto regionale più ampio con riferimento alla rete delle comunicazioni e alle possibili relazioni del luogo von tale contesto</a:t>
            </a:r>
            <a:endParaRPr lang="it-IT" sz="10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89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72"/>
    </mc:Choice>
    <mc:Fallback xmlns="">
      <p:transition spd="slow" advTm="2768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EC2CD-E380-A14B-8919-812E6E73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3DA8C-FADB-A24B-B7D3-8CA66EB5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Non esistono due luoghi identici </a:t>
            </a:r>
          </a:p>
          <a:p>
            <a:pPr marL="0" indent="0">
              <a:buNone/>
            </a:pPr>
            <a:r>
              <a:rPr lang="it-IT" sz="2400" dirty="0"/>
              <a:t>(</a:t>
            </a:r>
            <a:r>
              <a:rPr lang="it-IT" sz="2400" i="1" dirty="0"/>
              <a:t>da cui il </a:t>
            </a:r>
            <a:r>
              <a:rPr lang="it-IT" sz="2400" i="1" dirty="0">
                <a:sym typeface="Wingdings" panose="05000000000000000000" pitchFamily="2" charset="2"/>
              </a:rPr>
              <a:t>turismo, ma anche il senso di appartenenza a un luogo</a:t>
            </a:r>
            <a:r>
              <a:rPr lang="it-IT" sz="2400" dirty="0">
                <a:sym typeface="Wingdings" panose="05000000000000000000" pitchFamily="2" charset="2"/>
              </a:rPr>
              <a:t>)</a:t>
            </a:r>
            <a:endParaRPr lang="it-IT" sz="2400" dirty="0"/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	 identità dei singoli e collettiva </a:t>
            </a:r>
          </a:p>
          <a:p>
            <a:pPr marL="2416175" lvl="7" indent="-382588"/>
            <a:r>
              <a:rPr lang="it-IT" sz="2400" dirty="0">
                <a:sym typeface="Wingdings" pitchFamily="2" charset="2"/>
              </a:rPr>
              <a:t>che non è stabile </a:t>
            </a:r>
          </a:p>
          <a:p>
            <a:pPr marL="2416175" lvl="7" indent="-382588"/>
            <a:r>
              <a:rPr lang="it-IT" sz="2400" dirty="0">
                <a:sym typeface="Wingdings" pitchFamily="2" charset="2"/>
              </a:rPr>
              <a:t>che non è unica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44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DC1D0-F761-2349-B8B5-2135E6B9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1" y="2997844"/>
            <a:ext cx="2610091" cy="1253204"/>
          </a:xfrm>
        </p:spPr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0B8AE-EEC6-D049-9087-3EA2CFCE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29" y="744080"/>
            <a:ext cx="8310624" cy="5344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Estensione di superficie terrestre di dimensioni non definite</a:t>
            </a:r>
            <a:endParaRPr lang="it-IT" sz="800" dirty="0"/>
          </a:p>
          <a:p>
            <a:r>
              <a:rPr lang="it-IT" sz="2400" dirty="0"/>
              <a:t>Tre tipi di spazio</a:t>
            </a:r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assoluto</a:t>
            </a:r>
            <a:r>
              <a:rPr lang="it-IT" sz="2400" dirty="0"/>
              <a:t>: con dimensioni misurabili e definibili (ad esempio la carta geografica, i confini)</a:t>
            </a:r>
          </a:p>
          <a:p>
            <a:pPr marL="1881188" lvl="2" indent="-258763"/>
            <a:r>
              <a:rPr lang="it-IT" sz="2000" dirty="0"/>
              <a:t>Si credeva fosse un’entità assoluta, reale, un contenitore di oggetti</a:t>
            </a:r>
          </a:p>
          <a:p>
            <a:pPr marL="1881188" lvl="2" indent="-258763"/>
            <a:r>
              <a:rPr lang="it-IT" sz="2000" dirty="0"/>
              <a:t>Ma è costruzione mentale (molteplice</a:t>
            </a:r>
            <a:r>
              <a:rPr lang="it-IT" sz="2400" dirty="0"/>
              <a:t>)</a:t>
            </a:r>
          </a:p>
          <a:p>
            <a:pPr marL="1881188" lvl="2" indent="-258763"/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relativo</a:t>
            </a:r>
            <a:r>
              <a:rPr lang="it-IT" sz="2400" dirty="0"/>
              <a:t>: quello le cui proprietà variano a seconda dei contenuti, ovvero i fenomeni che vi si svolgono</a:t>
            </a:r>
          </a:p>
          <a:p>
            <a:pPr lvl="4"/>
            <a:r>
              <a:rPr lang="it-IT" sz="2000" dirty="0"/>
              <a:t>Es.: spazio tempo; spazio delle opportunità…</a:t>
            </a:r>
          </a:p>
          <a:p>
            <a:pPr marL="530352" lvl="1" indent="0">
              <a:buNone/>
            </a:pPr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relazionale</a:t>
            </a:r>
            <a:r>
              <a:rPr lang="it-IT" sz="2400" dirty="0"/>
              <a:t>: delle connessioni (più o meno) tematiche</a:t>
            </a:r>
          </a:p>
          <a:p>
            <a:pPr marL="1881188" lvl="2" indent="-173038">
              <a:tabLst>
                <a:tab pos="1881188" algn="l"/>
              </a:tabLst>
            </a:pPr>
            <a:r>
              <a:rPr lang="it-IT" sz="2000" dirty="0"/>
              <a:t> Es. del commercio, </a:t>
            </a:r>
            <a:r>
              <a:rPr lang="it-IT" sz="2000" dirty="0" err="1"/>
              <a:t>facebook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886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80"/>
    </mc:Choice>
    <mc:Fallback xmlns="">
      <p:transition spd="slow" advTm="52928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724B2-3C6B-B244-A205-C5D7292E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768B42-A4CC-5640-AFE3-A9FDB73C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6" y="567159"/>
            <a:ext cx="7927694" cy="5609803"/>
          </a:xfrm>
        </p:spPr>
        <p:txBody>
          <a:bodyPr/>
          <a:lstStyle/>
          <a:p>
            <a:pPr marL="490538" indent="-354013"/>
            <a:r>
              <a:rPr lang="it-IT" sz="2800" dirty="0"/>
              <a:t>Lo </a:t>
            </a:r>
            <a:r>
              <a:rPr lang="it-IT" sz="2800" u="sng" dirty="0"/>
              <a:t>spazio geografico </a:t>
            </a:r>
            <a:r>
              <a:rPr lang="it-IT" sz="2800" dirty="0"/>
              <a:t>è un’unione dello spazio relativo e dello spazio relazionale</a:t>
            </a:r>
          </a:p>
          <a:p>
            <a:pPr lvl="1"/>
            <a:r>
              <a:rPr lang="it-IT" dirty="0"/>
              <a:t>Le cui proprietà dipendono dalle relazioni e interrelazioni che sussistono tra i soggetti e gli oggetti che la geografia decide di considerare</a:t>
            </a:r>
          </a:p>
          <a:p>
            <a:pPr lvl="1"/>
            <a:endParaRPr lang="it-IT" dirty="0"/>
          </a:p>
          <a:p>
            <a:pPr marL="534988" lvl="1" indent="0">
              <a:buNone/>
            </a:pPr>
            <a:r>
              <a:rPr lang="it-IT" dirty="0">
                <a:sym typeface="Wingdings" pitchFamily="2" charset="2"/>
              </a:rPr>
              <a:t>   </a:t>
            </a:r>
            <a:r>
              <a:rPr lang="it-IT" sz="2800" i="1" dirty="0">
                <a:sym typeface="Wingdings" pitchFamily="2" charset="2"/>
              </a:rPr>
              <a:t>la geografia è la costruzione mentale di uno spazio relazionale, che non è arbitraria, ma risponde all’esigenza sociale di conoscere la posizione di certi soggetti e oggetti e le relazioni che li legano fra loro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9889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48"/>
    </mc:Choice>
    <mc:Fallback xmlns="">
      <p:transition spd="slow" advTm="1533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1E744-42AC-844A-BD31-6C9021FA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784" y="833377"/>
            <a:ext cx="7973993" cy="5216264"/>
          </a:xfrm>
        </p:spPr>
        <p:txBody>
          <a:bodyPr>
            <a:noAutofit/>
          </a:bodyPr>
          <a:lstStyle/>
          <a:p>
            <a:r>
              <a:rPr lang="it-IT" sz="1800" dirty="0"/>
              <a:t>Geografia fisica è cosa diversa dalla geografia umana (uomo + terra)</a:t>
            </a:r>
          </a:p>
          <a:p>
            <a:pPr lvl="8"/>
            <a:r>
              <a:rPr lang="it-IT" dirty="0"/>
              <a:t>Geografia umana rientra fra le scienze umane e sociali</a:t>
            </a:r>
          </a:p>
          <a:p>
            <a:pPr marL="3657600" lvl="8" indent="0">
              <a:buNone/>
            </a:pPr>
            <a:endParaRPr lang="it-IT" sz="800" dirty="0"/>
          </a:p>
          <a:p>
            <a:pPr marL="622300" lvl="8" indent="-231775"/>
            <a:r>
              <a:rPr lang="it-IT" sz="1800" dirty="0"/>
              <a:t>Natura vs. cultura </a:t>
            </a:r>
          </a:p>
          <a:p>
            <a:pPr marL="622300" lvl="8" indent="-231775"/>
            <a:endParaRPr lang="it-IT" sz="800" dirty="0"/>
          </a:p>
          <a:p>
            <a:pPr marL="622300" lvl="8" indent="-231775"/>
            <a:r>
              <a:rPr lang="it-IT" sz="1800" u="sng" dirty="0"/>
              <a:t>Natura</a:t>
            </a:r>
            <a:r>
              <a:rPr lang="it-IT" sz="1800" dirty="0"/>
              <a:t> ciò che è estraneo alla creatività umana</a:t>
            </a:r>
          </a:p>
          <a:p>
            <a:pPr marL="582613" lvl="8" indent="-349250"/>
            <a:r>
              <a:rPr lang="it-IT" sz="1800" u="sng" dirty="0"/>
              <a:t>Cultura</a:t>
            </a:r>
            <a:r>
              <a:rPr lang="it-IT" sz="1800" dirty="0"/>
              <a:t> ciò che è spazio dell’espressione dell’uomo</a:t>
            </a:r>
          </a:p>
          <a:p>
            <a:pPr marL="1562100" lvl="8" indent="-304800"/>
            <a:endParaRPr lang="it-IT" sz="800" dirty="0"/>
          </a:p>
          <a:p>
            <a:pPr marL="536575" lvl="8" indent="-317500"/>
            <a:r>
              <a:rPr lang="it-IT" sz="1800" dirty="0"/>
              <a:t>Cultura è</a:t>
            </a:r>
          </a:p>
          <a:p>
            <a:pPr marL="1562100" lvl="8" indent="-317500"/>
            <a:r>
              <a:rPr lang="it-IT" sz="1800" dirty="0"/>
              <a:t>Costruzione sociale</a:t>
            </a:r>
          </a:p>
          <a:p>
            <a:pPr marL="1562100" lvl="8" indent="-317500"/>
            <a:r>
              <a:rPr lang="it-IT" sz="1800" dirty="0"/>
              <a:t>Non fissa, cambia nel tempo</a:t>
            </a:r>
          </a:p>
          <a:p>
            <a:pPr marL="1562100" lvl="8" indent="-317500"/>
            <a:r>
              <a:rPr lang="it-IT" sz="1800" dirty="0"/>
              <a:t>È un sistema dinamico complesso</a:t>
            </a:r>
          </a:p>
          <a:p>
            <a:pPr marL="1562100" lvl="8" indent="-317500"/>
            <a:endParaRPr lang="it-IT" sz="800" dirty="0"/>
          </a:p>
          <a:p>
            <a:pPr marL="1562100" lvl="8" indent="-317500"/>
            <a:r>
              <a:rPr lang="it-IT" sz="1800" dirty="0"/>
              <a:t>Si differenzia su base geografica (culture locali, regionali, nazionali, sovranazionali)</a:t>
            </a:r>
          </a:p>
          <a:p>
            <a:pPr marL="1562100" lvl="8" indent="-317500"/>
            <a:r>
              <a:rPr lang="it-IT" sz="1800" dirty="0"/>
              <a:t>Si trasmette verticalmente (gerarchia) e orizzontalmente (tra simili) </a:t>
            </a:r>
          </a:p>
          <a:p>
            <a:pPr marL="1562100" lvl="8" indent="-317500"/>
            <a:endParaRPr lang="it-IT" sz="1800" dirty="0"/>
          </a:p>
          <a:p>
            <a:pPr marL="585788" lvl="8" indent="-317500"/>
            <a:r>
              <a:rPr lang="it-IT" sz="1800" dirty="0"/>
              <a:t>Quindi funziona per ibridazioni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672B17-F555-E849-8C89-B4899512E80C}"/>
              </a:ext>
            </a:extLst>
          </p:cNvPr>
          <p:cNvSpPr txBox="1"/>
          <p:nvPr/>
        </p:nvSpPr>
        <p:spPr>
          <a:xfrm>
            <a:off x="474562" y="2245489"/>
            <a:ext cx="282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Natura</a:t>
            </a:r>
          </a:p>
          <a:p>
            <a:r>
              <a:rPr lang="it-IT" sz="3600" i="1" dirty="0">
                <a:solidFill>
                  <a:schemeClr val="bg1"/>
                </a:solidFill>
              </a:rPr>
              <a:t>Vs. /  et</a:t>
            </a:r>
          </a:p>
          <a:p>
            <a:r>
              <a:rPr lang="it-IT" sz="3600" dirty="0">
                <a:solidFill>
                  <a:schemeClr val="bg1"/>
                </a:solidFill>
              </a:rPr>
              <a:t>Cultura</a:t>
            </a:r>
          </a:p>
        </p:txBody>
      </p:sp>
    </p:spTree>
    <p:extLst>
      <p:ext uri="{BB962C8B-B14F-4D97-AF65-F5344CB8AC3E}">
        <p14:creationId xmlns:p14="http://schemas.microsoft.com/office/powerpoint/2010/main" val="274188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523"/>
    </mc:Choice>
    <mc:Fallback xmlns="">
      <p:transition spd="slow" advTm="39852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A2507-28C3-3C4A-8176-BA77B4D0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56FA1-9D2C-944C-8E91-090F7DFA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54" y="682905"/>
            <a:ext cx="8299048" cy="5498611"/>
          </a:xfrm>
        </p:spPr>
        <p:txBody>
          <a:bodyPr>
            <a:noAutofit/>
          </a:bodyPr>
          <a:lstStyle/>
          <a:p>
            <a:r>
              <a:rPr lang="it-IT" sz="2400" dirty="0"/>
              <a:t>La geografia si occupa di relazioni (sociali) fra ciò che è localizzato sulla superficie terrestre</a:t>
            </a:r>
          </a:p>
          <a:p>
            <a:r>
              <a:rPr lang="it-IT" sz="2400" dirty="0"/>
              <a:t>Si occupa del potere, in quanto le relazioni di potere associato allo spazio regolano e controllano il comportamento umano</a:t>
            </a:r>
          </a:p>
          <a:p>
            <a:pPr marL="0" indent="0">
              <a:buNone/>
            </a:pPr>
            <a:r>
              <a:rPr lang="it-IT" sz="2400" dirty="0"/>
              <a:t>Ci si muove in termini di </a:t>
            </a:r>
          </a:p>
          <a:p>
            <a:pPr marL="674688" indent="-171450"/>
            <a:r>
              <a:rPr lang="it-IT" sz="2400" b="1" dirty="0"/>
              <a:t>Prospettiva spaziale</a:t>
            </a:r>
            <a:r>
              <a:rPr lang="it-IT" sz="2400" dirty="0">
                <a:sym typeface="Wingdings" pitchFamily="2" charset="2"/>
              </a:rPr>
              <a:t> attenzione alla differenza fra luoghi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Distribuzione spaziale </a:t>
            </a:r>
            <a:r>
              <a:rPr lang="it-IT" sz="2400" dirty="0">
                <a:sym typeface="Wingdings" pitchFamily="2" charset="2"/>
              </a:rPr>
              <a:t> disposizione dei fenomeni sulla superficie terrestre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Variazione spaziale </a:t>
            </a:r>
            <a:r>
              <a:rPr lang="it-IT" sz="2400" dirty="0">
                <a:sym typeface="Wingdings" pitchFamily="2" charset="2"/>
              </a:rPr>
              <a:t> cambiamenti nella distribuzione di un fenomeno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Correlazione spaziale </a:t>
            </a:r>
            <a:r>
              <a:rPr lang="it-IT" sz="2400" dirty="0">
                <a:sym typeface="Wingdings" pitchFamily="2" charset="2"/>
              </a:rPr>
              <a:t> il livello di condivisione di una stessa distribuzione e variazione spaziale fra due o più fenomeni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8338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F4057-1432-CD40-AF6F-819DF11A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7E7FB-D249-B349-92BA-A5FB59EC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88" y="1412111"/>
            <a:ext cx="10046824" cy="498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Movimento di persone, idee, mode, malattie etc., da un luogo all’altro con tempi e modalità differenti a seconda del fenomeno considerato</a:t>
            </a:r>
          </a:p>
          <a:p>
            <a:pPr marL="1646238" indent="0">
              <a:buNone/>
            </a:pPr>
            <a:r>
              <a:rPr lang="it-IT" sz="2400" i="1" dirty="0"/>
              <a:t>quindi fenomeno basato sul movimento </a:t>
            </a:r>
          </a:p>
          <a:p>
            <a:pPr marL="1646238" indent="0">
              <a:buNone/>
            </a:pPr>
            <a:endParaRPr lang="it-IT" sz="800" i="1" dirty="0"/>
          </a:p>
          <a:p>
            <a:pPr marL="0" indent="0">
              <a:buNone/>
            </a:pPr>
            <a:r>
              <a:rPr lang="it-IT" sz="2400" dirty="0"/>
              <a:t>Quattro tipi di diffusione spaziale</a:t>
            </a:r>
          </a:p>
          <a:p>
            <a:pPr marL="720725" indent="-331788"/>
            <a:r>
              <a:rPr lang="it-IT" sz="2400" dirty="0"/>
              <a:t>Per </a:t>
            </a:r>
            <a:r>
              <a:rPr lang="it-IT" sz="2400" b="1" dirty="0"/>
              <a:t>ricollocazione</a:t>
            </a:r>
            <a:r>
              <a:rPr lang="it-IT" sz="2400" dirty="0"/>
              <a:t> </a:t>
            </a:r>
            <a:r>
              <a:rPr lang="it-IT" sz="2400" dirty="0">
                <a:sym typeface="Wingdings" pitchFamily="2" charset="2"/>
              </a:rPr>
              <a:t> migrazioni</a:t>
            </a:r>
          </a:p>
          <a:p>
            <a:pPr marL="720725" indent="-331788"/>
            <a:r>
              <a:rPr lang="it-IT" sz="2400" dirty="0">
                <a:sym typeface="Wingdings" pitchFamily="2" charset="2"/>
              </a:rPr>
              <a:t>Per </a:t>
            </a:r>
            <a:r>
              <a:rPr lang="it-IT" sz="2400" b="1" dirty="0">
                <a:sym typeface="Wingdings" pitchFamily="2" charset="2"/>
              </a:rPr>
              <a:t>contagio</a:t>
            </a:r>
            <a:r>
              <a:rPr lang="it-IT" sz="2400" dirty="0">
                <a:sym typeface="Wingdings" pitchFamily="2" charset="2"/>
              </a:rPr>
              <a:t>  attraverso contatti diretti fra attori coinvolti</a:t>
            </a:r>
          </a:p>
          <a:p>
            <a:pPr marL="720725" indent="-331788"/>
            <a:r>
              <a:rPr lang="it-IT" sz="2400" b="1" dirty="0">
                <a:sym typeface="Wingdings" pitchFamily="2" charset="2"/>
              </a:rPr>
              <a:t>Gerarchica</a:t>
            </a:r>
            <a:r>
              <a:rPr lang="it-IT" sz="2400" dirty="0">
                <a:sym typeface="Wingdings" pitchFamily="2" charset="2"/>
              </a:rPr>
              <a:t>  alto basso, dal centro alla periferia</a:t>
            </a:r>
          </a:p>
          <a:p>
            <a:pPr marL="720725" indent="-331788"/>
            <a:r>
              <a:rPr lang="it-IT" sz="2400" dirty="0">
                <a:sym typeface="Wingdings" pitchFamily="2" charset="2"/>
              </a:rPr>
              <a:t>Per </a:t>
            </a:r>
            <a:r>
              <a:rPr lang="it-IT" sz="2400" b="1" dirty="0">
                <a:sym typeface="Wingdings" pitchFamily="2" charset="2"/>
              </a:rPr>
              <a:t>stimolo</a:t>
            </a:r>
            <a:r>
              <a:rPr lang="it-IT" sz="2400" dirty="0">
                <a:sym typeface="Wingdings" pitchFamily="2" charset="2"/>
              </a:rPr>
              <a:t>  da un’idea nascono altre</a:t>
            </a:r>
          </a:p>
          <a:p>
            <a:pPr marL="0" indent="0">
              <a:buNone/>
            </a:pPr>
            <a:endParaRPr lang="it-IT" sz="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i="1" dirty="0">
                <a:sym typeface="Wingdings" pitchFamily="2" charset="2"/>
              </a:rPr>
              <a:t>La diffusione spaziale è nei fatti il risultato di una compresenza delle diverse tipologie </a:t>
            </a:r>
            <a:r>
              <a:rPr lang="it-IT" sz="2400" dirty="0">
                <a:sym typeface="Wingdings" pitchFamily="2" charset="2"/>
              </a:rPr>
              <a:t> epidemie</a:t>
            </a:r>
          </a:p>
        </p:txBody>
      </p:sp>
    </p:spTree>
    <p:extLst>
      <p:ext uri="{BB962C8B-B14F-4D97-AF65-F5344CB8AC3E}">
        <p14:creationId xmlns:p14="http://schemas.microsoft.com/office/powerpoint/2010/main" val="82297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05926-B8BC-5146-B73F-37303DBF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383"/>
            <a:ext cx="3264061" cy="2964041"/>
          </a:xfrm>
        </p:spPr>
        <p:txBody>
          <a:bodyPr>
            <a:normAutofit fontScale="90000"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67BAB-469A-2445-9719-5442790F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6" y="659757"/>
            <a:ext cx="8218025" cy="5335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Definizione: </a:t>
            </a:r>
            <a:r>
              <a:rPr lang="it-IT" sz="2600" b="1" dirty="0"/>
              <a:t>relazione fra due o più soggetti nel corso della quale essi si scambiano idee, merci, servizi e modificano le loro azioni in relazione alle idee e ai comportamenti reciproci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600" b="1" dirty="0"/>
              <a:t>Globalizzazione</a:t>
            </a:r>
            <a:r>
              <a:rPr lang="it-IT" sz="2600" dirty="0"/>
              <a:t> si ha quando certi fenomeni naturali (es. riscaldamento globale) o umani coprono l’intero spazio terrestre (al momento conosciuto) permettendo ai relativi luoghi di interagire fra loro.</a:t>
            </a:r>
          </a:p>
          <a:p>
            <a:endParaRPr lang="it-IT" sz="800" dirty="0"/>
          </a:p>
          <a:p>
            <a:r>
              <a:rPr lang="it-IT" sz="2600" dirty="0"/>
              <a:t>Oggi: </a:t>
            </a:r>
            <a:r>
              <a:rPr lang="it-IT" sz="2600" b="1" dirty="0"/>
              <a:t>il primato che le relazioni di mercato a scala mondiale hanno su tutte le altre attività ed espressioni sociali e culturali</a:t>
            </a:r>
          </a:p>
        </p:txBody>
      </p:sp>
    </p:spTree>
    <p:extLst>
      <p:ext uri="{BB962C8B-B14F-4D97-AF65-F5344CB8AC3E}">
        <p14:creationId xmlns:p14="http://schemas.microsoft.com/office/powerpoint/2010/main" val="210056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4FF3B-B5AD-B045-A2CE-F4F6268C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624108"/>
            <a:ext cx="3692324" cy="4561349"/>
          </a:xfrm>
        </p:spPr>
        <p:txBody>
          <a:bodyPr>
            <a:normAutofit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66A04-5C89-694E-933A-796B2F84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116" y="624108"/>
            <a:ext cx="7743463" cy="576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L’interazione spaziale è influenzata da tre fattori</a:t>
            </a:r>
          </a:p>
          <a:p>
            <a:r>
              <a:rPr lang="it-IT" sz="2400" b="1" dirty="0"/>
              <a:t>Complementarietà</a:t>
            </a:r>
            <a:r>
              <a:rPr lang="it-IT" sz="2400" dirty="0"/>
              <a:t>. Quando un luogo o una regione trovano altrove una risposta alla propria esigenza di bene e/o servizi creando una interazione spaziale che si sviluppa su distanze più o meno lunghe. Dipende dalla disponibilità di risorse naturali e/o di condizione economiche, sociali e culturali specifiche</a:t>
            </a:r>
          </a:p>
          <a:p>
            <a:r>
              <a:rPr lang="it-IT" sz="2400" b="1" dirty="0"/>
              <a:t>Trasferibilità</a:t>
            </a:r>
            <a:r>
              <a:rPr lang="it-IT" sz="2400" dirty="0"/>
              <a:t> è inversamente proporzionale all’energia/costo necessari per lo spostamento di un bene (</a:t>
            </a:r>
            <a:r>
              <a:rPr lang="it-IT" sz="2400" i="1" dirty="0"/>
              <a:t>attrito della distanza</a:t>
            </a:r>
            <a:r>
              <a:rPr lang="it-IT" sz="2400" dirty="0"/>
              <a:t>)</a:t>
            </a:r>
          </a:p>
          <a:p>
            <a:r>
              <a:rPr lang="it-IT" sz="2400" b="1" dirty="0"/>
              <a:t>Opportunità alternativa</a:t>
            </a:r>
            <a:r>
              <a:rPr lang="it-IT" sz="2400" dirty="0"/>
              <a:t>: esistenza di un luogo che, a parità di costi di trasferimento, offre un bene richiesto a condizioni più vantaggiose (</a:t>
            </a:r>
            <a:r>
              <a:rPr lang="it-IT" sz="2400" i="1" dirty="0"/>
              <a:t>accessibilità</a:t>
            </a:r>
            <a:r>
              <a:rPr lang="it-IT" sz="2400" dirty="0"/>
              <a:t>)</a:t>
            </a:r>
          </a:p>
          <a:p>
            <a:endParaRPr lang="it-IT" sz="1000" dirty="0"/>
          </a:p>
          <a:p>
            <a:pPr marL="0" indent="0">
              <a:buNone/>
            </a:pPr>
            <a:r>
              <a:rPr lang="it-IT" sz="2400" b="1" i="1" dirty="0"/>
              <a:t>L’interazione spaziale tende a ridursi con le distanze</a:t>
            </a:r>
          </a:p>
        </p:txBody>
      </p:sp>
    </p:spTree>
    <p:extLst>
      <p:ext uri="{BB962C8B-B14F-4D97-AF65-F5344CB8AC3E}">
        <p14:creationId xmlns:p14="http://schemas.microsoft.com/office/powerpoint/2010/main" val="218352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50AC-A5E2-EB4B-A0B0-C834F037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3" y="1516284"/>
            <a:ext cx="3646025" cy="3588151"/>
          </a:xfrm>
        </p:spPr>
        <p:txBody>
          <a:bodyPr>
            <a:normAutofit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CB0C4-8034-0147-955C-4BE1E333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749" y="544010"/>
            <a:ext cx="8511251" cy="5937813"/>
          </a:xfrm>
        </p:spPr>
        <p:txBody>
          <a:bodyPr>
            <a:noAutofit/>
          </a:bodyPr>
          <a:lstStyle/>
          <a:p>
            <a:r>
              <a:rPr lang="it-IT" sz="2800" dirty="0"/>
              <a:t>Le innovazioni tecnologiche fanno sembrare più vicini i luoghi in termini di spazio e di tempo</a:t>
            </a:r>
          </a:p>
          <a:p>
            <a:endParaRPr lang="it-IT" sz="800" dirty="0"/>
          </a:p>
          <a:p>
            <a:r>
              <a:rPr lang="it-IT" sz="2800" b="1" dirty="0"/>
              <a:t>Compressione spazio-temporale </a:t>
            </a:r>
            <a:r>
              <a:rPr lang="it-IT" sz="2800" dirty="0"/>
              <a:t>(David Harvey) come mutamento dello senso comune dello spazio- tempo</a:t>
            </a:r>
          </a:p>
          <a:p>
            <a:endParaRPr lang="it-IT" sz="800" dirty="0"/>
          </a:p>
          <a:p>
            <a:r>
              <a:rPr lang="it-IT" sz="2800" dirty="0"/>
              <a:t>Le distanze relative (non quelle fisiche) sono misurate in termini di tempo/costo/altro, non sulla base della lontananza metrica</a:t>
            </a:r>
          </a:p>
          <a:p>
            <a:endParaRPr lang="it-IT" sz="800" dirty="0"/>
          </a:p>
          <a:p>
            <a:r>
              <a:rPr lang="it-IT" sz="2800" dirty="0"/>
              <a:t>La globalizzazione non interviene sulle distanze assolute, ma sulla loro percezione. Modifica l’accessibilità dei luoghi, ne incrementa l’interazione e in prativa riduce l’attrito della distanza</a:t>
            </a:r>
          </a:p>
        </p:txBody>
      </p:sp>
    </p:spTree>
    <p:extLst>
      <p:ext uri="{BB962C8B-B14F-4D97-AF65-F5344CB8AC3E}">
        <p14:creationId xmlns:p14="http://schemas.microsoft.com/office/powerpoint/2010/main" val="205802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7" y="2799830"/>
            <a:ext cx="2083246" cy="799576"/>
          </a:xfrm>
        </p:spPr>
        <p:txBody>
          <a:bodyPr>
            <a:normAutofit fontScale="90000"/>
          </a:bodyPr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BF6A0-D2E6-BB47-B93A-9CAA9099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5" y="844952"/>
            <a:ext cx="8334325" cy="5416952"/>
          </a:xfrm>
        </p:spPr>
        <p:txBody>
          <a:bodyPr>
            <a:normAutofit/>
          </a:bodyPr>
          <a:lstStyle/>
          <a:p>
            <a:pPr marL="276225" indent="0">
              <a:buNone/>
            </a:pPr>
            <a:r>
              <a:rPr lang="it-IT" sz="2600" dirty="0"/>
              <a:t>Definizione: </a:t>
            </a:r>
            <a:r>
              <a:rPr lang="it-IT" sz="2600" b="1" dirty="0"/>
              <a:t>Spazio delle interazioni fra soggetti (individui e collettività) correlato con l’insieme delle interazioni fra gli stessi soggetti e l’ambiente esterno. Tali interazioni si concretizzano nello spazio geografico umanizzato (o antropizzato) e nella varietà dei suoi paesaggi</a:t>
            </a:r>
          </a:p>
          <a:p>
            <a:pPr marL="276225" indent="0">
              <a:buNone/>
            </a:pPr>
            <a:endParaRPr lang="it-IT" sz="900" b="1" dirty="0"/>
          </a:p>
          <a:p>
            <a:pPr marL="2905125" indent="-457200"/>
            <a:r>
              <a:rPr lang="it-IT" sz="2400" i="1" dirty="0"/>
              <a:t>Interazioni</a:t>
            </a:r>
          </a:p>
          <a:p>
            <a:pPr marL="2905125" indent="-457200"/>
            <a:r>
              <a:rPr lang="it-IT" sz="2400" i="1" dirty="0"/>
              <a:t>Individui</a:t>
            </a:r>
          </a:p>
          <a:p>
            <a:pPr marL="2905125" indent="-457200"/>
            <a:r>
              <a:rPr lang="it-IT" sz="2400" i="1" dirty="0"/>
              <a:t>Ambiente</a:t>
            </a:r>
          </a:p>
          <a:p>
            <a:pPr marL="2905125" indent="-457200"/>
            <a:r>
              <a:rPr lang="it-IT" sz="2400" i="1" dirty="0"/>
              <a:t>Spazio geografico antropizzato</a:t>
            </a:r>
          </a:p>
          <a:p>
            <a:pPr marL="2905125" indent="-457200"/>
            <a:r>
              <a:rPr lang="it-IT" sz="2400" i="1" dirty="0"/>
              <a:t>paesaggio</a:t>
            </a:r>
          </a:p>
          <a:p>
            <a:pPr marL="276225" indent="0">
              <a:buNone/>
            </a:pPr>
            <a:endParaRPr lang="it-IT" sz="900" b="1" dirty="0"/>
          </a:p>
          <a:p>
            <a:pPr marL="276225" indent="0">
              <a:buNone/>
            </a:pPr>
            <a:r>
              <a:rPr lang="it-IT" sz="2600" dirty="0">
                <a:sym typeface="Wingdings" panose="05000000000000000000" pitchFamily="2" charset="2"/>
              </a:rPr>
              <a:t> </a:t>
            </a:r>
            <a:r>
              <a:rPr lang="it-IT" sz="2600" b="1" i="1" dirty="0"/>
              <a:t>Spazio delle interazioni fra  gli esseri viventi</a:t>
            </a:r>
          </a:p>
          <a:p>
            <a:pPr marL="276225" indent="0">
              <a:buNone/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818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38"/>
    </mc:Choice>
    <mc:Fallback xmlns="">
      <p:transition spd="slow" advTm="27983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2E78C-76BF-FE4C-8F76-E67E7705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5FA04-9CDD-8044-A9BB-57B1646D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79036" cy="5120640"/>
          </a:xfrm>
        </p:spPr>
        <p:txBody>
          <a:bodyPr>
            <a:normAutofit/>
          </a:bodyPr>
          <a:lstStyle/>
          <a:p>
            <a:pPr marL="11113" lvl="2" indent="0">
              <a:buNone/>
            </a:pPr>
            <a:r>
              <a:rPr lang="it-IT" sz="2400" dirty="0">
                <a:sym typeface="Wingdings" pitchFamily="2" charset="2"/>
              </a:rPr>
              <a:t> è l’ambito delle relazioni verso l’interno e verso l’esterno</a:t>
            </a:r>
          </a:p>
          <a:p>
            <a:pPr marL="11113" lvl="2" indent="0">
              <a:buNone/>
            </a:pPr>
            <a:endParaRPr lang="it-IT" sz="1000" dirty="0">
              <a:sym typeface="Wingdings" pitchFamily="2" charset="2"/>
            </a:endParaRPr>
          </a:p>
          <a:p>
            <a:pPr marL="490538" lvl="2" indent="-479425"/>
            <a:endParaRPr lang="it-IT" sz="800" dirty="0">
              <a:sym typeface="Wingdings" pitchFamily="2" charset="2"/>
            </a:endParaRPr>
          </a:p>
          <a:p>
            <a:pPr marL="11113" lvl="2" indent="0">
              <a:buNone/>
            </a:pPr>
            <a:r>
              <a:rPr lang="it-IT" sz="2400" b="1" dirty="0" err="1">
                <a:sym typeface="Wingdings" pitchFamily="2" charset="2"/>
              </a:rPr>
              <a:t>Territorium</a:t>
            </a:r>
            <a:r>
              <a:rPr lang="it-IT" sz="2400" dirty="0">
                <a:sym typeface="Wingdings" pitchFamily="2" charset="2"/>
              </a:rPr>
              <a:t> etimologicamente deriva da</a:t>
            </a:r>
          </a:p>
          <a:p>
            <a:pPr marL="490538" lvl="3" indent="-479425"/>
            <a:r>
              <a:rPr lang="it-IT" sz="2400" dirty="0" err="1">
                <a:sym typeface="Wingdings" pitchFamily="2" charset="2"/>
              </a:rPr>
              <a:t>Terreor</a:t>
            </a:r>
            <a:r>
              <a:rPr lang="it-IT" sz="2400" dirty="0">
                <a:sym typeface="Wingdings" pitchFamily="2" charset="2"/>
              </a:rPr>
              <a:t> - </a:t>
            </a:r>
            <a:r>
              <a:rPr lang="it-IT" sz="2400" dirty="0" err="1">
                <a:sym typeface="Wingdings" pitchFamily="2" charset="2"/>
              </a:rPr>
              <a:t>Terrere</a:t>
            </a:r>
            <a:r>
              <a:rPr lang="it-IT" sz="2400" dirty="0">
                <a:sym typeface="Wingdings" pitchFamily="2" charset="2"/>
              </a:rPr>
              <a:t> (terrorizzare, spaventare)tutela dall’altro</a:t>
            </a:r>
          </a:p>
          <a:p>
            <a:pPr marL="490538" lvl="3" indent="-479425"/>
            <a:r>
              <a:rPr lang="it-IT" sz="2400" dirty="0" err="1">
                <a:sym typeface="Wingdings" pitchFamily="2" charset="2"/>
              </a:rPr>
              <a:t>Tero</a:t>
            </a:r>
            <a:r>
              <a:rPr lang="it-IT" sz="2400" dirty="0">
                <a:sym typeface="Wingdings" pitchFamily="2" charset="2"/>
              </a:rPr>
              <a:t> - </a:t>
            </a:r>
            <a:r>
              <a:rPr lang="it-IT" sz="2400" dirty="0" err="1">
                <a:sym typeface="Wingdings" pitchFamily="2" charset="2"/>
              </a:rPr>
              <a:t>Terere</a:t>
            </a:r>
            <a:r>
              <a:rPr lang="it-IT" sz="2400" dirty="0">
                <a:sym typeface="Wingdings" pitchFamily="2" charset="2"/>
              </a:rPr>
              <a:t> (arare, tritare le zolle)  luogo di produzione</a:t>
            </a:r>
          </a:p>
          <a:p>
            <a:pPr marL="733425" lvl="3" indent="0"/>
            <a:endParaRPr lang="it-IT" sz="1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dirty="0"/>
              <a:t>Il territorio si gestisce per disporre delle risorse necessarie</a:t>
            </a:r>
          </a:p>
        </p:txBody>
      </p:sp>
    </p:spTree>
    <p:extLst>
      <p:ext uri="{BB962C8B-B14F-4D97-AF65-F5344CB8AC3E}">
        <p14:creationId xmlns:p14="http://schemas.microsoft.com/office/powerpoint/2010/main" val="3400546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61DCE-A62F-FE4C-8A3E-36E92F8E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40F2B-D34A-F64F-8F98-0BDB6771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003" y="1010855"/>
            <a:ext cx="8379875" cy="4845935"/>
          </a:xfrm>
        </p:spPr>
        <p:txBody>
          <a:bodyPr>
            <a:noAutofit/>
          </a:bodyPr>
          <a:lstStyle/>
          <a:p>
            <a:pPr marL="182563" indent="-138113"/>
            <a:r>
              <a:rPr lang="it-IT" sz="2400" dirty="0"/>
              <a:t>Territorio come spazio del controllo ma anche della cooperazione, dello scambio, dell’incontro</a:t>
            </a:r>
          </a:p>
          <a:p>
            <a:pPr marL="949325" indent="0">
              <a:buNone/>
            </a:pPr>
            <a:r>
              <a:rPr lang="it-IT" sz="2400" dirty="0">
                <a:sym typeface="Wingdings" pitchFamily="2" charset="2"/>
              </a:rPr>
              <a:t> base delle relazioni sociali</a:t>
            </a:r>
          </a:p>
          <a:p>
            <a:pPr marL="949325" indent="0">
              <a:buNone/>
            </a:pPr>
            <a:r>
              <a:rPr lang="it-IT" sz="2400" dirty="0">
                <a:sym typeface="Wingdings" pitchFamily="2" charset="2"/>
              </a:rPr>
              <a:t> fonte della soddisfazione dei bisogni materiali e spirituali</a:t>
            </a:r>
          </a:p>
          <a:p>
            <a:endParaRPr lang="it-IT" sz="11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Per la geografia (umana) gli aspetti materiali e spirituali delle relazioni fra persone sono sempre uniti</a:t>
            </a:r>
          </a:p>
          <a:p>
            <a:endParaRPr lang="it-IT" sz="1000" dirty="0">
              <a:sym typeface="Wingdings" pitchFamily="2" charset="2"/>
            </a:endParaRPr>
          </a:p>
          <a:p>
            <a:r>
              <a:rPr lang="it-IT" sz="2400" i="1" dirty="0">
                <a:sym typeface="Wingdings" pitchFamily="2" charset="2"/>
              </a:rPr>
              <a:t>Non ci sono territori senza attori, né attori senza territori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19349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225" indent="0">
              <a:buNone/>
            </a:pPr>
            <a:r>
              <a:rPr lang="it-IT" sz="2800" dirty="0"/>
              <a:t>Per la geografia umana gli esseri viventi privilegiati nell’analisi sono gli esseri umani, sia singoli e collettivi</a:t>
            </a:r>
          </a:p>
          <a:p>
            <a:pPr marL="276225" indent="0">
              <a:buNone/>
            </a:pPr>
            <a:endParaRPr lang="it-IT" sz="2800" dirty="0"/>
          </a:p>
          <a:p>
            <a:pPr marL="1439863" lvl="3" indent="-258763"/>
            <a:r>
              <a:rPr lang="it-IT" sz="2800" dirty="0"/>
              <a:t>Relazioni fra loro</a:t>
            </a:r>
          </a:p>
          <a:p>
            <a:pPr marL="1439863" lvl="3" indent="-258763"/>
            <a:r>
              <a:rPr lang="it-IT" sz="2800" dirty="0"/>
              <a:t>Relazioni fra soggetti e ambiente esterno</a:t>
            </a:r>
          </a:p>
          <a:p>
            <a:pPr marL="1439863" lvl="3" indent="-258763"/>
            <a:r>
              <a:rPr lang="it-IT" sz="2800" dirty="0"/>
              <a:t>Fra loro </a:t>
            </a:r>
            <a:r>
              <a:rPr lang="it-IT" sz="2800" dirty="0">
                <a:sym typeface="Wingdings" pitchFamily="2" charset="2"/>
              </a:rPr>
              <a:t> inclusione / esclusione</a:t>
            </a:r>
          </a:p>
          <a:p>
            <a:pPr marL="1439863" lvl="3" indent="-258763"/>
            <a:r>
              <a:rPr lang="it-IT" sz="2800" dirty="0">
                <a:sym typeface="Wingdings" pitchFamily="2" charset="2"/>
              </a:rPr>
              <a:t>Con ambiente  produzione</a:t>
            </a:r>
          </a:p>
          <a:p>
            <a:pPr marL="182563" lvl="3" indent="0">
              <a:buNone/>
            </a:pPr>
            <a:endParaRPr lang="it-IT" sz="2800" i="1" dirty="0">
              <a:sym typeface="Wingdings" pitchFamily="2" charset="2"/>
            </a:endParaRPr>
          </a:p>
          <a:p>
            <a:pPr marL="182563" lvl="3" indent="0">
              <a:buNone/>
            </a:pPr>
            <a:r>
              <a:rPr lang="it-IT" sz="2800" i="1" dirty="0">
                <a:sym typeface="Wingdings" pitchFamily="2" charset="2"/>
              </a:rPr>
              <a:t> è una scienza sociale</a:t>
            </a:r>
          </a:p>
        </p:txBody>
      </p:sp>
    </p:spTree>
    <p:extLst>
      <p:ext uri="{BB962C8B-B14F-4D97-AF65-F5344CB8AC3E}">
        <p14:creationId xmlns:p14="http://schemas.microsoft.com/office/powerpoint/2010/main" val="31470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3"/>
    </mc:Choice>
    <mc:Fallback xmlns="">
      <p:transition spd="slow" advTm="28753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8881" y="2314936"/>
            <a:ext cx="9639964" cy="3878829"/>
          </a:xfrm>
        </p:spPr>
        <p:txBody>
          <a:bodyPr>
            <a:normAutofit/>
          </a:bodyPr>
          <a:lstStyle/>
          <a:p>
            <a:pPr marL="276225" lvl="2" indent="0">
              <a:buNone/>
            </a:pPr>
            <a:r>
              <a:rPr lang="it-IT" sz="2800" i="1" dirty="0">
                <a:sym typeface="Wingdings" pitchFamily="2" charset="2"/>
              </a:rPr>
              <a:t>Lo spazio relazionale della geografia umana è fatto di relazioni intersoggettive territorializzate</a:t>
            </a:r>
            <a:r>
              <a:rPr lang="it-IT" sz="2800" dirty="0">
                <a:sym typeface="Wingdings" pitchFamily="2" charset="2"/>
              </a:rPr>
              <a:t>.</a:t>
            </a:r>
          </a:p>
          <a:p>
            <a:pPr marL="276225" lvl="2" indent="0">
              <a:buNone/>
            </a:pPr>
            <a:endParaRPr lang="it-IT" sz="800" dirty="0">
              <a:sym typeface="Wingdings" pitchFamily="2" charset="2"/>
            </a:endParaRPr>
          </a:p>
          <a:p>
            <a:pPr marL="982663" lvl="2" indent="-171450"/>
            <a:r>
              <a:rPr lang="it-IT" sz="2400" dirty="0">
                <a:sym typeface="Wingdings" pitchFamily="2" charset="2"/>
              </a:rPr>
              <a:t>Anche le relazioni che sembrano sociali /culturali /economiche hanno sempre base </a:t>
            </a:r>
            <a:r>
              <a:rPr lang="it-IT" sz="2400" u="sng" dirty="0">
                <a:sym typeface="Wingdings" pitchFamily="2" charset="2"/>
              </a:rPr>
              <a:t>territoriale</a:t>
            </a:r>
          </a:p>
          <a:p>
            <a:pPr marL="982663" lvl="2" indent="-171450"/>
            <a:endParaRPr lang="it-IT" sz="800" u="sng" dirty="0">
              <a:sym typeface="Wingdings" pitchFamily="2" charset="2"/>
            </a:endParaRPr>
          </a:p>
          <a:p>
            <a:pPr marL="982663" lvl="2" indent="-171450"/>
            <a:r>
              <a:rPr lang="it-IT" sz="2400" dirty="0">
                <a:sym typeface="Wingdings" pitchFamily="2" charset="2"/>
              </a:rPr>
              <a:t>Tutti i fenomeni sono legati da </a:t>
            </a:r>
            <a:r>
              <a:rPr lang="it-IT" sz="2400" b="1" dirty="0">
                <a:sym typeface="Wingdings" pitchFamily="2" charset="2"/>
              </a:rPr>
              <a:t>rapporti di territorialità </a:t>
            </a:r>
            <a:r>
              <a:rPr lang="it-IT" sz="2400" dirty="0">
                <a:sym typeface="Wingdings" pitchFamily="2" charset="2"/>
              </a:rPr>
              <a:t>che i soggetti (singoli o collettivi) intrattengono con le condizioni materiali e immateriali proprie dei loro ambienti di vita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160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00"/>
    </mc:Choice>
    <mc:Fallback xmlns="">
      <p:transition spd="slow" advTm="933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0E1C6-03DB-F948-953C-131A310F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3" y="783794"/>
            <a:ext cx="8240210" cy="5497341"/>
          </a:xfrm>
        </p:spPr>
        <p:txBody>
          <a:bodyPr>
            <a:normAutofit/>
          </a:bodyPr>
          <a:lstStyle/>
          <a:p>
            <a:r>
              <a:rPr lang="it-IT" dirty="0"/>
              <a:t>Il </a:t>
            </a:r>
            <a:r>
              <a:rPr lang="it-IT" sz="2400" dirty="0"/>
              <a:t>passaggio principale è stato il superamento del dualismo fra natura e cultura (ovvero della convinzione che l’uomo controlla e gestisce la natura, superandola)</a:t>
            </a:r>
          </a:p>
          <a:p>
            <a:r>
              <a:rPr lang="it-IT" sz="2400" dirty="0"/>
              <a:t>Ma allora se si parla di </a:t>
            </a:r>
          </a:p>
          <a:p>
            <a:r>
              <a:rPr lang="it-IT" sz="2400" b="1" dirty="0"/>
              <a:t>geo/ grafia </a:t>
            </a:r>
            <a:r>
              <a:rPr lang="it-IT" sz="2400" dirty="0">
                <a:sym typeface="Wingdings" pitchFamily="2" charset="2"/>
              </a:rPr>
              <a:t> scrittura della terra interpretazione della terra</a:t>
            </a:r>
          </a:p>
          <a:p>
            <a:endParaRPr lang="it-IT" sz="24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Si distingue fra </a:t>
            </a:r>
          </a:p>
          <a:p>
            <a:pPr lvl="1"/>
            <a:r>
              <a:rPr lang="it-IT" sz="2400" dirty="0">
                <a:sym typeface="Wingdings" pitchFamily="2" charset="2"/>
              </a:rPr>
              <a:t>geografia </a:t>
            </a:r>
            <a:r>
              <a:rPr lang="it-IT" sz="2400" b="1" dirty="0">
                <a:sym typeface="Wingdings" pitchFamily="2" charset="2"/>
              </a:rPr>
              <a:t>fisica</a:t>
            </a:r>
            <a:r>
              <a:rPr lang="it-IT" sz="2400" dirty="0">
                <a:sym typeface="Wingdings" pitchFamily="2" charset="2"/>
              </a:rPr>
              <a:t>  ambienti e componenti naturali (scienze naturali)</a:t>
            </a:r>
          </a:p>
          <a:p>
            <a:pPr lvl="1"/>
            <a:r>
              <a:rPr lang="it-IT" sz="2400" dirty="0">
                <a:sym typeface="Wingdings" pitchFamily="2" charset="2"/>
              </a:rPr>
              <a:t>Geografia </a:t>
            </a:r>
            <a:r>
              <a:rPr lang="it-IT" sz="2400" b="1" dirty="0">
                <a:sym typeface="Wingdings" pitchFamily="2" charset="2"/>
              </a:rPr>
              <a:t>umana</a:t>
            </a:r>
            <a:r>
              <a:rPr lang="it-IT" sz="2400" dirty="0">
                <a:sym typeface="Wingdings" pitchFamily="2" charset="2"/>
              </a:rPr>
              <a:t>  relazione fra esseri emani e la terra (scienze sociali e umane)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228600" lvl="1" indent="-171450"/>
            <a:r>
              <a:rPr lang="it-IT" sz="2400" dirty="0">
                <a:sym typeface="Wingdings" pitchFamily="2" charset="2"/>
              </a:rPr>
              <a:t>Perché questo è funzionale alla gestione del potere</a:t>
            </a:r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694CB3-C841-E545-B600-E256E8DB789F}"/>
              </a:ext>
            </a:extLst>
          </p:cNvPr>
          <p:cNvSpPr txBox="1"/>
          <p:nvPr/>
        </p:nvSpPr>
        <p:spPr>
          <a:xfrm>
            <a:off x="335667" y="2291788"/>
            <a:ext cx="2118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Natura</a:t>
            </a:r>
          </a:p>
          <a:p>
            <a:r>
              <a:rPr lang="it-IT" sz="3600" i="1" dirty="0">
                <a:solidFill>
                  <a:schemeClr val="bg1"/>
                </a:solidFill>
              </a:rPr>
              <a:t>Vs. /  et</a:t>
            </a:r>
          </a:p>
          <a:p>
            <a:r>
              <a:rPr lang="it-IT" sz="3600" dirty="0">
                <a:solidFill>
                  <a:schemeClr val="bg1"/>
                </a:solidFill>
              </a:rPr>
              <a:t>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78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25"/>
    </mc:Choice>
    <mc:Fallback xmlns="">
      <p:transition spd="slow" advTm="43742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39C3C-DE53-8A49-A648-01DBA8DA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AFC33-74E8-7344-B750-FAA5FFBB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Definizione</a:t>
            </a:r>
            <a:r>
              <a:rPr lang="it-IT" sz="2400" b="1" dirty="0"/>
              <a:t>: la scala è lo strumento che consente di rappresentare (e quindi discutere) la Terra o una sua parte.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Il problema è quello di raccontare un mondo che è</a:t>
            </a:r>
          </a:p>
          <a:p>
            <a:pPr lvl="1"/>
            <a:r>
              <a:rPr lang="it-IT" sz="2400" dirty="0"/>
              <a:t>Enorme</a:t>
            </a:r>
          </a:p>
          <a:p>
            <a:pPr lvl="1"/>
            <a:r>
              <a:rPr lang="it-IT" sz="2400" dirty="0"/>
              <a:t>Tridimensionale</a:t>
            </a:r>
          </a:p>
          <a:p>
            <a:pPr lvl="1"/>
            <a:r>
              <a:rPr lang="it-IT" sz="2400" dirty="0"/>
              <a:t>Contiene di tutto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613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34"/>
    </mc:Choice>
    <mc:Fallback xmlns="">
      <p:transition spd="slow" advTm="28303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4531" y="775504"/>
            <a:ext cx="8322197" cy="520924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Può essere cartografica e geografica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400" b="1" dirty="0"/>
              <a:t>Cartografica</a:t>
            </a:r>
            <a:r>
              <a:rPr lang="it-IT" sz="2400" dirty="0"/>
              <a:t>: rapporto fra le distanze sulla carta (sullo schermo) e quelle reali sulla superficie terrestre</a:t>
            </a:r>
          </a:p>
          <a:p>
            <a:endParaRPr lang="it-IT" sz="800" dirty="0"/>
          </a:p>
          <a:p>
            <a:r>
              <a:rPr lang="it-IT" sz="2400" b="1" dirty="0"/>
              <a:t>Geografica</a:t>
            </a:r>
            <a:r>
              <a:rPr lang="it-IT" sz="2400" dirty="0"/>
              <a:t>: scala di osservazione, ovvero livello di analisi utilizzata in un determinato studio</a:t>
            </a:r>
          </a:p>
          <a:p>
            <a:endParaRPr lang="it-IT" sz="2400" dirty="0"/>
          </a:p>
          <a:p>
            <a:pPr lvl="1"/>
            <a:r>
              <a:rPr lang="it-IT" sz="2400" dirty="0"/>
              <a:t>Può essere anche variabile, ma sempre rapportabile alla scala della terra (per avere una visione globale)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7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61"/>
    </mc:Choice>
    <mc:Fallback xmlns="">
      <p:transition spd="slow" advTm="24366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1586-99B1-3D4C-B2BE-ADF23572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CFAA6-E488-4C48-B5C3-1058A617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Sono strumenti quelle modalità di gestione / di miglioramento delle metodologie e delle  procedure di lavoro (le tecniche sono prodotto della conoscenza)</a:t>
            </a:r>
          </a:p>
          <a:p>
            <a:r>
              <a:rPr lang="it-IT" dirty="0"/>
              <a:t>Per i geografia, gli strumenti sono storicamente le descrizioni dello spazio, ovvero i </a:t>
            </a:r>
            <a:r>
              <a:rPr lang="it-IT" b="1" dirty="0"/>
              <a:t>racconti</a:t>
            </a:r>
            <a:r>
              <a:rPr lang="it-IT" dirty="0"/>
              <a:t> e le </a:t>
            </a:r>
            <a:r>
              <a:rPr lang="it-IT" b="1" dirty="0"/>
              <a:t>carte</a:t>
            </a:r>
          </a:p>
          <a:p>
            <a:r>
              <a:rPr lang="it-IT" dirty="0"/>
              <a:t>Con lo sviluppo della tecnologia (computer)  anche</a:t>
            </a:r>
          </a:p>
          <a:p>
            <a:pPr marL="1074738" indent="-331788"/>
            <a:r>
              <a:rPr lang="it-IT" b="1" dirty="0" err="1"/>
              <a:t>Gps</a:t>
            </a:r>
            <a:endParaRPr lang="it-IT" b="1" dirty="0"/>
          </a:p>
          <a:p>
            <a:pPr marL="1074738" indent="-331788"/>
            <a:r>
              <a:rPr lang="it-IT" b="1" dirty="0"/>
              <a:t>Immagini satellitari</a:t>
            </a:r>
          </a:p>
          <a:p>
            <a:pPr marL="1074738" indent="-331788"/>
            <a:r>
              <a:rPr lang="it-IT" b="1" dirty="0"/>
              <a:t>GIS</a:t>
            </a:r>
          </a:p>
          <a:p>
            <a:pPr marL="1074738" indent="-331788"/>
            <a:r>
              <a:rPr lang="it-IT" b="1" dirty="0"/>
              <a:t>Mappe interattive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237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360A1-3990-F942-8DCC-CC28A17D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6A44F6-7E7D-6E40-930D-41ED5D71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469" y="2135529"/>
            <a:ext cx="8911686" cy="4722471"/>
          </a:xfrm>
        </p:spPr>
        <p:txBody>
          <a:bodyPr>
            <a:noAutofit/>
          </a:bodyPr>
          <a:lstStyle/>
          <a:p>
            <a:r>
              <a:rPr lang="it-IT" sz="2200" dirty="0"/>
              <a:t>Ridotte</a:t>
            </a:r>
          </a:p>
          <a:p>
            <a:r>
              <a:rPr lang="it-IT" sz="2200" dirty="0"/>
              <a:t>Simboliche </a:t>
            </a:r>
          </a:p>
          <a:p>
            <a:r>
              <a:rPr lang="it-IT" sz="2200" dirty="0"/>
              <a:t>Approssimate</a:t>
            </a:r>
          </a:p>
          <a:p>
            <a:r>
              <a:rPr lang="it-IT" sz="2200" dirty="0"/>
              <a:t>Hanno una scala e una legenda</a:t>
            </a:r>
          </a:p>
          <a:p>
            <a:r>
              <a:rPr lang="it-IT" sz="2200" dirty="0"/>
              <a:t>Usano proiezioni cartografiche per ridurre la distorsione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Equidistanti: mantengono le proporzioni fra distanze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Equivalenti: mantengono proporzione fra aree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Isogone: mantengono la perpendicolarità del reticolo meridiani/paralleli </a:t>
            </a:r>
          </a:p>
        </p:txBody>
      </p:sp>
    </p:spTree>
    <p:extLst>
      <p:ext uri="{BB962C8B-B14F-4D97-AF65-F5344CB8AC3E}">
        <p14:creationId xmlns:p14="http://schemas.microsoft.com/office/powerpoint/2010/main" val="282097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60B90-BF6C-0A40-A229-B5A8B165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 geografiche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1FBA2-9164-524E-80DF-05E6A9E0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Definizione: </a:t>
            </a:r>
            <a:r>
              <a:rPr lang="it-IT" sz="2200" b="1" dirty="0"/>
              <a:t>sistemi elaborati su base geometrica o matematica per riportare sul piano il reticolato geografico</a:t>
            </a:r>
          </a:p>
          <a:p>
            <a:r>
              <a:rPr lang="it-IT" sz="2200" dirty="0"/>
              <a:t>Reticolato geografico come base geometrica per la costruzione di una Carta</a:t>
            </a:r>
          </a:p>
          <a:p>
            <a:r>
              <a:rPr lang="it-IT" sz="2200" dirty="0"/>
              <a:t>Meridiani e paralleli come assi ortogonali su cui sviluppare la raffigurazione degli elementi della superficie terrestre</a:t>
            </a:r>
          </a:p>
          <a:p>
            <a:r>
              <a:rPr lang="it-IT" sz="2200" dirty="0"/>
              <a:t>Le proiezioni possono essere </a:t>
            </a:r>
          </a:p>
          <a:p>
            <a:pPr marL="1601788" indent="-173038"/>
            <a:r>
              <a:rPr lang="it-IT" sz="2200" dirty="0"/>
              <a:t>Pure</a:t>
            </a:r>
          </a:p>
          <a:p>
            <a:pPr marL="1601788" indent="-173038"/>
            <a:r>
              <a:rPr lang="it-IT" sz="2200" dirty="0"/>
              <a:t>modificate </a:t>
            </a:r>
          </a:p>
          <a:p>
            <a:pPr marL="1601788" indent="-173038"/>
            <a:r>
              <a:rPr lang="it-IT" sz="2200" dirty="0"/>
              <a:t>convenzionali</a:t>
            </a:r>
            <a:r>
              <a:rPr lang="it-IT" dirty="0"/>
              <a:t>.</a:t>
            </a:r>
          </a:p>
          <a:p>
            <a:pPr marL="182563" indent="-171450"/>
            <a:r>
              <a:rPr lang="it-IT" sz="2200" dirty="0"/>
              <a:t>Ma devono mantenere l'equidistanza, l'equivalenza,  l'isogonia</a:t>
            </a:r>
          </a:p>
        </p:txBody>
      </p:sp>
    </p:spTree>
    <p:extLst>
      <p:ext uri="{BB962C8B-B14F-4D97-AF65-F5344CB8AC3E}">
        <p14:creationId xmlns:p14="http://schemas.microsoft.com/office/powerpoint/2010/main" val="677429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0CC4B-BC7C-DA45-B1EE-8AFF6A42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</a:t>
            </a:r>
            <a:br>
              <a:rPr lang="it-IT" dirty="0"/>
            </a:br>
            <a:r>
              <a:rPr lang="it-IT" dirty="0"/>
              <a:t>geografiche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17A257-E20B-0D46-BBA9-A8C3CEFC8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0396" y="1825625"/>
            <a:ext cx="3931208" cy="4351338"/>
          </a:xfrm>
        </p:spPr>
      </p:pic>
    </p:spTree>
    <p:extLst>
      <p:ext uri="{BB962C8B-B14F-4D97-AF65-F5344CB8AC3E}">
        <p14:creationId xmlns:p14="http://schemas.microsoft.com/office/powerpoint/2010/main" val="803719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ACEF4-391F-B148-8EF5-447D1F9C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 geografiche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BB412-C251-1546-8B7E-8126402D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nelle </a:t>
            </a:r>
            <a:r>
              <a:rPr lang="it-IT" b="1" dirty="0"/>
              <a:t>proiezioni pure</a:t>
            </a:r>
            <a:r>
              <a:rPr lang="it-IT" dirty="0"/>
              <a:t> il reticolato geografico viene riportato su di una superficie ausiliaria, applicando i soli principi geometrici, che può essere un piano (proiezioni prospettiche) o quella di un solido sviluppabile in piano (proiezioni di sviluppo).</a:t>
            </a:r>
            <a:endParaRPr lang="it-IT" sz="800" dirty="0"/>
          </a:p>
          <a:p>
            <a:r>
              <a:rPr lang="it-IT" dirty="0"/>
              <a:t>           Le </a:t>
            </a:r>
            <a:r>
              <a:rPr lang="it-IT" b="1" dirty="0"/>
              <a:t>proiezioni modificate</a:t>
            </a:r>
            <a:r>
              <a:rPr lang="it-IT" dirty="0"/>
              <a:t> si ottengono dalle precedenti, apportando alla costruzione geometrica quelle correzioni adatte a diminuire le inevitabili deformazioni dovute al fatto che la superficie terrestre non è perfettamente sviluppabile in piano.</a:t>
            </a:r>
          </a:p>
          <a:p>
            <a:r>
              <a:rPr lang="it-IT" dirty="0"/>
              <a:t>            Le </a:t>
            </a:r>
            <a:r>
              <a:rPr lang="it-IT" b="1" dirty="0"/>
              <a:t>proiezioni convenzionali</a:t>
            </a:r>
            <a:r>
              <a:rPr lang="it-IT" dirty="0"/>
              <a:t> (meglio dette rappresentazioni), infine, sono basate sulle relazioni matematiche esistenti fra i punti del globo terrestre e quelli corrispondenti sulla Carta. In tal modo, a seconda degli scopi che ci si propone, è possibile costruire Carte che rispettino i tre requisiti fondamentali, cioè l'equidistanza, l'equivalenza o l'isogonia. </a:t>
            </a:r>
          </a:p>
          <a:p>
            <a:r>
              <a:rPr lang="it-IT" dirty="0"/>
              <a:t>Ma non è mai possibile osservarli  tutti e tre al contempo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706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E6877-18BA-F045-B077-5DD032F4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365125"/>
            <a:ext cx="11736729" cy="2435948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Nova et </a:t>
            </a:r>
            <a:r>
              <a:rPr lang="it-IT" i="1" dirty="0" err="1"/>
              <a:t>Aucta</a:t>
            </a:r>
            <a:r>
              <a:rPr lang="it-IT" i="1" dirty="0"/>
              <a:t> </a:t>
            </a:r>
            <a:r>
              <a:rPr lang="it-IT" i="1" dirty="0" err="1"/>
              <a:t>Orbis</a:t>
            </a:r>
            <a:r>
              <a:rPr lang="it-IT" i="1" dirty="0"/>
              <a:t> </a:t>
            </a:r>
            <a:r>
              <a:rPr lang="it-IT" i="1" dirty="0" err="1"/>
              <a:t>Terrae</a:t>
            </a:r>
            <a:r>
              <a:rPr lang="it-IT" i="1" dirty="0"/>
              <a:t> </a:t>
            </a:r>
            <a:r>
              <a:rPr lang="it-IT" i="1" dirty="0" err="1"/>
              <a:t>Descriptio</a:t>
            </a:r>
            <a:r>
              <a:rPr lang="it-IT" i="1" dirty="0"/>
              <a:t> ad </a:t>
            </a:r>
            <a:r>
              <a:rPr lang="it-IT" i="1" dirty="0" err="1"/>
              <a:t>Usum</a:t>
            </a:r>
            <a:r>
              <a:rPr lang="it-IT" i="1" dirty="0"/>
              <a:t> </a:t>
            </a:r>
            <a:r>
              <a:rPr lang="it-IT" i="1" dirty="0" err="1"/>
              <a:t>Navigantium</a:t>
            </a:r>
            <a:r>
              <a:rPr lang="it-IT" i="1" dirty="0"/>
              <a:t> Emendata</a:t>
            </a:r>
            <a:r>
              <a:rPr lang="it-IT" dirty="0"/>
              <a:t> (1569)di Gerardo Mercatore</a:t>
            </a:r>
            <a:br>
              <a:rPr lang="it-IT" dirty="0"/>
            </a:br>
            <a:r>
              <a:rPr lang="it-IT" dirty="0"/>
              <a:t>(1512-1594)</a:t>
            </a:r>
            <a:br>
              <a:rPr lang="it-IT" dirty="0"/>
            </a:br>
            <a:r>
              <a:rPr lang="it-IT" i="1" dirty="0"/>
              <a:t>Gerhard Kremer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3F4C6B1-2C70-7F46-B3E1-64374DCC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885" y="1673326"/>
            <a:ext cx="8164793" cy="5173884"/>
          </a:xfrm>
        </p:spPr>
      </p:pic>
    </p:spTree>
    <p:extLst>
      <p:ext uri="{BB962C8B-B14F-4D97-AF65-F5344CB8AC3E}">
        <p14:creationId xmlns:p14="http://schemas.microsoft.com/office/powerpoint/2010/main" val="19583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EC810-1990-5F47-96AB-835EFACB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Mercatore a IGM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0020E2-8EB6-A645-A476-AF34E0EA4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66" y="3242317"/>
            <a:ext cx="3416300" cy="23114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C4BC37-A864-DB40-BF30-B477C211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56" y="3177269"/>
            <a:ext cx="4598791" cy="23764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9B795E-7956-4441-952B-4684E1F31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942" y="2801073"/>
            <a:ext cx="2560866" cy="31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1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FD331-D6BC-2741-8B1E-D2A7C362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FF9442-EB99-7243-8DFF-C0E1055BF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01" y="624110"/>
            <a:ext cx="10724326" cy="6134028"/>
          </a:xfrm>
        </p:spPr>
      </p:pic>
    </p:spTree>
    <p:extLst>
      <p:ext uri="{BB962C8B-B14F-4D97-AF65-F5344CB8AC3E}">
        <p14:creationId xmlns:p14="http://schemas.microsoft.com/office/powerpoint/2010/main" val="5916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770C7-733A-894A-A070-8DBA4773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percorso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DD9533-097F-F543-B889-2C991C5C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85497" cy="5120640"/>
          </a:xfrm>
        </p:spPr>
        <p:txBody>
          <a:bodyPr>
            <a:normAutofit fontScale="92500" lnSpcReduction="20000"/>
          </a:bodyPr>
          <a:lstStyle/>
          <a:p>
            <a:pPr marL="228600" lvl="1" indent="-184150"/>
            <a:r>
              <a:rPr lang="it-IT" dirty="0"/>
              <a:t>Ed è presente fin dagli inizi della gestione della cosa pubblica</a:t>
            </a:r>
          </a:p>
          <a:p>
            <a:pPr marL="228600" lvl="1" indent="-184150"/>
            <a:r>
              <a:rPr lang="it-IT" dirty="0"/>
              <a:t>In Egitto la conoscenza del territorio è funzionale all’amministrazione dei faraoni, e ne abbiamo ampia testimonianza. </a:t>
            </a:r>
          </a:p>
          <a:p>
            <a:pPr marL="228600" lvl="1" indent="-184150"/>
            <a:r>
              <a:rPr lang="it-IT" dirty="0"/>
              <a:t>E questa va bene fino a quando ognuno si occupa del proprio spazio /Stato</a:t>
            </a:r>
          </a:p>
          <a:p>
            <a:pPr marL="228600" lvl="1" indent="-184150"/>
            <a:r>
              <a:rPr lang="it-IT" dirty="0"/>
              <a:t>Nel 550 a.C. Anassimandro di Mileto fa un primo tentativo di rappresentare tutto il pianeta</a:t>
            </a:r>
          </a:p>
          <a:p>
            <a:pPr marL="228600" lvl="1" indent="-184150"/>
            <a:r>
              <a:rPr lang="it-IT" dirty="0"/>
              <a:t>Circa un secolo dopo Erodoto di Alicarnasso produce una prima descrizione dei popoli e delle terre conosciute. Popoli e terre assieme perché le due cose non possono stare slegate.</a:t>
            </a:r>
          </a:p>
          <a:p>
            <a:pPr marL="228600" lvl="1" indent="-184150"/>
            <a:r>
              <a:rPr lang="it-IT" dirty="0"/>
              <a:t>IV-III secolo a.C. </a:t>
            </a:r>
            <a:r>
              <a:rPr lang="it-IT" dirty="0" err="1"/>
              <a:t>Erastotene</a:t>
            </a:r>
            <a:r>
              <a:rPr lang="it-IT" dirty="0"/>
              <a:t> di Cirene a Alessandria di Egitto calcola il valore del meridiano terrestre, quindi la conoscenze è matematica, scientifica, puntuale </a:t>
            </a:r>
          </a:p>
          <a:p>
            <a:pPr marL="228600" lvl="1" indent="-184150"/>
            <a:r>
              <a:rPr lang="it-IT" dirty="0"/>
              <a:t>63 </a:t>
            </a:r>
            <a:r>
              <a:rPr lang="it-IT" dirty="0" err="1"/>
              <a:t>a.C</a:t>
            </a:r>
            <a:r>
              <a:rPr lang="it-IT" dirty="0"/>
              <a:t> – 19 d.C. periodi di vita di </a:t>
            </a:r>
            <a:r>
              <a:rPr lang="it-IT" dirty="0" err="1"/>
              <a:t>Strabone</a:t>
            </a:r>
            <a:r>
              <a:rPr lang="it-IT" dirty="0"/>
              <a:t>, che descrive lo spazio come condizione della vita delle persone (geografia </a:t>
            </a:r>
            <a:r>
              <a:rPr lang="it-IT" i="1" dirty="0"/>
              <a:t>politica)</a:t>
            </a:r>
          </a:p>
          <a:p>
            <a:pPr marL="228600" lvl="1" indent="-184150"/>
            <a:r>
              <a:rPr lang="it-IT" dirty="0"/>
              <a:t>II secolo d.C. Tolomeo produce un Atlante con carte particolareggiate</a:t>
            </a:r>
          </a:p>
        </p:txBody>
      </p:sp>
    </p:spTree>
    <p:extLst>
      <p:ext uri="{BB962C8B-B14F-4D97-AF65-F5344CB8AC3E}">
        <p14:creationId xmlns:p14="http://schemas.microsoft.com/office/powerpoint/2010/main" val="837224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C970D-EDB1-6442-8BC8-945F00D8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48E50D-CD7B-A949-A9AF-AEB4014F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46" y="779612"/>
            <a:ext cx="10500752" cy="5289631"/>
          </a:xfrm>
        </p:spPr>
      </p:pic>
    </p:spTree>
    <p:extLst>
      <p:ext uri="{BB962C8B-B14F-4D97-AF65-F5344CB8AC3E}">
        <p14:creationId xmlns:p14="http://schemas.microsoft.com/office/powerpoint/2010/main" val="26637825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AEF2B-E4F5-8D4D-8D90-BA909A03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769D5A-C5D3-A140-9C54-51A647D0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Telerilevamento: visione da lontano </a:t>
            </a:r>
            <a:r>
              <a:rPr lang="it-IT" sz="2400" dirty="0">
                <a:sym typeface="Wingdings" pitchFamily="2" charset="2"/>
              </a:rPr>
              <a:t> sensori</a:t>
            </a:r>
          </a:p>
          <a:p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Immagini satellitari  rete satelliti o voli aerei</a:t>
            </a:r>
          </a:p>
          <a:p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GPS Global </a:t>
            </a:r>
            <a:r>
              <a:rPr lang="it-IT" sz="2400" dirty="0" err="1">
                <a:sym typeface="Wingdings" pitchFamily="2" charset="2"/>
              </a:rPr>
              <a:t>Positioning</a:t>
            </a:r>
            <a:r>
              <a:rPr lang="it-IT" sz="2400" dirty="0">
                <a:sym typeface="Wingdings" pitchFamily="2" charset="2"/>
              </a:rPr>
              <a:t> System:</a:t>
            </a:r>
          </a:p>
          <a:p>
            <a:pPr lvl="1"/>
            <a:r>
              <a:rPr lang="it-IT" sz="1800" dirty="0">
                <a:sym typeface="Wingdings" pitchFamily="2" charset="2"/>
              </a:rPr>
              <a:t>Rete di satelliti USA a partire dal 1970, completata nel 1995</a:t>
            </a:r>
          </a:p>
          <a:p>
            <a:pPr lvl="1"/>
            <a:r>
              <a:rPr lang="it-IT" sz="1800" dirty="0" err="1">
                <a:sym typeface="Wingdings" pitchFamily="2" charset="2"/>
              </a:rPr>
              <a:t>Glonass</a:t>
            </a:r>
            <a:r>
              <a:rPr lang="it-IT" sz="1800" dirty="0">
                <a:sym typeface="Wingdings" pitchFamily="2" charset="2"/>
              </a:rPr>
              <a:t>  Unione Sovietica (1983) /Russia</a:t>
            </a:r>
          </a:p>
          <a:p>
            <a:pPr lvl="1"/>
            <a:r>
              <a:rPr lang="it-IT" sz="1800" dirty="0">
                <a:sym typeface="Wingdings" pitchFamily="2" charset="2"/>
              </a:rPr>
              <a:t>Galileo   Unione Europea</a:t>
            </a:r>
          </a:p>
          <a:p>
            <a:pPr lvl="1"/>
            <a:r>
              <a:rPr lang="it-IT" sz="1800" dirty="0" err="1">
                <a:sym typeface="Wingdings" pitchFamily="2" charset="2"/>
              </a:rPr>
              <a:t>BeiDou</a:t>
            </a:r>
            <a:r>
              <a:rPr lang="it-IT" sz="1800" dirty="0">
                <a:sym typeface="Wingdings" pitchFamily="2" charset="2"/>
              </a:rPr>
              <a:t> (2020)  Cina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21369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759B1-50E7-424E-BDC0-762BF7FF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F9BD8-F652-E041-8D71-562F48B4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GIS - </a:t>
            </a:r>
            <a:r>
              <a:rPr lang="it-IT" sz="2400" b="1" dirty="0" err="1"/>
              <a:t>Geographical</a:t>
            </a:r>
            <a:r>
              <a:rPr lang="it-IT" sz="2400" b="1" dirty="0"/>
              <a:t> information </a:t>
            </a:r>
            <a:r>
              <a:rPr lang="it-IT" sz="2400" b="1" dirty="0" err="1"/>
              <a:t>system</a:t>
            </a:r>
            <a:r>
              <a:rPr lang="it-IT" sz="2400" b="1" dirty="0"/>
              <a:t> </a:t>
            </a:r>
            <a:r>
              <a:rPr lang="it-IT" sz="2400" dirty="0"/>
              <a:t>/</a:t>
            </a:r>
          </a:p>
          <a:p>
            <a:pPr lvl="1"/>
            <a:r>
              <a:rPr lang="it-IT" sz="2400" dirty="0"/>
              <a:t>sistemi informativi territoriali - sistemi informativi geografici</a:t>
            </a:r>
          </a:p>
          <a:p>
            <a:pPr marL="400050" lvl="1"/>
            <a:r>
              <a:rPr lang="it-IT" sz="2400" dirty="0"/>
              <a:t>Possibilità di trasformare una serie di dati in rappresentazioni cartografiche e al contempo di ricavare informazioni dalle «nuove» carte </a:t>
            </a:r>
          </a:p>
          <a:p>
            <a:pPr marL="400050" lvl="1"/>
            <a:r>
              <a:rPr lang="it-IT" sz="2400" dirty="0"/>
              <a:t>Georeferenziazione dei luoghi (manuale o acquisita)</a:t>
            </a:r>
          </a:p>
          <a:p>
            <a:pPr marL="400050" lvl="1"/>
            <a:r>
              <a:rPr lang="it-IT" sz="2400" dirty="0"/>
              <a:t>Incremento informazioni (software vs. banche dati)</a:t>
            </a:r>
          </a:p>
          <a:p>
            <a:pPr marL="400050" lvl="1"/>
            <a:r>
              <a:rPr lang="it-IT" sz="2400" dirty="0"/>
              <a:t>Strumento per disporre di maggiori capacità di esaminare e rappresentare le relazioni spaziali fra fenomeni diversi </a:t>
            </a:r>
          </a:p>
        </p:txBody>
      </p:sp>
    </p:spTree>
    <p:extLst>
      <p:ext uri="{BB962C8B-B14F-4D97-AF65-F5344CB8AC3E}">
        <p14:creationId xmlns:p14="http://schemas.microsoft.com/office/powerpoint/2010/main" val="175204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F6C36-4163-FF40-9E29-68CCDC55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8"/>
            <a:ext cx="3555152" cy="1434168"/>
          </a:xfrm>
        </p:spPr>
        <p:txBody>
          <a:bodyPr>
            <a:normAutofit fontScale="90000"/>
          </a:bodyPr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r>
              <a:rPr lang="it-IT" dirty="0"/>
              <a:t> (particolare)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CB053EC-27CE-464E-A3DE-552114049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10970"/>
            <a:ext cx="12192000" cy="404703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A9587-F168-4B4D-A953-6691E8B70866}"/>
              </a:ext>
            </a:extLst>
          </p:cNvPr>
          <p:cNvSpPr txBox="1"/>
          <p:nvPr/>
        </p:nvSpPr>
        <p:spPr>
          <a:xfrm>
            <a:off x="4525701" y="1099595"/>
            <a:ext cx="674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Particolare relativo allo spazio fra Istria (in alto a sinistra) e Napoli, in basso a destra</a:t>
            </a:r>
          </a:p>
          <a:p>
            <a:r>
              <a:rPr lang="it-IT" sz="1100" dirty="0"/>
              <a:t>Fonte: http://</a:t>
            </a:r>
            <a:r>
              <a:rPr lang="it-IT" sz="1100" dirty="0" err="1"/>
              <a:t>luciodp.altervista.org</a:t>
            </a:r>
            <a:r>
              <a:rPr lang="it-IT" sz="1100" dirty="0"/>
              <a:t>/scuola/storia/mappe/</a:t>
            </a:r>
            <a:r>
              <a:rPr lang="it-IT" sz="1100" dirty="0" err="1"/>
              <a:t>peutingeriana.html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9673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EAA4B-9FEB-D34A-834D-DC07B92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Tabula </a:t>
            </a:r>
            <a:r>
              <a:rPr lang="it-IT" dirty="0" err="1"/>
              <a:t>peutingeriana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F7C68-793C-A24C-9453-34E88D77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Tanto maggiore è l’estensione del potere, tanto diversa è l’esigenza di conoscenza del territorio. L’Impero romano, delle sue grandi  estensioni, ha bisogno di sapere cosa c’è dentro ma soprattutto come ci si arriva. Tabula </a:t>
            </a:r>
            <a:r>
              <a:rPr lang="it-IT" sz="2400" dirty="0" err="1"/>
              <a:t>Peutingeriana</a:t>
            </a:r>
            <a:r>
              <a:rPr lang="it-IT" sz="2400" dirty="0"/>
              <a:t> come unica testimonianza di carta di itinerari (11 pergamene, 200 mila km di strade)</a:t>
            </a:r>
          </a:p>
        </p:txBody>
      </p:sp>
    </p:spTree>
    <p:extLst>
      <p:ext uri="{BB962C8B-B14F-4D97-AF65-F5344CB8AC3E}">
        <p14:creationId xmlns:p14="http://schemas.microsoft.com/office/powerpoint/2010/main" val="101561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E2C4F-B974-3246-8804-50924908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0D330C-A139-FF4D-9E7C-78660703A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La caduta dell’Impero e l’assenza di stati stabili fa venir meno l’esigenza di una conoscenza cartografica, e quindi nell’epoca medievale di fatto manca una nuova sintesi geografica. Si rielaborano le informazioni del passato, si recuperano quelle di Tolomeo (che arrivano in Europa con la caduta di Costantinopoli)</a:t>
            </a:r>
          </a:p>
          <a:p>
            <a:r>
              <a:rPr lang="it-IT" dirty="0"/>
              <a:t>La successiva scoperta del mondo (circumnavigazioni Africa, arrivo in India, scoperta Americhe e Australia) crea una nuova </a:t>
            </a:r>
            <a:r>
              <a:rPr lang="it-IT" i="1" dirty="0"/>
              <a:t>globalizzazione</a:t>
            </a:r>
            <a:r>
              <a:rPr lang="it-IT" dirty="0"/>
              <a:t> che impone il recupero della geografia nella sua forma strumentale </a:t>
            </a:r>
            <a:r>
              <a:rPr lang="it-IT" dirty="0">
                <a:sym typeface="Wingdings" pitchFamily="2" charset="2"/>
              </a:rPr>
              <a:t> cartografia</a:t>
            </a:r>
          </a:p>
          <a:p>
            <a:r>
              <a:rPr lang="it-IT" dirty="0">
                <a:sym typeface="Wingdings" pitchFamily="2" charset="2"/>
              </a:rPr>
              <a:t>Bernhard </a:t>
            </a:r>
            <a:r>
              <a:rPr lang="it-IT" dirty="0" err="1">
                <a:sym typeface="Wingdings" pitchFamily="2" charset="2"/>
              </a:rPr>
              <a:t>Vahren</a:t>
            </a:r>
            <a:r>
              <a:rPr lang="it-IT" dirty="0">
                <a:sym typeface="Wingdings" pitchFamily="2" charset="2"/>
              </a:rPr>
              <a:t> (</a:t>
            </a:r>
            <a:r>
              <a:rPr lang="it-IT" dirty="0" err="1">
                <a:sym typeface="Wingdings" pitchFamily="2" charset="2"/>
              </a:rPr>
              <a:t>Bernanrdo</a:t>
            </a:r>
            <a:r>
              <a:rPr lang="it-IT" dirty="0">
                <a:sym typeface="Wingdings" pitchFamily="2" charset="2"/>
              </a:rPr>
              <a:t> </a:t>
            </a:r>
            <a:r>
              <a:rPr lang="it-IT" dirty="0" err="1">
                <a:sym typeface="Wingdings" pitchFamily="2" charset="2"/>
              </a:rPr>
              <a:t>Varenio</a:t>
            </a:r>
            <a:r>
              <a:rPr lang="it-IT" dirty="0">
                <a:sym typeface="Wingdings" pitchFamily="2" charset="2"/>
              </a:rPr>
              <a:t>), XVIII secolo, </a:t>
            </a:r>
            <a:r>
              <a:rPr lang="it-IT" i="1" dirty="0" err="1">
                <a:sym typeface="Wingdings" pitchFamily="2" charset="2"/>
              </a:rPr>
              <a:t>Geographia</a:t>
            </a:r>
            <a:r>
              <a:rPr lang="it-IT" i="1" dirty="0">
                <a:sym typeface="Wingdings" pitchFamily="2" charset="2"/>
              </a:rPr>
              <a:t> </a:t>
            </a:r>
            <a:r>
              <a:rPr lang="it-IT" i="1" dirty="0" err="1">
                <a:sym typeface="Wingdings" pitchFamily="2" charset="2"/>
              </a:rPr>
              <a:t>generalis</a:t>
            </a:r>
            <a:r>
              <a:rPr lang="it-IT" dirty="0">
                <a:sym typeface="Wingdings" pitchFamily="2" charset="2"/>
              </a:rPr>
              <a:t>, in cui la geografia è una scienza matematica mista che studia le proprietà della Terra e le sue parti</a:t>
            </a:r>
          </a:p>
          <a:p>
            <a:r>
              <a:rPr lang="it-IT" dirty="0">
                <a:sym typeface="Wingdings" pitchFamily="2" charset="2"/>
              </a:rPr>
              <a:t>Distinzione fra geografia </a:t>
            </a:r>
            <a:r>
              <a:rPr lang="it-IT" b="1" dirty="0">
                <a:sym typeface="Wingdings" pitchFamily="2" charset="2"/>
              </a:rPr>
              <a:t>generale</a:t>
            </a:r>
            <a:r>
              <a:rPr lang="it-IT" dirty="0">
                <a:sym typeface="Wingdings" pitchFamily="2" charset="2"/>
              </a:rPr>
              <a:t> (della Terra)</a:t>
            </a:r>
          </a:p>
          <a:p>
            <a:r>
              <a:rPr lang="it-IT" dirty="0">
                <a:sym typeface="Wingdings" pitchFamily="2" charset="2"/>
              </a:rPr>
              <a:t>                               geografia</a:t>
            </a:r>
            <a:r>
              <a:rPr lang="it-IT" b="1" dirty="0">
                <a:sym typeface="Wingdings" pitchFamily="2" charset="2"/>
              </a:rPr>
              <a:t> regionale </a:t>
            </a:r>
            <a:r>
              <a:rPr lang="it-IT" dirty="0">
                <a:sym typeface="Wingdings" pitchFamily="2" charset="2"/>
              </a:rPr>
              <a:t>(delle singole parti)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63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0B7B5-8646-C34F-8B5F-5CC6568F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Geografia del 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CBEA4D-AA0B-1247-8136-F85EF5F01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XVII-XVIII secoli monopolio della cartografia come strumento di controllo sugli spazi </a:t>
            </a:r>
            <a:r>
              <a:rPr lang="it-IT" dirty="0">
                <a:sym typeface="Wingdings" pitchFamily="2" charset="2"/>
              </a:rPr>
              <a:t> geografia del Re</a:t>
            </a:r>
          </a:p>
          <a:p>
            <a:r>
              <a:rPr lang="it-IT" dirty="0">
                <a:sym typeface="Wingdings" pitchFamily="2" charset="2"/>
              </a:rPr>
              <a:t>Il riconoscimento reciproco degli Stati, distinti fra loro in base a  confini amministrativi e politici, non naturali, richiede una interpretazione che vada al di là dello sguardo generale, ma individui le differenze</a:t>
            </a:r>
          </a:p>
          <a:p>
            <a:pPr lvl="1"/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b="1" dirty="0">
                <a:sym typeface="Wingdings" pitchFamily="2" charset="2"/>
              </a:rPr>
              <a:t>razionalità geografica </a:t>
            </a:r>
            <a:r>
              <a:rPr lang="it-IT" sz="2000" dirty="0">
                <a:sym typeface="Wingdings" pitchFamily="2" charset="2"/>
              </a:rPr>
              <a:t>(e poi Catasti)</a:t>
            </a:r>
          </a:p>
          <a:p>
            <a:pPr marL="479425" lvl="1" indent="-342900"/>
            <a:r>
              <a:rPr lang="it-IT" sz="2000" dirty="0"/>
              <a:t>Il XIX secolo, in quanto secolo della borghesia, vuole l’allargamento della gestione del potere a chi ne era escluso e quindi la ridistribuzione della strumentazione </a:t>
            </a:r>
            <a:r>
              <a:rPr lang="it-IT" sz="2000"/>
              <a:t>di conoscenza</a:t>
            </a:r>
            <a:endParaRPr lang="it-IT" sz="2000" dirty="0"/>
          </a:p>
          <a:p>
            <a:pPr marL="479425" lvl="1" indent="-342900"/>
            <a:r>
              <a:rPr lang="it-IT" sz="2000" dirty="0"/>
              <a:t>La geografia diventa sapere accademico, disciplina studiata nelle università (in Europa)</a:t>
            </a:r>
          </a:p>
          <a:p>
            <a:pPr marL="1200150" lvl="1" indent="-342900"/>
            <a:r>
              <a:rPr lang="it-IT" sz="2000" dirty="0"/>
              <a:t>domanda di conoscenza dei meccanismi di funzionamento del mondo</a:t>
            </a:r>
          </a:p>
          <a:p>
            <a:pPr marL="1235075" lvl="1" indent="-342900"/>
            <a:r>
              <a:rPr lang="it-IT" sz="2000" dirty="0"/>
              <a:t>esigenza di «svolgere» al meglio il colonialismo</a:t>
            </a:r>
          </a:p>
        </p:txBody>
      </p:sp>
    </p:spTree>
    <p:extLst>
      <p:ext uri="{BB962C8B-B14F-4D97-AF65-F5344CB8AC3E}">
        <p14:creationId xmlns:p14="http://schemas.microsoft.com/office/powerpoint/2010/main" val="326499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5D0DE-6579-0F4A-A16C-D5DF5910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Determinismo vs.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Possibilismo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093D8-287A-194B-8B14-3FCA852F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353" y="875683"/>
            <a:ext cx="8322196" cy="5120640"/>
          </a:xfrm>
        </p:spPr>
        <p:txBody>
          <a:bodyPr>
            <a:normAutofit/>
          </a:bodyPr>
          <a:lstStyle/>
          <a:p>
            <a:pPr lvl="1"/>
            <a:r>
              <a:rPr lang="it-IT" sz="2400" u="sng" dirty="0"/>
              <a:t>Determinismo ambientale </a:t>
            </a:r>
          </a:p>
          <a:p>
            <a:pPr marL="982663" lvl="1" indent="0">
              <a:buNone/>
            </a:pPr>
            <a:r>
              <a:rPr lang="it-IT" sz="2400" dirty="0"/>
              <a:t>ambiente che condiziona la differenze fisiche e culturali dell’uomo</a:t>
            </a:r>
          </a:p>
          <a:p>
            <a:pPr marL="1738313" lvl="1" indent="-46038">
              <a:buNone/>
            </a:pPr>
            <a:r>
              <a:rPr lang="it-IT" sz="2400" i="1" dirty="0"/>
              <a:t>manca una verifica, manca causa effetto, giustifica colonialismo</a:t>
            </a:r>
          </a:p>
          <a:p>
            <a:pPr marL="457200" lvl="1" indent="0">
              <a:buNone/>
            </a:pPr>
            <a:endParaRPr lang="it-IT" sz="800" dirty="0"/>
          </a:p>
          <a:p>
            <a:pPr lvl="1"/>
            <a:r>
              <a:rPr lang="it-IT" sz="2400" u="sng" dirty="0"/>
              <a:t>Possibilismo geografico </a:t>
            </a:r>
          </a:p>
          <a:p>
            <a:pPr marL="1028700" lvl="1" indent="0">
              <a:buNone/>
            </a:pPr>
            <a:r>
              <a:rPr lang="it-IT" sz="2400" dirty="0"/>
              <a:t>alternative possibili a seconda delle scelte, delle conoscenze e delle capacità tecniche</a:t>
            </a:r>
          </a:p>
          <a:p>
            <a:pPr marL="1738313" lvl="1" indent="0">
              <a:buNone/>
            </a:pPr>
            <a:r>
              <a:rPr lang="it-IT" sz="2400" i="1" dirty="0">
                <a:sym typeface="Wingdings" pitchFamily="2" charset="2"/>
              </a:rPr>
              <a:t>ruolo dell’uomo sull’ambiente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292100" lvl="1" indent="-292100"/>
            <a:r>
              <a:rPr lang="it-IT" sz="2400" dirty="0">
                <a:sym typeface="Wingdings" pitchFamily="2" charset="2"/>
              </a:rPr>
              <a:t>Si passa da paesaggi naturali a paesaggi culturali</a:t>
            </a:r>
          </a:p>
          <a:p>
            <a:pPr marL="1073150" lvl="1" indent="-292100"/>
            <a:r>
              <a:rPr lang="it-IT" sz="2400" dirty="0">
                <a:sym typeface="Wingdings" pitchFamily="2" charset="2"/>
              </a:rPr>
              <a:t>La natura è una costruzione sociale</a:t>
            </a:r>
          </a:p>
          <a:p>
            <a:pPr marL="1073150" lvl="1" indent="-292100"/>
            <a:r>
              <a:rPr lang="it-IT" sz="2400" dirty="0">
                <a:sym typeface="Wingdings" pitchFamily="2" charset="2"/>
              </a:rPr>
              <a:t>La Terra è un sistema dinamico integrato e complesso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712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2827</Words>
  <Application>Microsoft Macintosh PowerPoint</Application>
  <PresentationFormat>Widescreen</PresentationFormat>
  <Paragraphs>286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Tema di Office</vt:lpstr>
      <vt:lpstr>Territorio e Società (LE225)   Corso di Studio  LE07 – Lettere antiche e moderne, arti, comunicazione </vt:lpstr>
      <vt:lpstr>Presentazione standard di PowerPoint</vt:lpstr>
      <vt:lpstr>Presentazione standard di PowerPoint</vt:lpstr>
      <vt:lpstr>Il percorso della geografia</vt:lpstr>
      <vt:lpstr>Tabula peutingeriana (particolare)</vt:lpstr>
      <vt:lpstr>Tabula peutingeriana</vt:lpstr>
      <vt:lpstr>Presentazione standard di PowerPoint</vt:lpstr>
      <vt:lpstr>Geografia del Re</vt:lpstr>
      <vt:lpstr>Determinismo vs. Possibilismo </vt:lpstr>
      <vt:lpstr>La Terra è un sistema dinamico integrato e complesso </vt:lpstr>
      <vt:lpstr>Una società che ha per obiettivo la crescita è come un individuo che ha come modello l'obesità  (Luigi Pintor)</vt:lpstr>
      <vt:lpstr>Di cosa si occupa la Geografia</vt:lpstr>
      <vt:lpstr>Analisi regionale</vt:lpstr>
      <vt:lpstr>Regione formale  e  regione funzionale</vt:lpstr>
      <vt:lpstr>Concetti fondamentali della geografia</vt:lpstr>
      <vt:lpstr>Luogo</vt:lpstr>
      <vt:lpstr>Luogo</vt:lpstr>
      <vt:lpstr>Spazio</vt:lpstr>
      <vt:lpstr>Spazio</vt:lpstr>
      <vt:lpstr>Spazio</vt:lpstr>
      <vt:lpstr>Diffusione spaziale</vt:lpstr>
      <vt:lpstr>Interazione spaziale ovvero della globalizzazione</vt:lpstr>
      <vt:lpstr>Interazione spaziale ovvero della globalizzazione</vt:lpstr>
      <vt:lpstr>Interazione spaziale ovvero della globalizzazione</vt:lpstr>
      <vt:lpstr>territorio</vt:lpstr>
      <vt:lpstr>territorio</vt:lpstr>
      <vt:lpstr>territorio</vt:lpstr>
      <vt:lpstr>territorio</vt:lpstr>
      <vt:lpstr>territorio</vt:lpstr>
      <vt:lpstr>scala</vt:lpstr>
      <vt:lpstr>scala</vt:lpstr>
      <vt:lpstr>Strumenti della geografia</vt:lpstr>
      <vt:lpstr>carte</vt:lpstr>
      <vt:lpstr>Proiezioni geografiche</vt:lpstr>
      <vt:lpstr>Proiezioni geografiche</vt:lpstr>
      <vt:lpstr>Proiezioni geografiche</vt:lpstr>
      <vt:lpstr>Nova et Aucta Orbis Terrae Descriptio ad Usum Navigantium Emendata (1569)di Gerardo Mercatore (1512-1594) Gerhard Kremer</vt:lpstr>
      <vt:lpstr>Da Mercatore a IGM</vt:lpstr>
      <vt:lpstr>Presentazione standard di PowerPoint</vt:lpstr>
      <vt:lpstr>Presentazione standard di PowerPoint</vt:lpstr>
      <vt:lpstr>strumenti</vt:lpstr>
      <vt:lpstr>strumenti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25</cp:revision>
  <dcterms:created xsi:type="dcterms:W3CDTF">2021-03-03T14:31:40Z</dcterms:created>
  <dcterms:modified xsi:type="dcterms:W3CDTF">2022-03-11T08:35:58Z</dcterms:modified>
</cp:coreProperties>
</file>