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318" r:id="rId2"/>
    <p:sldId id="281" r:id="rId3"/>
    <p:sldId id="280" r:id="rId4"/>
    <p:sldId id="286" r:id="rId5"/>
    <p:sldId id="302" r:id="rId6"/>
    <p:sldId id="287" r:id="rId7"/>
    <p:sldId id="288" r:id="rId8"/>
    <p:sldId id="289" r:id="rId9"/>
    <p:sldId id="296" r:id="rId10"/>
    <p:sldId id="290" r:id="rId11"/>
    <p:sldId id="291" r:id="rId12"/>
    <p:sldId id="28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9"/>
  </p:normalViewPr>
  <p:slideViewPr>
    <p:cSldViewPr snapToGrid="0" snapToObjects="1">
      <p:cViewPr varScale="1">
        <p:scale>
          <a:sx n="110" d="100"/>
          <a:sy n="110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CCA756-E8CF-B742-93FC-267589786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B341E00-E4A1-E542-B0CA-F25639C13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3B4184-8750-7D45-AB2C-B63FB26D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13B7F2-5F50-3940-B94E-DA21E49E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D68759-5CB1-9440-A98F-7D6C94F1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0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E483C-D2E5-514F-BA03-918A7660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6961E85-D2F7-704F-987C-68C43A048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0CC7B6-D949-1D4E-BCF5-AE5A58E6C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A421A1-85E2-9743-8750-9554E154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82BC3F-C842-524A-958C-74D59E08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3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349961D-FEAB-0947-984F-7B92BEF75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7DB0CFD-C500-8F42-90BF-8EFA3DC0D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3E1814-8800-B849-8A9B-13B0EBBF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74A9A6-3E30-0B4A-B9C4-E9E4F6CF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DF77F4-1B4B-EC4D-BAC4-D58184CB4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9656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8CF25-6207-4943-80D4-C2FE47A3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086333-A7A7-934C-A018-2BB3CF1EC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F7141-D07A-6B42-98A1-EA671F0AE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B4D565-0260-BE43-91AE-9E3AAFBA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866620-C52C-B144-BA38-C5EBA093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2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6EA11D-E4CA-3A49-8AFD-778C0F32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932402-47A5-3447-81AE-5C65EEA97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025260-AC92-7D4F-8E2F-5C827591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35C728-618A-D441-8381-B5B1C94A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7D5C2D-D5B4-A548-A583-2B650148E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7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3C3769-AA6B-C74B-BB06-5950F1EF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69B68A-8D16-F449-91C9-82E91E56D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862E3F-5BC8-5A4B-92AA-151266C95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13E30D-B20C-CE42-85E0-DB3751B0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BDC029-8A6B-9E44-9BB8-AA91108A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54FBA6-2A07-6B43-A188-BD6B04BC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7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3FF80-67B1-834A-BCDA-A57EBC92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DFF472-2C36-2448-BF9B-A6BECD5AC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C2E238-A4F3-D548-8965-AF0B59133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8B2E10E-E527-9041-92CF-01B30707A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42E254-5A4C-F749-8C07-726B248DB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0CE3AE7-E7F1-8B4F-8AE6-487A5F24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EBE46D8-08AD-D240-94AB-3B1E1507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B9FAF63-07D2-6249-A378-66F90737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78ED01-2939-4C4A-A026-2EBF33BE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89900F-4482-5746-8663-5EB3EA00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14A8A5-E4D1-7149-B14B-218CBC1D5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297519-B30B-7549-8332-13291766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FE25DC5-E82F-7B45-ABE6-EF79192B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8DC6B66-2725-F44B-933C-33BC3D6A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030FF6-8AA5-DA40-B7F0-EC3D9FB1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6496C9-3319-A04B-B4D3-D64D0127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03FA3F-6357-B54C-9AA2-DB64C2CA9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90EAC9-22F6-324A-8DB2-1A16B5347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E0A72F-D69F-2A4B-8F1E-56F4EC1B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046F2F-C496-C045-B179-BFFEB81FF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69FE9D-BAF5-594B-90B6-4A76FDFC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A4227-F4CB-EB4E-905D-247A7E1B3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0AC44F7-7A6F-B248-8FD8-2447DD942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0B3D25A-EA40-6C40-A0AD-8686DA879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6954C8-EA9A-2E4C-98AB-CDAC3E0A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B82EFF-5B6B-B145-9897-52F80026E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C03C28-FF55-BB4D-B537-8E9269476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4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6F2992-71DA-7349-B8D5-1A1866BD9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96768A-1067-9542-AF23-E58B6F583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F0A1A9-DE99-5243-B7E3-8F396A819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3/23/22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B1C9B5-2D0C-4B46-BBCF-FB9C2DFB1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775353-6F3A-C648-9701-55DDC586B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6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2668"/>
          </a:xfrm>
        </p:spPr>
        <p:txBody>
          <a:bodyPr>
            <a:normAutofit/>
          </a:bodyPr>
          <a:lstStyle/>
          <a:p>
            <a:r>
              <a:rPr lang="it-IT" b="1" cap="small" dirty="0"/>
              <a:t>Territorio e Società</a:t>
            </a:r>
            <a:r>
              <a:rPr lang="it-IT" dirty="0">
                <a:effectLst/>
              </a:rPr>
              <a:t> (LE225) </a:t>
            </a:r>
            <a:br>
              <a:rPr lang="it-IT" dirty="0"/>
            </a:br>
            <a:br>
              <a:rPr lang="it-IT" dirty="0"/>
            </a:br>
            <a:r>
              <a:rPr lang="it-IT" sz="3200" dirty="0"/>
              <a:t>Corso di Studio </a:t>
            </a:r>
            <a:br>
              <a:rPr lang="it-IT" sz="4000" dirty="0"/>
            </a:br>
            <a:r>
              <a:rPr lang="it-IT" sz="3200" b="1" dirty="0"/>
              <a:t>LE07 – Lettere antiche e moderne, arti, comunicazione</a:t>
            </a:r>
            <a:r>
              <a:rPr lang="it-IT" sz="3200" dirty="0">
                <a:effectLst/>
              </a:rPr>
              <a:t> </a:t>
            </a:r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848" y="5118995"/>
            <a:ext cx="9144000" cy="1655762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2021-2022</a:t>
            </a:r>
          </a:p>
        </p:txBody>
      </p:sp>
    </p:spTree>
    <p:extLst>
      <p:ext uri="{BB962C8B-B14F-4D97-AF65-F5344CB8AC3E}">
        <p14:creationId xmlns:p14="http://schemas.microsoft.com/office/powerpoint/2010/main" val="1914095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DC1D0-F761-2349-B8B5-2135E6B9C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81" y="2997844"/>
            <a:ext cx="2610091" cy="1253204"/>
          </a:xfrm>
        </p:spPr>
        <p:txBody>
          <a:bodyPr/>
          <a:lstStyle/>
          <a:p>
            <a:r>
              <a:rPr lang="it-IT" dirty="0"/>
              <a:t>Spazio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60B8AE-EEC6-D049-9087-3EA2CFCE5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829" y="744080"/>
            <a:ext cx="8310624" cy="53442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Definizione: </a:t>
            </a:r>
            <a:r>
              <a:rPr lang="it-IT" sz="2400" b="1" dirty="0"/>
              <a:t>Estensione di superficie terrestre di dimensioni non definite</a:t>
            </a:r>
            <a:endParaRPr lang="it-IT" sz="800" dirty="0"/>
          </a:p>
          <a:p>
            <a:r>
              <a:rPr lang="it-IT" sz="2400" dirty="0"/>
              <a:t>Tre tipi di spazio</a:t>
            </a:r>
          </a:p>
          <a:p>
            <a:pPr lvl="1"/>
            <a:r>
              <a:rPr lang="it-IT" sz="2400" dirty="0"/>
              <a:t>Spazio </a:t>
            </a:r>
            <a:r>
              <a:rPr lang="it-IT" sz="2400" u="sng" dirty="0"/>
              <a:t>assoluto</a:t>
            </a:r>
            <a:r>
              <a:rPr lang="it-IT" sz="2400" dirty="0"/>
              <a:t>: con dimensioni misurabili e definibili (ad esempio la carta geografica, i confini)</a:t>
            </a:r>
          </a:p>
          <a:p>
            <a:pPr marL="1881188" lvl="2" indent="-258763"/>
            <a:r>
              <a:rPr lang="it-IT" sz="2000" dirty="0"/>
              <a:t>Si credeva fosse un’entità assoluta, reale, un contenitore di oggetti</a:t>
            </a:r>
          </a:p>
          <a:p>
            <a:pPr marL="1881188" lvl="2" indent="-258763"/>
            <a:r>
              <a:rPr lang="it-IT" sz="2000" dirty="0"/>
              <a:t>Ma è costruzione mentale (molteplice</a:t>
            </a:r>
            <a:r>
              <a:rPr lang="it-IT" sz="2400" dirty="0"/>
              <a:t>)</a:t>
            </a:r>
          </a:p>
          <a:p>
            <a:pPr marL="1881188" lvl="2" indent="-258763"/>
            <a:endParaRPr lang="it-IT" sz="800" dirty="0"/>
          </a:p>
          <a:p>
            <a:pPr lvl="1"/>
            <a:r>
              <a:rPr lang="it-IT" sz="2400" dirty="0"/>
              <a:t>Spazio </a:t>
            </a:r>
            <a:r>
              <a:rPr lang="it-IT" sz="2400" u="sng" dirty="0"/>
              <a:t>relativo</a:t>
            </a:r>
            <a:r>
              <a:rPr lang="it-IT" sz="2400" dirty="0"/>
              <a:t>: quello le cui proprietà variano a seconda dei contenuti, ovvero i fenomeni che vi si svolgono</a:t>
            </a:r>
          </a:p>
          <a:p>
            <a:pPr lvl="4"/>
            <a:r>
              <a:rPr lang="it-IT" sz="2000" dirty="0"/>
              <a:t>Es.: spazio tempo; spazio delle opportunità…</a:t>
            </a:r>
          </a:p>
          <a:p>
            <a:pPr marL="530352" lvl="1" indent="0">
              <a:buNone/>
            </a:pPr>
            <a:endParaRPr lang="it-IT" sz="800" dirty="0"/>
          </a:p>
          <a:p>
            <a:pPr lvl="1"/>
            <a:r>
              <a:rPr lang="it-IT" sz="2400" dirty="0"/>
              <a:t>Spazio </a:t>
            </a:r>
            <a:r>
              <a:rPr lang="it-IT" sz="2400" u="sng" dirty="0"/>
              <a:t>relazionale</a:t>
            </a:r>
            <a:r>
              <a:rPr lang="it-IT" sz="2400" dirty="0"/>
              <a:t>: delle connessioni (più o meno) tematiche</a:t>
            </a:r>
          </a:p>
          <a:p>
            <a:pPr marL="1881188" lvl="2" indent="-173038">
              <a:tabLst>
                <a:tab pos="1881188" algn="l"/>
              </a:tabLst>
            </a:pPr>
            <a:r>
              <a:rPr lang="it-IT" sz="2000" dirty="0"/>
              <a:t> Es. del commercio, </a:t>
            </a:r>
            <a:r>
              <a:rPr lang="it-IT" sz="2000" dirty="0" err="1"/>
              <a:t>facebook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68866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280"/>
    </mc:Choice>
    <mc:Fallback xmlns="">
      <p:transition spd="slow" advTm="52928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724B2-3C6B-B244-A205-C5D7292E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Spazio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768B42-A4CC-5640-AFE3-A9FDB73C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6106" y="567159"/>
            <a:ext cx="7927694" cy="5609803"/>
          </a:xfrm>
        </p:spPr>
        <p:txBody>
          <a:bodyPr/>
          <a:lstStyle/>
          <a:p>
            <a:pPr marL="490538" indent="-354013"/>
            <a:r>
              <a:rPr lang="it-IT" sz="2800" dirty="0"/>
              <a:t>Lo </a:t>
            </a:r>
            <a:r>
              <a:rPr lang="it-IT" sz="2800" u="sng" dirty="0"/>
              <a:t>spazio geografico </a:t>
            </a:r>
            <a:r>
              <a:rPr lang="it-IT" sz="2800" dirty="0"/>
              <a:t>è un’unione dello spazio relativo e dello spazio relazionale</a:t>
            </a:r>
          </a:p>
          <a:p>
            <a:pPr lvl="1"/>
            <a:r>
              <a:rPr lang="it-IT" dirty="0"/>
              <a:t>Le cui proprietà dipendono dalle relazioni e interrelazioni che sussistono tra i soggetti e gli oggetti che la geografia decide di considerare</a:t>
            </a:r>
          </a:p>
          <a:p>
            <a:pPr lvl="1"/>
            <a:endParaRPr lang="it-IT" dirty="0"/>
          </a:p>
          <a:p>
            <a:pPr marL="534988" lvl="1" indent="0">
              <a:buNone/>
            </a:pPr>
            <a:r>
              <a:rPr lang="it-IT" dirty="0">
                <a:sym typeface="Wingdings" pitchFamily="2" charset="2"/>
              </a:rPr>
              <a:t>   </a:t>
            </a:r>
            <a:r>
              <a:rPr lang="it-IT" sz="2800" i="1" dirty="0">
                <a:sym typeface="Wingdings" pitchFamily="2" charset="2"/>
              </a:rPr>
              <a:t>la geografia è la costruzione mentale di uno spazio relazionale, che non è arbitraria, ma risponde all’esigenza sociale di conoscere la posizione di certi soggetti e oggetti e le relazioni che li legano fra loro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98898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348"/>
    </mc:Choice>
    <mc:Fallback xmlns="">
      <p:transition spd="slow" advTm="15334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0A2507-28C3-3C4A-8176-BA77B4D0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Spazio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A56FA1-9D2C-944C-8E91-090F7DFA7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5554" y="682905"/>
            <a:ext cx="8299048" cy="5498611"/>
          </a:xfrm>
        </p:spPr>
        <p:txBody>
          <a:bodyPr>
            <a:noAutofit/>
          </a:bodyPr>
          <a:lstStyle/>
          <a:p>
            <a:r>
              <a:rPr lang="it-IT" sz="2400" dirty="0"/>
              <a:t>La geografia si occupa di relazioni (sociali) fra ciò che è localizzato sulla superficie terrestre</a:t>
            </a:r>
          </a:p>
          <a:p>
            <a:r>
              <a:rPr lang="it-IT" sz="2400" dirty="0"/>
              <a:t>Si occupa del potere, in quanto le relazioni di potere associato allo spazio regolano e controllano il comportamento umano</a:t>
            </a:r>
          </a:p>
          <a:p>
            <a:pPr marL="0" indent="0">
              <a:buNone/>
            </a:pPr>
            <a:r>
              <a:rPr lang="it-IT" sz="2400" dirty="0"/>
              <a:t>Ci si muove in termini di </a:t>
            </a:r>
          </a:p>
          <a:p>
            <a:pPr marL="674688" indent="-171450"/>
            <a:r>
              <a:rPr lang="it-IT" sz="2400" b="1" dirty="0"/>
              <a:t>Prospettiva spaziale</a:t>
            </a:r>
            <a:r>
              <a:rPr lang="it-IT" sz="2400" dirty="0">
                <a:sym typeface="Wingdings" pitchFamily="2" charset="2"/>
              </a:rPr>
              <a:t> attenzione alla differenza fra luoghi</a:t>
            </a:r>
          </a:p>
          <a:p>
            <a:pPr marL="674688" indent="-171450"/>
            <a:r>
              <a:rPr lang="it-IT" sz="2400" b="1" dirty="0">
                <a:sym typeface="Wingdings" pitchFamily="2" charset="2"/>
              </a:rPr>
              <a:t>Distribuzione spaziale </a:t>
            </a:r>
            <a:r>
              <a:rPr lang="it-IT" sz="2400" dirty="0">
                <a:sym typeface="Wingdings" pitchFamily="2" charset="2"/>
              </a:rPr>
              <a:t> disposizione dei fenomeni sulla superficie terrestre</a:t>
            </a:r>
          </a:p>
          <a:p>
            <a:pPr marL="674688" indent="-171450"/>
            <a:r>
              <a:rPr lang="it-IT" sz="2400" b="1" dirty="0">
                <a:sym typeface="Wingdings" pitchFamily="2" charset="2"/>
              </a:rPr>
              <a:t>Variazione spaziale </a:t>
            </a:r>
            <a:r>
              <a:rPr lang="it-IT" sz="2400" dirty="0">
                <a:sym typeface="Wingdings" pitchFamily="2" charset="2"/>
              </a:rPr>
              <a:t> cambiamenti nella distribuzione di un fenomeno</a:t>
            </a:r>
          </a:p>
          <a:p>
            <a:pPr marL="674688" indent="-171450"/>
            <a:r>
              <a:rPr lang="it-IT" sz="2400" b="1" dirty="0">
                <a:sym typeface="Wingdings" pitchFamily="2" charset="2"/>
              </a:rPr>
              <a:t>Correlazione spaziale </a:t>
            </a:r>
            <a:r>
              <a:rPr lang="it-IT" sz="2400" dirty="0">
                <a:sym typeface="Wingdings" pitchFamily="2" charset="2"/>
              </a:rPr>
              <a:t> il livello di condivisione di una stessa distribuzione e variazione spaziale fra due o più fenomeni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8338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5B4808-83C6-2D4F-A19E-40241AE3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ym typeface="Wingdings" pitchFamily="2" charset="2"/>
              </a:rPr>
              <a:t>La Terra è un sistema dinamico integrato e complesso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C5A3E7-221B-C144-9617-E31DA4865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064" y="1477566"/>
            <a:ext cx="8252748" cy="5120640"/>
          </a:xfrm>
        </p:spPr>
        <p:txBody>
          <a:bodyPr>
            <a:normAutofit/>
          </a:bodyPr>
          <a:lstStyle/>
          <a:p>
            <a:r>
              <a:rPr lang="it-IT" sz="2800" dirty="0"/>
              <a:t>Terra come sistema costituito da diverse componenti naturali e culturali che interagiscono con modalità complesse</a:t>
            </a:r>
          </a:p>
          <a:p>
            <a:r>
              <a:rPr lang="it-IT" sz="2800" dirty="0"/>
              <a:t>Terra soggetta a continui cambiamenti, che dipendo sia da azione naturale che da azione umana</a:t>
            </a:r>
          </a:p>
          <a:p>
            <a:r>
              <a:rPr lang="it-IT" sz="2800" dirty="0"/>
              <a:t>Il sistema culturale umano (ideologico, tecnologico, socio-economico, politico) è un sottosistema di quello naturale. Quest’ultimo può essere modificato dal primo soltanto adeguandosi a determinate »leggi» naturali sulle quali l’azione umana ha grandi limiti</a:t>
            </a:r>
          </a:p>
        </p:txBody>
      </p:sp>
    </p:spTree>
    <p:extLst>
      <p:ext uri="{BB962C8B-B14F-4D97-AF65-F5344CB8AC3E}">
        <p14:creationId xmlns:p14="http://schemas.microsoft.com/office/powerpoint/2010/main" val="116569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416DB0-C9CA-6C4F-B0F7-3FAF0280D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891251"/>
            <a:ext cx="3518704" cy="4618297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chemeClr val="bg1"/>
                </a:solidFill>
              </a:rPr>
              <a:t>Una società che ha per obiettivo la crescita è come un individuo che ha come modello l'obesità</a:t>
            </a:r>
            <a:br>
              <a:rPr lang="it-IT" i="1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sz="2400" dirty="0">
                <a:solidFill>
                  <a:schemeClr val="bg1"/>
                </a:solidFill>
              </a:rPr>
              <a:t>(Luigi Pintor)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4DFD8E-E945-2B4E-B5F9-3884CF2D1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329" y="1180618"/>
            <a:ext cx="7847635" cy="5544274"/>
          </a:xfrm>
        </p:spPr>
        <p:txBody>
          <a:bodyPr>
            <a:noAutofit/>
          </a:bodyPr>
          <a:lstStyle/>
          <a:p>
            <a:r>
              <a:rPr lang="it-IT" sz="2400" dirty="0"/>
              <a:t>Crescita vs. sviluppo, bisogno di definizione materialistica</a:t>
            </a:r>
          </a:p>
          <a:p>
            <a:endParaRPr lang="it-IT" sz="900" dirty="0"/>
          </a:p>
          <a:p>
            <a:r>
              <a:rPr lang="it-IT" sz="2400" b="1" dirty="0"/>
              <a:t>La crescita economica</a:t>
            </a:r>
            <a:r>
              <a:rPr lang="it-IT" sz="2400" dirty="0"/>
              <a:t> è un concetto che indica l'aumento del livello effettivo di produzione di una nazione sulla base della crescita delle risorse e/o del loro uso</a:t>
            </a:r>
          </a:p>
          <a:p>
            <a:endParaRPr lang="it-IT" sz="900" dirty="0"/>
          </a:p>
          <a:p>
            <a:r>
              <a:rPr lang="it-IT" sz="2400" dirty="0"/>
              <a:t> </a:t>
            </a:r>
            <a:r>
              <a:rPr lang="it-IT" sz="2400" b="1" dirty="0"/>
              <a:t>lo sviluppo economico</a:t>
            </a:r>
            <a:r>
              <a:rPr lang="it-IT" sz="2400" dirty="0"/>
              <a:t> è un concetto che riguarda il miglioramento del tenore di vita di un individuo o un gruppo di persone</a:t>
            </a:r>
          </a:p>
        </p:txBody>
      </p:sp>
    </p:spTree>
    <p:extLst>
      <p:ext uri="{BB962C8B-B14F-4D97-AF65-F5344CB8AC3E}">
        <p14:creationId xmlns:p14="http://schemas.microsoft.com/office/powerpoint/2010/main" val="321208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FC7E69-FBC5-C541-99C7-E8DD60BA6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53" y="2744043"/>
            <a:ext cx="2309149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Di cosa si occupa la Geografia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AE956F-FA05-1A4E-A851-1BB1DE735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980" y="821803"/>
            <a:ext cx="8322197" cy="5173883"/>
          </a:xfrm>
        </p:spPr>
        <p:txBody>
          <a:bodyPr>
            <a:normAutofit/>
          </a:bodyPr>
          <a:lstStyle/>
          <a:p>
            <a:r>
              <a:rPr lang="it-IT" sz="2800" dirty="0"/>
              <a:t>La geografia studia le relazioni fra il società e ambiente: </a:t>
            </a:r>
            <a:r>
              <a:rPr lang="it-IT" sz="2800" i="1" dirty="0"/>
              <a:t>il Paesaggio</a:t>
            </a:r>
          </a:p>
          <a:p>
            <a:r>
              <a:rPr lang="it-IT" sz="2800" dirty="0"/>
              <a:t>Il Paesaggio è una realtà al contempo soggettiva e oggettiva</a:t>
            </a:r>
          </a:p>
          <a:p>
            <a:pPr lvl="2"/>
            <a:r>
              <a:rPr lang="it-IT" sz="2000" dirty="0"/>
              <a:t>Constatazione definitiva del danno del positivismo (che afferma la sola oggettività) </a:t>
            </a:r>
            <a:r>
              <a:rPr lang="it-IT" sz="2000" dirty="0">
                <a:sym typeface="Wingdings" pitchFamily="2" charset="2"/>
              </a:rPr>
              <a:t> </a:t>
            </a:r>
            <a:r>
              <a:rPr lang="it-IT" sz="2000" i="1" dirty="0">
                <a:sym typeface="Wingdings" pitchFamily="2" charset="2"/>
              </a:rPr>
              <a:t>convenzione europea del paesaggio</a:t>
            </a:r>
            <a:endParaRPr lang="it-IT" sz="2000" i="1" dirty="0"/>
          </a:p>
          <a:p>
            <a:pPr lvl="2"/>
            <a:endParaRPr lang="it-IT" dirty="0"/>
          </a:p>
          <a:p>
            <a:pPr marL="328613" lvl="2" indent="-328613"/>
            <a:r>
              <a:rPr lang="it-IT" sz="2800" dirty="0"/>
              <a:t>Per la geografia il Paesaggio è il palinsesto (</a:t>
            </a:r>
            <a:r>
              <a:rPr lang="it-IT" sz="2800" i="1" dirty="0"/>
              <a:t>la pergamena</a:t>
            </a:r>
            <a:r>
              <a:rPr lang="it-IT" sz="2800" dirty="0"/>
              <a:t>) su cui si possono leggere le relazioni fra uomo e ambiente, sia contemporanee che quelle relative al passato </a:t>
            </a:r>
          </a:p>
          <a:p>
            <a:pPr marL="328613" lvl="2" indent="-328613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3843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363"/>
    </mc:Choice>
    <mc:Fallback xmlns="">
      <p:transition spd="slow" advTm="48036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4F12E9-2D72-354C-8197-C305091B2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regionale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CC6062-EE5F-3643-8FBE-437BF404D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8613" lvl="2" indent="-328613"/>
            <a:r>
              <a:rPr lang="it-IT" sz="2800" dirty="0"/>
              <a:t>Il campo di lavoro è l’analisi regionale (della regione)</a:t>
            </a:r>
          </a:p>
          <a:p>
            <a:pPr marL="328613" lvl="2" indent="-328613"/>
            <a:endParaRPr lang="it-IT" sz="2800" dirty="0"/>
          </a:p>
          <a:p>
            <a:pPr marL="328613" lvl="2" indent="-328613"/>
            <a:r>
              <a:rPr lang="it-IT" sz="2800" dirty="0"/>
              <a:t>La regione può essere formale o funzionale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264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223F9D-FA88-2B49-8D55-7F0E3D490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383"/>
          </a:xfrm>
        </p:spPr>
        <p:txBody>
          <a:bodyPr>
            <a:normAutofit/>
          </a:bodyPr>
          <a:lstStyle/>
          <a:p>
            <a:r>
              <a:rPr lang="it-IT" dirty="0"/>
              <a:t>Regione </a:t>
            </a:r>
            <a:r>
              <a:rPr lang="it-IT" i="1" dirty="0"/>
              <a:t>formale</a:t>
            </a:r>
            <a:r>
              <a:rPr lang="it-IT" dirty="0"/>
              <a:t>  e  regione </a:t>
            </a:r>
            <a:r>
              <a:rPr lang="it-IT" i="1" dirty="0"/>
              <a:t>funzionale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260808-19C6-1D4C-9C75-E9E9E2EA4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7290" y="1536508"/>
            <a:ext cx="7969170" cy="5321492"/>
          </a:xfrm>
        </p:spPr>
        <p:txBody>
          <a:bodyPr>
            <a:normAutofit/>
          </a:bodyPr>
          <a:lstStyle/>
          <a:p>
            <a:r>
              <a:rPr lang="it-IT" sz="2800" i="1" dirty="0"/>
              <a:t>Regione formale: </a:t>
            </a:r>
          </a:p>
          <a:p>
            <a:pPr lvl="3"/>
            <a:r>
              <a:rPr lang="it-IT" sz="2400" i="0" dirty="0"/>
              <a:t>Area definita sulla base di una o più caratteristiche fisiche o culturali omogenee. Ad esempio regioni fisiche [</a:t>
            </a:r>
            <a:r>
              <a:rPr lang="it-IT" sz="2400" dirty="0"/>
              <a:t>l’Isola d’Elba]</a:t>
            </a:r>
            <a:r>
              <a:rPr lang="it-IT" sz="2400" i="0" dirty="0"/>
              <a:t>, regioni storiche [</a:t>
            </a:r>
            <a:r>
              <a:rPr lang="it-IT" sz="2400" dirty="0"/>
              <a:t>il Friuli, la Contea di Gorizia</a:t>
            </a:r>
            <a:r>
              <a:rPr lang="it-IT" sz="2400" i="0" dirty="0"/>
              <a:t>]</a:t>
            </a:r>
          </a:p>
          <a:p>
            <a:pPr lvl="3"/>
            <a:endParaRPr lang="it-IT" dirty="0"/>
          </a:p>
          <a:p>
            <a:pPr marL="317500" lvl="3" indent="-317500"/>
            <a:r>
              <a:rPr lang="it-IT" sz="2800" dirty="0"/>
              <a:t>Regione funzionale:</a:t>
            </a:r>
          </a:p>
          <a:p>
            <a:pPr marL="1689100" lvl="6" indent="-317500"/>
            <a:r>
              <a:rPr lang="it-IT" sz="2400" dirty="0"/>
              <a:t>Luoghi connessi da relazioni più intense di quelle che questi luoghi intrattengono con l‘esterno. Ad esempio </a:t>
            </a:r>
            <a:r>
              <a:rPr lang="it-IT" sz="2400" dirty="0" err="1"/>
              <a:t>ecoregioni</a:t>
            </a:r>
            <a:r>
              <a:rPr lang="it-IT" sz="2400" dirty="0"/>
              <a:t>, regioni funzionali urbane [</a:t>
            </a:r>
            <a:r>
              <a:rPr lang="it-IT" sz="2400" i="1" dirty="0"/>
              <a:t>l’area metropolitana di Milano</a:t>
            </a:r>
            <a:r>
              <a:rPr lang="it-IT" sz="2400" dirty="0"/>
              <a:t>], distretti economici [</a:t>
            </a:r>
            <a:r>
              <a:rPr lang="it-IT" sz="2400" i="1" dirty="0"/>
              <a:t>il triangolo della sedia </a:t>
            </a:r>
            <a:r>
              <a:rPr lang="it-IT" sz="2400" i="1" dirty="0" err="1"/>
              <a:t>Manzano-S.Giovanni</a:t>
            </a:r>
            <a:r>
              <a:rPr lang="it-IT" sz="2400" i="1" dirty="0"/>
              <a:t> al Natisone–Corno di Rosazzo</a:t>
            </a:r>
            <a:r>
              <a:rPr lang="it-IT" sz="2400" dirty="0"/>
              <a:t>], regioni istituzionali </a:t>
            </a:r>
            <a:r>
              <a:rPr lang="it-IT" sz="2400" i="1" dirty="0"/>
              <a:t>[il Friuli Venezia Giulia</a:t>
            </a:r>
            <a:r>
              <a:rPr lang="it-IT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00166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951"/>
    </mc:Choice>
    <mc:Fallback xmlns="">
      <p:transition spd="slow" advTm="30695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C7D477-C44A-D04E-B3FA-2C77F1C8E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Concetti fondamentali della geografia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F93DAA-6685-C44E-AB24-ECF7CA577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119" y="2149157"/>
            <a:ext cx="7534154" cy="3935208"/>
          </a:xfrm>
        </p:spPr>
        <p:txBody>
          <a:bodyPr>
            <a:normAutofit/>
          </a:bodyPr>
          <a:lstStyle/>
          <a:p>
            <a:pPr marL="900113" indent="-368300"/>
            <a:r>
              <a:rPr lang="it-IT" sz="3200" dirty="0"/>
              <a:t>Luogo</a:t>
            </a:r>
          </a:p>
          <a:p>
            <a:pPr marL="900113" indent="-368300"/>
            <a:r>
              <a:rPr lang="it-IT" sz="3200" dirty="0"/>
              <a:t>Spazio</a:t>
            </a:r>
          </a:p>
          <a:p>
            <a:pPr marL="900113" indent="-368300"/>
            <a:r>
              <a:rPr lang="it-IT" sz="3200" dirty="0"/>
              <a:t>Diffusione spaziale</a:t>
            </a:r>
          </a:p>
          <a:p>
            <a:pPr marL="900113" indent="-368300"/>
            <a:r>
              <a:rPr lang="it-IT" sz="3200" dirty="0"/>
              <a:t>Interazione spaziale</a:t>
            </a:r>
          </a:p>
          <a:p>
            <a:pPr marL="900113" indent="-368300"/>
            <a:r>
              <a:rPr lang="it-IT" sz="3200" dirty="0"/>
              <a:t>Territorio</a:t>
            </a:r>
          </a:p>
          <a:p>
            <a:pPr marL="900113" indent="-368300"/>
            <a:r>
              <a:rPr lang="it-IT" sz="3200" dirty="0"/>
              <a:t>Scala</a:t>
            </a:r>
          </a:p>
        </p:txBody>
      </p:sp>
    </p:spTree>
    <p:extLst>
      <p:ext uri="{BB962C8B-B14F-4D97-AF65-F5344CB8AC3E}">
        <p14:creationId xmlns:p14="http://schemas.microsoft.com/office/powerpoint/2010/main" val="178498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544"/>
    </mc:Choice>
    <mc:Fallback xmlns="">
      <p:transition spd="slow" advTm="6954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8BF15A-FDA1-774A-BD41-20553600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Luogo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6C840F-9B2C-3A46-947A-060C00564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278" y="775503"/>
            <a:ext cx="8322416" cy="5359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Definizione: </a:t>
            </a:r>
            <a:r>
              <a:rPr lang="it-IT" sz="2400" b="1" dirty="0"/>
              <a:t>Una località contraddistinta da specifiche caratteristiche fisiche, culturali e sociali</a:t>
            </a:r>
          </a:p>
          <a:p>
            <a:r>
              <a:rPr lang="it-IT" sz="2400" dirty="0"/>
              <a:t>Viene identificato </a:t>
            </a:r>
          </a:p>
          <a:p>
            <a:pPr marL="449263" indent="0">
              <a:buNone/>
            </a:pPr>
            <a:r>
              <a:rPr lang="it-IT" sz="2400" b="1" dirty="0">
                <a:sym typeface="Wingdings" panose="05000000000000000000" pitchFamily="2" charset="2"/>
              </a:rPr>
              <a:t>Da una posizione  </a:t>
            </a:r>
            <a:r>
              <a:rPr lang="it-IT" sz="2400" b="1" dirty="0"/>
              <a:t>ubicazione assoluta </a:t>
            </a:r>
            <a:r>
              <a:rPr lang="it-IT" sz="2400" dirty="0"/>
              <a:t>o</a:t>
            </a:r>
            <a:r>
              <a:rPr lang="it-IT" sz="2400" b="1" dirty="0"/>
              <a:t> posizione geometrica </a:t>
            </a:r>
            <a:r>
              <a:rPr lang="it-IT" sz="2400" dirty="0"/>
              <a:t>(es. coordinate geografiche)</a:t>
            </a:r>
          </a:p>
          <a:p>
            <a:pPr marL="0" indent="0">
              <a:buNone/>
            </a:pPr>
            <a:r>
              <a:rPr lang="it-IT" sz="2400" dirty="0"/>
              <a:t>			Oppure</a:t>
            </a:r>
          </a:p>
          <a:p>
            <a:pPr marL="877888" indent="-342900"/>
            <a:r>
              <a:rPr lang="it-IT" sz="2400" b="1" dirty="0"/>
              <a:t>con riferimento a ciò che gli sta intorno</a:t>
            </a:r>
            <a:r>
              <a:rPr lang="it-IT" sz="2400" dirty="0"/>
              <a:t>, </a:t>
            </a:r>
          </a:p>
          <a:p>
            <a:pPr marL="1246188" indent="0">
              <a:buNone/>
            </a:pPr>
            <a:r>
              <a:rPr lang="it-IT" sz="2400" dirty="0"/>
              <a:t>cioè al suo </a:t>
            </a:r>
            <a:r>
              <a:rPr lang="it-IT" sz="2400" b="1" dirty="0"/>
              <a:t>sito </a:t>
            </a:r>
            <a:r>
              <a:rPr lang="it-IT" sz="2400" dirty="0"/>
              <a:t>(in relazione alle caratteristiche fisiche della sua collocazione topografica) ovvero alla sua </a:t>
            </a:r>
            <a:r>
              <a:rPr lang="it-IT" sz="2400" b="1" dirty="0"/>
              <a:t>situazione più ampia</a:t>
            </a:r>
            <a:r>
              <a:rPr lang="it-IT" sz="2400" dirty="0"/>
              <a:t>, vista alle condizioni «culturali»  </a:t>
            </a:r>
          </a:p>
          <a:p>
            <a:pPr marL="1166813" indent="33338">
              <a:buNone/>
            </a:pPr>
            <a:r>
              <a:rPr lang="it-IT" sz="2400" dirty="0"/>
              <a:t>alla sua </a:t>
            </a:r>
            <a:r>
              <a:rPr lang="it-IT" sz="2400" b="1" dirty="0"/>
              <a:t>posizione geografica: </a:t>
            </a:r>
            <a:r>
              <a:rPr lang="it-IT" sz="2400" i="1" dirty="0"/>
              <a:t>la posizione che un luogo occupa in  un contesto regionale più ampio con riferimento alla rete delle comunicazioni e alle possibili relazioni del luogo von tale contesto</a:t>
            </a:r>
            <a:endParaRPr lang="it-IT" sz="10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899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872"/>
    </mc:Choice>
    <mc:Fallback xmlns="">
      <p:transition spd="slow" advTm="27687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4EC2CD-E380-A14B-8919-812E6E738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Luogo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53DA8C-FADB-A24B-B7D3-8CA66EB58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/>
              <a:t>Non esistono due luoghi identici </a:t>
            </a:r>
          </a:p>
          <a:p>
            <a:pPr marL="0" indent="0">
              <a:buNone/>
            </a:pPr>
            <a:r>
              <a:rPr lang="it-IT" sz="2400" dirty="0"/>
              <a:t>(</a:t>
            </a:r>
            <a:r>
              <a:rPr lang="it-IT" sz="2400" i="1" dirty="0"/>
              <a:t>da cui il </a:t>
            </a:r>
            <a:r>
              <a:rPr lang="it-IT" sz="2400" i="1" dirty="0">
                <a:sym typeface="Wingdings" panose="05000000000000000000" pitchFamily="2" charset="2"/>
              </a:rPr>
              <a:t>turismo, ma anche il senso di appartenenza a un luogo</a:t>
            </a:r>
            <a:r>
              <a:rPr lang="it-IT" sz="2400" dirty="0">
                <a:sym typeface="Wingdings" panose="05000000000000000000" pitchFamily="2" charset="2"/>
              </a:rPr>
              <a:t>)</a:t>
            </a:r>
            <a:endParaRPr lang="it-IT" sz="2400" dirty="0"/>
          </a:p>
          <a:p>
            <a:pPr marL="0" indent="0">
              <a:buNone/>
            </a:pPr>
            <a:r>
              <a:rPr lang="it-IT" sz="2400" dirty="0">
                <a:sym typeface="Wingdings" pitchFamily="2" charset="2"/>
              </a:rPr>
              <a:t>	 identità dei singoli e collettiva </a:t>
            </a:r>
          </a:p>
          <a:p>
            <a:pPr marL="2416175" lvl="7" indent="-382588"/>
            <a:r>
              <a:rPr lang="it-IT" sz="2400" dirty="0">
                <a:sym typeface="Wingdings" pitchFamily="2" charset="2"/>
              </a:rPr>
              <a:t>che non è stabile </a:t>
            </a:r>
          </a:p>
          <a:p>
            <a:pPr marL="2416175" lvl="7" indent="-382588"/>
            <a:r>
              <a:rPr lang="it-IT" sz="2400" dirty="0">
                <a:sym typeface="Wingdings" pitchFamily="2" charset="2"/>
              </a:rPr>
              <a:t>che non è unica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3447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809</Words>
  <Application>Microsoft Macintosh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di Office</vt:lpstr>
      <vt:lpstr>Territorio e Società (LE225)   Corso di Studio  LE07 – Lettere antiche e moderne, arti, comunicazione </vt:lpstr>
      <vt:lpstr>La Terra è un sistema dinamico integrato e complesso </vt:lpstr>
      <vt:lpstr>Una società che ha per obiettivo la crescita è come un individuo che ha come modello l'obesità  (Luigi Pintor)</vt:lpstr>
      <vt:lpstr>Di cosa si occupa la Geografia</vt:lpstr>
      <vt:lpstr>Analisi regionale</vt:lpstr>
      <vt:lpstr>Regione formale  e  regione funzionale</vt:lpstr>
      <vt:lpstr>Concetti fondamentali della geografia</vt:lpstr>
      <vt:lpstr>Luogo</vt:lpstr>
      <vt:lpstr>Luogo</vt:lpstr>
      <vt:lpstr>Spazio</vt:lpstr>
      <vt:lpstr>Spazio</vt:lpstr>
      <vt:lpstr>Spazio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Sergio Zilli A.A 2020-2021</dc:title>
  <dc:creator>sergio zilli</dc:creator>
  <cp:lastModifiedBy>sergio zilli</cp:lastModifiedBy>
  <cp:revision>26</cp:revision>
  <dcterms:created xsi:type="dcterms:W3CDTF">2021-03-03T14:31:40Z</dcterms:created>
  <dcterms:modified xsi:type="dcterms:W3CDTF">2022-03-23T09:09:55Z</dcterms:modified>
</cp:coreProperties>
</file>