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Lst>
  <p:notesMasterIdLst>
    <p:notesMasterId r:id="rId31"/>
  </p:notesMasterIdLst>
  <p:sldIdLst>
    <p:sldId id="318" r:id="rId2"/>
    <p:sldId id="257" r:id="rId3"/>
    <p:sldId id="294" r:id="rId4"/>
    <p:sldId id="295" r:id="rId5"/>
    <p:sldId id="296" r:id="rId6"/>
    <p:sldId id="293" r:id="rId7"/>
    <p:sldId id="269" r:id="rId8"/>
    <p:sldId id="270" r:id="rId9"/>
    <p:sldId id="271" r:id="rId10"/>
    <p:sldId id="285" r:id="rId11"/>
    <p:sldId id="272" r:id="rId12"/>
    <p:sldId id="273" r:id="rId13"/>
    <p:sldId id="275" r:id="rId14"/>
    <p:sldId id="286" r:id="rId15"/>
    <p:sldId id="276" r:id="rId16"/>
    <p:sldId id="288" r:id="rId17"/>
    <p:sldId id="277" r:id="rId18"/>
    <p:sldId id="287" r:id="rId19"/>
    <p:sldId id="278" r:id="rId20"/>
    <p:sldId id="279" r:id="rId21"/>
    <p:sldId id="289" r:id="rId22"/>
    <p:sldId id="281" r:id="rId23"/>
    <p:sldId id="290" r:id="rId24"/>
    <p:sldId id="280" r:id="rId25"/>
    <p:sldId id="274" r:id="rId26"/>
    <p:sldId id="282" r:id="rId27"/>
    <p:sldId id="283" r:id="rId28"/>
    <p:sldId id="268" r:id="rId29"/>
    <p:sldId id="292" r:id="rId30"/>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721"/>
  </p:normalViewPr>
  <p:slideViewPr>
    <p:cSldViewPr snapToGrid="0" snapToObjects="1">
      <p:cViewPr varScale="1">
        <p:scale>
          <a:sx n="104" d="100"/>
          <a:sy n="104" d="100"/>
        </p:scale>
        <p:origin x="800"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802876-4B35-5542-887D-D524159F491A}" type="datetimeFigureOut">
              <a:rPr lang="it-IT" smtClean="0"/>
              <a:t>22/03/22</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it-IT"/>
              <a:t>Modifica gli stili del testo dello schema
Secondo livello
Terzo livello
Quarto livello
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1B286B-E391-F14E-B58F-295232AADC80}" type="slidenum">
              <a:rPr lang="it-IT" smtClean="0"/>
              <a:t>‹N›</a:t>
            </a:fld>
            <a:endParaRPr lang="it-IT"/>
          </a:p>
        </p:txBody>
      </p:sp>
    </p:spTree>
    <p:extLst>
      <p:ext uri="{BB962C8B-B14F-4D97-AF65-F5344CB8AC3E}">
        <p14:creationId xmlns:p14="http://schemas.microsoft.com/office/powerpoint/2010/main" val="26224332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A817AFB-2FEE-B846-BB96-C26439932B6D}"/>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9F8C976F-4B05-974A-B492-4ED1B0828E1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92F3398C-29EB-5942-8CC1-17CC949A8B10}"/>
              </a:ext>
            </a:extLst>
          </p:cNvPr>
          <p:cNvSpPr>
            <a:spLocks noGrp="1"/>
          </p:cNvSpPr>
          <p:nvPr>
            <p:ph type="dt" sz="half" idx="10"/>
          </p:nvPr>
        </p:nvSpPr>
        <p:spPr/>
        <p:txBody>
          <a:bodyPr/>
          <a:lstStyle/>
          <a:p>
            <a:fld id="{837D0E34-1ECB-5444-BD3E-69484C495800}" type="datetimeFigureOut">
              <a:rPr lang="it-IT" smtClean="0"/>
              <a:t>22/03/22</a:t>
            </a:fld>
            <a:endParaRPr lang="it-IT"/>
          </a:p>
        </p:txBody>
      </p:sp>
      <p:sp>
        <p:nvSpPr>
          <p:cNvPr id="5" name="Segnaposto piè di pagina 4">
            <a:extLst>
              <a:ext uri="{FF2B5EF4-FFF2-40B4-BE49-F238E27FC236}">
                <a16:creationId xmlns:a16="http://schemas.microsoft.com/office/drawing/2014/main" id="{D0EA8C09-247B-5F42-B1B3-72F8F7833E9C}"/>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6D395D96-89E1-C940-9E57-2637FEBFBE81}"/>
              </a:ext>
            </a:extLst>
          </p:cNvPr>
          <p:cNvSpPr>
            <a:spLocks noGrp="1"/>
          </p:cNvSpPr>
          <p:nvPr>
            <p:ph type="sldNum" sz="quarter" idx="12"/>
          </p:nvPr>
        </p:nvSpPr>
        <p:spPr/>
        <p:txBody>
          <a:bodyPr/>
          <a:lstStyle/>
          <a:p>
            <a:fld id="{F22D769A-F634-AA42-8679-B54091E1F20F}" type="slidenum">
              <a:rPr lang="it-IT" smtClean="0"/>
              <a:t>‹N›</a:t>
            </a:fld>
            <a:endParaRPr lang="it-IT"/>
          </a:p>
        </p:txBody>
      </p:sp>
    </p:spTree>
    <p:extLst>
      <p:ext uri="{BB962C8B-B14F-4D97-AF65-F5344CB8AC3E}">
        <p14:creationId xmlns:p14="http://schemas.microsoft.com/office/powerpoint/2010/main" val="42556966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90A592E-10B9-EE47-B156-D0FB28B6F45D}"/>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B6AAE664-4D69-454F-A8A3-52B44F94ABE0}"/>
              </a:ext>
            </a:extLst>
          </p:cNvPr>
          <p:cNvSpPr>
            <a:spLocks noGrp="1"/>
          </p:cNvSpPr>
          <p:nvPr>
            <p:ph type="body" orient="vert" idx="1"/>
          </p:nvPr>
        </p:nvSpPr>
        <p:spPr/>
        <p:txBody>
          <a:bodyPr vert="eaVert"/>
          <a:lstStyle/>
          <a:p>
            <a:r>
              <a:rPr lang="it-IT"/>
              <a:t>Modifica gli stili del testo dello schema
Secondo livello
Terzo livello
Quarto livello
Quinto livello</a:t>
            </a:r>
          </a:p>
        </p:txBody>
      </p:sp>
      <p:sp>
        <p:nvSpPr>
          <p:cNvPr id="4" name="Segnaposto data 3">
            <a:extLst>
              <a:ext uri="{FF2B5EF4-FFF2-40B4-BE49-F238E27FC236}">
                <a16:creationId xmlns:a16="http://schemas.microsoft.com/office/drawing/2014/main" id="{65BD26EB-9417-A644-B3CF-877405BF9B92}"/>
              </a:ext>
            </a:extLst>
          </p:cNvPr>
          <p:cNvSpPr>
            <a:spLocks noGrp="1"/>
          </p:cNvSpPr>
          <p:nvPr>
            <p:ph type="dt" sz="half" idx="10"/>
          </p:nvPr>
        </p:nvSpPr>
        <p:spPr/>
        <p:txBody>
          <a:bodyPr/>
          <a:lstStyle/>
          <a:p>
            <a:fld id="{837D0E34-1ECB-5444-BD3E-69484C495800}" type="datetimeFigureOut">
              <a:rPr lang="it-IT" smtClean="0"/>
              <a:t>22/03/22</a:t>
            </a:fld>
            <a:endParaRPr lang="it-IT"/>
          </a:p>
        </p:txBody>
      </p:sp>
      <p:sp>
        <p:nvSpPr>
          <p:cNvPr id="5" name="Segnaposto piè di pagina 4">
            <a:extLst>
              <a:ext uri="{FF2B5EF4-FFF2-40B4-BE49-F238E27FC236}">
                <a16:creationId xmlns:a16="http://schemas.microsoft.com/office/drawing/2014/main" id="{68218EF5-9C4A-3747-8083-70E2451B357D}"/>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FE5BA07C-0742-0C45-88D7-8FAE1F06E56A}"/>
              </a:ext>
            </a:extLst>
          </p:cNvPr>
          <p:cNvSpPr>
            <a:spLocks noGrp="1"/>
          </p:cNvSpPr>
          <p:nvPr>
            <p:ph type="sldNum" sz="quarter" idx="12"/>
          </p:nvPr>
        </p:nvSpPr>
        <p:spPr/>
        <p:txBody>
          <a:bodyPr/>
          <a:lstStyle/>
          <a:p>
            <a:fld id="{F22D769A-F634-AA42-8679-B54091E1F20F}" type="slidenum">
              <a:rPr lang="it-IT" smtClean="0"/>
              <a:t>‹N›</a:t>
            </a:fld>
            <a:endParaRPr lang="it-IT"/>
          </a:p>
        </p:txBody>
      </p:sp>
    </p:spTree>
    <p:extLst>
      <p:ext uri="{BB962C8B-B14F-4D97-AF65-F5344CB8AC3E}">
        <p14:creationId xmlns:p14="http://schemas.microsoft.com/office/powerpoint/2010/main" val="32074275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2E223982-4F53-AB4E-BEAF-FA6819BC5EEA}"/>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7D9DC382-4A4D-1D49-865A-5E46FB78DB95}"/>
              </a:ext>
            </a:extLst>
          </p:cNvPr>
          <p:cNvSpPr>
            <a:spLocks noGrp="1"/>
          </p:cNvSpPr>
          <p:nvPr>
            <p:ph type="body" orient="vert" idx="1"/>
          </p:nvPr>
        </p:nvSpPr>
        <p:spPr>
          <a:xfrm>
            <a:off x="838200" y="365125"/>
            <a:ext cx="7734300" cy="5811838"/>
          </a:xfrm>
        </p:spPr>
        <p:txBody>
          <a:bodyPr vert="eaVert"/>
          <a:lstStyle/>
          <a:p>
            <a:r>
              <a:rPr lang="it-IT"/>
              <a:t>Modifica gli stili del testo dello schema
Secondo livello
Terzo livello
Quarto livello
Quinto livello</a:t>
            </a:r>
          </a:p>
        </p:txBody>
      </p:sp>
      <p:sp>
        <p:nvSpPr>
          <p:cNvPr id="4" name="Segnaposto data 3">
            <a:extLst>
              <a:ext uri="{FF2B5EF4-FFF2-40B4-BE49-F238E27FC236}">
                <a16:creationId xmlns:a16="http://schemas.microsoft.com/office/drawing/2014/main" id="{8710C033-A587-DC40-A34C-E64BAD23FBC7}"/>
              </a:ext>
            </a:extLst>
          </p:cNvPr>
          <p:cNvSpPr>
            <a:spLocks noGrp="1"/>
          </p:cNvSpPr>
          <p:nvPr>
            <p:ph type="dt" sz="half" idx="10"/>
          </p:nvPr>
        </p:nvSpPr>
        <p:spPr/>
        <p:txBody>
          <a:bodyPr/>
          <a:lstStyle/>
          <a:p>
            <a:fld id="{837D0E34-1ECB-5444-BD3E-69484C495800}" type="datetimeFigureOut">
              <a:rPr lang="it-IT" smtClean="0"/>
              <a:t>22/03/22</a:t>
            </a:fld>
            <a:endParaRPr lang="it-IT"/>
          </a:p>
        </p:txBody>
      </p:sp>
      <p:sp>
        <p:nvSpPr>
          <p:cNvPr id="5" name="Segnaposto piè di pagina 4">
            <a:extLst>
              <a:ext uri="{FF2B5EF4-FFF2-40B4-BE49-F238E27FC236}">
                <a16:creationId xmlns:a16="http://schemas.microsoft.com/office/drawing/2014/main" id="{B8754124-F795-9A4E-BD04-BAC23C98A88F}"/>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BEAE23EA-F912-DA4E-A75A-27CBCDFDBD23}"/>
              </a:ext>
            </a:extLst>
          </p:cNvPr>
          <p:cNvSpPr>
            <a:spLocks noGrp="1"/>
          </p:cNvSpPr>
          <p:nvPr>
            <p:ph type="sldNum" sz="quarter" idx="12"/>
          </p:nvPr>
        </p:nvSpPr>
        <p:spPr/>
        <p:txBody>
          <a:bodyPr/>
          <a:lstStyle/>
          <a:p>
            <a:fld id="{F22D769A-F634-AA42-8679-B54091E1F20F}" type="slidenum">
              <a:rPr lang="it-IT" smtClean="0"/>
              <a:t>‹N›</a:t>
            </a:fld>
            <a:endParaRPr lang="it-IT"/>
          </a:p>
        </p:txBody>
      </p:sp>
    </p:spTree>
    <p:extLst>
      <p:ext uri="{BB962C8B-B14F-4D97-AF65-F5344CB8AC3E}">
        <p14:creationId xmlns:p14="http://schemas.microsoft.com/office/powerpoint/2010/main" val="1252000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456602F-CA7C-A64B-A537-BDC3DEA9597B}"/>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CADBE1F1-9782-3549-BDFF-4F6CD644BD7F}"/>
              </a:ext>
            </a:extLst>
          </p:cNvPr>
          <p:cNvSpPr>
            <a:spLocks noGrp="1"/>
          </p:cNvSpPr>
          <p:nvPr>
            <p:ph idx="1"/>
          </p:nvPr>
        </p:nvSpPr>
        <p:spPr/>
        <p:txBody>
          <a:bodyPr/>
          <a:lstStyle/>
          <a:p>
            <a:r>
              <a:rPr lang="it-IT"/>
              <a:t>Modifica gli stili del testo dello schema
Secondo livello
Terzo livello
Quarto livello
Quinto livello</a:t>
            </a:r>
          </a:p>
        </p:txBody>
      </p:sp>
      <p:sp>
        <p:nvSpPr>
          <p:cNvPr id="4" name="Segnaposto data 3">
            <a:extLst>
              <a:ext uri="{FF2B5EF4-FFF2-40B4-BE49-F238E27FC236}">
                <a16:creationId xmlns:a16="http://schemas.microsoft.com/office/drawing/2014/main" id="{EA84E43E-6B15-EF4C-9A6A-40B6E19DB9DE}"/>
              </a:ext>
            </a:extLst>
          </p:cNvPr>
          <p:cNvSpPr>
            <a:spLocks noGrp="1"/>
          </p:cNvSpPr>
          <p:nvPr>
            <p:ph type="dt" sz="half" idx="10"/>
          </p:nvPr>
        </p:nvSpPr>
        <p:spPr/>
        <p:txBody>
          <a:bodyPr/>
          <a:lstStyle/>
          <a:p>
            <a:fld id="{837D0E34-1ECB-5444-BD3E-69484C495800}" type="datetimeFigureOut">
              <a:rPr lang="it-IT" smtClean="0"/>
              <a:t>22/03/22</a:t>
            </a:fld>
            <a:endParaRPr lang="it-IT"/>
          </a:p>
        </p:txBody>
      </p:sp>
      <p:sp>
        <p:nvSpPr>
          <p:cNvPr id="5" name="Segnaposto piè di pagina 4">
            <a:extLst>
              <a:ext uri="{FF2B5EF4-FFF2-40B4-BE49-F238E27FC236}">
                <a16:creationId xmlns:a16="http://schemas.microsoft.com/office/drawing/2014/main" id="{10A7C13A-2C69-CD4A-90B4-4B9E8FCF5D58}"/>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04F8C01B-C48E-1844-AB34-47117777A087}"/>
              </a:ext>
            </a:extLst>
          </p:cNvPr>
          <p:cNvSpPr>
            <a:spLocks noGrp="1"/>
          </p:cNvSpPr>
          <p:nvPr>
            <p:ph type="sldNum" sz="quarter" idx="12"/>
          </p:nvPr>
        </p:nvSpPr>
        <p:spPr/>
        <p:txBody>
          <a:bodyPr/>
          <a:lstStyle/>
          <a:p>
            <a:fld id="{F22D769A-F634-AA42-8679-B54091E1F20F}" type="slidenum">
              <a:rPr lang="it-IT" smtClean="0"/>
              <a:t>‹N›</a:t>
            </a:fld>
            <a:endParaRPr lang="it-IT"/>
          </a:p>
        </p:txBody>
      </p:sp>
    </p:spTree>
    <p:extLst>
      <p:ext uri="{BB962C8B-B14F-4D97-AF65-F5344CB8AC3E}">
        <p14:creationId xmlns:p14="http://schemas.microsoft.com/office/powerpoint/2010/main" val="17417422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2CC5F96-D93C-174A-916D-D15AAA715121}"/>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293A7A9A-8D01-4048-9F0C-7AD6F335833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it-IT"/>
              <a:t>Modifica gli stili del testo dello schema
Secondo livello
Terzo livello
Quarto livello
Quinto livello</a:t>
            </a:r>
          </a:p>
        </p:txBody>
      </p:sp>
      <p:sp>
        <p:nvSpPr>
          <p:cNvPr id="4" name="Segnaposto data 3">
            <a:extLst>
              <a:ext uri="{FF2B5EF4-FFF2-40B4-BE49-F238E27FC236}">
                <a16:creationId xmlns:a16="http://schemas.microsoft.com/office/drawing/2014/main" id="{E96F7FA7-1057-7145-B60A-EF5625363FD2}"/>
              </a:ext>
            </a:extLst>
          </p:cNvPr>
          <p:cNvSpPr>
            <a:spLocks noGrp="1"/>
          </p:cNvSpPr>
          <p:nvPr>
            <p:ph type="dt" sz="half" idx="10"/>
          </p:nvPr>
        </p:nvSpPr>
        <p:spPr/>
        <p:txBody>
          <a:bodyPr/>
          <a:lstStyle/>
          <a:p>
            <a:fld id="{837D0E34-1ECB-5444-BD3E-69484C495800}" type="datetimeFigureOut">
              <a:rPr lang="it-IT" smtClean="0"/>
              <a:t>22/03/22</a:t>
            </a:fld>
            <a:endParaRPr lang="it-IT"/>
          </a:p>
        </p:txBody>
      </p:sp>
      <p:sp>
        <p:nvSpPr>
          <p:cNvPr id="5" name="Segnaposto piè di pagina 4">
            <a:extLst>
              <a:ext uri="{FF2B5EF4-FFF2-40B4-BE49-F238E27FC236}">
                <a16:creationId xmlns:a16="http://schemas.microsoft.com/office/drawing/2014/main" id="{36D1EC4C-AA79-3D40-BF86-1C0F51F05B16}"/>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59112001-5B13-FF4F-BEA7-68E75FE3EECB}"/>
              </a:ext>
            </a:extLst>
          </p:cNvPr>
          <p:cNvSpPr>
            <a:spLocks noGrp="1"/>
          </p:cNvSpPr>
          <p:nvPr>
            <p:ph type="sldNum" sz="quarter" idx="12"/>
          </p:nvPr>
        </p:nvSpPr>
        <p:spPr/>
        <p:txBody>
          <a:bodyPr/>
          <a:lstStyle/>
          <a:p>
            <a:fld id="{F22D769A-F634-AA42-8679-B54091E1F20F}" type="slidenum">
              <a:rPr lang="it-IT" smtClean="0"/>
              <a:t>‹N›</a:t>
            </a:fld>
            <a:endParaRPr lang="it-IT"/>
          </a:p>
        </p:txBody>
      </p:sp>
    </p:spTree>
    <p:extLst>
      <p:ext uri="{BB962C8B-B14F-4D97-AF65-F5344CB8AC3E}">
        <p14:creationId xmlns:p14="http://schemas.microsoft.com/office/powerpoint/2010/main" val="14785391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CBF82D5-8024-934B-AD8C-BA9B3BAF8CAD}"/>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D87EA627-3A62-884F-86A4-C21BE0338BBA}"/>
              </a:ext>
            </a:extLst>
          </p:cNvPr>
          <p:cNvSpPr>
            <a:spLocks noGrp="1"/>
          </p:cNvSpPr>
          <p:nvPr>
            <p:ph sz="half" idx="1"/>
          </p:nvPr>
        </p:nvSpPr>
        <p:spPr>
          <a:xfrm>
            <a:off x="838200" y="1825625"/>
            <a:ext cx="5181600" cy="4351338"/>
          </a:xfrm>
        </p:spPr>
        <p:txBody>
          <a:bodyPr/>
          <a:lstStyle/>
          <a:p>
            <a:r>
              <a:rPr lang="it-IT"/>
              <a:t>Modifica gli stili del testo dello schema
Secondo livello
Terzo livello
Quarto livello
Quinto livello</a:t>
            </a:r>
          </a:p>
        </p:txBody>
      </p:sp>
      <p:sp>
        <p:nvSpPr>
          <p:cNvPr id="4" name="Segnaposto contenuto 3">
            <a:extLst>
              <a:ext uri="{FF2B5EF4-FFF2-40B4-BE49-F238E27FC236}">
                <a16:creationId xmlns:a16="http://schemas.microsoft.com/office/drawing/2014/main" id="{3A92F8C1-257D-9342-888F-35D98B934310}"/>
              </a:ext>
            </a:extLst>
          </p:cNvPr>
          <p:cNvSpPr>
            <a:spLocks noGrp="1"/>
          </p:cNvSpPr>
          <p:nvPr>
            <p:ph sz="half" idx="2"/>
          </p:nvPr>
        </p:nvSpPr>
        <p:spPr>
          <a:xfrm>
            <a:off x="6172200" y="1825625"/>
            <a:ext cx="5181600" cy="4351338"/>
          </a:xfrm>
        </p:spPr>
        <p:txBody>
          <a:bodyPr/>
          <a:lstStyle/>
          <a:p>
            <a:r>
              <a:rPr lang="it-IT"/>
              <a:t>Modifica gli stili del testo dello schema
Secondo livello
Terzo livello
Quarto livello
Quinto livello</a:t>
            </a:r>
          </a:p>
        </p:txBody>
      </p:sp>
      <p:sp>
        <p:nvSpPr>
          <p:cNvPr id="5" name="Segnaposto data 4">
            <a:extLst>
              <a:ext uri="{FF2B5EF4-FFF2-40B4-BE49-F238E27FC236}">
                <a16:creationId xmlns:a16="http://schemas.microsoft.com/office/drawing/2014/main" id="{EB8E9A64-FD70-E341-BAE2-885EC66047DE}"/>
              </a:ext>
            </a:extLst>
          </p:cNvPr>
          <p:cNvSpPr>
            <a:spLocks noGrp="1"/>
          </p:cNvSpPr>
          <p:nvPr>
            <p:ph type="dt" sz="half" idx="10"/>
          </p:nvPr>
        </p:nvSpPr>
        <p:spPr/>
        <p:txBody>
          <a:bodyPr/>
          <a:lstStyle/>
          <a:p>
            <a:fld id="{837D0E34-1ECB-5444-BD3E-69484C495800}" type="datetimeFigureOut">
              <a:rPr lang="it-IT" smtClean="0"/>
              <a:t>22/03/22</a:t>
            </a:fld>
            <a:endParaRPr lang="it-IT"/>
          </a:p>
        </p:txBody>
      </p:sp>
      <p:sp>
        <p:nvSpPr>
          <p:cNvPr id="6" name="Segnaposto piè di pagina 5">
            <a:extLst>
              <a:ext uri="{FF2B5EF4-FFF2-40B4-BE49-F238E27FC236}">
                <a16:creationId xmlns:a16="http://schemas.microsoft.com/office/drawing/2014/main" id="{F74C48BE-D7E6-9A41-8A5B-9C781EEFB9A3}"/>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0F296ACD-E32F-6747-88EF-B913C429FF5C}"/>
              </a:ext>
            </a:extLst>
          </p:cNvPr>
          <p:cNvSpPr>
            <a:spLocks noGrp="1"/>
          </p:cNvSpPr>
          <p:nvPr>
            <p:ph type="sldNum" sz="quarter" idx="12"/>
          </p:nvPr>
        </p:nvSpPr>
        <p:spPr/>
        <p:txBody>
          <a:bodyPr/>
          <a:lstStyle/>
          <a:p>
            <a:fld id="{F22D769A-F634-AA42-8679-B54091E1F20F}" type="slidenum">
              <a:rPr lang="it-IT" smtClean="0"/>
              <a:t>‹N›</a:t>
            </a:fld>
            <a:endParaRPr lang="it-IT"/>
          </a:p>
        </p:txBody>
      </p:sp>
    </p:spTree>
    <p:extLst>
      <p:ext uri="{BB962C8B-B14F-4D97-AF65-F5344CB8AC3E}">
        <p14:creationId xmlns:p14="http://schemas.microsoft.com/office/powerpoint/2010/main" val="41006421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DF68929-61A9-894F-A12D-B996AC0CB32D}"/>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648460E5-0B13-C046-A721-9B8877F5D3A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it-IT"/>
              <a:t>Modifica gli stili del testo dello schema
Secondo livello
Terzo livello
Quarto livello
Quinto livello</a:t>
            </a:r>
          </a:p>
        </p:txBody>
      </p:sp>
      <p:sp>
        <p:nvSpPr>
          <p:cNvPr id="4" name="Segnaposto contenuto 3">
            <a:extLst>
              <a:ext uri="{FF2B5EF4-FFF2-40B4-BE49-F238E27FC236}">
                <a16:creationId xmlns:a16="http://schemas.microsoft.com/office/drawing/2014/main" id="{B88E0587-50FB-C040-865D-D47EFF939F05}"/>
              </a:ext>
            </a:extLst>
          </p:cNvPr>
          <p:cNvSpPr>
            <a:spLocks noGrp="1"/>
          </p:cNvSpPr>
          <p:nvPr>
            <p:ph sz="half" idx="2"/>
          </p:nvPr>
        </p:nvSpPr>
        <p:spPr>
          <a:xfrm>
            <a:off x="839788" y="2505075"/>
            <a:ext cx="5157787" cy="3684588"/>
          </a:xfrm>
        </p:spPr>
        <p:txBody>
          <a:bodyPr/>
          <a:lstStyle/>
          <a:p>
            <a:r>
              <a:rPr lang="it-IT"/>
              <a:t>Modifica gli stili del testo dello schema
Secondo livello
Terzo livello
Quarto livello
Quinto livello</a:t>
            </a:r>
          </a:p>
        </p:txBody>
      </p:sp>
      <p:sp>
        <p:nvSpPr>
          <p:cNvPr id="5" name="Segnaposto testo 4">
            <a:extLst>
              <a:ext uri="{FF2B5EF4-FFF2-40B4-BE49-F238E27FC236}">
                <a16:creationId xmlns:a16="http://schemas.microsoft.com/office/drawing/2014/main" id="{1BF3105D-BABF-904F-8456-D44953F3C84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it-IT"/>
              <a:t>Modifica gli stili del testo dello schema
Secondo livello
Terzo livello
Quarto livello
Quinto livello</a:t>
            </a:r>
          </a:p>
        </p:txBody>
      </p:sp>
      <p:sp>
        <p:nvSpPr>
          <p:cNvPr id="6" name="Segnaposto contenuto 5">
            <a:extLst>
              <a:ext uri="{FF2B5EF4-FFF2-40B4-BE49-F238E27FC236}">
                <a16:creationId xmlns:a16="http://schemas.microsoft.com/office/drawing/2014/main" id="{2F645ED0-95FA-4649-B4E6-02BC87FD4B8E}"/>
              </a:ext>
            </a:extLst>
          </p:cNvPr>
          <p:cNvSpPr>
            <a:spLocks noGrp="1"/>
          </p:cNvSpPr>
          <p:nvPr>
            <p:ph sz="quarter" idx="4"/>
          </p:nvPr>
        </p:nvSpPr>
        <p:spPr>
          <a:xfrm>
            <a:off x="6172200" y="2505075"/>
            <a:ext cx="5183188" cy="3684588"/>
          </a:xfrm>
        </p:spPr>
        <p:txBody>
          <a:bodyPr/>
          <a:lstStyle/>
          <a:p>
            <a:r>
              <a:rPr lang="it-IT"/>
              <a:t>Modifica gli stili del testo dello schema
Secondo livello
Terzo livello
Quarto livello
Quinto livello</a:t>
            </a:r>
          </a:p>
        </p:txBody>
      </p:sp>
      <p:sp>
        <p:nvSpPr>
          <p:cNvPr id="7" name="Segnaposto data 6">
            <a:extLst>
              <a:ext uri="{FF2B5EF4-FFF2-40B4-BE49-F238E27FC236}">
                <a16:creationId xmlns:a16="http://schemas.microsoft.com/office/drawing/2014/main" id="{6FD2FB2B-53AD-724C-9111-9098B7EFA6CA}"/>
              </a:ext>
            </a:extLst>
          </p:cNvPr>
          <p:cNvSpPr>
            <a:spLocks noGrp="1"/>
          </p:cNvSpPr>
          <p:nvPr>
            <p:ph type="dt" sz="half" idx="10"/>
          </p:nvPr>
        </p:nvSpPr>
        <p:spPr/>
        <p:txBody>
          <a:bodyPr/>
          <a:lstStyle/>
          <a:p>
            <a:fld id="{837D0E34-1ECB-5444-BD3E-69484C495800}" type="datetimeFigureOut">
              <a:rPr lang="it-IT" smtClean="0"/>
              <a:t>22/03/22</a:t>
            </a:fld>
            <a:endParaRPr lang="it-IT"/>
          </a:p>
        </p:txBody>
      </p:sp>
      <p:sp>
        <p:nvSpPr>
          <p:cNvPr id="8" name="Segnaposto piè di pagina 7">
            <a:extLst>
              <a:ext uri="{FF2B5EF4-FFF2-40B4-BE49-F238E27FC236}">
                <a16:creationId xmlns:a16="http://schemas.microsoft.com/office/drawing/2014/main" id="{7BFE5B02-C08B-B34F-A164-899E89262CE6}"/>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61CFDA8A-3ABF-E64D-9727-5C68EE142377}"/>
              </a:ext>
            </a:extLst>
          </p:cNvPr>
          <p:cNvSpPr>
            <a:spLocks noGrp="1"/>
          </p:cNvSpPr>
          <p:nvPr>
            <p:ph type="sldNum" sz="quarter" idx="12"/>
          </p:nvPr>
        </p:nvSpPr>
        <p:spPr/>
        <p:txBody>
          <a:bodyPr/>
          <a:lstStyle/>
          <a:p>
            <a:fld id="{F22D769A-F634-AA42-8679-B54091E1F20F}" type="slidenum">
              <a:rPr lang="it-IT" smtClean="0"/>
              <a:t>‹N›</a:t>
            </a:fld>
            <a:endParaRPr lang="it-IT"/>
          </a:p>
        </p:txBody>
      </p:sp>
    </p:spTree>
    <p:extLst>
      <p:ext uri="{BB962C8B-B14F-4D97-AF65-F5344CB8AC3E}">
        <p14:creationId xmlns:p14="http://schemas.microsoft.com/office/powerpoint/2010/main" val="2023163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EA50790-81D0-A040-B36D-2009D97BCBED}"/>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F79E1921-7D5E-BB4C-BA29-B0A3FC4B877A}"/>
              </a:ext>
            </a:extLst>
          </p:cNvPr>
          <p:cNvSpPr>
            <a:spLocks noGrp="1"/>
          </p:cNvSpPr>
          <p:nvPr>
            <p:ph type="dt" sz="half" idx="10"/>
          </p:nvPr>
        </p:nvSpPr>
        <p:spPr/>
        <p:txBody>
          <a:bodyPr/>
          <a:lstStyle/>
          <a:p>
            <a:fld id="{837D0E34-1ECB-5444-BD3E-69484C495800}" type="datetimeFigureOut">
              <a:rPr lang="it-IT" smtClean="0"/>
              <a:t>22/03/22</a:t>
            </a:fld>
            <a:endParaRPr lang="it-IT"/>
          </a:p>
        </p:txBody>
      </p:sp>
      <p:sp>
        <p:nvSpPr>
          <p:cNvPr id="4" name="Segnaposto piè di pagina 3">
            <a:extLst>
              <a:ext uri="{FF2B5EF4-FFF2-40B4-BE49-F238E27FC236}">
                <a16:creationId xmlns:a16="http://schemas.microsoft.com/office/drawing/2014/main" id="{6B6BB472-15DA-844B-8DCE-39C7917694E4}"/>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09509F77-96B3-2744-A8E5-47051743906D}"/>
              </a:ext>
            </a:extLst>
          </p:cNvPr>
          <p:cNvSpPr>
            <a:spLocks noGrp="1"/>
          </p:cNvSpPr>
          <p:nvPr>
            <p:ph type="sldNum" sz="quarter" idx="12"/>
          </p:nvPr>
        </p:nvSpPr>
        <p:spPr/>
        <p:txBody>
          <a:bodyPr/>
          <a:lstStyle/>
          <a:p>
            <a:fld id="{F22D769A-F634-AA42-8679-B54091E1F20F}" type="slidenum">
              <a:rPr lang="it-IT" smtClean="0"/>
              <a:t>‹N›</a:t>
            </a:fld>
            <a:endParaRPr lang="it-IT"/>
          </a:p>
        </p:txBody>
      </p:sp>
    </p:spTree>
    <p:extLst>
      <p:ext uri="{BB962C8B-B14F-4D97-AF65-F5344CB8AC3E}">
        <p14:creationId xmlns:p14="http://schemas.microsoft.com/office/powerpoint/2010/main" val="8577325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6219EFCB-61A6-BA4B-9290-1D3F303AAFB8}"/>
              </a:ext>
            </a:extLst>
          </p:cNvPr>
          <p:cNvSpPr>
            <a:spLocks noGrp="1"/>
          </p:cNvSpPr>
          <p:nvPr>
            <p:ph type="dt" sz="half" idx="10"/>
          </p:nvPr>
        </p:nvSpPr>
        <p:spPr/>
        <p:txBody>
          <a:bodyPr/>
          <a:lstStyle/>
          <a:p>
            <a:fld id="{837D0E34-1ECB-5444-BD3E-69484C495800}" type="datetimeFigureOut">
              <a:rPr lang="it-IT" smtClean="0"/>
              <a:t>22/03/22</a:t>
            </a:fld>
            <a:endParaRPr lang="it-IT"/>
          </a:p>
        </p:txBody>
      </p:sp>
      <p:sp>
        <p:nvSpPr>
          <p:cNvPr id="3" name="Segnaposto piè di pagina 2">
            <a:extLst>
              <a:ext uri="{FF2B5EF4-FFF2-40B4-BE49-F238E27FC236}">
                <a16:creationId xmlns:a16="http://schemas.microsoft.com/office/drawing/2014/main" id="{CFA258BA-830A-B341-9BA5-5EB87B1411B6}"/>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D9A0D91D-DB8C-F64A-B6AF-0F865A218825}"/>
              </a:ext>
            </a:extLst>
          </p:cNvPr>
          <p:cNvSpPr>
            <a:spLocks noGrp="1"/>
          </p:cNvSpPr>
          <p:nvPr>
            <p:ph type="sldNum" sz="quarter" idx="12"/>
          </p:nvPr>
        </p:nvSpPr>
        <p:spPr/>
        <p:txBody>
          <a:bodyPr/>
          <a:lstStyle/>
          <a:p>
            <a:fld id="{F22D769A-F634-AA42-8679-B54091E1F20F}" type="slidenum">
              <a:rPr lang="it-IT" smtClean="0"/>
              <a:t>‹N›</a:t>
            </a:fld>
            <a:endParaRPr lang="it-IT"/>
          </a:p>
        </p:txBody>
      </p:sp>
    </p:spTree>
    <p:extLst>
      <p:ext uri="{BB962C8B-B14F-4D97-AF65-F5344CB8AC3E}">
        <p14:creationId xmlns:p14="http://schemas.microsoft.com/office/powerpoint/2010/main" val="23422656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9E13DF4-79E3-514B-A320-35CAE51B48F2}"/>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C5199AFA-F308-B341-96CE-82BD454ECFB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it-IT"/>
              <a:t>Modifica gli stili del testo dello schema
Secondo livello
Terzo livello
Quarto livello
Quinto livello</a:t>
            </a:r>
          </a:p>
        </p:txBody>
      </p:sp>
      <p:sp>
        <p:nvSpPr>
          <p:cNvPr id="4" name="Segnaposto testo 3">
            <a:extLst>
              <a:ext uri="{FF2B5EF4-FFF2-40B4-BE49-F238E27FC236}">
                <a16:creationId xmlns:a16="http://schemas.microsoft.com/office/drawing/2014/main" id="{50000FF9-8D0A-044D-949E-9939B248C7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it-IT"/>
              <a:t>Modifica gli stili del testo dello schema
Secondo livello
Terzo livello
Quarto livello
Quinto livello</a:t>
            </a:r>
          </a:p>
        </p:txBody>
      </p:sp>
      <p:sp>
        <p:nvSpPr>
          <p:cNvPr id="5" name="Segnaposto data 4">
            <a:extLst>
              <a:ext uri="{FF2B5EF4-FFF2-40B4-BE49-F238E27FC236}">
                <a16:creationId xmlns:a16="http://schemas.microsoft.com/office/drawing/2014/main" id="{AB931578-D0DD-8A4D-9910-75F49FA21D3D}"/>
              </a:ext>
            </a:extLst>
          </p:cNvPr>
          <p:cNvSpPr>
            <a:spLocks noGrp="1"/>
          </p:cNvSpPr>
          <p:nvPr>
            <p:ph type="dt" sz="half" idx="10"/>
          </p:nvPr>
        </p:nvSpPr>
        <p:spPr/>
        <p:txBody>
          <a:bodyPr/>
          <a:lstStyle/>
          <a:p>
            <a:fld id="{837D0E34-1ECB-5444-BD3E-69484C495800}" type="datetimeFigureOut">
              <a:rPr lang="it-IT" smtClean="0"/>
              <a:t>22/03/22</a:t>
            </a:fld>
            <a:endParaRPr lang="it-IT"/>
          </a:p>
        </p:txBody>
      </p:sp>
      <p:sp>
        <p:nvSpPr>
          <p:cNvPr id="6" name="Segnaposto piè di pagina 5">
            <a:extLst>
              <a:ext uri="{FF2B5EF4-FFF2-40B4-BE49-F238E27FC236}">
                <a16:creationId xmlns:a16="http://schemas.microsoft.com/office/drawing/2014/main" id="{D09F3122-0E69-C247-8503-499741062378}"/>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BC1A9DF9-01E8-1549-B398-15EC9C8C6AAC}"/>
              </a:ext>
            </a:extLst>
          </p:cNvPr>
          <p:cNvSpPr>
            <a:spLocks noGrp="1"/>
          </p:cNvSpPr>
          <p:nvPr>
            <p:ph type="sldNum" sz="quarter" idx="12"/>
          </p:nvPr>
        </p:nvSpPr>
        <p:spPr/>
        <p:txBody>
          <a:bodyPr/>
          <a:lstStyle/>
          <a:p>
            <a:fld id="{F22D769A-F634-AA42-8679-B54091E1F20F}" type="slidenum">
              <a:rPr lang="it-IT" smtClean="0"/>
              <a:t>‹N›</a:t>
            </a:fld>
            <a:endParaRPr lang="it-IT"/>
          </a:p>
        </p:txBody>
      </p:sp>
    </p:spTree>
    <p:extLst>
      <p:ext uri="{BB962C8B-B14F-4D97-AF65-F5344CB8AC3E}">
        <p14:creationId xmlns:p14="http://schemas.microsoft.com/office/powerpoint/2010/main" val="1945120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C386C53-1749-944A-A386-665D2143A5C6}"/>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793A3B1B-5379-634B-BA61-FA8EBCD67C3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5668CCE7-4F62-D845-ACCE-5C7EA39632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it-IT"/>
              <a:t>Modifica gli stili del testo dello schema
Secondo livello
Terzo livello
Quarto livello
Quinto livello</a:t>
            </a:r>
          </a:p>
        </p:txBody>
      </p:sp>
      <p:sp>
        <p:nvSpPr>
          <p:cNvPr id="5" name="Segnaposto data 4">
            <a:extLst>
              <a:ext uri="{FF2B5EF4-FFF2-40B4-BE49-F238E27FC236}">
                <a16:creationId xmlns:a16="http://schemas.microsoft.com/office/drawing/2014/main" id="{3592077F-8111-BC47-AD32-0876D109F17C}"/>
              </a:ext>
            </a:extLst>
          </p:cNvPr>
          <p:cNvSpPr>
            <a:spLocks noGrp="1"/>
          </p:cNvSpPr>
          <p:nvPr>
            <p:ph type="dt" sz="half" idx="10"/>
          </p:nvPr>
        </p:nvSpPr>
        <p:spPr/>
        <p:txBody>
          <a:bodyPr/>
          <a:lstStyle/>
          <a:p>
            <a:fld id="{837D0E34-1ECB-5444-BD3E-69484C495800}" type="datetimeFigureOut">
              <a:rPr lang="it-IT" smtClean="0"/>
              <a:t>22/03/22</a:t>
            </a:fld>
            <a:endParaRPr lang="it-IT"/>
          </a:p>
        </p:txBody>
      </p:sp>
      <p:sp>
        <p:nvSpPr>
          <p:cNvPr id="6" name="Segnaposto piè di pagina 5">
            <a:extLst>
              <a:ext uri="{FF2B5EF4-FFF2-40B4-BE49-F238E27FC236}">
                <a16:creationId xmlns:a16="http://schemas.microsoft.com/office/drawing/2014/main" id="{F2BCCFEE-9A6F-8E42-A601-F55830C0F3A0}"/>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473437EA-9684-B44C-AC13-8D360D7362CE}"/>
              </a:ext>
            </a:extLst>
          </p:cNvPr>
          <p:cNvSpPr>
            <a:spLocks noGrp="1"/>
          </p:cNvSpPr>
          <p:nvPr>
            <p:ph type="sldNum" sz="quarter" idx="12"/>
          </p:nvPr>
        </p:nvSpPr>
        <p:spPr/>
        <p:txBody>
          <a:bodyPr/>
          <a:lstStyle/>
          <a:p>
            <a:fld id="{F22D769A-F634-AA42-8679-B54091E1F20F}" type="slidenum">
              <a:rPr lang="it-IT" smtClean="0"/>
              <a:t>‹N›</a:t>
            </a:fld>
            <a:endParaRPr lang="it-IT"/>
          </a:p>
        </p:txBody>
      </p:sp>
    </p:spTree>
    <p:extLst>
      <p:ext uri="{BB962C8B-B14F-4D97-AF65-F5344CB8AC3E}">
        <p14:creationId xmlns:p14="http://schemas.microsoft.com/office/powerpoint/2010/main" val="3401044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4388322C-D710-BF49-BDBE-BC258543EC5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5C1D758D-F65C-6D49-8BC2-C0862323B14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it-IT"/>
              <a:t>Modifica gli stili del testo dello schema
Secondo livello
Terzo livello
Quarto livello
Quinto livello</a:t>
            </a:r>
          </a:p>
        </p:txBody>
      </p:sp>
      <p:sp>
        <p:nvSpPr>
          <p:cNvPr id="4" name="Segnaposto data 3">
            <a:extLst>
              <a:ext uri="{FF2B5EF4-FFF2-40B4-BE49-F238E27FC236}">
                <a16:creationId xmlns:a16="http://schemas.microsoft.com/office/drawing/2014/main" id="{721B1EDF-7C3F-3846-BD70-58C4A0618E8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7D0E34-1ECB-5444-BD3E-69484C495800}" type="datetimeFigureOut">
              <a:rPr lang="it-IT" smtClean="0"/>
              <a:t>22/03/22</a:t>
            </a:fld>
            <a:endParaRPr lang="it-IT"/>
          </a:p>
        </p:txBody>
      </p:sp>
      <p:sp>
        <p:nvSpPr>
          <p:cNvPr id="5" name="Segnaposto piè di pagina 4">
            <a:extLst>
              <a:ext uri="{FF2B5EF4-FFF2-40B4-BE49-F238E27FC236}">
                <a16:creationId xmlns:a16="http://schemas.microsoft.com/office/drawing/2014/main" id="{9C73E0A5-CE92-0246-AC7A-66DCC4CA1BB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4481CCBB-727C-A94A-9175-6E1E3727EB3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2D769A-F634-AA42-8679-B54091E1F20F}" type="slidenum">
              <a:rPr lang="it-IT" smtClean="0"/>
              <a:t>‹N›</a:t>
            </a:fld>
            <a:endParaRPr lang="it-IT"/>
          </a:p>
        </p:txBody>
      </p:sp>
    </p:spTree>
    <p:extLst>
      <p:ext uri="{BB962C8B-B14F-4D97-AF65-F5344CB8AC3E}">
        <p14:creationId xmlns:p14="http://schemas.microsoft.com/office/powerpoint/2010/main" val="91476101"/>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worldwaterday.org/"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9F72A09-70BD-4F44-B969-2EBBF678DD4F}"/>
              </a:ext>
            </a:extLst>
          </p:cNvPr>
          <p:cNvSpPr>
            <a:spLocks noGrp="1"/>
          </p:cNvSpPr>
          <p:nvPr>
            <p:ph type="ctrTitle"/>
          </p:nvPr>
        </p:nvSpPr>
        <p:spPr>
          <a:xfrm>
            <a:off x="1524000" y="1122363"/>
            <a:ext cx="9144000" cy="3552668"/>
          </a:xfrm>
        </p:spPr>
        <p:txBody>
          <a:bodyPr>
            <a:normAutofit/>
          </a:bodyPr>
          <a:lstStyle/>
          <a:p>
            <a:r>
              <a:rPr lang="it-IT" b="1" cap="small" dirty="0"/>
              <a:t>Territorio e Società</a:t>
            </a:r>
            <a:r>
              <a:rPr lang="it-IT" dirty="0">
                <a:effectLst/>
              </a:rPr>
              <a:t> (LE225) </a:t>
            </a:r>
            <a:br>
              <a:rPr lang="it-IT" dirty="0"/>
            </a:br>
            <a:br>
              <a:rPr lang="it-IT" dirty="0"/>
            </a:br>
            <a:r>
              <a:rPr lang="it-IT" sz="3200" dirty="0"/>
              <a:t>Corso di Studio </a:t>
            </a:r>
            <a:br>
              <a:rPr lang="it-IT" sz="4000" dirty="0"/>
            </a:br>
            <a:r>
              <a:rPr lang="it-IT" sz="3200" b="1" dirty="0"/>
              <a:t>LE07 – Lettere antiche e moderne, arti, comunicazione</a:t>
            </a:r>
            <a:r>
              <a:rPr lang="it-IT" sz="3200" dirty="0">
                <a:effectLst/>
              </a:rPr>
              <a:t> </a:t>
            </a:r>
            <a:endParaRPr lang="it-IT" sz="3200" dirty="0"/>
          </a:p>
        </p:txBody>
      </p:sp>
      <p:sp>
        <p:nvSpPr>
          <p:cNvPr id="3" name="Sottotitolo 2">
            <a:extLst>
              <a:ext uri="{FF2B5EF4-FFF2-40B4-BE49-F238E27FC236}">
                <a16:creationId xmlns:a16="http://schemas.microsoft.com/office/drawing/2014/main" id="{C78CD909-0C5A-6A42-A155-018BFBEE2164}"/>
              </a:ext>
            </a:extLst>
          </p:cNvPr>
          <p:cNvSpPr>
            <a:spLocks noGrp="1"/>
          </p:cNvSpPr>
          <p:nvPr>
            <p:ph type="subTitle" idx="1"/>
          </p:nvPr>
        </p:nvSpPr>
        <p:spPr>
          <a:xfrm>
            <a:off x="1433848" y="5118995"/>
            <a:ext cx="9144000" cy="1655762"/>
          </a:xfrm>
        </p:spPr>
        <p:txBody>
          <a:bodyPr/>
          <a:lstStyle/>
          <a:p>
            <a:r>
              <a:rPr lang="it-IT" dirty="0" err="1"/>
              <a:t>a.a</a:t>
            </a:r>
            <a:r>
              <a:rPr lang="it-IT" dirty="0"/>
              <a:t>. 2021-2022</a:t>
            </a:r>
          </a:p>
        </p:txBody>
      </p:sp>
    </p:spTree>
    <p:extLst>
      <p:ext uri="{BB962C8B-B14F-4D97-AF65-F5344CB8AC3E}">
        <p14:creationId xmlns:p14="http://schemas.microsoft.com/office/powerpoint/2010/main" val="12546304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E972843-8B98-B74C-B344-677193C694B5}"/>
              </a:ext>
            </a:extLst>
          </p:cNvPr>
          <p:cNvSpPr>
            <a:spLocks noGrp="1"/>
          </p:cNvSpPr>
          <p:nvPr>
            <p:ph type="title"/>
          </p:nvPr>
        </p:nvSpPr>
        <p:spPr/>
        <p:txBody>
          <a:bodyPr>
            <a:normAutofit/>
          </a:bodyPr>
          <a:lstStyle/>
          <a:p>
            <a:r>
              <a:rPr lang="it-IT" dirty="0"/>
              <a:t>2. Il tema: Acque sotterranee - rendere visibile l'invisibile </a:t>
            </a:r>
          </a:p>
        </p:txBody>
      </p:sp>
      <p:sp>
        <p:nvSpPr>
          <p:cNvPr id="3" name="Segnaposto contenuto 2">
            <a:extLst>
              <a:ext uri="{FF2B5EF4-FFF2-40B4-BE49-F238E27FC236}">
                <a16:creationId xmlns:a16="http://schemas.microsoft.com/office/drawing/2014/main" id="{6865A927-676D-A948-AD9A-13CD8272FB7D}"/>
              </a:ext>
            </a:extLst>
          </p:cNvPr>
          <p:cNvSpPr>
            <a:spLocks noGrp="1"/>
          </p:cNvSpPr>
          <p:nvPr>
            <p:ph idx="1"/>
          </p:nvPr>
        </p:nvSpPr>
        <p:spPr>
          <a:xfrm>
            <a:off x="457200" y="1952369"/>
            <a:ext cx="10916086" cy="4905632"/>
          </a:xfrm>
        </p:spPr>
        <p:txBody>
          <a:bodyPr>
            <a:normAutofit/>
          </a:bodyPr>
          <a:lstStyle/>
          <a:p>
            <a:pPr marL="0" indent="0">
              <a:buNone/>
            </a:pPr>
            <a:r>
              <a:rPr lang="it-IT" sz="2400" dirty="0"/>
              <a:t>- In molti luoghi, le attività umane utilizzano eccessivamente e inquinano le acque sotterranee. In altri luoghi, semplicemente non sappiamo quanta acqua ci sia là sotto. </a:t>
            </a:r>
          </a:p>
          <a:p>
            <a:pPr marL="0" indent="0">
              <a:buNone/>
            </a:pPr>
            <a:endParaRPr lang="it-IT" sz="1200" dirty="0"/>
          </a:p>
          <a:p>
            <a:pPr marL="0" indent="0">
              <a:buNone/>
            </a:pPr>
            <a:r>
              <a:rPr lang="it-IT" sz="2400" dirty="0"/>
              <a:t>- Le acque sotterranee giocheranno un ruolo critico nell'adattamento al cambiamento climatico. Dobbiamo lavorare insieme per gestire in modo sostenibile questa preziosa risorsa. </a:t>
            </a:r>
          </a:p>
          <a:p>
            <a:pPr marL="0" indent="0">
              <a:buNone/>
            </a:pPr>
            <a:endParaRPr lang="it-IT" sz="1400" dirty="0"/>
          </a:p>
          <a:p>
            <a:pPr marL="0" indent="0">
              <a:buNone/>
            </a:pPr>
            <a:r>
              <a:rPr lang="it-IT" sz="2400" dirty="0"/>
              <a:t>- Le acque sotterranee possono non essere visibili, ma non devono essere dimenticate.</a:t>
            </a:r>
          </a:p>
        </p:txBody>
      </p:sp>
    </p:spTree>
    <p:extLst>
      <p:ext uri="{BB962C8B-B14F-4D97-AF65-F5344CB8AC3E}">
        <p14:creationId xmlns:p14="http://schemas.microsoft.com/office/powerpoint/2010/main" val="38681349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0C7BF46-B2BB-744E-BE35-D65ABC109C65}"/>
              </a:ext>
            </a:extLst>
          </p:cNvPr>
          <p:cNvSpPr>
            <a:spLocks noGrp="1"/>
          </p:cNvSpPr>
          <p:nvPr>
            <p:ph type="title"/>
          </p:nvPr>
        </p:nvSpPr>
        <p:spPr/>
        <p:txBody>
          <a:bodyPr/>
          <a:lstStyle/>
          <a:p>
            <a:r>
              <a:rPr lang="it-IT" dirty="0"/>
              <a:t>3. Cosa sono le acque sotterranee? </a:t>
            </a:r>
          </a:p>
        </p:txBody>
      </p:sp>
      <p:sp>
        <p:nvSpPr>
          <p:cNvPr id="3" name="Segnaposto contenuto 2">
            <a:extLst>
              <a:ext uri="{FF2B5EF4-FFF2-40B4-BE49-F238E27FC236}">
                <a16:creationId xmlns:a16="http://schemas.microsoft.com/office/drawing/2014/main" id="{A71FDA1E-A4F4-4A4F-9C9C-D63255705FCF}"/>
              </a:ext>
            </a:extLst>
          </p:cNvPr>
          <p:cNvSpPr>
            <a:spLocks noGrp="1"/>
          </p:cNvSpPr>
          <p:nvPr>
            <p:ph idx="1"/>
          </p:nvPr>
        </p:nvSpPr>
        <p:spPr>
          <a:xfrm>
            <a:off x="580768" y="2222287"/>
            <a:ext cx="10792518" cy="4351508"/>
          </a:xfrm>
        </p:spPr>
        <p:txBody>
          <a:bodyPr/>
          <a:lstStyle/>
          <a:p>
            <a:pPr marL="0" indent="0">
              <a:buNone/>
            </a:pPr>
            <a:r>
              <a:rPr lang="it-IT" dirty="0"/>
              <a:t>- </a:t>
            </a:r>
            <a:r>
              <a:rPr lang="it-IT" sz="2400" dirty="0"/>
              <a:t>Le acque sotterranee sono l'acqua che si trova nel sottosuolo negli acquiferi, che sono formazioni geologiche di rocce, sabbie e ghiaie che trattengono quantità sostanziali di acqua. Le acque sotterranee alimentano sorgenti, fiumi, laghi e zone umide, e si infiltrano negli oceani. Le acque sotterranee si ricaricano principalmente dalla pioggia e dalle nevicate che si infiltrano nel terreno. L'acqua sotterranea può essere estratta in superficie da pompe e pozzi. </a:t>
            </a:r>
          </a:p>
        </p:txBody>
      </p:sp>
    </p:spTree>
    <p:extLst>
      <p:ext uri="{BB962C8B-B14F-4D97-AF65-F5344CB8AC3E}">
        <p14:creationId xmlns:p14="http://schemas.microsoft.com/office/powerpoint/2010/main" val="13396857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DA38803-345D-C747-BACC-3DDACDA5CFBA}"/>
              </a:ext>
            </a:extLst>
          </p:cNvPr>
          <p:cNvSpPr>
            <a:spLocks noGrp="1"/>
          </p:cNvSpPr>
          <p:nvPr>
            <p:ph type="title"/>
          </p:nvPr>
        </p:nvSpPr>
        <p:spPr/>
        <p:txBody>
          <a:bodyPr/>
          <a:lstStyle/>
          <a:p>
            <a:r>
              <a:rPr lang="it-IT" dirty="0"/>
              <a:t>4. Perché l'acqua sotterranea è importante? </a:t>
            </a:r>
          </a:p>
        </p:txBody>
      </p:sp>
      <p:sp>
        <p:nvSpPr>
          <p:cNvPr id="3" name="Segnaposto contenuto 2">
            <a:extLst>
              <a:ext uri="{FF2B5EF4-FFF2-40B4-BE49-F238E27FC236}">
                <a16:creationId xmlns:a16="http://schemas.microsoft.com/office/drawing/2014/main" id="{1B24CAFB-C09A-3144-8302-0C55D2BCF5B6}"/>
              </a:ext>
            </a:extLst>
          </p:cNvPr>
          <p:cNvSpPr>
            <a:spLocks noGrp="1"/>
          </p:cNvSpPr>
          <p:nvPr>
            <p:ph idx="1"/>
          </p:nvPr>
        </p:nvSpPr>
        <p:spPr>
          <a:xfrm>
            <a:off x="457200" y="2074006"/>
            <a:ext cx="11022227" cy="4635713"/>
          </a:xfrm>
        </p:spPr>
        <p:txBody>
          <a:bodyPr>
            <a:noAutofit/>
          </a:bodyPr>
          <a:lstStyle/>
          <a:p>
            <a:pPr>
              <a:buFontTx/>
              <a:buChar char="-"/>
            </a:pPr>
            <a:r>
              <a:rPr lang="it-IT" sz="2400" dirty="0"/>
              <a:t>Quasi tutta l'acqua dolce liquida del mondo è acqua freatica. La vita non sarebbe possibile senza l'acqua freatica. La maggior parte delle zone aride del mondo dipendono interamente dall'acqua freatica. L'acqua sotterranea fornisce gran parte dell'acqua che usiamo per bere, per i servizi igienici, per la produzione di cibo e per i processi industriali. </a:t>
            </a:r>
          </a:p>
          <a:p>
            <a:pPr>
              <a:buFontTx/>
              <a:buChar char="-"/>
            </a:pPr>
            <a:endParaRPr lang="it-IT" sz="1000" dirty="0"/>
          </a:p>
          <a:p>
            <a:pPr marL="0" indent="0">
              <a:buNone/>
            </a:pPr>
            <a:r>
              <a:rPr lang="it-IT" sz="2400" dirty="0"/>
              <a:t>- la produzione di cibo e i processi industriali. Le acque sotterranee sono anche criticamente importanti per il sano funzionamento degli ecosistemi, come le zone umide e i fiumi. L'eccessivo sfruttamento delle acque sotterranee può portare all'instabilità e alla subsidenza del terreno e, nelle regioni costiere, all'intrusione di acqua marina sotto la terra. </a:t>
            </a:r>
          </a:p>
        </p:txBody>
      </p:sp>
    </p:spTree>
    <p:extLst>
      <p:ext uri="{BB962C8B-B14F-4D97-AF65-F5344CB8AC3E}">
        <p14:creationId xmlns:p14="http://schemas.microsoft.com/office/powerpoint/2010/main" val="7316917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51DAAB4-FE79-7E41-B71A-BEF7EC1EB190}"/>
              </a:ext>
            </a:extLst>
          </p:cNvPr>
          <p:cNvSpPr>
            <a:spLocks noGrp="1"/>
          </p:cNvSpPr>
          <p:nvPr>
            <p:ph type="title"/>
          </p:nvPr>
        </p:nvSpPr>
        <p:spPr/>
        <p:txBody>
          <a:bodyPr>
            <a:normAutofit/>
          </a:bodyPr>
          <a:lstStyle/>
          <a:p>
            <a:r>
              <a:rPr lang="it-IT" dirty="0"/>
              <a:t>5. Perché dovremmo preoccuparci delle acque sotterranee? </a:t>
            </a:r>
          </a:p>
        </p:txBody>
      </p:sp>
      <p:sp>
        <p:nvSpPr>
          <p:cNvPr id="3" name="Segnaposto contenuto 2">
            <a:extLst>
              <a:ext uri="{FF2B5EF4-FFF2-40B4-BE49-F238E27FC236}">
                <a16:creationId xmlns:a16="http://schemas.microsoft.com/office/drawing/2014/main" id="{8E76BE9D-7B5E-9348-BF5A-7F66EEE5D2A4}"/>
              </a:ext>
            </a:extLst>
          </p:cNvPr>
          <p:cNvSpPr>
            <a:spLocks noGrp="1"/>
          </p:cNvSpPr>
          <p:nvPr>
            <p:ph idx="1"/>
          </p:nvPr>
        </p:nvSpPr>
        <p:spPr>
          <a:xfrm>
            <a:off x="284205" y="2222287"/>
            <a:ext cx="11541211" cy="4524502"/>
          </a:xfrm>
        </p:spPr>
        <p:txBody>
          <a:bodyPr>
            <a:noAutofit/>
          </a:bodyPr>
          <a:lstStyle/>
          <a:p>
            <a:pPr>
              <a:buFontTx/>
              <a:buChar char="-"/>
            </a:pPr>
            <a:r>
              <a:rPr lang="it-IT" sz="2400" dirty="0"/>
              <a:t>L'acqua sotterranea è </a:t>
            </a:r>
            <a:r>
              <a:rPr lang="it-IT" sz="2400" dirty="0" err="1"/>
              <a:t>sovrasfruttata</a:t>
            </a:r>
            <a:r>
              <a:rPr lang="it-IT" sz="2400" dirty="0"/>
              <a:t> in molte aree, dove viene estratta dalle falde acquifere più acqua di quanta ne venga ricaricata da pioggia e neve. L'uso eccessivo continuo porta alla fine all'esaurimento della risorsa. </a:t>
            </a:r>
          </a:p>
          <a:p>
            <a:pPr>
              <a:buFontTx/>
              <a:buChar char="-"/>
            </a:pPr>
            <a:endParaRPr lang="it-IT" sz="2400" dirty="0"/>
          </a:p>
          <a:p>
            <a:pPr marL="0" indent="0">
              <a:buNone/>
            </a:pPr>
            <a:r>
              <a:rPr lang="it-IT" sz="2400" dirty="0"/>
              <a:t>- Le acque sotterranee sono inquinate in molte aree e la bonifica è spesso un processo lungo e difficile. Questo aumenta i costi del trattamento delle acque sotterranee, e a volte ne impedisce persino l'uso. </a:t>
            </a:r>
          </a:p>
        </p:txBody>
      </p:sp>
    </p:spTree>
    <p:extLst>
      <p:ext uri="{BB962C8B-B14F-4D97-AF65-F5344CB8AC3E}">
        <p14:creationId xmlns:p14="http://schemas.microsoft.com/office/powerpoint/2010/main" val="30146736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05AED06-7E8B-784A-AA40-DA530439109D}"/>
              </a:ext>
            </a:extLst>
          </p:cNvPr>
          <p:cNvSpPr>
            <a:spLocks noGrp="1"/>
          </p:cNvSpPr>
          <p:nvPr>
            <p:ph type="title"/>
          </p:nvPr>
        </p:nvSpPr>
        <p:spPr/>
        <p:txBody>
          <a:bodyPr/>
          <a:lstStyle/>
          <a:p>
            <a:r>
              <a:rPr lang="it-IT" dirty="0"/>
              <a:t>5. Perché dovremmo preoccuparci delle acque sotterranee? </a:t>
            </a:r>
          </a:p>
        </p:txBody>
      </p:sp>
      <p:sp>
        <p:nvSpPr>
          <p:cNvPr id="3" name="Segnaposto contenuto 2">
            <a:extLst>
              <a:ext uri="{FF2B5EF4-FFF2-40B4-BE49-F238E27FC236}">
                <a16:creationId xmlns:a16="http://schemas.microsoft.com/office/drawing/2014/main" id="{F5EB58FB-DCDA-DF49-9896-6CC0149038CB}"/>
              </a:ext>
            </a:extLst>
          </p:cNvPr>
          <p:cNvSpPr>
            <a:spLocks noGrp="1"/>
          </p:cNvSpPr>
          <p:nvPr>
            <p:ph idx="1"/>
          </p:nvPr>
        </p:nvSpPr>
        <p:spPr>
          <a:xfrm>
            <a:off x="667265" y="2222287"/>
            <a:ext cx="10706021" cy="3956091"/>
          </a:xfrm>
        </p:spPr>
        <p:txBody>
          <a:bodyPr/>
          <a:lstStyle/>
          <a:p>
            <a:pPr marL="0" indent="0">
              <a:buNone/>
            </a:pPr>
            <a:r>
              <a:rPr lang="it-IT" sz="2400" dirty="0"/>
              <a:t>In altri luoghi, non sappiamo quanta acqua sotterranea si trova sotto i nostri piedi, il che significa che potremmo non riuscire a sfruttare una risorsa idrica potenzialmente vitale. </a:t>
            </a:r>
          </a:p>
          <a:p>
            <a:pPr marL="0" indent="0">
              <a:buNone/>
            </a:pPr>
            <a:endParaRPr lang="it-IT" sz="2400" dirty="0"/>
          </a:p>
          <a:p>
            <a:pPr marL="0" indent="0">
              <a:buNone/>
            </a:pPr>
            <a:r>
              <a:rPr lang="it-IT" sz="2400" dirty="0"/>
              <a:t>Esplorare, proteggere e usare in modo sostenibile le acque sotterranee sarà fondamentale per sopravvivere e adattarsi al cambiamento climatico e per soddisfare i bisogni di una popolazione in crescita. </a:t>
            </a:r>
          </a:p>
          <a:p>
            <a:endParaRPr lang="it-IT" dirty="0"/>
          </a:p>
        </p:txBody>
      </p:sp>
    </p:spTree>
    <p:extLst>
      <p:ext uri="{BB962C8B-B14F-4D97-AF65-F5344CB8AC3E}">
        <p14:creationId xmlns:p14="http://schemas.microsoft.com/office/powerpoint/2010/main" val="16916943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F97F795-463F-F04A-AFAC-1811B4E73EAA}"/>
              </a:ext>
            </a:extLst>
          </p:cNvPr>
          <p:cNvSpPr>
            <a:spLocks noGrp="1"/>
          </p:cNvSpPr>
          <p:nvPr>
            <p:ph type="title"/>
          </p:nvPr>
        </p:nvSpPr>
        <p:spPr>
          <a:xfrm>
            <a:off x="838200" y="365125"/>
            <a:ext cx="10752786" cy="1325563"/>
          </a:xfrm>
        </p:spPr>
        <p:txBody>
          <a:bodyPr>
            <a:normAutofit/>
          </a:bodyPr>
          <a:lstStyle/>
          <a:p>
            <a:r>
              <a:rPr lang="it-IT" dirty="0"/>
              <a:t>6. Cosa possiamo fare per le acque sotterranee? </a:t>
            </a:r>
          </a:p>
        </p:txBody>
      </p:sp>
      <p:sp>
        <p:nvSpPr>
          <p:cNvPr id="3" name="Segnaposto contenuto 2">
            <a:extLst>
              <a:ext uri="{FF2B5EF4-FFF2-40B4-BE49-F238E27FC236}">
                <a16:creationId xmlns:a16="http://schemas.microsoft.com/office/drawing/2014/main" id="{AEE6D187-28F8-6B43-B396-B2729A55A98F}"/>
              </a:ext>
            </a:extLst>
          </p:cNvPr>
          <p:cNvSpPr>
            <a:spLocks noGrp="1"/>
          </p:cNvSpPr>
          <p:nvPr>
            <p:ph idx="1"/>
          </p:nvPr>
        </p:nvSpPr>
        <p:spPr>
          <a:xfrm>
            <a:off x="494271" y="2075936"/>
            <a:ext cx="11368216" cy="4584356"/>
          </a:xfrm>
        </p:spPr>
        <p:txBody>
          <a:bodyPr>
            <a:noAutofit/>
          </a:bodyPr>
          <a:lstStyle/>
          <a:p>
            <a:pPr marL="0" indent="0">
              <a:buNone/>
            </a:pPr>
            <a:r>
              <a:rPr lang="it-IT" sz="2400" dirty="0"/>
              <a:t>- </a:t>
            </a:r>
            <a:r>
              <a:rPr lang="it-IT" sz="2800" dirty="0"/>
              <a:t>Le acque sotterranee sono sempre state criticamente importanti ma non pienamente riconosciute. Dobbiamo proteggere le acque sotterranee dall'inquinamento e usarle in modo sostenibile, bilanciando i bisogni delle persone e del pianeta. </a:t>
            </a:r>
          </a:p>
        </p:txBody>
      </p:sp>
    </p:spTree>
    <p:extLst>
      <p:ext uri="{BB962C8B-B14F-4D97-AF65-F5344CB8AC3E}">
        <p14:creationId xmlns:p14="http://schemas.microsoft.com/office/powerpoint/2010/main" val="25251108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95C2ABB-9241-0942-B0C3-2943BE5691FB}"/>
              </a:ext>
            </a:extLst>
          </p:cNvPr>
          <p:cNvSpPr>
            <a:spLocks noGrp="1"/>
          </p:cNvSpPr>
          <p:nvPr>
            <p:ph type="title"/>
          </p:nvPr>
        </p:nvSpPr>
        <p:spPr>
          <a:xfrm>
            <a:off x="642551" y="447187"/>
            <a:ext cx="10739447" cy="1196261"/>
          </a:xfrm>
        </p:spPr>
        <p:txBody>
          <a:bodyPr>
            <a:normAutofit fontScale="90000"/>
          </a:bodyPr>
          <a:lstStyle/>
          <a:p>
            <a:r>
              <a:rPr lang="it-IT" dirty="0"/>
              <a:t>6. Cosa possiamo fare per le acque sotterranee? </a:t>
            </a:r>
          </a:p>
        </p:txBody>
      </p:sp>
      <p:sp>
        <p:nvSpPr>
          <p:cNvPr id="3" name="Segnaposto contenuto 2">
            <a:extLst>
              <a:ext uri="{FF2B5EF4-FFF2-40B4-BE49-F238E27FC236}">
                <a16:creationId xmlns:a16="http://schemas.microsoft.com/office/drawing/2014/main" id="{A4A4E1F2-2A67-0D40-9B96-7B25553C68E1}"/>
              </a:ext>
            </a:extLst>
          </p:cNvPr>
          <p:cNvSpPr>
            <a:spLocks noGrp="1"/>
          </p:cNvSpPr>
          <p:nvPr>
            <p:ph idx="1"/>
          </p:nvPr>
        </p:nvSpPr>
        <p:spPr>
          <a:xfrm>
            <a:off x="753762" y="2222287"/>
            <a:ext cx="10619524" cy="4277367"/>
          </a:xfrm>
        </p:spPr>
        <p:txBody>
          <a:bodyPr>
            <a:normAutofit/>
          </a:bodyPr>
          <a:lstStyle/>
          <a:p>
            <a:pPr marL="0" indent="0">
              <a:buNone/>
            </a:pPr>
            <a:r>
              <a:rPr lang="it-IT" sz="2400" dirty="0"/>
              <a:t>Il ruolo vitale delle acque sotterranee nei sistemi idrici e sanitari, nell'agricoltura, nell'industria, negli ecosistemi e nell'adattamento al cambiamento climatico deve riflettersi nelle politiche di sviluppo sostenibile. </a:t>
            </a:r>
          </a:p>
          <a:p>
            <a:pPr marL="0" indent="0">
              <a:buNone/>
            </a:pPr>
            <a:endParaRPr lang="it-IT" sz="2400" dirty="0"/>
          </a:p>
          <a:p>
            <a:pPr marL="0" indent="0">
              <a:buNone/>
            </a:pPr>
            <a:r>
              <a:rPr lang="it-IT" sz="2400" dirty="0"/>
              <a:t>- Nell'ambito dell’SDG (</a:t>
            </a:r>
            <a:r>
              <a:rPr lang="en-US" sz="2400" dirty="0"/>
              <a:t>Sustainable Development Goal)</a:t>
            </a:r>
            <a:r>
              <a:rPr lang="it-IT" sz="2400" dirty="0"/>
              <a:t> 6 Global Acceleration Framework, in particolare nelle aree dell'innovazione, della </a:t>
            </a:r>
            <a:r>
              <a:rPr lang="it-IT" sz="2400" dirty="0" err="1"/>
              <a:t>governance</a:t>
            </a:r>
            <a:r>
              <a:rPr lang="it-IT" sz="2400" dirty="0"/>
              <a:t>, dei dati e delle informazioni, abbiamo bisogno di vedere un'azione urgente in relazione alle acque sotterranee. </a:t>
            </a:r>
          </a:p>
          <a:p>
            <a:endParaRPr lang="it-IT" dirty="0"/>
          </a:p>
        </p:txBody>
      </p:sp>
    </p:spTree>
    <p:extLst>
      <p:ext uri="{BB962C8B-B14F-4D97-AF65-F5344CB8AC3E}">
        <p14:creationId xmlns:p14="http://schemas.microsoft.com/office/powerpoint/2010/main" val="8576713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53312BB-8F28-8D4C-8466-778EFE4FD045}"/>
              </a:ext>
            </a:extLst>
          </p:cNvPr>
          <p:cNvSpPr>
            <a:spLocks noGrp="1"/>
          </p:cNvSpPr>
          <p:nvPr>
            <p:ph type="title"/>
          </p:nvPr>
        </p:nvSpPr>
        <p:spPr/>
        <p:txBody>
          <a:bodyPr>
            <a:normAutofit/>
          </a:bodyPr>
          <a:lstStyle/>
          <a:p>
            <a:r>
              <a:rPr lang="it-IT" dirty="0"/>
              <a:t>7. I messaggi chiave della campagna della Giornata Mondiale dell'Acqua 2022</a:t>
            </a:r>
          </a:p>
        </p:txBody>
      </p:sp>
      <p:sp>
        <p:nvSpPr>
          <p:cNvPr id="3" name="Segnaposto contenuto 2">
            <a:extLst>
              <a:ext uri="{FF2B5EF4-FFF2-40B4-BE49-F238E27FC236}">
                <a16:creationId xmlns:a16="http://schemas.microsoft.com/office/drawing/2014/main" id="{C5354CC0-EA0E-EB40-A63F-D794293BE058}"/>
              </a:ext>
            </a:extLst>
          </p:cNvPr>
          <p:cNvSpPr>
            <a:spLocks noGrp="1"/>
          </p:cNvSpPr>
          <p:nvPr>
            <p:ph idx="1"/>
          </p:nvPr>
        </p:nvSpPr>
        <p:spPr>
          <a:xfrm>
            <a:off x="818712" y="2222287"/>
            <a:ext cx="10554574" cy="4413291"/>
          </a:xfrm>
        </p:spPr>
        <p:txBody>
          <a:bodyPr>
            <a:normAutofit/>
          </a:bodyPr>
          <a:lstStyle/>
          <a:p>
            <a:pPr marL="0" indent="0">
              <a:buNone/>
            </a:pPr>
            <a:r>
              <a:rPr lang="it-IT" sz="2600" dirty="0"/>
              <a:t>Le acque sotterranee sono invisibili, ma il loro impatto è visibile ovunque. </a:t>
            </a:r>
          </a:p>
          <a:p>
            <a:pPr marL="0" indent="0">
              <a:buNone/>
            </a:pPr>
            <a:r>
              <a:rPr lang="it-IT" sz="2600" dirty="0"/>
              <a:t>- Quasi tutta l'acqua dolce liquida del mondo è acqua sotterranea, che sostiene le forniture di acqua potabile, i sistemi sanitari, l'agricoltura, l'industria e gli ecosistemi. </a:t>
            </a:r>
          </a:p>
          <a:p>
            <a:pPr marL="0" indent="0">
              <a:buNone/>
            </a:pPr>
            <a:r>
              <a:rPr lang="it-IT" sz="2600" dirty="0"/>
              <a:t>- Quello che facciamo in superficie ha importanza nel sottosuolo. Dobbiamo mettere sul terreno solo prodotti innocui e biodegradabili e usare l'acqua nel modo più efficiente possibile. </a:t>
            </a:r>
          </a:p>
        </p:txBody>
      </p:sp>
    </p:spTree>
    <p:extLst>
      <p:ext uri="{BB962C8B-B14F-4D97-AF65-F5344CB8AC3E}">
        <p14:creationId xmlns:p14="http://schemas.microsoft.com/office/powerpoint/2010/main" val="16913288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DD72102-6088-9342-913C-DC96A8A55D8D}"/>
              </a:ext>
            </a:extLst>
          </p:cNvPr>
          <p:cNvSpPr>
            <a:spLocks noGrp="1"/>
          </p:cNvSpPr>
          <p:nvPr>
            <p:ph type="title"/>
          </p:nvPr>
        </p:nvSpPr>
        <p:spPr/>
        <p:txBody>
          <a:bodyPr/>
          <a:lstStyle/>
          <a:p>
            <a:r>
              <a:rPr lang="it-IT" dirty="0"/>
              <a:t>7. I messaggi chiave della campagna della Giornata Mondiale dell'Acqua 2022</a:t>
            </a:r>
          </a:p>
        </p:txBody>
      </p:sp>
      <p:sp>
        <p:nvSpPr>
          <p:cNvPr id="3" name="Segnaposto contenuto 2">
            <a:extLst>
              <a:ext uri="{FF2B5EF4-FFF2-40B4-BE49-F238E27FC236}">
                <a16:creationId xmlns:a16="http://schemas.microsoft.com/office/drawing/2014/main" id="{E62F1906-21EB-D647-8617-3214A3348A7F}"/>
              </a:ext>
            </a:extLst>
          </p:cNvPr>
          <p:cNvSpPr>
            <a:spLocks noGrp="1"/>
          </p:cNvSpPr>
          <p:nvPr>
            <p:ph idx="1"/>
          </p:nvPr>
        </p:nvSpPr>
        <p:spPr>
          <a:xfrm>
            <a:off x="593124" y="2222287"/>
            <a:ext cx="10780162" cy="4351508"/>
          </a:xfrm>
        </p:spPr>
        <p:txBody>
          <a:bodyPr>
            <a:normAutofit/>
          </a:bodyPr>
          <a:lstStyle/>
          <a:p>
            <a:pPr marL="0" indent="0">
              <a:buNone/>
            </a:pPr>
            <a:r>
              <a:rPr lang="it-IT" sz="2600" dirty="0"/>
              <a:t>- Le acque sotterranee attraversano i confini. Dobbiamo lavorare insieme per gestire le risorse transfrontaliere delle acque sotterranee. </a:t>
            </a:r>
          </a:p>
          <a:p>
            <a:pPr marL="0" indent="0">
              <a:buNone/>
            </a:pPr>
            <a:r>
              <a:rPr lang="it-IT" sz="2600" dirty="0"/>
              <a:t>- Non possiamo gestire ciò che non misuriamo. Le acque sotterranee devono essere esplorate, analizzate e monitorate a fondo. </a:t>
            </a:r>
          </a:p>
          <a:p>
            <a:pPr marL="0" indent="0">
              <a:buNone/>
            </a:pPr>
            <a:r>
              <a:rPr lang="it-IT" sz="2600" dirty="0"/>
              <a:t>- Le acque sotterranee avranno un ruolo critico nell'adattamento al cambiamento climatico. Dobbiamo proteggere ed esplorare le acque sotterranee, bilanciando i bisogni delle persone e del pianeta. </a:t>
            </a:r>
          </a:p>
          <a:p>
            <a:endParaRPr lang="it-IT" dirty="0"/>
          </a:p>
        </p:txBody>
      </p:sp>
    </p:spTree>
    <p:extLst>
      <p:ext uri="{BB962C8B-B14F-4D97-AF65-F5344CB8AC3E}">
        <p14:creationId xmlns:p14="http://schemas.microsoft.com/office/powerpoint/2010/main" val="1839192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33BA352-BBB2-0042-A609-326F1F8788D3}"/>
              </a:ext>
            </a:extLst>
          </p:cNvPr>
          <p:cNvSpPr>
            <a:spLocks noGrp="1"/>
          </p:cNvSpPr>
          <p:nvPr>
            <p:ph type="title"/>
          </p:nvPr>
        </p:nvSpPr>
        <p:spPr/>
        <p:txBody>
          <a:bodyPr/>
          <a:lstStyle/>
          <a:p>
            <a:r>
              <a:rPr lang="it-IT" dirty="0"/>
              <a:t>8 .Gli impatti visibili delle acque sotterranee: </a:t>
            </a:r>
          </a:p>
        </p:txBody>
      </p:sp>
      <p:sp>
        <p:nvSpPr>
          <p:cNvPr id="3" name="Segnaposto contenuto 2">
            <a:extLst>
              <a:ext uri="{FF2B5EF4-FFF2-40B4-BE49-F238E27FC236}">
                <a16:creationId xmlns:a16="http://schemas.microsoft.com/office/drawing/2014/main" id="{AC63234A-4EEE-6B43-9D1B-84E8FE7F55FF}"/>
              </a:ext>
            </a:extLst>
          </p:cNvPr>
          <p:cNvSpPr>
            <a:spLocks noGrp="1"/>
          </p:cNvSpPr>
          <p:nvPr>
            <p:ph idx="1"/>
          </p:nvPr>
        </p:nvSpPr>
        <p:spPr>
          <a:xfrm>
            <a:off x="642551" y="2222287"/>
            <a:ext cx="10730735" cy="4413291"/>
          </a:xfrm>
        </p:spPr>
        <p:txBody>
          <a:bodyPr>
            <a:normAutofit/>
          </a:bodyPr>
          <a:lstStyle/>
          <a:p>
            <a:pPr>
              <a:buFontTx/>
              <a:buChar char="-"/>
            </a:pPr>
            <a:r>
              <a:rPr lang="it-IT" sz="2400" dirty="0"/>
              <a:t>L'ingrediente invisibile del cibo </a:t>
            </a:r>
          </a:p>
          <a:p>
            <a:pPr>
              <a:buFontTx/>
              <a:buChar char="-"/>
            </a:pPr>
            <a:endParaRPr lang="it-IT" sz="1000" dirty="0"/>
          </a:p>
          <a:p>
            <a:pPr marL="0" indent="0">
              <a:buNone/>
            </a:pPr>
            <a:r>
              <a:rPr lang="it-IT" sz="2400" dirty="0"/>
              <a:t>- La crescita della popolazione, la rapida urbanizzazione e lo sviluppo economico sono solo alcuni dei fattori che determinano un aumento della domanda di acqua, energia e cibo. L'agricoltura è il maggior consumatore delle risorse d'acqua dolce del mondo, e più di un quarto dell'energia usata a livello globale viene spesa per la produzione e la fornitura di cibo. Nutrire una popolazione globale che si prevede raggiungerà i 9 miliardi di persone entro il 2050 richiederà un aumento del 60% della produzione alimentare. </a:t>
            </a:r>
          </a:p>
        </p:txBody>
      </p:sp>
    </p:spTree>
    <p:extLst>
      <p:ext uri="{BB962C8B-B14F-4D97-AF65-F5344CB8AC3E}">
        <p14:creationId xmlns:p14="http://schemas.microsoft.com/office/powerpoint/2010/main" val="17064643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032A381-8B7C-9E42-AE48-3E221AAA2501}"/>
              </a:ext>
            </a:extLst>
          </p:cNvPr>
          <p:cNvSpPr>
            <a:spLocks noGrp="1"/>
          </p:cNvSpPr>
          <p:nvPr>
            <p:ph type="title"/>
          </p:nvPr>
        </p:nvSpPr>
        <p:spPr/>
        <p:txBody>
          <a:bodyPr/>
          <a:lstStyle/>
          <a:p>
            <a:r>
              <a:rPr lang="it-IT" dirty="0">
                <a:hlinkClick r:id="rId2"/>
              </a:rPr>
              <a:t>https://www.worldwaterday.org</a:t>
            </a:r>
            <a:endParaRPr lang="it-IT" dirty="0"/>
          </a:p>
        </p:txBody>
      </p:sp>
      <p:pic>
        <p:nvPicPr>
          <p:cNvPr id="5" name="Segnaposto contenuto 4">
            <a:extLst>
              <a:ext uri="{FF2B5EF4-FFF2-40B4-BE49-F238E27FC236}">
                <a16:creationId xmlns:a16="http://schemas.microsoft.com/office/drawing/2014/main" id="{DA548234-0523-8044-9465-02E9C5859052}"/>
              </a:ext>
            </a:extLst>
          </p:cNvPr>
          <p:cNvPicPr>
            <a:picLocks noGrp="1" noChangeAspect="1"/>
          </p:cNvPicPr>
          <p:nvPr>
            <p:ph idx="1"/>
          </p:nvPr>
        </p:nvPicPr>
        <p:blipFill>
          <a:blip r:embed="rId3"/>
          <a:stretch>
            <a:fillRect/>
          </a:stretch>
        </p:blipFill>
        <p:spPr>
          <a:xfrm>
            <a:off x="158884" y="1936836"/>
            <a:ext cx="5794708" cy="4351338"/>
          </a:xfrm>
        </p:spPr>
      </p:pic>
      <p:sp>
        <p:nvSpPr>
          <p:cNvPr id="3" name="CasellaDiTesto 2">
            <a:extLst>
              <a:ext uri="{FF2B5EF4-FFF2-40B4-BE49-F238E27FC236}">
                <a16:creationId xmlns:a16="http://schemas.microsoft.com/office/drawing/2014/main" id="{EDFFFE2D-F80F-324E-8299-B2EBE690D5D8}"/>
              </a:ext>
            </a:extLst>
          </p:cNvPr>
          <p:cNvSpPr txBox="1"/>
          <p:nvPr/>
        </p:nvSpPr>
        <p:spPr>
          <a:xfrm>
            <a:off x="6190735" y="1936836"/>
            <a:ext cx="5857103" cy="4154984"/>
          </a:xfrm>
          <a:prstGeom prst="rect">
            <a:avLst/>
          </a:prstGeom>
          <a:noFill/>
        </p:spPr>
        <p:txBody>
          <a:bodyPr wrap="square" rtlCol="0">
            <a:spAutoFit/>
          </a:bodyPr>
          <a:lstStyle/>
          <a:p>
            <a:r>
              <a:rPr lang="it-IT" sz="2200" dirty="0"/>
              <a:t> Istituito dalle Nazioni Unite nel 1992 previsto all'interno delle direttive dell'Agenda 21, risultato della conferenza di Rio. </a:t>
            </a:r>
          </a:p>
          <a:p>
            <a:r>
              <a:rPr lang="it-IT" sz="2200" dirty="0"/>
              <a:t>Il tema di quest'anno è il legame tra </a:t>
            </a:r>
            <a:r>
              <a:rPr lang="it-IT" sz="2200" b="1" dirty="0"/>
              <a:t>acqua e cambiamenti climatici. </a:t>
            </a:r>
          </a:p>
          <a:p>
            <a:r>
              <a:rPr lang="it-IT" sz="2200" dirty="0"/>
              <a:t>L'obiettivo della giornata è sensibilizzare Istituzioni mondiali e opinione pubblica sull'importanza di ridurre lo spreco di acqua e di assumere comportamenti volti a contrastare il cambiamento climatico.</a:t>
            </a:r>
          </a:p>
        </p:txBody>
      </p:sp>
    </p:spTree>
    <p:extLst>
      <p:ext uri="{BB962C8B-B14F-4D97-AF65-F5344CB8AC3E}">
        <p14:creationId xmlns:p14="http://schemas.microsoft.com/office/powerpoint/2010/main" val="33352840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A7498F6-A0AA-DB4A-98D6-8ABFB5AAE0F0}"/>
              </a:ext>
            </a:extLst>
          </p:cNvPr>
          <p:cNvSpPr>
            <a:spLocks noGrp="1"/>
          </p:cNvSpPr>
          <p:nvPr>
            <p:ph type="title"/>
          </p:nvPr>
        </p:nvSpPr>
        <p:spPr>
          <a:xfrm>
            <a:off x="284205" y="595469"/>
            <a:ext cx="11126627" cy="970450"/>
          </a:xfrm>
        </p:spPr>
        <p:txBody>
          <a:bodyPr/>
          <a:lstStyle/>
          <a:p>
            <a:r>
              <a:rPr lang="it-IT" dirty="0"/>
              <a:t>8 .Gli impatti visibili delle acque sotterranee: </a:t>
            </a:r>
          </a:p>
        </p:txBody>
      </p:sp>
      <p:sp>
        <p:nvSpPr>
          <p:cNvPr id="3" name="Segnaposto contenuto 2">
            <a:extLst>
              <a:ext uri="{FF2B5EF4-FFF2-40B4-BE49-F238E27FC236}">
                <a16:creationId xmlns:a16="http://schemas.microsoft.com/office/drawing/2014/main" id="{C50062A8-CCFC-7E41-8FCF-8700C2442306}"/>
              </a:ext>
            </a:extLst>
          </p:cNvPr>
          <p:cNvSpPr>
            <a:spLocks noGrp="1"/>
          </p:cNvSpPr>
          <p:nvPr>
            <p:ph idx="1"/>
          </p:nvPr>
        </p:nvSpPr>
        <p:spPr>
          <a:xfrm>
            <a:off x="284205" y="2001795"/>
            <a:ext cx="11652422" cy="4856205"/>
          </a:xfrm>
        </p:spPr>
        <p:txBody>
          <a:bodyPr>
            <a:noAutofit/>
          </a:bodyPr>
          <a:lstStyle/>
          <a:p>
            <a:pPr marL="0" indent="0">
              <a:buNone/>
            </a:pPr>
            <a:r>
              <a:rPr lang="it-IT" sz="2400" dirty="0"/>
              <a:t>- Circa il 40% di tutta l'acqua usata per l'irrigazione proviene dalle falde acquifere. Specialmente nei paesi con scarsità d'acqua, la fornitura di energia a basso costo per il pompaggio delle acque sotterranee per l'agricoltura irrigata può portare all'esaurimento delle acque sotterranee e al declino della qualità dell'acqua, con conseguenze potenzialmente gravi per coloro che ora dipendono dall'irrigazione delle acque sotterranee. Inoltre, l'uso di fertilizzanti e pesticidi in agricoltura è una seria minaccia alla qualità delle acque sotterranee; </a:t>
            </a:r>
          </a:p>
        </p:txBody>
      </p:sp>
    </p:spTree>
    <p:extLst>
      <p:ext uri="{BB962C8B-B14F-4D97-AF65-F5344CB8AC3E}">
        <p14:creationId xmlns:p14="http://schemas.microsoft.com/office/powerpoint/2010/main" val="12050269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8A426CF-E24E-F445-BD18-17CD38E97EBD}"/>
              </a:ext>
            </a:extLst>
          </p:cNvPr>
          <p:cNvSpPr>
            <a:spLocks noGrp="1"/>
          </p:cNvSpPr>
          <p:nvPr>
            <p:ph type="title"/>
          </p:nvPr>
        </p:nvSpPr>
        <p:spPr>
          <a:xfrm>
            <a:off x="345989" y="447187"/>
            <a:ext cx="11355860" cy="1196261"/>
          </a:xfrm>
        </p:spPr>
        <p:txBody>
          <a:bodyPr/>
          <a:lstStyle/>
          <a:p>
            <a:r>
              <a:rPr lang="it-IT" dirty="0"/>
              <a:t>8 .Gli impatti visibili delle acque sotterranee: </a:t>
            </a:r>
          </a:p>
        </p:txBody>
      </p:sp>
      <p:sp>
        <p:nvSpPr>
          <p:cNvPr id="3" name="Segnaposto contenuto 2">
            <a:extLst>
              <a:ext uri="{FF2B5EF4-FFF2-40B4-BE49-F238E27FC236}">
                <a16:creationId xmlns:a16="http://schemas.microsoft.com/office/drawing/2014/main" id="{992EE0A4-DD67-384D-9CDF-F5A38135F9F2}"/>
              </a:ext>
            </a:extLst>
          </p:cNvPr>
          <p:cNvSpPr>
            <a:spLocks noGrp="1"/>
          </p:cNvSpPr>
          <p:nvPr>
            <p:ph idx="1"/>
          </p:nvPr>
        </p:nvSpPr>
        <p:spPr/>
        <p:txBody>
          <a:bodyPr/>
          <a:lstStyle/>
          <a:p>
            <a:pPr marL="0" indent="0">
              <a:buNone/>
            </a:pPr>
            <a:r>
              <a:rPr lang="it-IT" sz="2400" dirty="0"/>
              <a:t>- per esempio, il nitrato è il contaminante più comune delle risorse idriche sotterranee in tutto il mondo. Evitare i problemi di esaurimento delle acque sotterranee richiede politiche coerenti sull'energia, l'uso della terra e l'irrigazione. Anche la riduzione degli sprechi alimentari può giocare un ruolo importante nel ridurre il consumo di acqua. </a:t>
            </a:r>
          </a:p>
          <a:p>
            <a:endParaRPr lang="it-IT" dirty="0"/>
          </a:p>
        </p:txBody>
      </p:sp>
    </p:spTree>
    <p:extLst>
      <p:ext uri="{BB962C8B-B14F-4D97-AF65-F5344CB8AC3E}">
        <p14:creationId xmlns:p14="http://schemas.microsoft.com/office/powerpoint/2010/main" val="14730659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B482617-A248-BF41-BC11-9BC8D9708382}"/>
              </a:ext>
            </a:extLst>
          </p:cNvPr>
          <p:cNvSpPr>
            <a:spLocks noGrp="1"/>
          </p:cNvSpPr>
          <p:nvPr>
            <p:ph type="title"/>
          </p:nvPr>
        </p:nvSpPr>
        <p:spPr/>
        <p:txBody>
          <a:bodyPr/>
          <a:lstStyle/>
          <a:p>
            <a:r>
              <a:rPr lang="it-IT" dirty="0"/>
              <a:t>9.	Una risorsa senza confini</a:t>
            </a:r>
          </a:p>
        </p:txBody>
      </p:sp>
      <p:sp>
        <p:nvSpPr>
          <p:cNvPr id="3" name="Segnaposto contenuto 2">
            <a:extLst>
              <a:ext uri="{FF2B5EF4-FFF2-40B4-BE49-F238E27FC236}">
                <a16:creationId xmlns:a16="http://schemas.microsoft.com/office/drawing/2014/main" id="{BDA76070-345D-6D46-9CF4-4DFB030D69C6}"/>
              </a:ext>
            </a:extLst>
          </p:cNvPr>
          <p:cNvSpPr>
            <a:spLocks noGrp="1"/>
          </p:cNvSpPr>
          <p:nvPr>
            <p:ph idx="1"/>
          </p:nvPr>
        </p:nvSpPr>
        <p:spPr>
          <a:xfrm>
            <a:off x="0" y="1989439"/>
            <a:ext cx="12097264" cy="4707924"/>
          </a:xfrm>
        </p:spPr>
        <p:txBody>
          <a:bodyPr>
            <a:normAutofit/>
          </a:bodyPr>
          <a:lstStyle/>
          <a:p>
            <a:pPr marL="0" indent="0">
              <a:buNone/>
            </a:pPr>
            <a:r>
              <a:rPr lang="it-IT" dirty="0"/>
              <a:t>- </a:t>
            </a:r>
            <a:r>
              <a:rPr lang="it-IT" sz="2100" dirty="0"/>
              <a:t>La maggior parte delle grandi falde acquifere del mondo attraversano i confini internazionali. Circa 468 acquiferi transfrontalieri sono stati identificati in tutto il mondo, quindi la stragrande maggioranza dei paesi condivide le risorse idriche sotterranee. A livello globale, degli otto maggiori acquiferi sotto stress, sei sono transfrontalieri. Alcuni di questi acquiferi non sono rinnovabili, come il sistema acquifero della Nubia e del Sahara nord occidentale. </a:t>
            </a:r>
          </a:p>
        </p:txBody>
      </p:sp>
    </p:spTree>
    <p:extLst>
      <p:ext uri="{BB962C8B-B14F-4D97-AF65-F5344CB8AC3E}">
        <p14:creationId xmlns:p14="http://schemas.microsoft.com/office/powerpoint/2010/main" val="29671846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5A7BB7C-6E3B-6141-8CA1-8CDC2CE0EF55}"/>
              </a:ext>
            </a:extLst>
          </p:cNvPr>
          <p:cNvSpPr>
            <a:spLocks noGrp="1"/>
          </p:cNvSpPr>
          <p:nvPr>
            <p:ph type="title"/>
          </p:nvPr>
        </p:nvSpPr>
        <p:spPr/>
        <p:txBody>
          <a:bodyPr/>
          <a:lstStyle/>
          <a:p>
            <a:r>
              <a:rPr lang="it-IT" dirty="0"/>
              <a:t>9.	Una risorsa senza confini</a:t>
            </a:r>
          </a:p>
        </p:txBody>
      </p:sp>
      <p:sp>
        <p:nvSpPr>
          <p:cNvPr id="3" name="Segnaposto contenuto 2">
            <a:extLst>
              <a:ext uri="{FF2B5EF4-FFF2-40B4-BE49-F238E27FC236}">
                <a16:creationId xmlns:a16="http://schemas.microsoft.com/office/drawing/2014/main" id="{9311E4EB-122C-F040-9FB9-964C9D9F2CEA}"/>
              </a:ext>
            </a:extLst>
          </p:cNvPr>
          <p:cNvSpPr>
            <a:spLocks noGrp="1"/>
          </p:cNvSpPr>
          <p:nvPr>
            <p:ph idx="1"/>
          </p:nvPr>
        </p:nvSpPr>
        <p:spPr>
          <a:xfrm>
            <a:off x="469557" y="2222287"/>
            <a:ext cx="10903729" cy="4351508"/>
          </a:xfrm>
        </p:spPr>
        <p:txBody>
          <a:bodyPr>
            <a:normAutofit/>
          </a:bodyPr>
          <a:lstStyle/>
          <a:p>
            <a:pPr marL="0" indent="0">
              <a:buNone/>
            </a:pPr>
            <a:r>
              <a:rPr lang="it-IT" dirty="0"/>
              <a:t>- </a:t>
            </a:r>
            <a:r>
              <a:rPr lang="it-IT" sz="2400" dirty="0"/>
              <a:t>Negli ultimi 20 anni, sono stati fatti progressi sostanziali nella valutazione di base degli acquiferi transfrontalieri. Tuttavia, gli esempi di cooperazione strutturale e formalizzata tra i paesi che condividono gli acquiferi sono rari. Tra gli oltre 200 accordi analizzati su fiumi e laghi condivisi a livello internazionale, solo pochi di essi includono disposizioni specifiche sulle acque sotterranee. Al momento, solo una manciata di acquiferi transfrontalieri sono regolati da un accordo internazionale. </a:t>
            </a:r>
          </a:p>
          <a:p>
            <a:pPr marL="0" indent="0">
              <a:buNone/>
            </a:pPr>
            <a:r>
              <a:rPr lang="it-IT" sz="2400" dirty="0"/>
              <a:t>- Con il crescente utilizzo delle risorse idriche sotterranee in tutto il mondo, la necessità di una più forte cooperazione specifica sulle acque sotterranee transfrontaliere è diventata sempre più evidente e urgente. </a:t>
            </a:r>
          </a:p>
        </p:txBody>
      </p:sp>
    </p:spTree>
    <p:extLst>
      <p:ext uri="{BB962C8B-B14F-4D97-AF65-F5344CB8AC3E}">
        <p14:creationId xmlns:p14="http://schemas.microsoft.com/office/powerpoint/2010/main" val="25809271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5CD6847-2861-D245-8D9F-21C010766455}"/>
              </a:ext>
            </a:extLst>
          </p:cNvPr>
          <p:cNvSpPr>
            <a:spLocks noGrp="1"/>
          </p:cNvSpPr>
          <p:nvPr>
            <p:ph type="title"/>
          </p:nvPr>
        </p:nvSpPr>
        <p:spPr/>
        <p:txBody>
          <a:bodyPr>
            <a:normAutofit/>
          </a:bodyPr>
          <a:lstStyle/>
          <a:p>
            <a:r>
              <a:rPr lang="it-IT" dirty="0"/>
              <a:t>10. Qualità delle acque sotterranee e inquinamento </a:t>
            </a:r>
          </a:p>
        </p:txBody>
      </p:sp>
      <p:sp>
        <p:nvSpPr>
          <p:cNvPr id="3" name="Segnaposto contenuto 2">
            <a:extLst>
              <a:ext uri="{FF2B5EF4-FFF2-40B4-BE49-F238E27FC236}">
                <a16:creationId xmlns:a16="http://schemas.microsoft.com/office/drawing/2014/main" id="{F18FCCD9-ED91-FC45-ABA8-583665C3DE84}"/>
              </a:ext>
            </a:extLst>
          </p:cNvPr>
          <p:cNvSpPr>
            <a:spLocks noGrp="1"/>
          </p:cNvSpPr>
          <p:nvPr>
            <p:ph idx="1"/>
          </p:nvPr>
        </p:nvSpPr>
        <p:spPr>
          <a:xfrm>
            <a:off x="605481" y="2222287"/>
            <a:ext cx="11145795" cy="4487432"/>
          </a:xfrm>
        </p:spPr>
        <p:txBody>
          <a:bodyPr>
            <a:normAutofit/>
          </a:bodyPr>
          <a:lstStyle/>
          <a:p>
            <a:pPr>
              <a:buFontTx/>
              <a:buChar char="-"/>
            </a:pPr>
            <a:r>
              <a:rPr lang="it-IT" sz="2400" dirty="0"/>
              <a:t>Le minacce potenziali alla qualità delle acque sotterranee sono la contaminazione naturale (geogenica) e le fonti di contaminazione derivanti dall'uso del suolo e da altre attività umane (contaminazione antropogenica). </a:t>
            </a:r>
          </a:p>
          <a:p>
            <a:pPr>
              <a:buFontTx/>
              <a:buChar char="-"/>
            </a:pPr>
            <a:endParaRPr lang="it-IT" sz="1000" dirty="0"/>
          </a:p>
          <a:p>
            <a:pPr marL="0" indent="0">
              <a:buNone/>
            </a:pPr>
            <a:r>
              <a:rPr lang="it-IT" sz="2400" dirty="0"/>
              <a:t>- Due dei contaminanti geogenici più diffusi sono l'arsenico e il fluoruro. L'inquinamento da arsenico presente naturalmente nelle acque sotterranee colpisce milioni di persone in tutti i continenti. Pertanto, la qualità delle acque sotterranee deve essere valutata e monitorata regolarmente</a:t>
            </a:r>
          </a:p>
        </p:txBody>
      </p:sp>
    </p:spTree>
    <p:extLst>
      <p:ext uri="{BB962C8B-B14F-4D97-AF65-F5344CB8AC3E}">
        <p14:creationId xmlns:p14="http://schemas.microsoft.com/office/powerpoint/2010/main" val="17433883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2DFF11F-E34F-654C-8715-4CE580012E62}"/>
              </a:ext>
            </a:extLst>
          </p:cNvPr>
          <p:cNvSpPr>
            <a:spLocks noGrp="1"/>
          </p:cNvSpPr>
          <p:nvPr>
            <p:ph type="title"/>
          </p:nvPr>
        </p:nvSpPr>
        <p:spPr/>
        <p:txBody>
          <a:bodyPr>
            <a:normAutofit/>
          </a:bodyPr>
          <a:lstStyle/>
          <a:p>
            <a:r>
              <a:rPr lang="it-IT" dirty="0"/>
              <a:t>10 Qualità delle acque sotterranee e inquinamento </a:t>
            </a:r>
          </a:p>
        </p:txBody>
      </p:sp>
      <p:sp>
        <p:nvSpPr>
          <p:cNvPr id="3" name="Segnaposto contenuto 2">
            <a:extLst>
              <a:ext uri="{FF2B5EF4-FFF2-40B4-BE49-F238E27FC236}">
                <a16:creationId xmlns:a16="http://schemas.microsoft.com/office/drawing/2014/main" id="{43AF6315-EAFC-6240-9FC4-BFE02995716E}"/>
              </a:ext>
            </a:extLst>
          </p:cNvPr>
          <p:cNvSpPr>
            <a:spLocks noGrp="1"/>
          </p:cNvSpPr>
          <p:nvPr>
            <p:ph idx="1"/>
          </p:nvPr>
        </p:nvSpPr>
        <p:spPr>
          <a:xfrm>
            <a:off x="395416" y="1890585"/>
            <a:ext cx="10977870" cy="4831492"/>
          </a:xfrm>
        </p:spPr>
        <p:txBody>
          <a:bodyPr>
            <a:noAutofit/>
          </a:bodyPr>
          <a:lstStyle/>
          <a:p>
            <a:pPr marL="0" indent="0">
              <a:buNone/>
            </a:pPr>
            <a:r>
              <a:rPr lang="it-IT" sz="2400" dirty="0"/>
              <a:t>- La contaminazione antropogenica include gli effetti dell'intensificazione agricola, dell'urbanizzazione, della crescita della popolazione e del cambiamento climatico. Per esempio, in tutta l'Africa, la qualità delle acque sotterranee è influenzata da scarse infrastrutture sanitarie e pratiche agricole, che hanno portato ad alti livelli di nitrati e contaminazione microbica. </a:t>
            </a:r>
          </a:p>
          <a:p>
            <a:pPr marL="0" indent="0">
              <a:buNone/>
            </a:pPr>
            <a:r>
              <a:rPr lang="it-IT" sz="2400" dirty="0"/>
              <a:t>- In Nord America e in Europa, i nitrati e i pesticidi rappresentano una grande minaccia per la qualità delle acque sotterranee: il 20% dei corpi idrici sotterranei dell'Unione Europea (UE) supera gli standard UE sulla buona qualità delle acque a causa dell'inquinamento agricolo. </a:t>
            </a:r>
          </a:p>
        </p:txBody>
      </p:sp>
    </p:spTree>
    <p:extLst>
      <p:ext uri="{BB962C8B-B14F-4D97-AF65-F5344CB8AC3E}">
        <p14:creationId xmlns:p14="http://schemas.microsoft.com/office/powerpoint/2010/main" val="10909739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36A1987-9195-9D43-8330-C912EE3D2B1A}"/>
              </a:ext>
            </a:extLst>
          </p:cNvPr>
          <p:cNvSpPr>
            <a:spLocks noGrp="1"/>
          </p:cNvSpPr>
          <p:nvPr>
            <p:ph type="title"/>
          </p:nvPr>
        </p:nvSpPr>
        <p:spPr>
          <a:xfrm>
            <a:off x="358347" y="234778"/>
            <a:ext cx="11023652" cy="1655806"/>
          </a:xfrm>
        </p:spPr>
        <p:txBody>
          <a:bodyPr>
            <a:normAutofit fontScale="90000"/>
          </a:bodyPr>
          <a:lstStyle/>
          <a:p>
            <a:r>
              <a:rPr lang="it-IT" dirty="0"/>
              <a:t>11. Le acque sotterranee e gli obiettivi di sviluppo sostenibile - </a:t>
            </a:r>
            <a:r>
              <a:rPr lang="en-US" dirty="0"/>
              <a:t>Sustainable Development Goals</a:t>
            </a:r>
            <a:r>
              <a:rPr lang="it-IT" dirty="0">
                <a:effectLst/>
              </a:rPr>
              <a:t> </a:t>
            </a:r>
            <a:r>
              <a:rPr lang="it-IT" dirty="0" err="1"/>
              <a:t>SDGs</a:t>
            </a:r>
            <a:r>
              <a:rPr lang="it-IT" dirty="0"/>
              <a:t> </a:t>
            </a:r>
          </a:p>
        </p:txBody>
      </p:sp>
      <p:sp>
        <p:nvSpPr>
          <p:cNvPr id="3" name="Segnaposto contenuto 2">
            <a:extLst>
              <a:ext uri="{FF2B5EF4-FFF2-40B4-BE49-F238E27FC236}">
                <a16:creationId xmlns:a16="http://schemas.microsoft.com/office/drawing/2014/main" id="{7FA4F744-E6BC-EC42-8C3D-C9068D0DC009}"/>
              </a:ext>
            </a:extLst>
          </p:cNvPr>
          <p:cNvSpPr>
            <a:spLocks noGrp="1"/>
          </p:cNvSpPr>
          <p:nvPr>
            <p:ph idx="1"/>
          </p:nvPr>
        </p:nvSpPr>
        <p:spPr>
          <a:xfrm>
            <a:off x="358347" y="2222287"/>
            <a:ext cx="11014939" cy="4462718"/>
          </a:xfrm>
        </p:spPr>
        <p:txBody>
          <a:bodyPr>
            <a:normAutofit/>
          </a:bodyPr>
          <a:lstStyle/>
          <a:p>
            <a:pPr marL="0" indent="0">
              <a:buNone/>
            </a:pPr>
            <a:r>
              <a:rPr lang="it-IT" sz="2400" dirty="0"/>
              <a:t>- Una buona gestione delle acque sotterranee è necessaria per raggiungere la maggior parte degli obiettivi di sviluppo sostenibile (</a:t>
            </a:r>
            <a:r>
              <a:rPr lang="it-IT" sz="2400" dirty="0" err="1"/>
              <a:t>SDGs</a:t>
            </a:r>
            <a:r>
              <a:rPr lang="it-IT" sz="2400" dirty="0"/>
              <a:t>) dell'Agenda 2030. </a:t>
            </a:r>
            <a:r>
              <a:rPr lang="it-IT" sz="2400" dirty="0" err="1"/>
              <a:t>Cinquantatre</a:t>
            </a:r>
            <a:r>
              <a:rPr lang="it-IT" sz="2400" dirty="0"/>
              <a:t> dei 169 obiettivi degli SDG hanno un legame con le acque sotterranee. Per esempio, l'obiettivo SDG 2.4 sui sistemi di produzione alimentare sostenibili e le pratiche agricole resilienti si basa sulla disponibilità delle acque sotterranee. </a:t>
            </a:r>
          </a:p>
          <a:p>
            <a:pPr marL="0" indent="0">
              <a:buNone/>
            </a:pPr>
            <a:r>
              <a:rPr lang="it-IT" sz="2400" dirty="0"/>
              <a:t>- Una buona gestione delle acque sotterranee è necessaria per raggiungere l'obiettivo 6.6 dell'SDG per proteggere e ripristinare gli ecosistemi legati all'acqua, e l'obiettivo 15.1 dell'SDG sulla conservazione degli ecosistemi di acqua dolce e dei loro servizi. </a:t>
            </a:r>
          </a:p>
          <a:p>
            <a:pPr marL="0" indent="0">
              <a:buNone/>
            </a:pPr>
            <a:endParaRPr lang="it-IT" dirty="0"/>
          </a:p>
        </p:txBody>
      </p:sp>
    </p:spTree>
    <p:extLst>
      <p:ext uri="{BB962C8B-B14F-4D97-AF65-F5344CB8AC3E}">
        <p14:creationId xmlns:p14="http://schemas.microsoft.com/office/powerpoint/2010/main" val="23541442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7035FEF-1D76-AA46-A424-98FCD5F8D56A}"/>
              </a:ext>
            </a:extLst>
          </p:cNvPr>
          <p:cNvSpPr>
            <a:spLocks noGrp="1"/>
          </p:cNvSpPr>
          <p:nvPr>
            <p:ph type="title"/>
          </p:nvPr>
        </p:nvSpPr>
        <p:spPr/>
        <p:txBody>
          <a:bodyPr/>
          <a:lstStyle/>
          <a:p>
            <a:r>
              <a:rPr lang="it-IT" dirty="0"/>
              <a:t>Link per maggiori informazioni</a:t>
            </a:r>
          </a:p>
        </p:txBody>
      </p:sp>
      <p:sp>
        <p:nvSpPr>
          <p:cNvPr id="3" name="Segnaposto contenuto 2">
            <a:extLst>
              <a:ext uri="{FF2B5EF4-FFF2-40B4-BE49-F238E27FC236}">
                <a16:creationId xmlns:a16="http://schemas.microsoft.com/office/drawing/2014/main" id="{A49E310A-E5F2-F141-991E-895C76581CC1}"/>
              </a:ext>
            </a:extLst>
          </p:cNvPr>
          <p:cNvSpPr>
            <a:spLocks noGrp="1"/>
          </p:cNvSpPr>
          <p:nvPr>
            <p:ph idx="1"/>
          </p:nvPr>
        </p:nvSpPr>
        <p:spPr>
          <a:xfrm>
            <a:off x="518984" y="2222287"/>
            <a:ext cx="10854302" cy="4635713"/>
          </a:xfrm>
        </p:spPr>
        <p:txBody>
          <a:bodyPr>
            <a:normAutofit fontScale="92500" lnSpcReduction="10000"/>
          </a:bodyPr>
          <a:lstStyle/>
          <a:p>
            <a:pPr marL="0" indent="0">
              <a:buNone/>
            </a:pPr>
            <a:r>
              <a:rPr lang="it-IT" dirty="0"/>
              <a:t>World Water </a:t>
            </a:r>
            <a:r>
              <a:rPr lang="it-IT" dirty="0" err="1"/>
              <a:t>Day</a:t>
            </a:r>
            <a:r>
              <a:rPr lang="it-IT" dirty="0"/>
              <a:t> 2022 website: </a:t>
            </a:r>
            <a:r>
              <a:rPr lang="it-IT" dirty="0" err="1"/>
              <a:t>www.worldwaterday.org</a:t>
            </a:r>
            <a:r>
              <a:rPr lang="it-IT" dirty="0"/>
              <a:t> </a:t>
            </a:r>
          </a:p>
          <a:p>
            <a:r>
              <a:rPr lang="it-IT" i="1" dirty="0"/>
              <a:t>UN World Water Development Report 2022</a:t>
            </a:r>
            <a:r>
              <a:rPr lang="it-IT" dirty="0"/>
              <a:t>: </a:t>
            </a:r>
            <a:r>
              <a:rPr lang="it-IT" dirty="0" err="1"/>
              <a:t>www.unwater.org</a:t>
            </a:r>
            <a:r>
              <a:rPr lang="it-IT" dirty="0"/>
              <a:t>/</a:t>
            </a:r>
            <a:r>
              <a:rPr lang="it-IT" dirty="0" err="1"/>
              <a:t>publication_categories</a:t>
            </a:r>
            <a:r>
              <a:rPr lang="it-IT" dirty="0"/>
              <a:t>/world-water- </a:t>
            </a:r>
            <a:r>
              <a:rPr lang="it-IT" dirty="0" err="1"/>
              <a:t>development</a:t>
            </a:r>
            <a:r>
              <a:rPr lang="it-IT" dirty="0"/>
              <a:t>-report </a:t>
            </a:r>
          </a:p>
          <a:p>
            <a:r>
              <a:rPr lang="it-IT" dirty="0"/>
              <a:t>International </a:t>
            </a:r>
            <a:r>
              <a:rPr lang="it-IT" dirty="0" err="1"/>
              <a:t>Groundwater</a:t>
            </a:r>
            <a:r>
              <a:rPr lang="it-IT" dirty="0"/>
              <a:t> </a:t>
            </a:r>
            <a:r>
              <a:rPr lang="it-IT" dirty="0" err="1"/>
              <a:t>Resources</a:t>
            </a:r>
            <a:r>
              <a:rPr lang="it-IT" dirty="0"/>
              <a:t> </a:t>
            </a:r>
            <a:r>
              <a:rPr lang="it-IT" dirty="0" err="1"/>
              <a:t>Assessment</a:t>
            </a:r>
            <a:r>
              <a:rPr lang="it-IT" dirty="0"/>
              <a:t> Centre: </a:t>
            </a:r>
            <a:r>
              <a:rPr lang="it-IT" dirty="0" err="1"/>
              <a:t>www.un-igrac.org</a:t>
            </a:r>
            <a:r>
              <a:rPr lang="it-IT" dirty="0"/>
              <a:t> </a:t>
            </a:r>
          </a:p>
          <a:p>
            <a:r>
              <a:rPr lang="it-IT" dirty="0"/>
              <a:t>UN-Water: </a:t>
            </a:r>
            <a:r>
              <a:rPr lang="it-IT" i="1" dirty="0" err="1"/>
              <a:t>Summary</a:t>
            </a:r>
            <a:r>
              <a:rPr lang="it-IT" i="1" dirty="0"/>
              <a:t> Progress Update 2021: SDG 6 — water and </a:t>
            </a:r>
            <a:r>
              <a:rPr lang="it-IT" i="1" dirty="0" err="1"/>
              <a:t>sanitation</a:t>
            </a:r>
            <a:r>
              <a:rPr lang="it-IT" i="1" dirty="0"/>
              <a:t> for </a:t>
            </a:r>
            <a:r>
              <a:rPr lang="it-IT" i="1" dirty="0" err="1"/>
              <a:t>all</a:t>
            </a:r>
            <a:r>
              <a:rPr lang="it-IT" dirty="0"/>
              <a:t>: </a:t>
            </a:r>
            <a:r>
              <a:rPr lang="it-IT" dirty="0" err="1"/>
              <a:t>https</a:t>
            </a:r>
            <a:r>
              <a:rPr lang="it-IT" dirty="0"/>
              <a:t>://</a:t>
            </a:r>
            <a:r>
              <a:rPr lang="it-IT" dirty="0" err="1"/>
              <a:t>www.unwater.org</a:t>
            </a:r>
            <a:r>
              <a:rPr lang="it-IT" dirty="0"/>
              <a:t>/</a:t>
            </a:r>
            <a:r>
              <a:rPr lang="it-IT" dirty="0" err="1"/>
              <a:t>publications</a:t>
            </a:r>
            <a:r>
              <a:rPr lang="it-IT" dirty="0"/>
              <a:t>/summary-progress-update-2021-sdg-6-water-and-sanitation-for-all/ </a:t>
            </a:r>
          </a:p>
          <a:p>
            <a:r>
              <a:rPr lang="it-IT" dirty="0"/>
              <a:t>UN-Water SDG 6 Data Portal: www.sdg6data.org </a:t>
            </a:r>
          </a:p>
          <a:p>
            <a:r>
              <a:rPr lang="it-IT" dirty="0"/>
              <a:t>FAO The Water-Energy-</a:t>
            </a:r>
            <a:r>
              <a:rPr lang="it-IT" dirty="0" err="1"/>
              <a:t>Food</a:t>
            </a:r>
            <a:r>
              <a:rPr lang="it-IT" dirty="0"/>
              <a:t> </a:t>
            </a:r>
            <a:r>
              <a:rPr lang="it-IT" dirty="0" err="1"/>
              <a:t>Nexus</a:t>
            </a:r>
            <a:r>
              <a:rPr lang="it-IT" dirty="0"/>
              <a:t>: http://</a:t>
            </a:r>
            <a:r>
              <a:rPr lang="it-IT" dirty="0" err="1"/>
              <a:t>www.fao.org</a:t>
            </a:r>
            <a:r>
              <a:rPr lang="it-IT" dirty="0"/>
              <a:t>/3/bl496e/bl496e.pdf </a:t>
            </a:r>
          </a:p>
          <a:p>
            <a:r>
              <a:rPr lang="it-IT" dirty="0"/>
              <a:t>World </a:t>
            </a:r>
            <a:r>
              <a:rPr lang="it-IT" dirty="0" err="1"/>
              <a:t>Bank</a:t>
            </a:r>
            <a:r>
              <a:rPr lang="it-IT" dirty="0"/>
              <a:t>: </a:t>
            </a:r>
            <a:r>
              <a:rPr lang="it-IT" i="1" dirty="0" err="1"/>
              <a:t>Quality</a:t>
            </a:r>
            <a:r>
              <a:rPr lang="it-IT" i="1" dirty="0"/>
              <a:t> </a:t>
            </a:r>
            <a:r>
              <a:rPr lang="it-IT" i="1" dirty="0" err="1"/>
              <a:t>Unknown</a:t>
            </a:r>
            <a:r>
              <a:rPr lang="it-IT" i="1" dirty="0"/>
              <a:t>: The </a:t>
            </a:r>
            <a:r>
              <a:rPr lang="it-IT" i="1" dirty="0" err="1"/>
              <a:t>Invisible</a:t>
            </a:r>
            <a:r>
              <a:rPr lang="it-IT" i="1" dirty="0"/>
              <a:t> Water </a:t>
            </a:r>
            <a:r>
              <a:rPr lang="it-IT" i="1" dirty="0" err="1"/>
              <a:t>Crisis</a:t>
            </a:r>
            <a:r>
              <a:rPr lang="it-IT" dirty="0"/>
              <a:t>: </a:t>
            </a:r>
            <a:r>
              <a:rPr lang="it-IT" dirty="0" err="1"/>
              <a:t>https</a:t>
            </a:r>
            <a:r>
              <a:rPr lang="it-IT" dirty="0"/>
              <a:t>://</a:t>
            </a:r>
            <a:r>
              <a:rPr lang="it-IT" dirty="0" err="1"/>
              <a:t>openknowledge.worldbank.org</a:t>
            </a:r>
            <a:r>
              <a:rPr lang="it-IT" dirty="0"/>
              <a:t>/</a:t>
            </a:r>
            <a:r>
              <a:rPr lang="it-IT" dirty="0" err="1"/>
              <a:t>handle</a:t>
            </a:r>
            <a:r>
              <a:rPr lang="it-IT" dirty="0"/>
              <a:t>/10986/32245 </a:t>
            </a:r>
          </a:p>
          <a:p>
            <a:endParaRPr lang="it-IT" dirty="0"/>
          </a:p>
        </p:txBody>
      </p:sp>
    </p:spTree>
    <p:extLst>
      <p:ext uri="{BB962C8B-B14F-4D97-AF65-F5344CB8AC3E}">
        <p14:creationId xmlns:p14="http://schemas.microsoft.com/office/powerpoint/2010/main" val="29875464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402E455-C486-0443-8D8E-5CC4FEF124F7}"/>
              </a:ext>
            </a:extLst>
          </p:cNvPr>
          <p:cNvSpPr>
            <a:spLocks noGrp="1"/>
          </p:cNvSpPr>
          <p:nvPr>
            <p:ph type="title"/>
          </p:nvPr>
        </p:nvSpPr>
        <p:spPr/>
        <p:txBody>
          <a:bodyPr/>
          <a:lstStyle/>
          <a:p>
            <a:endParaRPr lang="it-IT"/>
          </a:p>
        </p:txBody>
      </p:sp>
      <p:pic>
        <p:nvPicPr>
          <p:cNvPr id="5" name="Segnaposto contenuto 4">
            <a:extLst>
              <a:ext uri="{FF2B5EF4-FFF2-40B4-BE49-F238E27FC236}">
                <a16:creationId xmlns:a16="http://schemas.microsoft.com/office/drawing/2014/main" id="{E6B51268-83BD-C24D-9D38-3026FF1A90E7}"/>
              </a:ext>
            </a:extLst>
          </p:cNvPr>
          <p:cNvPicPr>
            <a:picLocks noGrp="1" noChangeAspect="1"/>
          </p:cNvPicPr>
          <p:nvPr>
            <p:ph idx="1"/>
          </p:nvPr>
        </p:nvPicPr>
        <p:blipFill>
          <a:blip r:embed="rId2"/>
          <a:stretch>
            <a:fillRect/>
          </a:stretch>
        </p:blipFill>
        <p:spPr>
          <a:xfrm>
            <a:off x="1176461" y="2086377"/>
            <a:ext cx="9216789" cy="3587610"/>
          </a:xfrm>
        </p:spPr>
      </p:pic>
    </p:spTree>
    <p:extLst>
      <p:ext uri="{BB962C8B-B14F-4D97-AF65-F5344CB8AC3E}">
        <p14:creationId xmlns:p14="http://schemas.microsoft.com/office/powerpoint/2010/main" val="24054531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29455C9-902D-0149-A42E-86544E6C8051}"/>
              </a:ext>
            </a:extLst>
          </p:cNvPr>
          <p:cNvSpPr>
            <a:spLocks noGrp="1"/>
          </p:cNvSpPr>
          <p:nvPr>
            <p:ph type="title"/>
          </p:nvPr>
        </p:nvSpPr>
        <p:spPr/>
        <p:txBody>
          <a:bodyPr/>
          <a:lstStyle/>
          <a:p>
            <a:endParaRPr lang="it-IT"/>
          </a:p>
        </p:txBody>
      </p:sp>
      <p:pic>
        <p:nvPicPr>
          <p:cNvPr id="5" name="Segnaposto contenuto 4">
            <a:extLst>
              <a:ext uri="{FF2B5EF4-FFF2-40B4-BE49-F238E27FC236}">
                <a16:creationId xmlns:a16="http://schemas.microsoft.com/office/drawing/2014/main" id="{170000ED-BF90-D541-AAB9-CD07AEB8D043}"/>
              </a:ext>
            </a:extLst>
          </p:cNvPr>
          <p:cNvPicPr>
            <a:picLocks noGrp="1" noChangeAspect="1"/>
          </p:cNvPicPr>
          <p:nvPr>
            <p:ph idx="1"/>
          </p:nvPr>
        </p:nvPicPr>
        <p:blipFill>
          <a:blip r:embed="rId2"/>
          <a:stretch>
            <a:fillRect/>
          </a:stretch>
        </p:blipFill>
        <p:spPr>
          <a:xfrm>
            <a:off x="3225114" y="-21686"/>
            <a:ext cx="4794421" cy="6784713"/>
          </a:xfrm>
        </p:spPr>
      </p:pic>
    </p:spTree>
    <p:extLst>
      <p:ext uri="{BB962C8B-B14F-4D97-AF65-F5344CB8AC3E}">
        <p14:creationId xmlns:p14="http://schemas.microsoft.com/office/powerpoint/2010/main" val="20262902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476A542-ADC9-4341-9748-1F193B10DC60}"/>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id="{A61B4E76-9897-D049-8BE5-2EEF8AABF56B}"/>
              </a:ext>
            </a:extLst>
          </p:cNvPr>
          <p:cNvSpPr>
            <a:spLocks noGrp="1"/>
          </p:cNvSpPr>
          <p:nvPr>
            <p:ph idx="1"/>
          </p:nvPr>
        </p:nvSpPr>
        <p:spPr>
          <a:xfrm>
            <a:off x="345989" y="2222287"/>
            <a:ext cx="11027297" cy="4438005"/>
          </a:xfrm>
        </p:spPr>
        <p:txBody>
          <a:bodyPr>
            <a:normAutofit/>
          </a:bodyPr>
          <a:lstStyle/>
          <a:p>
            <a:pPr marL="0" indent="0">
              <a:buNone/>
            </a:pPr>
            <a:r>
              <a:rPr lang="it-IT" sz="2400" dirty="0"/>
              <a:t>la </a:t>
            </a:r>
            <a:r>
              <a:rPr lang="it-IT" sz="2400" b="1" dirty="0"/>
              <a:t>maggiore “rivoluzione sanitaria”</a:t>
            </a:r>
            <a:r>
              <a:rPr lang="it-IT" sz="2400" dirty="0"/>
              <a:t> in termini di numero di vite umane salvate nella storia fino ai nostri giorni, fosse la </a:t>
            </a:r>
            <a:r>
              <a:rPr lang="it-IT" sz="2400" b="1" dirty="0"/>
              <a:t>gestione sicura dell’acqua e dei servizi igienico-sanitari</a:t>
            </a:r>
            <a:r>
              <a:rPr lang="it-IT" sz="2400" dirty="0"/>
              <a:t>, considerata addirittura più rilevante dell’invenzione degli antibiotici, dei vaccini e della stessa scoperta del genoma – che ci consente oggi di identificare i virus e studiare le cure. </a:t>
            </a:r>
            <a:r>
              <a:rPr lang="it-IT" sz="2400" b="1" dirty="0"/>
              <a:t> </a:t>
            </a:r>
          </a:p>
          <a:p>
            <a:pPr marL="0" indent="0">
              <a:buNone/>
            </a:pPr>
            <a:r>
              <a:rPr lang="it-IT" sz="2400" b="1" dirty="0"/>
              <a:t>l’Italia è il paese europeo che presenta il maggior prelievo di acqua potabile</a:t>
            </a:r>
            <a:r>
              <a:rPr lang="it-IT" sz="2400" dirty="0"/>
              <a:t> (dato in crescente incremento negli ultimi decenni, con una recente leggera flessione) con 419 litri/giorno per abitante (2018-2019) corrispondenti a consumi di 237 litri/giorno per abitante, dati i tassi di perdite medie prossime al 40%, ma oltre il 50% proprio nelle aree soggette a siccità e scarsità idrica. </a:t>
            </a:r>
          </a:p>
        </p:txBody>
      </p:sp>
    </p:spTree>
    <p:extLst>
      <p:ext uri="{BB962C8B-B14F-4D97-AF65-F5344CB8AC3E}">
        <p14:creationId xmlns:p14="http://schemas.microsoft.com/office/powerpoint/2010/main" val="39243875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D8CC829-732B-0046-80DF-C6B7C1DE0FC6}"/>
              </a:ext>
            </a:extLst>
          </p:cNvPr>
          <p:cNvSpPr>
            <a:spLocks noGrp="1"/>
          </p:cNvSpPr>
          <p:nvPr>
            <p:ph type="title"/>
          </p:nvPr>
        </p:nvSpPr>
        <p:spPr/>
        <p:txBody>
          <a:bodyPr/>
          <a:lstStyle/>
          <a:p>
            <a:endParaRPr lang="it-IT"/>
          </a:p>
        </p:txBody>
      </p:sp>
      <p:pic>
        <p:nvPicPr>
          <p:cNvPr id="5" name="Segnaposto contenuto 4">
            <a:extLst>
              <a:ext uri="{FF2B5EF4-FFF2-40B4-BE49-F238E27FC236}">
                <a16:creationId xmlns:a16="http://schemas.microsoft.com/office/drawing/2014/main" id="{27BE4421-5316-F247-B74B-F6B944FA0D61}"/>
              </a:ext>
            </a:extLst>
          </p:cNvPr>
          <p:cNvPicPr>
            <a:picLocks noGrp="1" noChangeAspect="1"/>
          </p:cNvPicPr>
          <p:nvPr>
            <p:ph idx="1"/>
          </p:nvPr>
        </p:nvPicPr>
        <p:blipFill>
          <a:blip r:embed="rId2"/>
          <a:stretch>
            <a:fillRect/>
          </a:stretch>
        </p:blipFill>
        <p:spPr>
          <a:xfrm>
            <a:off x="296646" y="840260"/>
            <a:ext cx="6623138" cy="5427179"/>
          </a:xfrm>
        </p:spPr>
      </p:pic>
      <p:pic>
        <p:nvPicPr>
          <p:cNvPr id="7" name="Immagine 6">
            <a:extLst>
              <a:ext uri="{FF2B5EF4-FFF2-40B4-BE49-F238E27FC236}">
                <a16:creationId xmlns:a16="http://schemas.microsoft.com/office/drawing/2014/main" id="{B3979B10-1136-C44F-8FE3-924E2E918BEF}"/>
              </a:ext>
            </a:extLst>
          </p:cNvPr>
          <p:cNvPicPr>
            <a:picLocks noChangeAspect="1"/>
          </p:cNvPicPr>
          <p:nvPr/>
        </p:nvPicPr>
        <p:blipFill>
          <a:blip r:embed="rId3"/>
          <a:stretch>
            <a:fillRect/>
          </a:stretch>
        </p:blipFill>
        <p:spPr>
          <a:xfrm>
            <a:off x="7314789" y="2712823"/>
            <a:ext cx="3930718" cy="2563512"/>
          </a:xfrm>
          <a:prstGeom prst="rect">
            <a:avLst/>
          </a:prstGeom>
        </p:spPr>
      </p:pic>
    </p:spTree>
    <p:extLst>
      <p:ext uri="{BB962C8B-B14F-4D97-AF65-F5344CB8AC3E}">
        <p14:creationId xmlns:p14="http://schemas.microsoft.com/office/powerpoint/2010/main" val="26581597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27FBAAA-011F-A94B-B94B-50F124F4A834}"/>
              </a:ext>
            </a:extLst>
          </p:cNvPr>
          <p:cNvSpPr>
            <a:spLocks noGrp="1"/>
          </p:cNvSpPr>
          <p:nvPr>
            <p:ph type="title"/>
          </p:nvPr>
        </p:nvSpPr>
        <p:spPr/>
        <p:txBody>
          <a:bodyPr/>
          <a:lstStyle/>
          <a:p>
            <a:endParaRPr lang="it-IT"/>
          </a:p>
        </p:txBody>
      </p:sp>
      <p:pic>
        <p:nvPicPr>
          <p:cNvPr id="5" name="Segnaposto contenuto 4">
            <a:extLst>
              <a:ext uri="{FF2B5EF4-FFF2-40B4-BE49-F238E27FC236}">
                <a16:creationId xmlns:a16="http://schemas.microsoft.com/office/drawing/2014/main" id="{E7F44BC6-5859-1B46-993F-920E8B5E05FF}"/>
              </a:ext>
            </a:extLst>
          </p:cNvPr>
          <p:cNvPicPr>
            <a:picLocks noGrp="1" noChangeAspect="1"/>
          </p:cNvPicPr>
          <p:nvPr>
            <p:ph idx="1"/>
          </p:nvPr>
        </p:nvPicPr>
        <p:blipFill>
          <a:blip r:embed="rId2"/>
          <a:stretch>
            <a:fillRect/>
          </a:stretch>
        </p:blipFill>
        <p:spPr>
          <a:xfrm>
            <a:off x="642551" y="817060"/>
            <a:ext cx="5572898" cy="5607035"/>
          </a:xfrm>
        </p:spPr>
      </p:pic>
      <p:sp>
        <p:nvSpPr>
          <p:cNvPr id="6" name="CasellaDiTesto 5">
            <a:extLst>
              <a:ext uri="{FF2B5EF4-FFF2-40B4-BE49-F238E27FC236}">
                <a16:creationId xmlns:a16="http://schemas.microsoft.com/office/drawing/2014/main" id="{2E0AA461-9CDB-0E4D-9F25-0455DCA805E0}"/>
              </a:ext>
            </a:extLst>
          </p:cNvPr>
          <p:cNvSpPr txBox="1"/>
          <p:nvPr/>
        </p:nvSpPr>
        <p:spPr>
          <a:xfrm>
            <a:off x="6969211" y="2643594"/>
            <a:ext cx="4695567" cy="2554545"/>
          </a:xfrm>
          <a:prstGeom prst="rect">
            <a:avLst/>
          </a:prstGeom>
          <a:noFill/>
        </p:spPr>
        <p:txBody>
          <a:bodyPr wrap="square" rtlCol="0">
            <a:spAutoFit/>
          </a:bodyPr>
          <a:lstStyle/>
          <a:p>
            <a:r>
              <a:rPr lang="it-IT" sz="2000" b="1" dirty="0"/>
              <a:t>Dal 1990 mai marzo</a:t>
            </a:r>
            <a:br>
              <a:rPr lang="it-IT" sz="2000" dirty="0"/>
            </a:br>
            <a:r>
              <a:rPr lang="it-IT" sz="2000" b="1" dirty="0"/>
              <a:t>senza temporali</a:t>
            </a:r>
          </a:p>
          <a:p>
            <a:endParaRPr lang="it-IT" sz="2000" b="1" dirty="0"/>
          </a:p>
          <a:p>
            <a:r>
              <a:rPr lang="it-IT" sz="2000" dirty="0"/>
              <a:t>Nel primo trimestre, rispetto alla media stagionale, le minori precipitazioni registrate nelle stazioni di Enemonzo, Gemona e Udine raggiungono il 45, 38 e 44 per cento.</a:t>
            </a:r>
          </a:p>
        </p:txBody>
      </p:sp>
    </p:spTree>
    <p:extLst>
      <p:ext uri="{BB962C8B-B14F-4D97-AF65-F5344CB8AC3E}">
        <p14:creationId xmlns:p14="http://schemas.microsoft.com/office/powerpoint/2010/main" val="31062568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9ED3335-4581-E249-B1AE-9D3AC1884117}"/>
              </a:ext>
            </a:extLst>
          </p:cNvPr>
          <p:cNvSpPr>
            <a:spLocks noGrp="1"/>
          </p:cNvSpPr>
          <p:nvPr>
            <p:ph type="title"/>
          </p:nvPr>
        </p:nvSpPr>
        <p:spPr/>
        <p:txBody>
          <a:bodyPr/>
          <a:lstStyle/>
          <a:p>
            <a:endParaRPr lang="it-IT"/>
          </a:p>
        </p:txBody>
      </p:sp>
      <p:pic>
        <p:nvPicPr>
          <p:cNvPr id="5" name="Segnaposto contenuto 4">
            <a:extLst>
              <a:ext uri="{FF2B5EF4-FFF2-40B4-BE49-F238E27FC236}">
                <a16:creationId xmlns:a16="http://schemas.microsoft.com/office/drawing/2014/main" id="{BAE3B327-8CBB-D745-B2BB-014813543F0A}"/>
              </a:ext>
            </a:extLst>
          </p:cNvPr>
          <p:cNvPicPr>
            <a:picLocks noGrp="1" noChangeAspect="1"/>
          </p:cNvPicPr>
          <p:nvPr>
            <p:ph idx="1"/>
          </p:nvPr>
        </p:nvPicPr>
        <p:blipFill>
          <a:blip r:embed="rId2"/>
          <a:stretch>
            <a:fillRect/>
          </a:stretch>
        </p:blipFill>
        <p:spPr>
          <a:xfrm>
            <a:off x="3163330" y="102003"/>
            <a:ext cx="4967416" cy="6671923"/>
          </a:xfrm>
        </p:spPr>
      </p:pic>
    </p:spTree>
    <p:extLst>
      <p:ext uri="{BB962C8B-B14F-4D97-AF65-F5344CB8AC3E}">
        <p14:creationId xmlns:p14="http://schemas.microsoft.com/office/powerpoint/2010/main" val="18920431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B36F4F5-11E7-1A40-9438-B8ACE32A777F}"/>
              </a:ext>
            </a:extLst>
          </p:cNvPr>
          <p:cNvSpPr>
            <a:spLocks noGrp="1"/>
          </p:cNvSpPr>
          <p:nvPr>
            <p:ph type="title"/>
          </p:nvPr>
        </p:nvSpPr>
        <p:spPr/>
        <p:txBody>
          <a:bodyPr/>
          <a:lstStyle/>
          <a:p>
            <a:r>
              <a:rPr lang="it-IT" dirty="0"/>
              <a:t>1. Le basi</a:t>
            </a:r>
          </a:p>
        </p:txBody>
      </p:sp>
      <p:sp>
        <p:nvSpPr>
          <p:cNvPr id="3" name="Segnaposto contenuto 2">
            <a:extLst>
              <a:ext uri="{FF2B5EF4-FFF2-40B4-BE49-F238E27FC236}">
                <a16:creationId xmlns:a16="http://schemas.microsoft.com/office/drawing/2014/main" id="{4AB68C77-C296-A64C-B3B2-3BEE2FC38969}"/>
              </a:ext>
            </a:extLst>
          </p:cNvPr>
          <p:cNvSpPr>
            <a:spLocks noGrp="1"/>
          </p:cNvSpPr>
          <p:nvPr>
            <p:ph idx="1"/>
          </p:nvPr>
        </p:nvSpPr>
        <p:spPr>
          <a:xfrm>
            <a:off x="515339" y="2150076"/>
            <a:ext cx="10866659" cy="4547286"/>
          </a:xfrm>
        </p:spPr>
        <p:txBody>
          <a:bodyPr>
            <a:normAutofit/>
          </a:bodyPr>
          <a:lstStyle/>
          <a:p>
            <a:pPr marL="0" indent="0">
              <a:buNone/>
            </a:pPr>
            <a:r>
              <a:rPr lang="it-IT" sz="2000" b="1" dirty="0"/>
              <a:t>Quando è la Giornata mondiale dell'acqua?</a:t>
            </a:r>
          </a:p>
          <a:p>
            <a:r>
              <a:rPr lang="it-IT" sz="2000" dirty="0"/>
              <a:t>La Giornata Mondiale dell'Acqua si tiene il 22 marzo di ogni anno. </a:t>
            </a:r>
          </a:p>
          <a:p>
            <a:pPr marL="0" indent="0">
              <a:buNone/>
            </a:pPr>
            <a:r>
              <a:rPr lang="it-IT" sz="2000" b="1" dirty="0"/>
              <a:t>Cos'è la Giornata Mondiale dell'Acqua? </a:t>
            </a:r>
          </a:p>
          <a:p>
            <a:r>
              <a:rPr lang="it-IT" sz="2000" dirty="0"/>
              <a:t>La Giornata Mondiale dell'Acqua è un'osservanza annuale delle Nazioni Unite, iniziata nel 1993, incentrata sull'importanza dell'acqua, coordinata da UN-Water e guidata da uno o più membri e partner di UN-Water con un mandato correlato. </a:t>
            </a:r>
          </a:p>
          <a:p>
            <a:pPr marL="0" indent="0">
              <a:buNone/>
            </a:pPr>
            <a:r>
              <a:rPr lang="it-IT" sz="2000" b="1" dirty="0"/>
              <a:t>Qual è lo scopo della Giornata Mondiale dell'Acqua? </a:t>
            </a:r>
          </a:p>
          <a:p>
            <a:r>
              <a:rPr lang="it-IT" sz="2000" dirty="0"/>
              <a:t>La Giornata Mondiale dell'Acqua celebra l'acqua e aumenta la consapevolezza dei 2 miliardi di persone che vivono senza accesso all'acqua sicura. Si tratta di agire per affrontare la crisi idrica globale. Uno degli obiettivi principali della Giornata Mondiale dell'Acqua è quello di sostenere il raggiungimento dell'Obiettivo di Sviluppo Sostenibile (SDG) 6: acqua e servizi igienici per tutti entro il 2030. </a:t>
            </a:r>
          </a:p>
          <a:p>
            <a:endParaRPr lang="it-IT" dirty="0"/>
          </a:p>
        </p:txBody>
      </p:sp>
    </p:spTree>
    <p:extLst>
      <p:ext uri="{BB962C8B-B14F-4D97-AF65-F5344CB8AC3E}">
        <p14:creationId xmlns:p14="http://schemas.microsoft.com/office/powerpoint/2010/main" val="32978681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361733E-25C0-214F-A7E9-23213EA10281}"/>
              </a:ext>
            </a:extLst>
          </p:cNvPr>
          <p:cNvSpPr>
            <a:spLocks noGrp="1"/>
          </p:cNvSpPr>
          <p:nvPr>
            <p:ph type="title"/>
          </p:nvPr>
        </p:nvSpPr>
        <p:spPr/>
        <p:txBody>
          <a:bodyPr/>
          <a:lstStyle/>
          <a:p>
            <a:r>
              <a:rPr lang="it-IT" dirty="0"/>
              <a:t>1. Le basi</a:t>
            </a:r>
          </a:p>
        </p:txBody>
      </p:sp>
      <p:sp>
        <p:nvSpPr>
          <p:cNvPr id="3" name="Segnaposto contenuto 2">
            <a:extLst>
              <a:ext uri="{FF2B5EF4-FFF2-40B4-BE49-F238E27FC236}">
                <a16:creationId xmlns:a16="http://schemas.microsoft.com/office/drawing/2014/main" id="{572E006F-FB68-1342-BF43-9CF48804DB51}"/>
              </a:ext>
            </a:extLst>
          </p:cNvPr>
          <p:cNvSpPr>
            <a:spLocks noGrp="1"/>
          </p:cNvSpPr>
          <p:nvPr>
            <p:ph idx="1"/>
          </p:nvPr>
        </p:nvSpPr>
        <p:spPr>
          <a:xfrm>
            <a:off x="457200" y="2222287"/>
            <a:ext cx="10916086" cy="4635713"/>
          </a:xfrm>
        </p:spPr>
        <p:txBody>
          <a:bodyPr>
            <a:noAutofit/>
          </a:bodyPr>
          <a:lstStyle/>
          <a:p>
            <a:pPr marL="0" indent="0">
              <a:buNone/>
            </a:pPr>
            <a:r>
              <a:rPr lang="it-IT" sz="2000" b="1" dirty="0"/>
              <a:t>Qual è il tema della Giornata mondiale dell'acqua 2022? </a:t>
            </a:r>
          </a:p>
          <a:p>
            <a:r>
              <a:rPr lang="it-IT" sz="2000" dirty="0"/>
              <a:t>UN-Water stabilisce il tema annuale. Nel 2022, il tema è l'acqua freatica. I temi precedenti possono essere trovati qui: </a:t>
            </a:r>
            <a:r>
              <a:rPr lang="it-IT" sz="2000" dirty="0" err="1"/>
              <a:t>www.worldwaterday.org</a:t>
            </a:r>
            <a:r>
              <a:rPr lang="it-IT" sz="2000" dirty="0"/>
              <a:t>/</a:t>
            </a:r>
            <a:r>
              <a:rPr lang="it-IT" sz="2000" dirty="0" err="1"/>
              <a:t>archives</a:t>
            </a:r>
            <a:r>
              <a:rPr lang="it-IT" sz="2000" dirty="0"/>
              <a:t> </a:t>
            </a:r>
          </a:p>
          <a:p>
            <a:endParaRPr lang="it-IT" sz="2000" dirty="0"/>
          </a:p>
          <a:p>
            <a:pPr marL="0" indent="0">
              <a:buNone/>
            </a:pPr>
            <a:r>
              <a:rPr lang="it-IT" sz="2000" b="1" dirty="0"/>
              <a:t>Cosa succede nella Giornata Mondiale dell'Acqua? </a:t>
            </a:r>
          </a:p>
          <a:p>
            <a:r>
              <a:rPr lang="it-IT" sz="2000" dirty="0"/>
              <a:t>Prima del 22 marzo, persone e organizzazioni organizzano eventi per la Giornata Mondiale dell'Acqua e partecipano alla campagna pubblica globale, lanciata nei mesi precedenti da UN-Water su </a:t>
            </a:r>
            <a:r>
              <a:rPr lang="it-IT" sz="2000" dirty="0" err="1"/>
              <a:t>www.worldwaterday.org</a:t>
            </a:r>
            <a:r>
              <a:rPr lang="it-IT" sz="2000" dirty="0"/>
              <a:t> e sui social media. </a:t>
            </a:r>
          </a:p>
          <a:p>
            <a:r>
              <a:rPr lang="it-IT" sz="2000" dirty="0"/>
              <a:t>Il giorno stesso della Giornata Mondiale dell'Acqua, viene pubblicato il Rapporto sullo Sviluppo Mondiale dell'Acqua delle Nazioni Unite, che si concentra sullo stesso argomento della campagna e raccomanda una direzione politica ai responsabili delle decisioni. </a:t>
            </a:r>
          </a:p>
        </p:txBody>
      </p:sp>
    </p:spTree>
    <p:extLst>
      <p:ext uri="{BB962C8B-B14F-4D97-AF65-F5344CB8AC3E}">
        <p14:creationId xmlns:p14="http://schemas.microsoft.com/office/powerpoint/2010/main" val="40868528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E972843-8B98-B74C-B344-677193C694B5}"/>
              </a:ext>
            </a:extLst>
          </p:cNvPr>
          <p:cNvSpPr>
            <a:spLocks noGrp="1"/>
          </p:cNvSpPr>
          <p:nvPr>
            <p:ph type="title"/>
          </p:nvPr>
        </p:nvSpPr>
        <p:spPr/>
        <p:txBody>
          <a:bodyPr>
            <a:normAutofit/>
          </a:bodyPr>
          <a:lstStyle/>
          <a:p>
            <a:r>
              <a:rPr lang="it-IT" dirty="0"/>
              <a:t>2. Il tema: Acque sotterranee - rendere visibile l'invisibile </a:t>
            </a:r>
          </a:p>
        </p:txBody>
      </p:sp>
      <p:sp>
        <p:nvSpPr>
          <p:cNvPr id="3" name="Segnaposto contenuto 2">
            <a:extLst>
              <a:ext uri="{FF2B5EF4-FFF2-40B4-BE49-F238E27FC236}">
                <a16:creationId xmlns:a16="http://schemas.microsoft.com/office/drawing/2014/main" id="{6865A927-676D-A948-AD9A-13CD8272FB7D}"/>
              </a:ext>
            </a:extLst>
          </p:cNvPr>
          <p:cNvSpPr>
            <a:spLocks noGrp="1"/>
          </p:cNvSpPr>
          <p:nvPr>
            <p:ph idx="1"/>
          </p:nvPr>
        </p:nvSpPr>
        <p:spPr>
          <a:xfrm>
            <a:off x="234778" y="1952369"/>
            <a:ext cx="11553568" cy="4905632"/>
          </a:xfrm>
        </p:spPr>
        <p:txBody>
          <a:bodyPr>
            <a:noAutofit/>
          </a:bodyPr>
          <a:lstStyle/>
          <a:p>
            <a:pPr marL="0" indent="0">
              <a:buNone/>
            </a:pPr>
            <a:r>
              <a:rPr lang="it-IT" sz="2400" dirty="0"/>
              <a:t>- Il tema della Giornata mondiale dell'acqua 2022 è l'acqua sotterranea. Il titolo della campagna è "Acque sotterranee - rendere visibile l'invisibile". Il seguente testo costituisce la narrazione centrale della campagna: </a:t>
            </a:r>
          </a:p>
          <a:p>
            <a:pPr marL="0" indent="0">
              <a:buNone/>
            </a:pPr>
            <a:r>
              <a:rPr lang="it-IT" sz="2400" dirty="0"/>
              <a:t>- Le acque sotterranee sono invisibili, ma il loro impatto è visibile ovunque. </a:t>
            </a:r>
          </a:p>
          <a:p>
            <a:pPr marL="0" indent="0">
              <a:buNone/>
            </a:pPr>
            <a:r>
              <a:rPr lang="it-IT" sz="2400" dirty="0"/>
              <a:t>- Fuori dalla vista, sotto i nostri piedi, l'acqua sotterranea è un tesoro nascosto che arricchisce le nostre vite. Nelle parti più aride del mondo, può essere l'unica acqua che le persone hanno. </a:t>
            </a:r>
          </a:p>
          <a:p>
            <a:pPr marL="0" indent="0">
              <a:buNone/>
            </a:pPr>
            <a:r>
              <a:rPr lang="it-IT" sz="2400" dirty="0"/>
              <a:t>- Quasi tutta l'acqua dolce liquida del mondo è acqua sotterranea, che sostiene le forniture di acqua potabile, i sistemi sanitari, l'agricoltura, l'industria e gli ecosistemi. </a:t>
            </a:r>
          </a:p>
        </p:txBody>
      </p:sp>
    </p:spTree>
    <p:extLst>
      <p:ext uri="{BB962C8B-B14F-4D97-AF65-F5344CB8AC3E}">
        <p14:creationId xmlns:p14="http://schemas.microsoft.com/office/powerpoint/2010/main" val="229183791"/>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4468</TotalTime>
  <Words>2334</Words>
  <Application>Microsoft Macintosh PowerPoint</Application>
  <PresentationFormat>Widescreen</PresentationFormat>
  <Paragraphs>95</Paragraphs>
  <Slides>29</Slides>
  <Notes>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29</vt:i4>
      </vt:variant>
    </vt:vector>
  </HeadingPairs>
  <TitlesOfParts>
    <vt:vector size="33" baseType="lpstr">
      <vt:lpstr>Arial</vt:lpstr>
      <vt:lpstr>Calibri</vt:lpstr>
      <vt:lpstr>Calibri Light</vt:lpstr>
      <vt:lpstr>Tema di Office</vt:lpstr>
      <vt:lpstr>Territorio e Società (LE225)   Corso di Studio  LE07 – Lettere antiche e moderne, arti, comunicazione </vt:lpstr>
      <vt:lpstr>https://www.worldwaterday.org</vt:lpstr>
      <vt:lpstr>Presentazione standard di PowerPoint</vt:lpstr>
      <vt:lpstr>Presentazione standard di PowerPoint</vt:lpstr>
      <vt:lpstr>Presentazione standard di PowerPoint</vt:lpstr>
      <vt:lpstr>Presentazione standard di PowerPoint</vt:lpstr>
      <vt:lpstr>1. Le basi</vt:lpstr>
      <vt:lpstr>1. Le basi</vt:lpstr>
      <vt:lpstr>2. Il tema: Acque sotterranee - rendere visibile l'invisibile </vt:lpstr>
      <vt:lpstr>2. Il tema: Acque sotterranee - rendere visibile l'invisibile </vt:lpstr>
      <vt:lpstr>3. Cosa sono le acque sotterranee? </vt:lpstr>
      <vt:lpstr>4. Perché l'acqua sotterranea è importante? </vt:lpstr>
      <vt:lpstr>5. Perché dovremmo preoccuparci delle acque sotterranee? </vt:lpstr>
      <vt:lpstr>5. Perché dovremmo preoccuparci delle acque sotterranee? </vt:lpstr>
      <vt:lpstr>6. Cosa possiamo fare per le acque sotterranee? </vt:lpstr>
      <vt:lpstr>6. Cosa possiamo fare per le acque sotterranee? </vt:lpstr>
      <vt:lpstr>7. I messaggi chiave della campagna della Giornata Mondiale dell'Acqua 2022</vt:lpstr>
      <vt:lpstr>7. I messaggi chiave della campagna della Giornata Mondiale dell'Acqua 2022</vt:lpstr>
      <vt:lpstr>8 .Gli impatti visibili delle acque sotterranee: </vt:lpstr>
      <vt:lpstr>8 .Gli impatti visibili delle acque sotterranee: </vt:lpstr>
      <vt:lpstr>8 .Gli impatti visibili delle acque sotterranee: </vt:lpstr>
      <vt:lpstr>9. Una risorsa senza confini</vt:lpstr>
      <vt:lpstr>9. Una risorsa senza confini</vt:lpstr>
      <vt:lpstr>10. Qualità delle acque sotterranee e inquinamento </vt:lpstr>
      <vt:lpstr>10 Qualità delle acque sotterranee e inquinamento </vt:lpstr>
      <vt:lpstr>11. Le acque sotterranee e gli obiettivi di sviluppo sostenibile - Sustainable Development Goals SDGs </vt:lpstr>
      <vt:lpstr>Link per maggiori informazioni</vt:lpstr>
      <vt:lpstr>Presentazione standard di PowerPoint</vt:lpstr>
      <vt:lpstr>Presentazione standard di PowerPoint</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Geografia (LE006)   Corso di Studio  LE01 - DISCIPLINE STORICHE E FILOSOFICHE </dc:title>
  <dc:creator>sergio zilli</dc:creator>
  <cp:lastModifiedBy>sergio zilli</cp:lastModifiedBy>
  <cp:revision>50</cp:revision>
  <dcterms:created xsi:type="dcterms:W3CDTF">2022-03-01T08:25:09Z</dcterms:created>
  <dcterms:modified xsi:type="dcterms:W3CDTF">2022-03-23T09:26:10Z</dcterms:modified>
</cp:coreProperties>
</file>