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5"/>
  </p:notesMasterIdLst>
  <p:handoutMasterIdLst>
    <p:handoutMasterId r:id="rId56"/>
  </p:handoutMasterIdLst>
  <p:sldIdLst>
    <p:sldId id="277" r:id="rId3"/>
    <p:sldId id="280" r:id="rId4"/>
    <p:sldId id="303" r:id="rId5"/>
    <p:sldId id="304" r:id="rId6"/>
    <p:sldId id="355" r:id="rId7"/>
    <p:sldId id="305" r:id="rId8"/>
    <p:sldId id="356" r:id="rId9"/>
    <p:sldId id="306" r:id="rId10"/>
    <p:sldId id="357" r:id="rId11"/>
    <p:sldId id="281" r:id="rId12"/>
    <p:sldId id="307" r:id="rId13"/>
    <p:sldId id="308" r:id="rId14"/>
    <p:sldId id="309" r:id="rId15"/>
    <p:sldId id="310" r:id="rId16"/>
    <p:sldId id="379" r:id="rId17"/>
    <p:sldId id="358" r:id="rId18"/>
    <p:sldId id="359" r:id="rId19"/>
    <p:sldId id="311" r:id="rId20"/>
    <p:sldId id="360" r:id="rId21"/>
    <p:sldId id="313" r:id="rId22"/>
    <p:sldId id="361" r:id="rId23"/>
    <p:sldId id="362" r:id="rId24"/>
    <p:sldId id="363" r:id="rId25"/>
    <p:sldId id="370" r:id="rId26"/>
    <p:sldId id="371" r:id="rId27"/>
    <p:sldId id="372" r:id="rId28"/>
    <p:sldId id="364" r:id="rId29"/>
    <p:sldId id="373" r:id="rId30"/>
    <p:sldId id="374" r:id="rId31"/>
    <p:sldId id="375" r:id="rId32"/>
    <p:sldId id="376" r:id="rId33"/>
    <p:sldId id="377" r:id="rId34"/>
    <p:sldId id="378" r:id="rId35"/>
    <p:sldId id="312" r:id="rId36"/>
    <p:sldId id="365" r:id="rId37"/>
    <p:sldId id="366" r:id="rId38"/>
    <p:sldId id="369" r:id="rId39"/>
    <p:sldId id="315" r:id="rId40"/>
    <p:sldId id="367" r:id="rId41"/>
    <p:sldId id="314" r:id="rId42"/>
    <p:sldId id="316" r:id="rId43"/>
    <p:sldId id="317" r:id="rId44"/>
    <p:sldId id="343" r:id="rId45"/>
    <p:sldId id="344" r:id="rId46"/>
    <p:sldId id="318" r:id="rId47"/>
    <p:sldId id="320" r:id="rId48"/>
    <p:sldId id="319" r:id="rId49"/>
    <p:sldId id="368" r:id="rId50"/>
    <p:sldId id="321" r:id="rId51"/>
    <p:sldId id="322" r:id="rId52"/>
    <p:sldId id="380" r:id="rId53"/>
    <p:sldId id="38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528" y="4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3/12/2023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3/12/2023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3/12/2023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3/12/2023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3/12/2023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3/12/2023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3/12/2023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3/12/2023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3/12/2023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3/12/2023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3/12/2023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3/12/2023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3/12/2023</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ants.ensembl.org/index.html" TargetMode="External"/><Relationship Id="rId2" Type="http://schemas.openxmlformats.org/officeDocument/2006/relationships/hyperlink" Target="https://metazoa.ensembl.org/index.html" TargetMode="External"/><Relationship Id="rId1" Type="http://schemas.openxmlformats.org/officeDocument/2006/relationships/slideLayout" Target="../slideLayouts/slideLayout2.xml"/><Relationship Id="rId6" Type="http://schemas.openxmlformats.org/officeDocument/2006/relationships/hyperlink" Target="https://protists.ensembl.org/index.html" TargetMode="External"/><Relationship Id="rId5" Type="http://schemas.openxmlformats.org/officeDocument/2006/relationships/hyperlink" Target="https://fungi.ensembl.org/index.html" TargetMode="External"/><Relationship Id="rId4" Type="http://schemas.openxmlformats.org/officeDocument/2006/relationships/hyperlink" Target="http://bacteria.ensembl.org/index.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cancer.sanger.ac.uk/cosmi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genomicus.biologie.ens.f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genome.ucsc.edu/"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ncbi.nlm.nih.gov/data-hub/genome/" TargetMode="External"/><Relationship Id="rId2" Type="http://schemas.openxmlformats.org/officeDocument/2006/relationships/hyperlink" Target="https://www.ncbi.nlm.nih.gov/genome/"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proteinatlas.org/"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enome-euro.ucsc.edu/cgi-bin/hgGateway" TargetMode="External"/><Relationship Id="rId2" Type="http://schemas.openxmlformats.org/officeDocument/2006/relationships/hyperlink" Target="http://www.ensembl.org/index.html" TargetMode="External"/><Relationship Id="rId1" Type="http://schemas.openxmlformats.org/officeDocument/2006/relationships/slideLayout" Target="../slideLayouts/slideLayout2.xml"/><Relationship Id="rId5" Type="http://schemas.openxmlformats.org/officeDocument/2006/relationships/hyperlink" Target="https://rapdb.dna.affrc.go.jp/" TargetMode="External"/><Relationship Id="rId4" Type="http://schemas.openxmlformats.org/officeDocument/2006/relationships/hyperlink" Target="https://www.ncbi.nlm.nih.gov/genome/gd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gtexportal.org/"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4</a:t>
            </a:r>
            <a:br>
              <a:rPr lang="it-IT" sz="4800" dirty="0" smtClean="0"/>
            </a:br>
            <a:r>
              <a:rPr lang="it-IT" sz="4800" dirty="0" err="1" smtClean="0"/>
              <a:t>Genome</a:t>
            </a:r>
            <a:r>
              <a:rPr lang="it-IT" sz="4800" dirty="0" smtClean="0"/>
              <a:t> </a:t>
            </a:r>
            <a:r>
              <a:rPr lang="it-IT" sz="4800" dirty="0" err="1" smtClean="0"/>
              <a:t>Browsers</a:t>
            </a:r>
            <a:r>
              <a:rPr lang="it-IT" sz="4800" dirty="0" smtClean="0"/>
              <a:t> – </a:t>
            </a:r>
            <a:r>
              <a:rPr lang="it-IT" sz="4800" dirty="0" err="1" smtClean="0"/>
              <a:t>Ensembl</a:t>
            </a:r>
            <a:r>
              <a:rPr lang="it-IT" sz="4800" dirty="0" smtClean="0"/>
              <a:t> e UCSC</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9299" y="506453"/>
            <a:ext cx="9509760" cy="4343400"/>
          </a:xfrm>
        </p:spPr>
        <p:txBody>
          <a:bodyPr>
            <a:noAutofit/>
          </a:bodyPr>
          <a:lstStyle/>
          <a:p>
            <a:pPr marL="45720" indent="0">
              <a:buNone/>
            </a:pPr>
            <a:r>
              <a:rPr lang="en-US" sz="2400" dirty="0" smtClean="0"/>
              <a:t>Ma non solo…</a:t>
            </a:r>
          </a:p>
          <a:p>
            <a:pPr marL="45720" indent="0" algn="just">
              <a:buNone/>
            </a:pPr>
            <a:r>
              <a:rPr lang="it-IT" sz="2400" dirty="0" smtClean="0"/>
              <a:t>Con il proliferare di nuovi genomi di organismi non modello, </a:t>
            </a:r>
            <a:r>
              <a:rPr lang="it-IT" sz="2400" dirty="0" err="1" smtClean="0"/>
              <a:t>Ensembl</a:t>
            </a:r>
            <a:r>
              <a:rPr lang="it-IT" sz="2400" dirty="0" smtClean="0"/>
              <a:t> si è espanso ed ora comprende nuova sezioni chiamate </a:t>
            </a:r>
            <a:r>
              <a:rPr lang="it-IT" sz="2400" b="1" dirty="0" err="1" smtClean="0"/>
              <a:t>Ensembl</a:t>
            </a:r>
            <a:r>
              <a:rPr lang="it-IT" sz="2400" b="1" dirty="0" smtClean="0"/>
              <a:t> </a:t>
            </a:r>
            <a:r>
              <a:rPr lang="it-IT" sz="2400" b="1" dirty="0" err="1" smtClean="0"/>
              <a:t>Metazoa</a:t>
            </a:r>
            <a:r>
              <a:rPr lang="it-IT" sz="2400" dirty="0" smtClean="0"/>
              <a:t>, </a:t>
            </a:r>
            <a:r>
              <a:rPr lang="it-IT" sz="2400" b="1" dirty="0" err="1" smtClean="0"/>
              <a:t>Ensembl</a:t>
            </a:r>
            <a:r>
              <a:rPr lang="it-IT" sz="2400" b="1" dirty="0" smtClean="0"/>
              <a:t> </a:t>
            </a:r>
            <a:r>
              <a:rPr lang="it-IT" sz="2400" b="1" dirty="0" err="1" smtClean="0"/>
              <a:t>Plants</a:t>
            </a:r>
            <a:r>
              <a:rPr lang="it-IT" sz="2400" dirty="0" smtClean="0"/>
              <a:t>, </a:t>
            </a:r>
            <a:r>
              <a:rPr lang="it-IT" sz="2400" b="1" dirty="0" err="1" smtClean="0"/>
              <a:t>Ensembl</a:t>
            </a:r>
            <a:r>
              <a:rPr lang="it-IT" sz="2400" b="1" dirty="0" smtClean="0"/>
              <a:t> Fungi, </a:t>
            </a:r>
            <a:r>
              <a:rPr lang="it-IT" sz="2400" b="1" dirty="0" err="1" smtClean="0"/>
              <a:t>Ensembl</a:t>
            </a:r>
            <a:r>
              <a:rPr lang="it-IT" sz="2400" b="1" dirty="0" smtClean="0"/>
              <a:t> </a:t>
            </a:r>
            <a:r>
              <a:rPr lang="it-IT" sz="2400" b="1" dirty="0" err="1" smtClean="0"/>
              <a:t>Protists</a:t>
            </a:r>
            <a:r>
              <a:rPr lang="it-IT" sz="2400" b="1" dirty="0" smtClean="0"/>
              <a:t> </a:t>
            </a:r>
            <a:r>
              <a:rPr lang="it-IT" sz="2400" dirty="0" smtClean="0"/>
              <a:t>ed </a:t>
            </a:r>
            <a:r>
              <a:rPr lang="it-IT" sz="2400" b="1" dirty="0" err="1" smtClean="0"/>
              <a:t>Ensembl</a:t>
            </a:r>
            <a:r>
              <a:rPr lang="it-IT" sz="2400" b="1" dirty="0" smtClean="0"/>
              <a:t> </a:t>
            </a:r>
            <a:r>
              <a:rPr lang="it-IT" sz="2400" b="1" dirty="0" err="1" smtClean="0"/>
              <a:t>Bacteria</a:t>
            </a:r>
            <a:r>
              <a:rPr lang="it-IT" sz="2400" b="1" dirty="0" smtClean="0"/>
              <a:t> </a:t>
            </a:r>
            <a:r>
              <a:rPr lang="it-IT" sz="2400" dirty="0" smtClean="0"/>
              <a:t>che comprendono animali invertebrati, piante, funghi, protisti e batteri di gruppi molto lontani tra loro</a:t>
            </a:r>
            <a:endParaRPr lang="en-US" sz="2400" dirty="0"/>
          </a:p>
          <a:p>
            <a:pPr marL="45720" indent="0">
              <a:buNone/>
            </a:pPr>
            <a:r>
              <a:rPr lang="it-IT" sz="2400" dirty="0">
                <a:hlinkClick r:id="rId2"/>
              </a:rPr>
              <a:t>https://</a:t>
            </a:r>
            <a:r>
              <a:rPr lang="it-IT" sz="2400" dirty="0" smtClean="0">
                <a:hlinkClick r:id="rId2"/>
              </a:rPr>
              <a:t>metazoa.ensembl.org/index.html</a:t>
            </a:r>
            <a:endParaRPr lang="it-IT" sz="2400" dirty="0" smtClean="0"/>
          </a:p>
          <a:p>
            <a:pPr marL="45720" indent="0">
              <a:buNone/>
            </a:pPr>
            <a:r>
              <a:rPr lang="it-IT" sz="2400" dirty="0">
                <a:hlinkClick r:id="rId3"/>
              </a:rPr>
              <a:t>https://</a:t>
            </a:r>
            <a:r>
              <a:rPr lang="it-IT" sz="2400" dirty="0" smtClean="0">
                <a:hlinkClick r:id="rId3"/>
              </a:rPr>
              <a:t>plants.ensembl.org/index.html</a:t>
            </a:r>
            <a:endParaRPr lang="it-IT" sz="2400" dirty="0" smtClean="0"/>
          </a:p>
          <a:p>
            <a:pPr marL="45720" indent="0">
              <a:buNone/>
            </a:pPr>
            <a:r>
              <a:rPr lang="it-IT" sz="2400" dirty="0">
                <a:hlinkClick r:id="rId4"/>
              </a:rPr>
              <a:t>http://</a:t>
            </a:r>
            <a:r>
              <a:rPr lang="it-IT" sz="2400" dirty="0" smtClean="0">
                <a:hlinkClick r:id="rId4"/>
              </a:rPr>
              <a:t>bacteria.ensembl.org/index.html</a:t>
            </a:r>
            <a:endParaRPr lang="it-IT" sz="2400" dirty="0" smtClean="0"/>
          </a:p>
          <a:p>
            <a:pPr marL="45720" indent="0">
              <a:buNone/>
            </a:pPr>
            <a:r>
              <a:rPr lang="it-IT" sz="2400" dirty="0">
                <a:hlinkClick r:id="rId5"/>
              </a:rPr>
              <a:t>https://</a:t>
            </a:r>
            <a:r>
              <a:rPr lang="it-IT" sz="2400" dirty="0" smtClean="0">
                <a:hlinkClick r:id="rId5"/>
              </a:rPr>
              <a:t>fungi.ensembl.org/index.html</a:t>
            </a:r>
            <a:endParaRPr lang="it-IT" sz="2400" dirty="0" smtClean="0"/>
          </a:p>
          <a:p>
            <a:pPr marL="45720" indent="0">
              <a:buNone/>
            </a:pPr>
            <a:r>
              <a:rPr lang="it-IT" sz="2400" dirty="0">
                <a:hlinkClick r:id="rId6"/>
              </a:rPr>
              <a:t>https://</a:t>
            </a:r>
            <a:r>
              <a:rPr lang="it-IT" sz="2400" dirty="0" smtClean="0">
                <a:hlinkClick r:id="rId6"/>
              </a:rPr>
              <a:t>protists.ensembl.org/index.html</a:t>
            </a:r>
            <a:r>
              <a:rPr lang="it-IT" sz="2400" dirty="0" smtClean="0"/>
              <a:t> </a:t>
            </a:r>
          </a:p>
          <a:p>
            <a:pPr marL="45720" indent="0">
              <a:buNone/>
            </a:pPr>
            <a:endParaRPr lang="it-IT" sz="2400" dirty="0" smtClean="0"/>
          </a:p>
          <a:p>
            <a:pPr marL="45720" indent="0">
              <a:buNone/>
            </a:pPr>
            <a:endParaRPr lang="it-IT" sz="2400" dirty="0"/>
          </a:p>
          <a:p>
            <a:pPr marL="45720" indent="0">
              <a:buNone/>
            </a:pPr>
            <a:endParaRPr lang="it-IT" sz="2400" dirty="0"/>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smtClean="0"/>
              <a:t>ENSEMBL – ALCUNE NOTE</a:t>
            </a:r>
            <a:endParaRPr lang="it-IT" dirty="0"/>
          </a:p>
        </p:txBody>
      </p:sp>
      <p:sp>
        <p:nvSpPr>
          <p:cNvPr id="3" name="Content Placeholder 2"/>
          <p:cNvSpPr>
            <a:spLocks noGrp="1"/>
          </p:cNvSpPr>
          <p:nvPr>
            <p:ph idx="1"/>
          </p:nvPr>
        </p:nvSpPr>
        <p:spPr>
          <a:xfrm>
            <a:off x="689610" y="1177290"/>
            <a:ext cx="5596890" cy="5006340"/>
          </a:xfrm>
        </p:spPr>
        <p:txBody>
          <a:bodyPr>
            <a:normAutofit fontScale="85000" lnSpcReduction="20000"/>
          </a:bodyPr>
          <a:lstStyle/>
          <a:p>
            <a:pPr marL="45720" indent="0" algn="just">
              <a:buNone/>
            </a:pPr>
            <a:r>
              <a:rPr lang="it-IT" dirty="0" smtClean="0"/>
              <a:t>Tutti i genomi depositati in </a:t>
            </a:r>
            <a:r>
              <a:rPr lang="it-IT" dirty="0" err="1" smtClean="0"/>
              <a:t>Ensembl</a:t>
            </a:r>
            <a:r>
              <a:rPr lang="it-IT" dirty="0" smtClean="0"/>
              <a:t> sono annotati utilizzando </a:t>
            </a:r>
            <a:r>
              <a:rPr lang="it-IT" b="1" dirty="0" smtClean="0"/>
              <a:t>pipeline ben consolidate </a:t>
            </a:r>
            <a:r>
              <a:rPr lang="it-IT" dirty="0" smtClean="0"/>
              <a:t>(= con gli stessi metodi), garantendo quindi uno standard qualitativo ugualmente elevato</a:t>
            </a:r>
          </a:p>
          <a:p>
            <a:pPr marL="45720" indent="0" algn="just">
              <a:buNone/>
            </a:pPr>
            <a:r>
              <a:rPr lang="it-IT" b="1" dirty="0" smtClean="0"/>
              <a:t>Ogni genoma viene periodicamente aggiornato. Pertanto sono disponibili più versioni caratterizzate da un codice distinto.</a:t>
            </a:r>
          </a:p>
          <a:p>
            <a:pPr marL="45720" indent="0" algn="just">
              <a:buNone/>
            </a:pPr>
            <a:r>
              <a:rPr lang="it-IT" dirty="0" smtClean="0"/>
              <a:t>La release più recente del genoma umano per esempio è </a:t>
            </a:r>
            <a:r>
              <a:rPr lang="it-IT" dirty="0"/>
              <a:t>la </a:t>
            </a:r>
            <a:r>
              <a:rPr lang="it-IT" dirty="0" smtClean="0"/>
              <a:t>GRCh38.p13</a:t>
            </a:r>
          </a:p>
          <a:p>
            <a:pPr marL="45720" indent="0" algn="just">
              <a:buNone/>
            </a:pPr>
            <a:r>
              <a:rPr lang="it-IT" dirty="0" smtClean="0"/>
              <a:t>Ad ogni release possono comparire/sparire alcune annotazioni sulla base di nuove evidenze sperimentali o correzioni di predizioni </a:t>
            </a:r>
            <a:r>
              <a:rPr lang="it-IT" i="1" dirty="0" smtClean="0"/>
              <a:t>in </a:t>
            </a:r>
            <a:r>
              <a:rPr lang="it-IT" i="1" dirty="0" err="1" smtClean="0"/>
              <a:t>silico</a:t>
            </a:r>
            <a:endParaRPr lang="it-IT" i="1" dirty="0" smtClean="0"/>
          </a:p>
          <a:p>
            <a:pPr marL="45720" indent="0" algn="just">
              <a:buNone/>
            </a:pPr>
            <a:r>
              <a:rPr lang="it-IT" dirty="0" smtClean="0"/>
              <a:t>Più raramente l’assemblaggio genomico stesso può essere migliorato </a:t>
            </a:r>
            <a:r>
              <a:rPr lang="it-IT" dirty="0" smtClean="0"/>
              <a:t>(cosa vera anche per il genoma umano, grazie al consorzio T2T – </a:t>
            </a:r>
            <a:r>
              <a:rPr lang="it-IT" dirty="0" err="1" smtClean="0"/>
              <a:t>Telomere</a:t>
            </a:r>
            <a:r>
              <a:rPr lang="it-IT" dirty="0" smtClean="0"/>
              <a:t> To </a:t>
            </a:r>
            <a:r>
              <a:rPr lang="it-IT" dirty="0" err="1" smtClean="0"/>
              <a:t>Telomere</a:t>
            </a:r>
            <a:r>
              <a:rPr lang="it-IT" dirty="0" smtClean="0"/>
              <a:t>)</a:t>
            </a:r>
            <a:endParaRPr lang="it-IT" dirty="0"/>
          </a:p>
          <a:p>
            <a:pPr marL="45720" indent="0" algn="just">
              <a:buNone/>
            </a:pPr>
            <a:r>
              <a:rPr lang="it-IT" dirty="0" smtClean="0"/>
              <a:t>Il link </a:t>
            </a:r>
            <a:r>
              <a:rPr lang="it-IT" b="1" dirty="0" smtClean="0"/>
              <a:t>«More </a:t>
            </a:r>
            <a:r>
              <a:rPr lang="it-IT" b="1" dirty="0" err="1" smtClean="0"/>
              <a:t>about</a:t>
            </a:r>
            <a:r>
              <a:rPr lang="it-IT" b="1" dirty="0" smtClean="0"/>
              <a:t> </a:t>
            </a:r>
            <a:r>
              <a:rPr lang="it-IT" b="1" dirty="0" err="1" smtClean="0"/>
              <a:t>this</a:t>
            </a:r>
            <a:r>
              <a:rPr lang="it-IT" b="1" dirty="0" smtClean="0"/>
              <a:t> </a:t>
            </a:r>
            <a:r>
              <a:rPr lang="it-IT" b="1" dirty="0" err="1" smtClean="0"/>
              <a:t>genebuild</a:t>
            </a:r>
            <a:r>
              <a:rPr lang="it-IT" b="1" dirty="0" smtClean="0"/>
              <a:t>» </a:t>
            </a:r>
            <a:r>
              <a:rPr lang="it-IT" dirty="0" smtClean="0"/>
              <a:t>ci permette di recuperare tutte le informazioni di cui abbiamo bisogno</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834" y="1028700"/>
            <a:ext cx="2333951" cy="87642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2086377"/>
            <a:ext cx="5312568" cy="4245844"/>
          </a:xfrm>
          <a:prstGeom prst="rect">
            <a:avLst/>
          </a:prstGeom>
        </p:spPr>
      </p:pic>
    </p:spTree>
    <p:extLst>
      <p:ext uri="{BB962C8B-B14F-4D97-AF65-F5344CB8AC3E}">
        <p14:creationId xmlns:p14="http://schemas.microsoft.com/office/powerpoint/2010/main" val="168937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14851"/>
            <a:ext cx="9509760" cy="608109"/>
          </a:xfrm>
        </p:spPr>
        <p:txBody>
          <a:bodyPr/>
          <a:lstStyle/>
          <a:p>
            <a:r>
              <a:rPr lang="it-IT" dirty="0" smtClean="0"/>
              <a:t>ANNOTAZIONE</a:t>
            </a:r>
            <a:endParaRPr lang="it-IT" dirty="0"/>
          </a:p>
        </p:txBody>
      </p:sp>
      <p:sp>
        <p:nvSpPr>
          <p:cNvPr id="4" name="TextBox 3"/>
          <p:cNvSpPr txBox="1"/>
          <p:nvPr/>
        </p:nvSpPr>
        <p:spPr>
          <a:xfrm>
            <a:off x="644366" y="938848"/>
            <a:ext cx="10819924" cy="3477875"/>
          </a:xfrm>
          <a:prstGeom prst="rect">
            <a:avLst/>
          </a:prstGeom>
          <a:noFill/>
        </p:spPr>
        <p:txBody>
          <a:bodyPr wrap="square" rtlCol="0">
            <a:spAutoFit/>
          </a:bodyPr>
          <a:lstStyle/>
          <a:p>
            <a:pPr algn="just"/>
            <a:r>
              <a:rPr lang="it-IT" sz="2000" dirty="0" smtClean="0"/>
              <a:t>Per «annotazione» si intende il processo con cui vengono assegnate informazioni relative alla posizione di geni, trascritti, varianti ed elementi di regolazione su un genoma</a:t>
            </a:r>
          </a:p>
          <a:p>
            <a:pPr algn="just"/>
            <a:endParaRPr lang="it-IT" sz="2000" dirty="0"/>
          </a:p>
          <a:p>
            <a:pPr algn="just"/>
            <a:r>
              <a:rPr lang="it-IT" sz="2000" dirty="0" smtClean="0"/>
              <a:t>Tutte le annotazioni di </a:t>
            </a:r>
            <a:r>
              <a:rPr lang="it-IT" sz="2000" dirty="0" err="1" smtClean="0"/>
              <a:t>Ensembl</a:t>
            </a:r>
            <a:r>
              <a:rPr lang="it-IT" sz="2000" dirty="0" smtClean="0"/>
              <a:t> sono basate su un complesso mix di dati di espressione genica, predizioni computazionali ed evidenze basate sulla similarità di sequenza con altri organismi (basate su BLAST, che vedremo nelle prossime lezioni)</a:t>
            </a:r>
          </a:p>
          <a:p>
            <a:pPr algn="just"/>
            <a:endParaRPr lang="it-IT" sz="2000" dirty="0"/>
          </a:p>
          <a:p>
            <a:pPr algn="just"/>
            <a:r>
              <a:rPr lang="it-IT" sz="2000" dirty="0" smtClean="0"/>
              <a:t>L’annotazione può essere di tipo «strutturale» (assegnare le coordinate rispetto ad un cromosoma) o «funzionale» (che nome devo dare ad un determinato gene? Che ruolo biologico ha?)</a:t>
            </a:r>
            <a:endParaRPr lang="it-IT" sz="2000" dirty="0"/>
          </a:p>
        </p:txBody>
      </p:sp>
      <p:pic>
        <p:nvPicPr>
          <p:cNvPr id="5" name="Picture 5" descr="MCj0278848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700" y="4359275"/>
            <a:ext cx="1289050" cy="1439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4791075"/>
            <a:ext cx="8763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827088" y="579913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Protein/ mRNA</a:t>
            </a:r>
            <a:endParaRPr lang="en-US" altLang="en-US"/>
          </a:p>
        </p:txBody>
      </p:sp>
      <p:sp>
        <p:nvSpPr>
          <p:cNvPr id="8" name="Text Box 8"/>
          <p:cNvSpPr txBox="1">
            <a:spLocks noChangeArrowheads="1"/>
          </p:cNvSpPr>
          <p:nvPr/>
        </p:nvSpPr>
        <p:spPr bwMode="auto">
          <a:xfrm>
            <a:off x="3079750" y="5799138"/>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Sequence Assembly</a:t>
            </a:r>
            <a:endParaRPr lang="en-US" altLang="en-US"/>
          </a:p>
        </p:txBody>
      </p:sp>
      <p:sp>
        <p:nvSpPr>
          <p:cNvPr id="9" name="Line 9"/>
          <p:cNvSpPr>
            <a:spLocks noChangeShapeType="1"/>
          </p:cNvSpPr>
          <p:nvPr/>
        </p:nvSpPr>
        <p:spPr bwMode="auto">
          <a:xfrm>
            <a:off x="5292725" y="5151438"/>
            <a:ext cx="649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a:off x="2773363" y="49355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rot="5400000">
            <a:off x="2775744" y="4917282"/>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3813" y="4719638"/>
            <a:ext cx="15843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5006975"/>
            <a:ext cx="21209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332413"/>
            <a:ext cx="2160588"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5"/>
          <p:cNvSpPr txBox="1">
            <a:spLocks noChangeArrowheads="1"/>
          </p:cNvSpPr>
          <p:nvPr/>
        </p:nvSpPr>
        <p:spPr bwMode="auto">
          <a:xfrm>
            <a:off x="6173788" y="5792788"/>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Ensembl Genes</a:t>
            </a:r>
            <a:endParaRPr lang="en-US" altLang="en-US"/>
          </a:p>
        </p:txBody>
      </p:sp>
    </p:spTree>
    <p:extLst>
      <p:ext uri="{BB962C8B-B14F-4D97-AF65-F5344CB8AC3E}">
        <p14:creationId xmlns:p14="http://schemas.microsoft.com/office/powerpoint/2010/main" val="14591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518922"/>
            <a:ext cx="9509760" cy="784098"/>
          </a:xfrm>
        </p:spPr>
        <p:txBody>
          <a:bodyPr>
            <a:normAutofit fontScale="90000"/>
          </a:bodyPr>
          <a:lstStyle/>
          <a:p>
            <a:r>
              <a:rPr lang="it-IT" sz="3200" dirty="0" smtClean="0"/>
              <a:t>COME SONO GESTITE TUTTE QUESTE INFO IN UN GENOME BROWSER?</a:t>
            </a:r>
            <a:endParaRPr lang="it-IT" sz="3200" dirty="0"/>
          </a:p>
        </p:txBody>
      </p:sp>
      <p:sp>
        <p:nvSpPr>
          <p:cNvPr id="3" name="CasellaDiTesto 2"/>
          <p:cNvSpPr txBox="1"/>
          <p:nvPr/>
        </p:nvSpPr>
        <p:spPr>
          <a:xfrm>
            <a:off x="6642146" y="1817370"/>
            <a:ext cx="4541628" cy="1865126"/>
          </a:xfrm>
          <a:prstGeom prst="rect">
            <a:avLst/>
          </a:prstGeom>
          <a:noFill/>
        </p:spPr>
        <p:txBody>
          <a:bodyPr wrap="none" rtlCol="0">
            <a:spAutoFit/>
          </a:bodyPr>
          <a:lstStyle/>
          <a:p>
            <a:pPr>
              <a:lnSpc>
                <a:spcPct val="90000"/>
              </a:lnSpc>
            </a:pPr>
            <a:r>
              <a:rPr lang="en-GB" altLang="en-US" b="1" u="sng" dirty="0" smtClean="0"/>
              <a:t>STRUTTURA DEGLI ID INTERNI DI ENSEMBL</a:t>
            </a:r>
          </a:p>
          <a:p>
            <a:pPr>
              <a:lnSpc>
                <a:spcPct val="90000"/>
              </a:lnSpc>
            </a:pPr>
            <a:endParaRPr lang="en-GB" altLang="en-US" b="1" dirty="0"/>
          </a:p>
          <a:p>
            <a:pPr>
              <a:lnSpc>
                <a:spcPct val="90000"/>
              </a:lnSpc>
            </a:pPr>
            <a:r>
              <a:rPr lang="en-GB" altLang="en-US" b="1" dirty="0" smtClean="0"/>
              <a:t>ENS</a:t>
            </a:r>
            <a:r>
              <a:rPr lang="en-GB" altLang="en-US" b="1" dirty="0" smtClean="0">
                <a:solidFill>
                  <a:srgbClr val="A40000"/>
                </a:solidFill>
              </a:rPr>
              <a:t>G</a:t>
            </a:r>
            <a:r>
              <a:rPr lang="en-GB" altLang="en-US" b="1" dirty="0" smtClean="0"/>
              <a:t>###	</a:t>
            </a:r>
            <a:r>
              <a:rPr lang="en-GB" altLang="en-US" b="1" dirty="0" err="1" smtClean="0"/>
              <a:t>Ensembl</a:t>
            </a:r>
            <a:r>
              <a:rPr lang="en-GB" altLang="en-US" b="1" dirty="0" smtClean="0"/>
              <a:t> </a:t>
            </a:r>
            <a:r>
              <a:rPr lang="en-GB" altLang="en-US" b="1" dirty="0">
                <a:solidFill>
                  <a:srgbClr val="A40000"/>
                </a:solidFill>
              </a:rPr>
              <a:t>Gene</a:t>
            </a:r>
            <a:r>
              <a:rPr lang="en-GB" altLang="en-US" b="1" dirty="0"/>
              <a:t> ID</a:t>
            </a:r>
          </a:p>
          <a:p>
            <a:pPr>
              <a:lnSpc>
                <a:spcPct val="90000"/>
              </a:lnSpc>
            </a:pPr>
            <a:r>
              <a:rPr lang="en-GB" altLang="en-US" b="1" dirty="0"/>
              <a:t>ENS</a:t>
            </a:r>
            <a:r>
              <a:rPr lang="en-GB" altLang="en-US" b="1" dirty="0">
                <a:solidFill>
                  <a:srgbClr val="A40000"/>
                </a:solidFill>
              </a:rPr>
              <a:t>T</a:t>
            </a:r>
            <a:r>
              <a:rPr lang="en-GB" altLang="en-US" b="1" dirty="0"/>
              <a:t>###</a:t>
            </a:r>
            <a:r>
              <a:rPr lang="en-GB" altLang="en-US" b="1" dirty="0">
                <a:solidFill>
                  <a:schemeClr val="accent2"/>
                </a:solidFill>
              </a:rPr>
              <a:t>	</a:t>
            </a:r>
            <a:r>
              <a:rPr lang="en-GB" altLang="en-US" b="1" dirty="0" smtClean="0">
                <a:solidFill>
                  <a:schemeClr val="accent2"/>
                </a:solidFill>
              </a:rPr>
              <a:t>	</a:t>
            </a:r>
            <a:r>
              <a:rPr lang="en-GB" altLang="en-US" b="1" dirty="0" err="1" smtClean="0"/>
              <a:t>Ensembl</a:t>
            </a:r>
            <a:r>
              <a:rPr lang="en-GB" altLang="en-US" b="1" dirty="0" smtClean="0"/>
              <a:t> </a:t>
            </a:r>
            <a:r>
              <a:rPr lang="en-GB" altLang="en-US" b="1" dirty="0">
                <a:solidFill>
                  <a:srgbClr val="A40000"/>
                </a:solidFill>
              </a:rPr>
              <a:t>Transcript</a:t>
            </a:r>
            <a:r>
              <a:rPr lang="en-GB" altLang="en-US" b="1" dirty="0"/>
              <a:t> ID</a:t>
            </a:r>
          </a:p>
          <a:p>
            <a:pPr>
              <a:lnSpc>
                <a:spcPct val="90000"/>
              </a:lnSpc>
            </a:pPr>
            <a:r>
              <a:rPr lang="en-GB" altLang="en-US" b="1" dirty="0"/>
              <a:t>ENS</a:t>
            </a:r>
            <a:r>
              <a:rPr lang="en-GB" altLang="en-US" b="1" dirty="0">
                <a:solidFill>
                  <a:srgbClr val="A40000"/>
                </a:solidFill>
              </a:rPr>
              <a:t>P</a:t>
            </a:r>
            <a:r>
              <a:rPr lang="en-GB" altLang="en-US" b="1" dirty="0" smtClean="0"/>
              <a:t>###	</a:t>
            </a:r>
            <a:r>
              <a:rPr lang="en-GB" altLang="en-US" b="1" dirty="0" err="1" smtClean="0"/>
              <a:t>Ensembl</a:t>
            </a:r>
            <a:r>
              <a:rPr lang="en-GB" altLang="en-US" b="1" dirty="0" smtClean="0"/>
              <a:t> </a:t>
            </a:r>
            <a:r>
              <a:rPr lang="en-GB" altLang="en-US" b="1" dirty="0">
                <a:solidFill>
                  <a:srgbClr val="A40000"/>
                </a:solidFill>
              </a:rPr>
              <a:t>Peptide </a:t>
            </a:r>
            <a:r>
              <a:rPr lang="en-GB" altLang="en-US" b="1" dirty="0"/>
              <a:t>ID</a:t>
            </a:r>
          </a:p>
          <a:p>
            <a:pPr>
              <a:lnSpc>
                <a:spcPct val="90000"/>
              </a:lnSpc>
            </a:pPr>
            <a:r>
              <a:rPr lang="en-GB" altLang="en-US" b="1" dirty="0"/>
              <a:t>ENS</a:t>
            </a:r>
            <a:r>
              <a:rPr lang="en-GB" altLang="en-US" b="1" dirty="0">
                <a:solidFill>
                  <a:srgbClr val="A40000"/>
                </a:solidFill>
              </a:rPr>
              <a:t>E</a:t>
            </a:r>
            <a:r>
              <a:rPr lang="en-GB" altLang="en-US" b="1" dirty="0" smtClean="0"/>
              <a:t>###</a:t>
            </a:r>
            <a:r>
              <a:rPr lang="en-GB" altLang="en-US" b="1" dirty="0" smtClean="0">
                <a:solidFill>
                  <a:schemeClr val="accent2"/>
                </a:solidFill>
              </a:rPr>
              <a:t>	</a:t>
            </a:r>
            <a:r>
              <a:rPr lang="en-GB" altLang="en-US" b="1" dirty="0" err="1" smtClean="0"/>
              <a:t>Ensembl</a:t>
            </a:r>
            <a:r>
              <a:rPr lang="en-GB" altLang="en-US" b="1" dirty="0" smtClean="0"/>
              <a:t> </a:t>
            </a:r>
            <a:r>
              <a:rPr lang="en-GB" altLang="en-US" b="1" dirty="0">
                <a:solidFill>
                  <a:srgbClr val="A40000"/>
                </a:solidFill>
              </a:rPr>
              <a:t>Exon</a:t>
            </a:r>
            <a:r>
              <a:rPr lang="en-GB" altLang="en-US" b="1" dirty="0"/>
              <a:t> ID</a:t>
            </a:r>
          </a:p>
          <a:p>
            <a:endParaRPr lang="en-US" dirty="0"/>
          </a:p>
        </p:txBody>
      </p:sp>
      <p:sp>
        <p:nvSpPr>
          <p:cNvPr id="6" name="CasellaDiTesto 5"/>
          <p:cNvSpPr txBox="1"/>
          <p:nvPr/>
        </p:nvSpPr>
        <p:spPr>
          <a:xfrm>
            <a:off x="982981" y="1897380"/>
            <a:ext cx="5406390" cy="3139321"/>
          </a:xfrm>
          <a:prstGeom prst="rect">
            <a:avLst/>
          </a:prstGeom>
          <a:noFill/>
        </p:spPr>
        <p:txBody>
          <a:bodyPr wrap="square" rtlCol="0">
            <a:spAutoFit/>
          </a:bodyPr>
          <a:lstStyle/>
          <a:p>
            <a:pPr algn="just"/>
            <a:r>
              <a:rPr lang="it-IT" dirty="0" smtClean="0"/>
              <a:t>Ogni gene, </a:t>
            </a:r>
            <a:r>
              <a:rPr lang="it-IT" dirty="0" err="1" smtClean="0"/>
              <a:t>mRNA</a:t>
            </a:r>
            <a:r>
              <a:rPr lang="it-IT" dirty="0" smtClean="0"/>
              <a:t>, proteina e persino ogni esone ha il proprio ID interno (vedi lo specchietto a lato) che ne permette il riconoscimento univoco ed il collegamento ad altre schede (ad es. la scheda di un gene sarà collegato a varie schede corrispondenti a tutte le </a:t>
            </a:r>
            <a:r>
              <a:rPr lang="it-IT" dirty="0" err="1" smtClean="0"/>
              <a:t>isoforme</a:t>
            </a:r>
            <a:r>
              <a:rPr lang="it-IT" dirty="0" smtClean="0"/>
              <a:t> di </a:t>
            </a:r>
            <a:r>
              <a:rPr lang="it-IT" dirty="0" err="1" smtClean="0"/>
              <a:t>mRNA</a:t>
            </a:r>
            <a:r>
              <a:rPr lang="it-IT" dirty="0" smtClean="0"/>
              <a:t> da esso prodotte</a:t>
            </a:r>
          </a:p>
          <a:p>
            <a:pPr algn="just"/>
            <a:endParaRPr lang="it-IT" dirty="0"/>
          </a:p>
          <a:p>
            <a:pPr algn="just"/>
            <a:r>
              <a:rPr lang="it-IT" dirty="0" smtClean="0"/>
              <a:t>Naturalmente questi ID rendono disponibile una ricerca molto semplice dal motore di ricerca interno</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146" y="4358565"/>
            <a:ext cx="4220164" cy="1066949"/>
          </a:xfrm>
          <a:prstGeom prst="rect">
            <a:avLst/>
          </a:prstGeom>
        </p:spPr>
      </p:pic>
    </p:spTree>
    <p:extLst>
      <p:ext uri="{BB962C8B-B14F-4D97-AF65-F5344CB8AC3E}">
        <p14:creationId xmlns:p14="http://schemas.microsoft.com/office/powerpoint/2010/main" val="428762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333500" y="1364742"/>
            <a:ext cx="9509760" cy="4343400"/>
          </a:xfrm>
        </p:spPr>
        <p:txBody>
          <a:bodyPr/>
          <a:lstStyle/>
          <a:p>
            <a:r>
              <a:rPr lang="it-IT" dirty="0" smtClean="0"/>
              <a:t>Da «</a:t>
            </a:r>
            <a:r>
              <a:rPr lang="it-IT" dirty="0" err="1" smtClean="0"/>
              <a:t>view</a:t>
            </a:r>
            <a:r>
              <a:rPr lang="it-IT" dirty="0" smtClean="0"/>
              <a:t> </a:t>
            </a:r>
            <a:r>
              <a:rPr lang="it-IT" dirty="0" err="1" smtClean="0"/>
              <a:t>karyotype</a:t>
            </a:r>
            <a:r>
              <a:rPr lang="it-IT" dirty="0" smtClean="0"/>
              <a:t>» possiamo cliccare su un cromosoma per andare a ispezionare un </a:t>
            </a:r>
            <a:r>
              <a:rPr lang="it-IT" b="1" dirty="0" err="1" smtClean="0"/>
              <a:t>chromosome</a:t>
            </a:r>
            <a:r>
              <a:rPr lang="it-IT" b="1" dirty="0" smtClean="0"/>
              <a:t> </a:t>
            </a:r>
            <a:r>
              <a:rPr lang="it-IT" b="1" dirty="0" err="1" smtClean="0"/>
              <a:t>summary</a:t>
            </a:r>
            <a:endParaRPr lang="en-US" b="1" dirty="0"/>
          </a:p>
        </p:txBody>
      </p:sp>
      <p:sp>
        <p:nvSpPr>
          <p:cNvPr id="6" name="Title 1"/>
          <p:cNvSpPr>
            <a:spLocks noGrp="1"/>
          </p:cNvSpPr>
          <p:nvPr>
            <p:ph type="title"/>
          </p:nvPr>
        </p:nvSpPr>
        <p:spPr>
          <a:xfrm>
            <a:off x="1333500" y="214851"/>
            <a:ext cx="9509760" cy="608109"/>
          </a:xfrm>
        </p:spPr>
        <p:txBody>
          <a:bodyPr/>
          <a:lstStyle/>
          <a:p>
            <a:r>
              <a:rPr lang="it-IT" dirty="0" smtClean="0"/>
              <a:t>ESPLORAZIONE DI UN GENOMA – PRIMI PASSI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2419026"/>
            <a:ext cx="8149277" cy="4129644"/>
          </a:xfrm>
          <a:prstGeom prst="rect">
            <a:avLst/>
          </a:prstGeom>
        </p:spPr>
      </p:pic>
    </p:spTree>
    <p:extLst>
      <p:ext uri="{BB962C8B-B14F-4D97-AF65-F5344CB8AC3E}">
        <p14:creationId xmlns:p14="http://schemas.microsoft.com/office/powerpoint/2010/main" val="325361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088380" y="1270815"/>
            <a:ext cx="5848696" cy="4705003"/>
          </a:xfrm>
        </p:spPr>
        <p:txBody>
          <a:bodyPr>
            <a:normAutofit/>
          </a:bodyPr>
          <a:lstStyle/>
          <a:p>
            <a:pPr algn="just"/>
            <a:r>
              <a:rPr lang="it-IT" sz="1600" dirty="0" smtClean="0"/>
              <a:t>Al di sotto del cariotipo troviamo una tabella riassuntiva dell’intero genoma, accessibile anche da «more </a:t>
            </a:r>
            <a:r>
              <a:rPr lang="it-IT" sz="1600" dirty="0" err="1" smtClean="0"/>
              <a:t>about</a:t>
            </a:r>
            <a:r>
              <a:rPr lang="it-IT" sz="1600" dirty="0" smtClean="0"/>
              <a:t> </a:t>
            </a:r>
            <a:r>
              <a:rPr lang="it-IT" sz="1600" dirty="0" err="1" smtClean="0"/>
              <a:t>this</a:t>
            </a:r>
            <a:r>
              <a:rPr lang="it-IT" sz="1600" dirty="0" smtClean="0"/>
              <a:t> </a:t>
            </a:r>
            <a:r>
              <a:rPr lang="it-IT" sz="1600" dirty="0" err="1" smtClean="0"/>
              <a:t>genebuild</a:t>
            </a:r>
            <a:r>
              <a:rPr lang="it-IT" sz="1600" dirty="0" smtClean="0"/>
              <a:t>» nella home page</a:t>
            </a:r>
          </a:p>
          <a:p>
            <a:pPr algn="just"/>
            <a:r>
              <a:rPr lang="it-IT" sz="1600" b="1" dirty="0" smtClean="0"/>
              <a:t>Alcuni chiarimenti</a:t>
            </a:r>
          </a:p>
          <a:p>
            <a:pPr algn="just"/>
            <a:r>
              <a:rPr lang="it-IT" sz="1600" dirty="0" smtClean="0"/>
              <a:t>Una approssimazione delle dimensione del genoma (anche se non perfetta) della reale dimensione di un genoma è la «</a:t>
            </a:r>
            <a:r>
              <a:rPr lang="it-IT" sz="1600" b="1" dirty="0" err="1" smtClean="0"/>
              <a:t>golden</a:t>
            </a:r>
            <a:r>
              <a:rPr lang="it-IT" sz="1600" b="1" dirty="0" smtClean="0"/>
              <a:t> </a:t>
            </a:r>
            <a:r>
              <a:rPr lang="it-IT" sz="1600" b="1" dirty="0" err="1" smtClean="0"/>
              <a:t>path</a:t>
            </a:r>
            <a:r>
              <a:rPr lang="it-IT" sz="1600" b="1" dirty="0" smtClean="0"/>
              <a:t> </a:t>
            </a:r>
            <a:r>
              <a:rPr lang="it-IT" sz="1600" b="1" dirty="0" err="1" smtClean="0"/>
              <a:t>length</a:t>
            </a:r>
            <a:r>
              <a:rPr lang="it-IT" sz="1600" dirty="0" smtClean="0"/>
              <a:t>», cioè la somma della lunghezza di tutti gli spezzoni di genoma non ridondanti</a:t>
            </a:r>
          </a:p>
          <a:p>
            <a:pPr algn="just"/>
            <a:r>
              <a:rPr lang="it-IT" sz="1600" dirty="0" smtClean="0"/>
              <a:t>Sono disponibili anche le statistiche per «alternative </a:t>
            </a:r>
            <a:r>
              <a:rPr lang="it-IT" sz="1600" dirty="0" err="1" smtClean="0"/>
              <a:t>sequence</a:t>
            </a:r>
            <a:r>
              <a:rPr lang="it-IT" sz="1600" dirty="0" smtClean="0"/>
              <a:t>», ovvero gli </a:t>
            </a:r>
            <a:r>
              <a:rPr lang="it-IT" sz="1600" dirty="0" err="1" smtClean="0"/>
              <a:t>aplotipi</a:t>
            </a:r>
            <a:r>
              <a:rPr lang="it-IT" sz="1600" dirty="0" smtClean="0"/>
              <a:t> alternativi che si differenziano dal genoma di riferimento</a:t>
            </a:r>
          </a:p>
          <a:p>
            <a:pPr algn="just"/>
            <a:r>
              <a:rPr lang="it-IT" sz="1600" dirty="0" smtClean="0"/>
              <a:t>Il numero di geni annotati cambia (anche se leggermente) con ogni release, in quanto nuovi geni vengono scoperti ed errori vengono corretti</a:t>
            </a:r>
            <a:endParaRPr lang="en-US" sz="1600" dirty="0"/>
          </a:p>
        </p:txBody>
      </p:sp>
      <p:sp>
        <p:nvSpPr>
          <p:cNvPr id="6" name="Title 1"/>
          <p:cNvSpPr>
            <a:spLocks noGrp="1"/>
          </p:cNvSpPr>
          <p:nvPr>
            <p:ph type="title"/>
          </p:nvPr>
        </p:nvSpPr>
        <p:spPr>
          <a:xfrm>
            <a:off x="1333500" y="214851"/>
            <a:ext cx="9509760" cy="608109"/>
          </a:xfrm>
        </p:spPr>
        <p:txBody>
          <a:bodyPr/>
          <a:lstStyle/>
          <a:p>
            <a:r>
              <a:rPr lang="it-IT" dirty="0" smtClean="0"/>
              <a:t>ESPLORAZIONE DI UN GENOMA – PRIMI PASSI</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30" y="940367"/>
            <a:ext cx="5638950" cy="5035451"/>
          </a:xfrm>
          <a:prstGeom prst="rect">
            <a:avLst/>
          </a:prstGeom>
        </p:spPr>
      </p:pic>
    </p:spTree>
    <p:extLst>
      <p:ext uri="{BB962C8B-B14F-4D97-AF65-F5344CB8AC3E}">
        <p14:creationId xmlns:p14="http://schemas.microsoft.com/office/powerpoint/2010/main" val="264541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7566660" y="1669542"/>
            <a:ext cx="3836670" cy="4343400"/>
          </a:xfrm>
        </p:spPr>
        <p:txBody>
          <a:bodyPr/>
          <a:lstStyle/>
          <a:p>
            <a:r>
              <a:rPr lang="it-IT" dirty="0" smtClean="0"/>
              <a:t>Visione bandeggi</a:t>
            </a:r>
          </a:p>
          <a:p>
            <a:r>
              <a:rPr lang="it-IT" dirty="0" smtClean="0"/>
              <a:t>Densità genica</a:t>
            </a:r>
          </a:p>
          <a:p>
            <a:r>
              <a:rPr lang="it-IT" dirty="0" smtClean="0"/>
              <a:t>Densità geni non codificanti (long e short)</a:t>
            </a:r>
          </a:p>
          <a:p>
            <a:r>
              <a:rPr lang="it-IT" dirty="0" smtClean="0"/>
              <a:t>Densità </a:t>
            </a:r>
            <a:r>
              <a:rPr lang="it-IT" dirty="0" err="1" smtClean="0"/>
              <a:t>pseudogeni</a:t>
            </a:r>
            <a:endParaRPr lang="it-IT" dirty="0" smtClean="0"/>
          </a:p>
          <a:p>
            <a:r>
              <a:rPr lang="it-IT" dirty="0" smtClean="0"/>
              <a:t>Composizione GC</a:t>
            </a:r>
          </a:p>
          <a:p>
            <a:r>
              <a:rPr lang="it-IT" dirty="0" smtClean="0"/>
              <a:t>Densità di varianti geniche</a:t>
            </a:r>
          </a:p>
          <a:p>
            <a:endParaRPr lang="en-US" b="1" dirty="0"/>
          </a:p>
        </p:txBody>
      </p:sp>
      <p:sp>
        <p:nvSpPr>
          <p:cNvPr id="6" name="Title 1"/>
          <p:cNvSpPr>
            <a:spLocks noGrp="1"/>
          </p:cNvSpPr>
          <p:nvPr>
            <p:ph type="title"/>
          </p:nvPr>
        </p:nvSpPr>
        <p:spPr>
          <a:xfrm>
            <a:off x="1333500" y="214851"/>
            <a:ext cx="9509760" cy="608109"/>
          </a:xfrm>
        </p:spPr>
        <p:txBody>
          <a:bodyPr/>
          <a:lstStyle/>
          <a:p>
            <a:r>
              <a:rPr lang="it-IT" dirty="0" smtClean="0"/>
              <a:t>CHROMOSOME SUMMARY (I)</a:t>
            </a:r>
            <a:endParaRPr lang="it-IT" dirty="0"/>
          </a:p>
        </p:txBody>
      </p:sp>
      <p:pic>
        <p:nvPicPr>
          <p:cNvPr id="4098" name="Picture 2" descr="https://static.ensembl.org/img-tmp/temporary/2018_03_20/LKYZMGNDCdJTMCBcOAAAADH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5" y="1155192"/>
            <a:ext cx="71056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8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17220" y="3612642"/>
            <a:ext cx="9140190" cy="4343400"/>
          </a:xfrm>
        </p:spPr>
        <p:txBody>
          <a:bodyPr/>
          <a:lstStyle/>
          <a:p>
            <a:r>
              <a:rPr lang="it-IT" dirty="0" smtClean="0"/>
              <a:t>Dimensione del cromosoma (trovo quella dell’intero genoma da «more </a:t>
            </a:r>
            <a:r>
              <a:rPr lang="it-IT" dirty="0" err="1" smtClean="0"/>
              <a:t>about</a:t>
            </a:r>
            <a:r>
              <a:rPr lang="it-IT" dirty="0" smtClean="0"/>
              <a:t> </a:t>
            </a:r>
            <a:r>
              <a:rPr lang="it-IT" dirty="0" err="1" smtClean="0"/>
              <a:t>this</a:t>
            </a:r>
            <a:r>
              <a:rPr lang="it-IT" dirty="0" smtClean="0"/>
              <a:t> </a:t>
            </a:r>
            <a:r>
              <a:rPr lang="it-IT" dirty="0" err="1" smtClean="0"/>
              <a:t>genebuild</a:t>
            </a:r>
            <a:r>
              <a:rPr lang="it-IT" dirty="0" smtClean="0"/>
              <a:t>»)</a:t>
            </a:r>
          </a:p>
          <a:p>
            <a:r>
              <a:rPr lang="it-IT" dirty="0" smtClean="0"/>
              <a:t>Numero di geni codificanti e non</a:t>
            </a:r>
          </a:p>
          <a:p>
            <a:r>
              <a:rPr lang="it-IT" dirty="0" smtClean="0"/>
              <a:t>Numero di </a:t>
            </a:r>
            <a:r>
              <a:rPr lang="it-IT" dirty="0" err="1" smtClean="0"/>
              <a:t>pseudogeni</a:t>
            </a:r>
            <a:endParaRPr lang="it-IT" dirty="0" smtClean="0"/>
          </a:p>
          <a:p>
            <a:r>
              <a:rPr lang="it-IT" dirty="0" smtClean="0"/>
              <a:t>Densità varianti</a:t>
            </a:r>
          </a:p>
        </p:txBody>
      </p:sp>
      <p:sp>
        <p:nvSpPr>
          <p:cNvPr id="6" name="Title 1"/>
          <p:cNvSpPr>
            <a:spLocks noGrp="1"/>
          </p:cNvSpPr>
          <p:nvPr>
            <p:ph type="title"/>
          </p:nvPr>
        </p:nvSpPr>
        <p:spPr>
          <a:xfrm>
            <a:off x="1333500" y="214851"/>
            <a:ext cx="9509760" cy="608109"/>
          </a:xfrm>
        </p:spPr>
        <p:txBody>
          <a:bodyPr/>
          <a:lstStyle/>
          <a:p>
            <a:r>
              <a:rPr lang="it-IT" dirty="0" smtClean="0"/>
              <a:t>CHROMOSOME SUMMARY (II)</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54" y="1188957"/>
            <a:ext cx="7211431" cy="2057687"/>
          </a:xfrm>
          <a:prstGeom prst="rect">
            <a:avLst/>
          </a:prstGeom>
        </p:spPr>
      </p:pic>
    </p:spTree>
    <p:extLst>
      <p:ext uri="{BB962C8B-B14F-4D97-AF65-F5344CB8AC3E}">
        <p14:creationId xmlns:p14="http://schemas.microsoft.com/office/powerpoint/2010/main" val="147619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830" y="342899"/>
            <a:ext cx="9509760" cy="1764587"/>
          </a:xfrm>
        </p:spPr>
        <p:txBody>
          <a:bodyPr>
            <a:normAutofit fontScale="85000" lnSpcReduction="20000"/>
          </a:bodyPr>
          <a:lstStyle/>
          <a:p>
            <a:pPr marL="45720" indent="0">
              <a:buNone/>
            </a:pPr>
            <a:r>
              <a:rPr lang="it-IT" dirty="0" smtClean="0"/>
              <a:t>Dalla home page clicchiamo su «</a:t>
            </a:r>
            <a:r>
              <a:rPr lang="it-IT" dirty="0" err="1" smtClean="0"/>
              <a:t>example</a:t>
            </a:r>
            <a:r>
              <a:rPr lang="it-IT" dirty="0" smtClean="0"/>
              <a:t> </a:t>
            </a:r>
            <a:r>
              <a:rPr lang="it-IT" dirty="0" err="1" smtClean="0"/>
              <a:t>region</a:t>
            </a:r>
            <a:r>
              <a:rPr lang="it-IT" dirty="0" smtClean="0"/>
              <a:t>»</a:t>
            </a:r>
          </a:p>
          <a:p>
            <a:pPr marL="45720" indent="0">
              <a:buNone/>
            </a:pPr>
            <a:r>
              <a:rPr lang="it-IT" dirty="0" smtClean="0"/>
              <a:t>Dove siamo? Ce lo dive il riquadro rosso (braccio lungo del cromosoma 17)</a:t>
            </a:r>
          </a:p>
          <a:p>
            <a:pPr marL="45720" indent="0">
              <a:buNone/>
            </a:pPr>
            <a:r>
              <a:rPr lang="it-IT" dirty="0" smtClean="0"/>
              <a:t>Regione zoomata nel riquadro sotto</a:t>
            </a:r>
          </a:p>
          <a:p>
            <a:pPr marL="45720" indent="0">
              <a:buNone/>
            </a:pPr>
            <a:r>
              <a:rPr lang="it-IT" dirty="0" smtClean="0"/>
              <a:t>Iniziamo a vedere alcune annotazioni, ma c’è un ulteriore livello di zoom (secondo riquadro rosso)</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2107487"/>
            <a:ext cx="10058400" cy="4500214"/>
          </a:xfrm>
          <a:prstGeom prst="rect">
            <a:avLst/>
          </a:prstGeom>
        </p:spPr>
      </p:pic>
      <p:cxnSp>
        <p:nvCxnSpPr>
          <p:cNvPr id="5" name="Connettore 2 4"/>
          <p:cNvCxnSpPr/>
          <p:nvPr/>
        </p:nvCxnSpPr>
        <p:spPr>
          <a:xfrm>
            <a:off x="5269230" y="1108710"/>
            <a:ext cx="352044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3726180" y="754380"/>
            <a:ext cx="1543050" cy="262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ttore 2 8"/>
          <p:cNvCxnSpPr/>
          <p:nvPr/>
        </p:nvCxnSpPr>
        <p:spPr>
          <a:xfrm>
            <a:off x="2621280" y="2000250"/>
            <a:ext cx="3619500" cy="2571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35380" y="290322"/>
            <a:ext cx="9509760" cy="4343400"/>
          </a:xfrm>
        </p:spPr>
        <p:txBody>
          <a:bodyPr/>
          <a:lstStyle/>
          <a:p>
            <a:pPr marL="45720" indent="0">
              <a:buNone/>
            </a:pPr>
            <a:r>
              <a:rPr lang="it-IT" dirty="0" smtClean="0"/>
              <a:t>Lo zoom definitivo è riportato sotto</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 y="674370"/>
            <a:ext cx="10058400" cy="5966318"/>
          </a:xfrm>
          <a:prstGeom prst="rect">
            <a:avLst/>
          </a:prstGeom>
        </p:spPr>
      </p:pic>
      <p:sp>
        <p:nvSpPr>
          <p:cNvPr id="5" name="CasellaDiTesto 4"/>
          <p:cNvSpPr txBox="1"/>
          <p:nvPr/>
        </p:nvSpPr>
        <p:spPr>
          <a:xfrm>
            <a:off x="4046221" y="3098387"/>
            <a:ext cx="1451609" cy="738664"/>
          </a:xfrm>
          <a:prstGeom prst="rect">
            <a:avLst/>
          </a:prstGeom>
          <a:noFill/>
          <a:ln>
            <a:solidFill>
              <a:srgbClr val="FF0000"/>
            </a:solidFill>
          </a:ln>
        </p:spPr>
        <p:txBody>
          <a:bodyPr wrap="square" rtlCol="0">
            <a:spAutoFit/>
          </a:bodyPr>
          <a:lstStyle/>
          <a:p>
            <a:pPr algn="ctr"/>
            <a:r>
              <a:rPr lang="it-IT" sz="1400" b="1" dirty="0" smtClean="0">
                <a:solidFill>
                  <a:srgbClr val="FF0000"/>
                </a:solidFill>
              </a:rPr>
              <a:t>GENE PRR29</a:t>
            </a:r>
          </a:p>
          <a:p>
            <a:pPr algn="ctr"/>
            <a:r>
              <a:rPr lang="it-IT" sz="1400" b="1" dirty="0" smtClean="0">
                <a:solidFill>
                  <a:srgbClr val="FF0000"/>
                </a:solidFill>
              </a:rPr>
              <a:t>Con varianti di </a:t>
            </a:r>
            <a:r>
              <a:rPr lang="it-IT" sz="1400" b="1" dirty="0" err="1" smtClean="0">
                <a:solidFill>
                  <a:srgbClr val="FF0000"/>
                </a:solidFill>
              </a:rPr>
              <a:t>splicing</a:t>
            </a:r>
            <a:endParaRPr lang="en-US" sz="1400" b="1" dirty="0">
              <a:solidFill>
                <a:srgbClr val="FF0000"/>
              </a:solidFill>
            </a:endParaRPr>
          </a:p>
        </p:txBody>
      </p:sp>
      <p:cxnSp>
        <p:nvCxnSpPr>
          <p:cNvPr id="7" name="Connettore 2 6"/>
          <p:cNvCxnSpPr/>
          <p:nvPr/>
        </p:nvCxnSpPr>
        <p:spPr>
          <a:xfrm flipH="1" flipV="1">
            <a:off x="3966210" y="1771650"/>
            <a:ext cx="537210" cy="12687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6793231" y="3098387"/>
            <a:ext cx="1451609" cy="738664"/>
          </a:xfrm>
          <a:prstGeom prst="rect">
            <a:avLst/>
          </a:prstGeom>
          <a:noFill/>
          <a:ln>
            <a:solidFill>
              <a:srgbClr val="FF0000"/>
            </a:solidFill>
          </a:ln>
        </p:spPr>
        <p:txBody>
          <a:bodyPr wrap="square" rtlCol="0">
            <a:spAutoFit/>
          </a:bodyPr>
          <a:lstStyle/>
          <a:p>
            <a:pPr algn="ctr"/>
            <a:r>
              <a:rPr lang="it-IT" sz="1400" b="1" dirty="0" smtClean="0">
                <a:solidFill>
                  <a:srgbClr val="FF0000"/>
                </a:solidFill>
              </a:rPr>
              <a:t>GENE ICAM2</a:t>
            </a:r>
          </a:p>
          <a:p>
            <a:pPr algn="ctr"/>
            <a:r>
              <a:rPr lang="it-IT" sz="1400" b="1" dirty="0" smtClean="0">
                <a:solidFill>
                  <a:srgbClr val="FF0000"/>
                </a:solidFill>
              </a:rPr>
              <a:t>Con varianti di </a:t>
            </a:r>
            <a:r>
              <a:rPr lang="it-IT" sz="1400" b="1" dirty="0" err="1" smtClean="0">
                <a:solidFill>
                  <a:srgbClr val="FF0000"/>
                </a:solidFill>
              </a:rPr>
              <a:t>splicing</a:t>
            </a:r>
            <a:endParaRPr lang="en-US" sz="1400" b="1" dirty="0">
              <a:solidFill>
                <a:srgbClr val="FF0000"/>
              </a:solidFill>
            </a:endParaRPr>
          </a:p>
        </p:txBody>
      </p:sp>
      <p:cxnSp>
        <p:nvCxnSpPr>
          <p:cNvPr id="9" name="Connettore 2 8"/>
          <p:cNvCxnSpPr/>
          <p:nvPr/>
        </p:nvCxnSpPr>
        <p:spPr>
          <a:xfrm flipH="1">
            <a:off x="5741670" y="3999357"/>
            <a:ext cx="1607820" cy="9515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1767841" y="5696807"/>
            <a:ext cx="1451609" cy="523220"/>
          </a:xfrm>
          <a:prstGeom prst="rect">
            <a:avLst/>
          </a:prstGeom>
          <a:noFill/>
          <a:ln>
            <a:solidFill>
              <a:srgbClr val="FF0000"/>
            </a:solidFill>
          </a:ln>
        </p:spPr>
        <p:txBody>
          <a:bodyPr wrap="square" rtlCol="0">
            <a:spAutoFit/>
          </a:bodyPr>
          <a:lstStyle/>
          <a:p>
            <a:pPr algn="ctr"/>
            <a:r>
              <a:rPr lang="it-IT" sz="1400" b="1" dirty="0" err="1" smtClean="0">
                <a:solidFill>
                  <a:srgbClr val="FF0000"/>
                </a:solidFill>
              </a:rPr>
              <a:t>lncRNA</a:t>
            </a:r>
            <a:endParaRPr lang="it-IT" sz="1400" b="1" dirty="0" smtClean="0">
              <a:solidFill>
                <a:srgbClr val="FF0000"/>
              </a:solidFill>
            </a:endParaRPr>
          </a:p>
          <a:p>
            <a:pPr algn="ctr"/>
            <a:r>
              <a:rPr lang="it-IT" sz="1400" b="1" dirty="0" err="1" smtClean="0">
                <a:solidFill>
                  <a:srgbClr val="FF0000"/>
                </a:solidFill>
              </a:rPr>
              <a:t>antisenso</a:t>
            </a:r>
            <a:endParaRPr lang="en-US" sz="1400" b="1" dirty="0">
              <a:solidFill>
                <a:srgbClr val="FF0000"/>
              </a:solidFill>
            </a:endParaRPr>
          </a:p>
        </p:txBody>
      </p:sp>
      <p:sp>
        <p:nvSpPr>
          <p:cNvPr id="14" name="CasellaDiTesto 13"/>
          <p:cNvSpPr txBox="1"/>
          <p:nvPr/>
        </p:nvSpPr>
        <p:spPr>
          <a:xfrm>
            <a:off x="7708813" y="5327475"/>
            <a:ext cx="2406737" cy="1200329"/>
          </a:xfrm>
          <a:prstGeom prst="rect">
            <a:avLst/>
          </a:prstGeom>
          <a:noFill/>
        </p:spPr>
        <p:txBody>
          <a:bodyPr wrap="square" rtlCol="0">
            <a:spAutoFit/>
          </a:bodyPr>
          <a:lstStyle/>
          <a:p>
            <a:pPr algn="ctr"/>
            <a:r>
              <a:rPr lang="it-IT" b="1" dirty="0" smtClean="0"/>
              <a:t>NOTATE L’ORIENTAMENTO</a:t>
            </a:r>
          </a:p>
          <a:p>
            <a:pPr algn="ctr"/>
            <a:r>
              <a:rPr lang="it-IT" b="1" dirty="0" smtClean="0"/>
              <a:t>SULLO STRAND + o – INDICATO da &gt; o &lt;</a:t>
            </a:r>
          </a:p>
        </p:txBody>
      </p:sp>
    </p:spTree>
    <p:extLst>
      <p:ext uri="{BB962C8B-B14F-4D97-AF65-F5344CB8AC3E}">
        <p14:creationId xmlns:p14="http://schemas.microsoft.com/office/powerpoint/2010/main" val="69290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11369"/>
            <a:ext cx="9509760" cy="4343400"/>
          </a:xfrm>
        </p:spPr>
        <p:txBody>
          <a:bodyPr>
            <a:noAutofit/>
          </a:bodyPr>
          <a:lstStyle/>
          <a:p>
            <a:pPr marL="45720" indent="0" algn="just">
              <a:buNone/>
            </a:pPr>
            <a:r>
              <a:rPr lang="it-IT" sz="2400" b="1" dirty="0" smtClean="0"/>
              <a:t>Come è possibile «rappresentare graficamente un genoma» di alcuni miliardi di paia di basi?</a:t>
            </a:r>
            <a:endParaRPr lang="it-IT" sz="2400" b="1" dirty="0"/>
          </a:p>
        </p:txBody>
      </p:sp>
      <p:pic>
        <p:nvPicPr>
          <p:cNvPr id="2" name="Immagine 1"/>
          <p:cNvPicPr>
            <a:picLocks noChangeAspect="1"/>
          </p:cNvPicPr>
          <p:nvPr/>
        </p:nvPicPr>
        <p:blipFill>
          <a:blip r:embed="rId2"/>
          <a:stretch>
            <a:fillRect/>
          </a:stretch>
        </p:blipFill>
        <p:spPr>
          <a:xfrm>
            <a:off x="1188162" y="1219364"/>
            <a:ext cx="2143125" cy="1933575"/>
          </a:xfrm>
          <a:prstGeom prst="rect">
            <a:avLst/>
          </a:prstGeom>
        </p:spPr>
      </p:pic>
      <p:sp>
        <p:nvSpPr>
          <p:cNvPr id="4" name="CasellaDiTesto 3"/>
          <p:cNvSpPr txBox="1"/>
          <p:nvPr/>
        </p:nvSpPr>
        <p:spPr>
          <a:xfrm>
            <a:off x="267084" y="3639106"/>
            <a:ext cx="4788392" cy="2585323"/>
          </a:xfrm>
          <a:prstGeom prst="rect">
            <a:avLst/>
          </a:prstGeom>
          <a:noFill/>
        </p:spPr>
        <p:txBody>
          <a:bodyPr wrap="square" rtlCol="0">
            <a:spAutoFit/>
          </a:bodyPr>
          <a:lstStyle/>
          <a:p>
            <a:pPr algn="just"/>
            <a:r>
              <a:rPr lang="it-IT" dirty="0" err="1" smtClean="0"/>
              <a:t>Jim</a:t>
            </a:r>
            <a:r>
              <a:rPr lang="it-IT" dirty="0" smtClean="0"/>
              <a:t> Kent, uno dei più grandi </a:t>
            </a:r>
            <a:r>
              <a:rPr lang="it-IT" dirty="0" err="1" smtClean="0"/>
              <a:t>bioinformatici</a:t>
            </a:r>
            <a:r>
              <a:rPr lang="it-IT" dirty="0" smtClean="0"/>
              <a:t> della storia, ha definito un genoma come:</a:t>
            </a:r>
          </a:p>
          <a:p>
            <a:pPr algn="just"/>
            <a:endParaRPr lang="it-IT" dirty="0"/>
          </a:p>
          <a:p>
            <a:pPr algn="just"/>
            <a:r>
              <a:rPr lang="it-IT" b="1" i="1" dirty="0" smtClean="0"/>
              <a:t>«</a:t>
            </a:r>
            <a:r>
              <a:rPr lang="en-US" altLang="en-US" b="1" i="1" dirty="0"/>
              <a:t>Well, it has a lot of G, C, A and </a:t>
            </a:r>
            <a:r>
              <a:rPr lang="en-US" altLang="en-US" b="1" i="1" dirty="0" err="1" smtClean="0"/>
              <a:t>Ts</a:t>
            </a:r>
            <a:r>
              <a:rPr lang="en-US" altLang="en-US" b="1" i="1" dirty="0" smtClean="0"/>
              <a:t>”</a:t>
            </a:r>
          </a:p>
          <a:p>
            <a:pPr algn="just"/>
            <a:endParaRPr lang="it-IT" dirty="0"/>
          </a:p>
          <a:p>
            <a:pPr algn="just"/>
            <a:r>
              <a:rPr lang="it-IT" dirty="0" smtClean="0"/>
              <a:t>Ed effettivamente è così. Senza un’</a:t>
            </a:r>
            <a:r>
              <a:rPr lang="it-IT" b="1" dirty="0" smtClean="0"/>
              <a:t>annotazione</a:t>
            </a:r>
            <a:r>
              <a:rPr lang="it-IT" dirty="0" smtClean="0"/>
              <a:t>, una sequenza genomica, di per sé, non ha significato</a:t>
            </a:r>
            <a:endParaRPr lang="en-US" dirty="0"/>
          </a:p>
        </p:txBody>
      </p:sp>
      <p:pic>
        <p:nvPicPr>
          <p:cNvPr id="7" name="Picture 3" descr="e0d8735e4989d616fa6025124ef02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34" y="1449767"/>
            <a:ext cx="6667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0d8735e4989d616fa6025124ef02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634" y="3271345"/>
            <a:ext cx="6667500" cy="297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p:cNvSpPr>
            <a:spLocks noChangeArrowheads="1"/>
          </p:cNvSpPr>
          <p:nvPr/>
        </p:nvSpPr>
        <p:spPr bwMode="auto">
          <a:xfrm rot="5400000">
            <a:off x="8152078" y="2567289"/>
            <a:ext cx="838200" cy="417512"/>
          </a:xfrm>
          <a:prstGeom prst="rightArrow">
            <a:avLst>
              <a:gd name="adj1" fmla="val 50000"/>
              <a:gd name="adj2" fmla="val 50190"/>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898"/>
            <a:ext cx="10058400" cy="5203439"/>
          </a:xfrm>
          <a:prstGeom prst="rect">
            <a:avLst/>
          </a:prstGeom>
        </p:spPr>
      </p:pic>
      <p:sp>
        <p:nvSpPr>
          <p:cNvPr id="5" name="CasellaDiTesto 4"/>
          <p:cNvSpPr txBox="1"/>
          <p:nvPr/>
        </p:nvSpPr>
        <p:spPr>
          <a:xfrm>
            <a:off x="525516" y="241738"/>
            <a:ext cx="4330263" cy="461665"/>
          </a:xfrm>
          <a:prstGeom prst="rect">
            <a:avLst/>
          </a:prstGeom>
          <a:noFill/>
        </p:spPr>
        <p:txBody>
          <a:bodyPr wrap="square" rtlCol="0">
            <a:spAutoFit/>
          </a:bodyPr>
          <a:lstStyle/>
          <a:p>
            <a:r>
              <a:rPr lang="it-IT" sz="2400" b="1" dirty="0" smtClean="0"/>
              <a:t>GENE ESEMPIO: GAPDH</a:t>
            </a:r>
            <a:endParaRPr lang="en-US" sz="2400" b="1" dirty="0"/>
          </a:p>
        </p:txBody>
      </p:sp>
      <p:sp>
        <p:nvSpPr>
          <p:cNvPr id="6" name="CasellaDiTesto 5"/>
          <p:cNvSpPr txBox="1"/>
          <p:nvPr/>
        </p:nvSpPr>
        <p:spPr>
          <a:xfrm>
            <a:off x="9974317" y="1108898"/>
            <a:ext cx="2217683" cy="5447645"/>
          </a:xfrm>
          <a:prstGeom prst="rect">
            <a:avLst/>
          </a:prstGeom>
          <a:noFill/>
        </p:spPr>
        <p:txBody>
          <a:bodyPr wrap="square" rtlCol="0">
            <a:spAutoFit/>
          </a:bodyPr>
          <a:lstStyle/>
          <a:p>
            <a:r>
              <a:rPr lang="it-IT" sz="1200" dirty="0" smtClean="0"/>
              <a:t>ZOOM IN/OUT</a:t>
            </a:r>
          </a:p>
          <a:p>
            <a:r>
              <a:rPr lang="it-IT" sz="1200" dirty="0" smtClean="0"/>
              <a:t>SPOSTAMENTO LATERALE</a:t>
            </a:r>
          </a:p>
          <a:p>
            <a:endParaRPr lang="it-IT" sz="1200" dirty="0"/>
          </a:p>
          <a:p>
            <a:r>
              <a:rPr lang="it-IT" sz="1200" dirty="0" smtClean="0"/>
              <a:t>COORDINATE GENOMICHE</a:t>
            </a:r>
          </a:p>
          <a:p>
            <a:endParaRPr lang="it-IT" sz="1200" dirty="0"/>
          </a:p>
          <a:p>
            <a:endParaRPr lang="it-IT" sz="1200" dirty="0" smtClean="0"/>
          </a:p>
          <a:p>
            <a:endParaRPr lang="it-IT" sz="1200" dirty="0"/>
          </a:p>
          <a:p>
            <a:r>
              <a:rPr lang="it-IT" sz="1200" dirty="0" smtClean="0"/>
              <a:t>ALLINEAMENTO CON CDNA DEPOSITATI IN BANCHE DATI, SEGUONO GLI </a:t>
            </a:r>
            <a:r>
              <a:rPr lang="it-IT" sz="1200" dirty="0" err="1" smtClean="0"/>
              <a:t>mRNA</a:t>
            </a:r>
            <a:r>
              <a:rPr lang="it-IT" sz="1200" dirty="0" smtClean="0"/>
              <a:t> ANNOTATI</a:t>
            </a:r>
          </a:p>
          <a:p>
            <a:endParaRPr lang="it-IT" sz="1200" dirty="0"/>
          </a:p>
          <a:p>
            <a:endParaRPr lang="it-IT" sz="1200" dirty="0" smtClean="0"/>
          </a:p>
          <a:p>
            <a:r>
              <a:rPr lang="it-IT" sz="1200" dirty="0" smtClean="0"/>
              <a:t>ROSSO MATTONE E ARANCIO = </a:t>
            </a:r>
            <a:r>
              <a:rPr lang="it-IT" sz="1200" dirty="0" err="1" smtClean="0"/>
              <a:t>mRNA</a:t>
            </a:r>
            <a:r>
              <a:rPr lang="it-IT" sz="1200" dirty="0" smtClean="0"/>
              <a:t> DERIVANTI DA DIFFERENTI APPROCCI PREDITTIVI (ENSEBML o HAVANA)</a:t>
            </a:r>
          </a:p>
          <a:p>
            <a:endParaRPr lang="it-IT" sz="1200" dirty="0"/>
          </a:p>
          <a:p>
            <a:r>
              <a:rPr lang="it-IT" sz="1200" dirty="0" smtClean="0"/>
              <a:t>IN BLU TRASCRITTI NON CODIFICANTI (</a:t>
            </a:r>
            <a:r>
              <a:rPr lang="it-IT" sz="1200" dirty="0" err="1" smtClean="0"/>
              <a:t>splicing</a:t>
            </a:r>
            <a:r>
              <a:rPr lang="it-IT" sz="1200" dirty="0" smtClean="0"/>
              <a:t> aberranti, </a:t>
            </a:r>
            <a:r>
              <a:rPr lang="it-IT" sz="1200" dirty="0" err="1" smtClean="0"/>
              <a:t>antisenso</a:t>
            </a:r>
            <a:r>
              <a:rPr lang="it-IT" sz="1200" dirty="0" smtClean="0"/>
              <a:t>, ecc.)</a:t>
            </a:r>
          </a:p>
          <a:p>
            <a:endParaRPr lang="it-IT" sz="1200" dirty="0"/>
          </a:p>
          <a:p>
            <a:r>
              <a:rPr lang="it-IT" sz="1200" dirty="0" smtClean="0"/>
              <a:t>LA PARTE PIENA E’ IL CDS (da ATG a codone di STOP)</a:t>
            </a:r>
          </a:p>
          <a:p>
            <a:endParaRPr lang="it-IT" sz="1200" dirty="0"/>
          </a:p>
          <a:p>
            <a:r>
              <a:rPr lang="it-IT" sz="1200" dirty="0" smtClean="0"/>
              <a:t>LA PARTE VUOTA SONO GLI UTR</a:t>
            </a:r>
            <a:endParaRPr lang="en-US" sz="1200" dirty="0"/>
          </a:p>
        </p:txBody>
      </p:sp>
      <p:sp>
        <p:nvSpPr>
          <p:cNvPr id="7" name="CasellaDiTesto 6"/>
          <p:cNvSpPr txBox="1"/>
          <p:nvPr/>
        </p:nvSpPr>
        <p:spPr>
          <a:xfrm>
            <a:off x="0" y="703403"/>
            <a:ext cx="3453449" cy="461665"/>
          </a:xfrm>
          <a:prstGeom prst="rect">
            <a:avLst/>
          </a:prstGeom>
          <a:noFill/>
        </p:spPr>
        <p:txBody>
          <a:bodyPr wrap="square" rtlCol="0">
            <a:spAutoFit/>
          </a:bodyPr>
          <a:lstStyle/>
          <a:p>
            <a:pPr algn="ctr"/>
            <a:r>
              <a:rPr lang="it-IT" sz="1200" dirty="0" smtClean="0"/>
              <a:t>LOCALIZZAZIONE -&gt; #CROMOSOMA: NUCLEOTIDI INIZIO-FINE</a:t>
            </a:r>
            <a:endParaRPr lang="en-US" sz="1200" dirty="0"/>
          </a:p>
        </p:txBody>
      </p:sp>
      <p:sp>
        <p:nvSpPr>
          <p:cNvPr id="8" name="CasellaDiTesto 7"/>
          <p:cNvSpPr txBox="1"/>
          <p:nvPr/>
        </p:nvSpPr>
        <p:spPr>
          <a:xfrm>
            <a:off x="3174125" y="809090"/>
            <a:ext cx="2294218" cy="369332"/>
          </a:xfrm>
          <a:prstGeom prst="rect">
            <a:avLst/>
          </a:prstGeom>
          <a:noFill/>
        </p:spPr>
        <p:txBody>
          <a:bodyPr wrap="none" rtlCol="0">
            <a:spAutoFit/>
          </a:bodyPr>
          <a:lstStyle/>
          <a:p>
            <a:r>
              <a:rPr lang="it-IT" dirty="0" smtClean="0"/>
              <a:t>BARRA DI RICERCA</a:t>
            </a:r>
            <a:endParaRPr lang="en-US" dirty="0"/>
          </a:p>
        </p:txBody>
      </p:sp>
      <p:sp>
        <p:nvSpPr>
          <p:cNvPr id="9" name="CasellaDiTesto 8"/>
          <p:cNvSpPr txBox="1"/>
          <p:nvPr/>
        </p:nvSpPr>
        <p:spPr>
          <a:xfrm>
            <a:off x="475993" y="4558011"/>
            <a:ext cx="1250731" cy="1754326"/>
          </a:xfrm>
          <a:prstGeom prst="rect">
            <a:avLst/>
          </a:prstGeom>
          <a:solidFill>
            <a:schemeClr val="bg1"/>
          </a:solidFill>
        </p:spPr>
        <p:txBody>
          <a:bodyPr wrap="square" rtlCol="0">
            <a:spAutoFit/>
          </a:bodyPr>
          <a:lstStyle/>
          <a:p>
            <a:r>
              <a:rPr lang="it-IT" dirty="0" smtClean="0"/>
              <a:t>I simboli &gt; e &lt; indicano lo </a:t>
            </a:r>
            <a:r>
              <a:rPr lang="it-IT" dirty="0" err="1" smtClean="0"/>
              <a:t>strand</a:t>
            </a:r>
            <a:r>
              <a:rPr lang="it-IT" dirty="0" smtClean="0"/>
              <a:t> codificante</a:t>
            </a:r>
            <a:endParaRPr lang="en-US" dirty="0"/>
          </a:p>
        </p:txBody>
      </p:sp>
    </p:spTree>
    <p:extLst>
      <p:ext uri="{BB962C8B-B14F-4D97-AF65-F5344CB8AC3E}">
        <p14:creationId xmlns:p14="http://schemas.microsoft.com/office/powerpoint/2010/main" val="398682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64978"/>
          </a:xfrm>
        </p:spPr>
        <p:txBody>
          <a:bodyPr>
            <a:normAutofit fontScale="90000"/>
          </a:bodyPr>
          <a:lstStyle/>
          <a:p>
            <a:r>
              <a:rPr lang="it-IT" dirty="0" smtClean="0"/>
              <a:t>MA NON SOLO…</a:t>
            </a:r>
            <a:endParaRPr lang="en-US" dirty="0"/>
          </a:p>
        </p:txBody>
      </p:sp>
      <p:sp>
        <p:nvSpPr>
          <p:cNvPr id="3" name="Segnaposto contenuto 2"/>
          <p:cNvSpPr>
            <a:spLocks noGrp="1"/>
          </p:cNvSpPr>
          <p:nvPr>
            <p:ph idx="1"/>
          </p:nvPr>
        </p:nvSpPr>
        <p:spPr>
          <a:xfrm>
            <a:off x="636926" y="1063752"/>
            <a:ext cx="9509760" cy="4343400"/>
          </a:xfrm>
        </p:spPr>
        <p:txBody>
          <a:bodyPr/>
          <a:lstStyle/>
          <a:p>
            <a:pPr marL="45720" indent="0">
              <a:buNone/>
            </a:pPr>
            <a:r>
              <a:rPr lang="it-IT" dirty="0" smtClean="0"/>
              <a:t>La parte inferiore riporta altre tracce di annotazione</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498064"/>
            <a:ext cx="10058400" cy="3772890"/>
          </a:xfrm>
          <a:prstGeom prst="rect">
            <a:avLst/>
          </a:prstGeom>
        </p:spPr>
      </p:pic>
      <p:sp>
        <p:nvSpPr>
          <p:cNvPr id="5" name="CasellaDiTesto 4"/>
          <p:cNvSpPr txBox="1"/>
          <p:nvPr/>
        </p:nvSpPr>
        <p:spPr>
          <a:xfrm>
            <a:off x="792480" y="5559972"/>
            <a:ext cx="11299888" cy="923330"/>
          </a:xfrm>
          <a:prstGeom prst="rect">
            <a:avLst/>
          </a:prstGeom>
          <a:noFill/>
        </p:spPr>
        <p:txBody>
          <a:bodyPr wrap="none" rtlCol="0">
            <a:spAutoFit/>
          </a:bodyPr>
          <a:lstStyle/>
          <a:p>
            <a:r>
              <a:rPr lang="it-IT" dirty="0" smtClean="0"/>
              <a:t>Legenda a colori per capire cosa stiamo guardando</a:t>
            </a:r>
          </a:p>
          <a:p>
            <a:r>
              <a:rPr lang="it-IT" dirty="0" smtClean="0"/>
              <a:t>Mappa SNP/</a:t>
            </a:r>
            <a:r>
              <a:rPr lang="it-IT" dirty="0" err="1" smtClean="0"/>
              <a:t>Indel</a:t>
            </a:r>
            <a:r>
              <a:rPr lang="it-IT" dirty="0" smtClean="0"/>
              <a:t>, elementi di regolazione, % contenuto in GC</a:t>
            </a:r>
          </a:p>
          <a:p>
            <a:r>
              <a:rPr lang="it-IT" dirty="0" smtClean="0"/>
              <a:t>604 «tracce» di annotazione sono «</a:t>
            </a:r>
            <a:r>
              <a:rPr lang="it-IT" dirty="0" err="1" smtClean="0"/>
              <a:t>turned</a:t>
            </a:r>
            <a:r>
              <a:rPr lang="it-IT" dirty="0" smtClean="0"/>
              <a:t> off» e quindi nascoste… per attivarle clicco sulla rotellina</a:t>
            </a:r>
            <a:endParaRPr lang="en-US" dirty="0"/>
          </a:p>
        </p:txBody>
      </p:sp>
      <p:cxnSp>
        <p:nvCxnSpPr>
          <p:cNvPr id="9" name="Connettore 2 8"/>
          <p:cNvCxnSpPr/>
          <p:nvPr/>
        </p:nvCxnSpPr>
        <p:spPr>
          <a:xfrm flipH="1" flipV="1">
            <a:off x="1030014" y="5270954"/>
            <a:ext cx="10226565" cy="90912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1" name="Ovale 10"/>
          <p:cNvSpPr/>
          <p:nvPr/>
        </p:nvSpPr>
        <p:spPr>
          <a:xfrm>
            <a:off x="636926" y="4960883"/>
            <a:ext cx="393088" cy="3100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TIPI DI ANNOTAZIONE CHE POSSO MOSTRARE</a:t>
            </a:r>
            <a:endParaRPr lang="en-US"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791" y="903890"/>
            <a:ext cx="6645725" cy="5161955"/>
          </a:xfrm>
        </p:spPr>
      </p:pic>
      <p:sp>
        <p:nvSpPr>
          <p:cNvPr id="5" name="CasellaDiTesto 4"/>
          <p:cNvSpPr txBox="1"/>
          <p:nvPr/>
        </p:nvSpPr>
        <p:spPr>
          <a:xfrm>
            <a:off x="7420303" y="1072055"/>
            <a:ext cx="3694975" cy="4801314"/>
          </a:xfrm>
          <a:prstGeom prst="rect">
            <a:avLst/>
          </a:prstGeom>
          <a:noFill/>
        </p:spPr>
        <p:txBody>
          <a:bodyPr wrap="square" rtlCol="0">
            <a:spAutoFit/>
          </a:bodyPr>
          <a:lstStyle/>
          <a:p>
            <a:pPr marL="285750" indent="-285750">
              <a:buFont typeface="Arial" panose="020B0604020202020204" pitchFamily="34" charset="0"/>
              <a:buChar char="•"/>
            </a:pPr>
            <a:r>
              <a:rPr lang="it-IT" dirty="0" smtClean="0"/>
              <a:t>Oltre a geni e trascritti…</a:t>
            </a:r>
          </a:p>
          <a:p>
            <a:pPr marL="285750" indent="-285750">
              <a:buFont typeface="Arial" panose="020B0604020202020204" pitchFamily="34" charset="0"/>
              <a:buChar char="•"/>
            </a:pPr>
            <a:r>
              <a:rPr lang="it-IT" dirty="0" smtClean="0"/>
              <a:t>Varianti geniche (SNP e </a:t>
            </a:r>
            <a:r>
              <a:rPr lang="it-IT" dirty="0" err="1" smtClean="0"/>
              <a:t>indel</a:t>
            </a:r>
            <a:r>
              <a:rPr lang="it-IT" dirty="0" smtClean="0"/>
              <a:t> derivate da vari progetti di </a:t>
            </a:r>
            <a:r>
              <a:rPr lang="it-IT" dirty="0" err="1" smtClean="0"/>
              <a:t>resequencing</a:t>
            </a:r>
            <a:endParaRPr lang="it-IT" dirty="0" smtClean="0"/>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err="1" smtClean="0"/>
              <a:t>Regulatory</a:t>
            </a:r>
            <a:r>
              <a:rPr lang="it-IT" dirty="0" smtClean="0"/>
              <a:t> </a:t>
            </a:r>
            <a:r>
              <a:rPr lang="it-IT" dirty="0" err="1" smtClean="0"/>
              <a:t>build</a:t>
            </a:r>
            <a:r>
              <a:rPr lang="it-IT" dirty="0" smtClean="0"/>
              <a:t>: promotori, </a:t>
            </a:r>
            <a:r>
              <a:rPr lang="it-IT" dirty="0" err="1" smtClean="0"/>
              <a:t>enhancer</a:t>
            </a:r>
            <a:r>
              <a:rPr lang="it-IT" dirty="0" smtClean="0"/>
              <a:t>, ecc.</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Elementi per genomica comparata, come livello di conservazione in vari organismi di elementi codificanti o di regolazione</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Ognuno di questi elementi è contrassegnato da un ID ed è collegato alla sua pagina</a:t>
            </a:r>
            <a:endParaRPr lang="en-US" dirty="0"/>
          </a:p>
        </p:txBody>
      </p:sp>
    </p:spTree>
    <p:extLst>
      <p:ext uri="{BB962C8B-B14F-4D97-AF65-F5344CB8AC3E}">
        <p14:creationId xmlns:p14="http://schemas.microsoft.com/office/powerpoint/2010/main" val="28694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lstStyle/>
          <a:p>
            <a:pPr marL="45720" indent="0">
              <a:buNone/>
            </a:pPr>
            <a:r>
              <a:rPr lang="it-IT" dirty="0" smtClean="0"/>
              <a:t>Utile per studiarlo nel dettaglio; miglior visione dei sti di </a:t>
            </a:r>
            <a:r>
              <a:rPr lang="it-IT" dirty="0" err="1" smtClean="0"/>
              <a:t>splicing</a:t>
            </a:r>
            <a:r>
              <a:rPr lang="it-IT" dirty="0" smtClean="0"/>
              <a:t> e dimensione di esoni ed introni</a:t>
            </a:r>
          </a:p>
          <a:p>
            <a:pPr marL="45720" indent="0">
              <a:buNone/>
            </a:pPr>
            <a:r>
              <a:rPr lang="it-IT" dirty="0" smtClean="0"/>
              <a:t>Cross </a:t>
            </a:r>
            <a:r>
              <a:rPr lang="it-IT" dirty="0" err="1" smtClean="0"/>
              <a:t>references</a:t>
            </a:r>
            <a:r>
              <a:rPr lang="it-IT" dirty="0" smtClean="0"/>
              <a:t> a varianti geniche associate, alle schede dei singolo esoni, al gene, al </a:t>
            </a:r>
            <a:r>
              <a:rPr lang="it-IT" dirty="0" err="1" smtClean="0"/>
              <a:t>genome</a:t>
            </a:r>
            <a:r>
              <a:rPr lang="it-IT" dirty="0" smtClean="0"/>
              <a:t> browser stesso con visuale centrata sul trascritto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2685420"/>
            <a:ext cx="10058400" cy="3581579"/>
          </a:xfrm>
          <a:prstGeom prst="rect">
            <a:avLst/>
          </a:prstGeom>
        </p:spPr>
      </p:pic>
      <p:sp>
        <p:nvSpPr>
          <p:cNvPr id="4" name="CasellaDiTesto 3"/>
          <p:cNvSpPr txBox="1"/>
          <p:nvPr/>
        </p:nvSpPr>
        <p:spPr>
          <a:xfrm>
            <a:off x="6478576" y="5191296"/>
            <a:ext cx="5345561" cy="1200329"/>
          </a:xfrm>
          <a:prstGeom prst="rect">
            <a:avLst/>
          </a:prstGeom>
          <a:noFill/>
        </p:spPr>
        <p:txBody>
          <a:bodyPr wrap="square" rtlCol="0">
            <a:spAutoFit/>
          </a:bodyPr>
          <a:lstStyle/>
          <a:p>
            <a:r>
              <a:rPr lang="it-IT" dirty="0" smtClean="0"/>
              <a:t>N.B. La parte «piena» corrisponde alla regione codificante, dal codone iniziale ATG al codone di STOP. Le parti «vuote» corrispondono al 5’ e 3’UTR</a:t>
            </a:r>
            <a:endParaRPr lang="en-US" dirty="0"/>
          </a:p>
        </p:txBody>
      </p:sp>
    </p:spTree>
    <p:extLst>
      <p:ext uri="{BB962C8B-B14F-4D97-AF65-F5344CB8AC3E}">
        <p14:creationId xmlns:p14="http://schemas.microsoft.com/office/powerpoint/2010/main" val="302963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pPr algn="just"/>
            <a:r>
              <a:rPr lang="it-IT" sz="1800" dirty="0" smtClean="0"/>
              <a:t>Il collegamento a «</a:t>
            </a:r>
            <a:r>
              <a:rPr lang="it-IT" sz="1800" dirty="0" err="1" smtClean="0"/>
              <a:t>transcript</a:t>
            </a:r>
            <a:r>
              <a:rPr lang="it-IT" sz="1800" dirty="0" smtClean="0"/>
              <a:t> </a:t>
            </a:r>
            <a:r>
              <a:rPr lang="it-IT" sz="1800" dirty="0" err="1" smtClean="0"/>
              <a:t>table</a:t>
            </a:r>
            <a:r>
              <a:rPr lang="it-IT" sz="1800" dirty="0" smtClean="0"/>
              <a:t>» ci permette di avere una visione di insieme su tutti i trascritti prodotti da un gene</a:t>
            </a:r>
          </a:p>
          <a:p>
            <a:pPr algn="just"/>
            <a:r>
              <a:rPr lang="it-IT" sz="1800" dirty="0" smtClean="0"/>
              <a:t>Sono presenti link diretti a schede esterne relative alle sequenze di riferimento (</a:t>
            </a:r>
            <a:r>
              <a:rPr lang="it-IT" sz="1800" b="1" dirty="0" err="1" smtClean="0"/>
              <a:t>Refseq</a:t>
            </a:r>
            <a:r>
              <a:rPr lang="it-IT" sz="1800" dirty="0" smtClean="0"/>
              <a:t>) di </a:t>
            </a:r>
            <a:r>
              <a:rPr lang="it-IT" sz="1800" dirty="0" err="1" smtClean="0"/>
              <a:t>mRNA</a:t>
            </a:r>
            <a:r>
              <a:rPr lang="it-IT" sz="1800" dirty="0" smtClean="0"/>
              <a:t> e di proteine depositate in </a:t>
            </a:r>
            <a:r>
              <a:rPr lang="it-IT" sz="1800" dirty="0" err="1" smtClean="0"/>
              <a:t>UniProt</a:t>
            </a:r>
            <a:endParaRPr lang="it-IT" sz="1800" dirty="0" smtClean="0"/>
          </a:p>
          <a:p>
            <a:pPr algn="just"/>
            <a:r>
              <a:rPr lang="it-IT" sz="1800" dirty="0" smtClean="0"/>
              <a:t>Importante vedere la </a:t>
            </a:r>
            <a:r>
              <a:rPr lang="it-IT" sz="1800" b="1" dirty="0" err="1" smtClean="0"/>
              <a:t>Flags</a:t>
            </a:r>
            <a:r>
              <a:rPr lang="it-IT" sz="1800" dirty="0" smtClean="0"/>
              <a:t> che caratterizzano ogni </a:t>
            </a:r>
            <a:r>
              <a:rPr lang="it-IT" sz="1800" dirty="0" err="1" smtClean="0"/>
              <a:t>mRNA</a:t>
            </a:r>
            <a:r>
              <a:rPr lang="it-IT" sz="1800" dirty="0" smtClean="0"/>
              <a:t>… i particolare il </a:t>
            </a:r>
            <a:r>
              <a:rPr lang="it-IT" sz="1800" b="1" dirty="0" smtClean="0"/>
              <a:t>TSL</a:t>
            </a:r>
            <a:r>
              <a:rPr lang="it-IT" sz="1800" dirty="0" smtClean="0"/>
              <a:t> (</a:t>
            </a:r>
            <a:r>
              <a:rPr lang="it-IT" sz="1800" dirty="0" err="1" smtClean="0"/>
              <a:t>transcript</a:t>
            </a:r>
            <a:r>
              <a:rPr lang="it-IT" sz="1800" dirty="0" smtClean="0"/>
              <a:t> </a:t>
            </a:r>
            <a:r>
              <a:rPr lang="it-IT" sz="1800" dirty="0" err="1" smtClean="0"/>
              <a:t>support</a:t>
            </a:r>
            <a:r>
              <a:rPr lang="it-IT" sz="1800" dirty="0" smtClean="0"/>
              <a:t> </a:t>
            </a:r>
            <a:r>
              <a:rPr lang="it-IT" sz="1800" dirty="0" err="1" smtClean="0"/>
              <a:t>level</a:t>
            </a:r>
            <a:r>
              <a:rPr lang="it-IT" sz="1800" dirty="0" smtClean="0"/>
              <a:t>), che su una scala da 1 a 5 ci indica quanto questo sia supportato</a:t>
            </a:r>
            <a:endParaRPr lang="en-US" sz="18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388" y="3235695"/>
            <a:ext cx="8433501" cy="3332060"/>
          </a:xfrm>
          <a:prstGeom prst="rect">
            <a:avLst/>
          </a:prstGeom>
        </p:spPr>
      </p:pic>
    </p:spTree>
    <p:extLst>
      <p:ext uri="{BB962C8B-B14F-4D97-AF65-F5344CB8AC3E}">
        <p14:creationId xmlns:p14="http://schemas.microsoft.com/office/powerpoint/2010/main" val="50378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pPr algn="just"/>
            <a:r>
              <a:rPr lang="it-IT" sz="1800" dirty="0" smtClean="0"/>
              <a:t>Il «</a:t>
            </a:r>
            <a:r>
              <a:rPr lang="it-IT" sz="1800" b="1" dirty="0" err="1" smtClean="0"/>
              <a:t>protein</a:t>
            </a:r>
            <a:r>
              <a:rPr lang="it-IT" sz="1800" b="1" dirty="0" smtClean="0"/>
              <a:t> </a:t>
            </a:r>
            <a:r>
              <a:rPr lang="it-IT" sz="1800" b="1" dirty="0" err="1" smtClean="0"/>
              <a:t>summary</a:t>
            </a:r>
            <a:r>
              <a:rPr lang="it-IT" sz="1800" dirty="0" smtClean="0"/>
              <a:t>» può essere utile per identificare in modo grafico la posizione dei domini conservati che caratterizzano ciascuna proteina</a:t>
            </a:r>
          </a:p>
          <a:p>
            <a:pPr algn="just"/>
            <a:r>
              <a:rPr lang="it-IT" sz="1800" dirty="0" smtClean="0"/>
              <a:t>E’ un argomento su cui torneremo nel dettaglio più avanti, ma in sostanza si tratta di regioni che sono condivise da molte proteine, che solitamente fanno parte della stessa famiglia e quindi sono evolutivamente (o funzionalmente) correlate</a:t>
            </a:r>
          </a:p>
          <a:p>
            <a:pPr algn="just"/>
            <a:r>
              <a:rPr lang="it-IT" sz="1800" dirty="0" smtClean="0"/>
              <a:t>Un dominio conservato solitamente identifica una regione strutturalmente conservata e che di conseguenza è legata ad una particolare funzione</a:t>
            </a:r>
            <a:endParaRPr lang="en-US" sz="1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532937"/>
            <a:ext cx="10058400" cy="3036788"/>
          </a:xfrm>
          <a:prstGeom prst="rect">
            <a:avLst/>
          </a:prstGeom>
        </p:spPr>
      </p:pic>
    </p:spTree>
    <p:extLst>
      <p:ext uri="{BB962C8B-B14F-4D97-AF65-F5344CB8AC3E}">
        <p14:creationId xmlns:p14="http://schemas.microsoft.com/office/powerpoint/2010/main" val="32009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ESPLORARE LA VARIABILITA’ GENETICA</a:t>
            </a:r>
            <a:endParaRPr lang="en-US" dirty="0"/>
          </a:p>
        </p:txBody>
      </p:sp>
      <p:sp>
        <p:nvSpPr>
          <p:cNvPr id="3" name="Segnaposto contenuto 2"/>
          <p:cNvSpPr>
            <a:spLocks noGrp="1"/>
          </p:cNvSpPr>
          <p:nvPr>
            <p:ph idx="1"/>
          </p:nvPr>
        </p:nvSpPr>
        <p:spPr>
          <a:xfrm>
            <a:off x="6600497" y="1221407"/>
            <a:ext cx="5044965" cy="4790510"/>
          </a:xfrm>
        </p:spPr>
        <p:txBody>
          <a:bodyPr>
            <a:normAutofit lnSpcReduction="10000"/>
          </a:bodyPr>
          <a:lstStyle/>
          <a:p>
            <a:pPr marL="45720" indent="0" algn="just">
              <a:buNone/>
            </a:pPr>
            <a:r>
              <a:rPr lang="it-IT" dirty="0" smtClean="0"/>
              <a:t>Ogni gene è legato a polimorfismi noti</a:t>
            </a:r>
          </a:p>
          <a:p>
            <a:pPr marL="45720" indent="0" algn="just">
              <a:buNone/>
            </a:pPr>
            <a:r>
              <a:rPr lang="it-IT" dirty="0" smtClean="0"/>
              <a:t>Possono essere visualizzati da «</a:t>
            </a:r>
            <a:r>
              <a:rPr lang="it-IT" dirty="0" err="1" smtClean="0"/>
              <a:t>variant</a:t>
            </a:r>
            <a:r>
              <a:rPr lang="it-IT" dirty="0" smtClean="0"/>
              <a:t> </a:t>
            </a:r>
            <a:r>
              <a:rPr lang="it-IT" dirty="0" err="1" smtClean="0"/>
              <a:t>table</a:t>
            </a:r>
            <a:r>
              <a:rPr lang="it-IT" dirty="0" smtClean="0"/>
              <a:t>»</a:t>
            </a:r>
          </a:p>
          <a:p>
            <a:pPr marL="45720" indent="0" algn="just">
              <a:buNone/>
            </a:pPr>
            <a:r>
              <a:rPr lang="it-IT" dirty="0" smtClean="0"/>
              <a:t>Questi possono essere </a:t>
            </a:r>
            <a:r>
              <a:rPr lang="it-IT" b="1" dirty="0" smtClean="0"/>
              <a:t>SNP</a:t>
            </a:r>
            <a:r>
              <a:rPr lang="it-IT" dirty="0" smtClean="0"/>
              <a:t> (single nucleotide </a:t>
            </a:r>
            <a:r>
              <a:rPr lang="it-IT" dirty="0" err="1" smtClean="0"/>
              <a:t>polymorphsms</a:t>
            </a:r>
            <a:r>
              <a:rPr lang="it-IT" dirty="0" smtClean="0"/>
              <a:t>), </a:t>
            </a:r>
            <a:r>
              <a:rPr lang="it-IT" b="1" dirty="0" smtClean="0"/>
              <a:t>delezioni</a:t>
            </a:r>
            <a:r>
              <a:rPr lang="it-IT" dirty="0" smtClean="0"/>
              <a:t> o inserzioni</a:t>
            </a:r>
          </a:p>
          <a:p>
            <a:pPr marL="45720" indent="0" algn="just">
              <a:buNone/>
            </a:pPr>
            <a:r>
              <a:rPr lang="it-IT" dirty="0" smtClean="0"/>
              <a:t>A seconda della localizzazione (5’ UTR, 3’ UTR o </a:t>
            </a:r>
            <a:r>
              <a:rPr lang="it-IT" dirty="0" err="1" smtClean="0"/>
              <a:t>coding</a:t>
            </a:r>
            <a:r>
              <a:rPr lang="it-IT" dirty="0" smtClean="0"/>
              <a:t> </a:t>
            </a:r>
            <a:r>
              <a:rPr lang="it-IT" dirty="0" err="1" smtClean="0"/>
              <a:t>sequence</a:t>
            </a:r>
            <a:r>
              <a:rPr lang="it-IT" dirty="0" smtClean="0"/>
              <a:t>), le SNP possono essere </a:t>
            </a:r>
            <a:r>
              <a:rPr lang="it-IT" b="1" dirty="0" smtClean="0"/>
              <a:t>sinonime o non sinonime</a:t>
            </a:r>
          </a:p>
          <a:p>
            <a:pPr marL="45720" indent="0" algn="just">
              <a:buNone/>
            </a:pPr>
            <a:r>
              <a:rPr lang="it-IT" dirty="0" smtClean="0"/>
              <a:t>Naturalmente queste varianti possono essere collegate o meno a determinati fenotipi o anche patologie -&gt; colonna «</a:t>
            </a:r>
            <a:r>
              <a:rPr lang="it-IT" b="1" dirty="0" err="1" smtClean="0"/>
              <a:t>clinical</a:t>
            </a:r>
            <a:r>
              <a:rPr lang="it-IT" b="1" dirty="0" smtClean="0"/>
              <a:t> </a:t>
            </a:r>
            <a:r>
              <a:rPr lang="it-IT" b="1" dirty="0" err="1" smtClean="0"/>
              <a:t>significance</a:t>
            </a:r>
            <a:r>
              <a:rPr lang="it-IT" dirty="0" smtClean="0"/>
              <a:t>»</a:t>
            </a:r>
          </a:p>
          <a:p>
            <a:pPr marL="45720" indent="0">
              <a:buNone/>
            </a:pP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4" y="1357458"/>
            <a:ext cx="5745715" cy="4518408"/>
          </a:xfrm>
          <a:prstGeom prst="rect">
            <a:avLst/>
          </a:prstGeom>
        </p:spPr>
      </p:pic>
    </p:spTree>
    <p:extLst>
      <p:ext uri="{BB962C8B-B14F-4D97-AF65-F5344CB8AC3E}">
        <p14:creationId xmlns:p14="http://schemas.microsoft.com/office/powerpoint/2010/main" val="34426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UNA SNP</a:t>
            </a:r>
            <a:endParaRPr lang="en-US" dirty="0"/>
          </a:p>
        </p:txBody>
      </p:sp>
      <p:sp>
        <p:nvSpPr>
          <p:cNvPr id="3" name="Segnaposto contenuto 2"/>
          <p:cNvSpPr>
            <a:spLocks noGrp="1"/>
          </p:cNvSpPr>
          <p:nvPr>
            <p:ph idx="1"/>
          </p:nvPr>
        </p:nvSpPr>
        <p:spPr>
          <a:xfrm>
            <a:off x="7020909" y="1221407"/>
            <a:ext cx="4078013" cy="4790510"/>
          </a:xfrm>
        </p:spPr>
        <p:txBody>
          <a:bodyPr>
            <a:normAutofit/>
          </a:bodyPr>
          <a:lstStyle/>
          <a:p>
            <a:pPr marL="45720" indent="0">
              <a:buNone/>
            </a:pPr>
            <a:r>
              <a:rPr lang="it-IT" dirty="0" smtClean="0"/>
              <a:t>A quali trascritti è legata?</a:t>
            </a:r>
          </a:p>
          <a:p>
            <a:pPr marL="45720" indent="0">
              <a:buNone/>
            </a:pPr>
            <a:r>
              <a:rPr lang="it-IT" dirty="0" smtClean="0"/>
              <a:t>A che proteine è legata?</a:t>
            </a:r>
          </a:p>
          <a:p>
            <a:pPr marL="45720" indent="0">
              <a:buNone/>
            </a:pPr>
            <a:r>
              <a:rPr lang="it-IT" dirty="0" smtClean="0"/>
              <a:t>E’ una mutazione sinonima o non-sinonima?</a:t>
            </a:r>
          </a:p>
          <a:p>
            <a:pPr marL="45720" indent="0">
              <a:buNone/>
            </a:pPr>
            <a:r>
              <a:rPr lang="it-IT" dirty="0" smtClean="0"/>
              <a:t>Con che frequenza la trovo nella popolazione?</a:t>
            </a:r>
          </a:p>
          <a:p>
            <a:pPr marL="45720" indent="0">
              <a:buNone/>
            </a:pPr>
            <a:r>
              <a:rPr lang="it-IT" dirty="0" smtClean="0"/>
              <a:t>E' associata ad una malattia o ad una variante fenotipica?</a:t>
            </a:r>
          </a:p>
          <a:p>
            <a:pPr marL="45720" indent="0">
              <a:buNone/>
            </a:pPr>
            <a:r>
              <a:rPr lang="it-IT" dirty="0" smtClean="0"/>
              <a:t>Partendo da questa pagina posso ricavare tutte queste informazioni con pochi click</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49" y="717629"/>
            <a:ext cx="5328744" cy="5524155"/>
          </a:xfrm>
          <a:prstGeom prst="rect">
            <a:avLst/>
          </a:prstGeom>
        </p:spPr>
      </p:pic>
    </p:spTree>
    <p:extLst>
      <p:ext uri="{BB962C8B-B14F-4D97-AF65-F5344CB8AC3E}">
        <p14:creationId xmlns:p14="http://schemas.microsoft.com/office/powerpoint/2010/main" val="165868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UNA SNP</a:t>
            </a:r>
            <a:endParaRPr lang="en-US" dirty="0"/>
          </a:p>
        </p:txBody>
      </p:sp>
      <p:sp>
        <p:nvSpPr>
          <p:cNvPr id="3" name="Segnaposto contenuto 2"/>
          <p:cNvSpPr>
            <a:spLocks noGrp="1"/>
          </p:cNvSpPr>
          <p:nvPr>
            <p:ph idx="1"/>
          </p:nvPr>
        </p:nvSpPr>
        <p:spPr>
          <a:xfrm>
            <a:off x="7020909" y="1221406"/>
            <a:ext cx="4677105" cy="5244605"/>
          </a:xfrm>
        </p:spPr>
        <p:txBody>
          <a:bodyPr>
            <a:normAutofit lnSpcReduction="10000"/>
          </a:bodyPr>
          <a:lstStyle/>
          <a:p>
            <a:pPr marL="45720" indent="0" algn="just">
              <a:buNone/>
            </a:pPr>
            <a:r>
              <a:rPr lang="it-IT" dirty="0" smtClean="0"/>
              <a:t>I link sotto ad «</a:t>
            </a:r>
            <a:r>
              <a:rPr lang="it-IT" b="1" dirty="0" err="1" smtClean="0"/>
              <a:t>explore</a:t>
            </a:r>
            <a:r>
              <a:rPr lang="it-IT" b="1" dirty="0" smtClean="0"/>
              <a:t> </a:t>
            </a:r>
            <a:r>
              <a:rPr lang="it-IT" b="1" dirty="0" err="1" smtClean="0"/>
              <a:t>this</a:t>
            </a:r>
            <a:r>
              <a:rPr lang="it-IT" b="1" dirty="0" smtClean="0"/>
              <a:t> </a:t>
            </a:r>
            <a:r>
              <a:rPr lang="it-IT" b="1" dirty="0" err="1" smtClean="0"/>
              <a:t>variant</a:t>
            </a:r>
            <a:r>
              <a:rPr lang="it-IT" dirty="0" smtClean="0"/>
              <a:t>» ci aiutano a comprendere meglio alcuni aspetti</a:t>
            </a:r>
            <a:endParaRPr lang="it-IT" dirty="0"/>
          </a:p>
          <a:p>
            <a:pPr marL="45720" indent="0" algn="just">
              <a:buNone/>
            </a:pPr>
            <a:r>
              <a:rPr lang="it-IT" dirty="0" smtClean="0"/>
              <a:t>Soffermiamoci su «</a:t>
            </a:r>
            <a:r>
              <a:rPr lang="it-IT" b="1" dirty="0" err="1" smtClean="0"/>
              <a:t>population</a:t>
            </a:r>
            <a:r>
              <a:rPr lang="it-IT" b="1" dirty="0" smtClean="0"/>
              <a:t> </a:t>
            </a:r>
            <a:r>
              <a:rPr lang="it-IT" b="1" dirty="0" err="1" smtClean="0"/>
              <a:t>genetics</a:t>
            </a:r>
            <a:r>
              <a:rPr lang="it-IT" dirty="0" smtClean="0"/>
              <a:t>» per valutare la frequenza di una determinata mutazione nella popolazione generale, oppure in uno specifico gruppo etnico</a:t>
            </a:r>
          </a:p>
          <a:p>
            <a:pPr marL="45720" indent="0" algn="just">
              <a:buNone/>
            </a:pPr>
            <a:r>
              <a:rPr lang="it-IT" dirty="0" smtClean="0"/>
              <a:t>Il link a «</a:t>
            </a:r>
            <a:r>
              <a:rPr lang="it-IT" b="1" dirty="0" err="1" smtClean="0"/>
              <a:t>citations</a:t>
            </a:r>
            <a:r>
              <a:rPr lang="it-IT" dirty="0" smtClean="0"/>
              <a:t>» ci porta a </a:t>
            </a:r>
            <a:r>
              <a:rPr lang="it-IT" dirty="0" err="1" smtClean="0"/>
              <a:t>paper</a:t>
            </a:r>
            <a:r>
              <a:rPr lang="it-IT" dirty="0" smtClean="0"/>
              <a:t> che fanno riferimento ai singoli polimorfismi</a:t>
            </a:r>
          </a:p>
          <a:p>
            <a:pPr marL="45720" indent="0" algn="just">
              <a:buNone/>
            </a:pPr>
            <a:r>
              <a:rPr lang="it-IT" dirty="0" smtClean="0"/>
              <a:t>«</a:t>
            </a:r>
            <a:r>
              <a:rPr lang="it-IT" b="1" dirty="0" err="1" smtClean="0"/>
              <a:t>genes</a:t>
            </a:r>
            <a:r>
              <a:rPr lang="it-IT" b="1" dirty="0" smtClean="0"/>
              <a:t> and </a:t>
            </a:r>
            <a:r>
              <a:rPr lang="it-IT" b="1" dirty="0" err="1" smtClean="0"/>
              <a:t>regulation</a:t>
            </a:r>
            <a:r>
              <a:rPr lang="it-IT" dirty="0" smtClean="0"/>
              <a:t>» indica correlazione con effetti sull’espressione genica e localizza la SNP in </a:t>
            </a:r>
            <a:r>
              <a:rPr lang="it-IT" dirty="0" err="1" smtClean="0"/>
              <a:t>mRNA</a:t>
            </a:r>
            <a:r>
              <a:rPr lang="it-IT" dirty="0" smtClean="0"/>
              <a:t> e proteine, cosa che può essere vista ancora meglio cliccando su «</a:t>
            </a:r>
            <a:r>
              <a:rPr lang="it-IT" b="1" dirty="0" err="1" smtClean="0"/>
              <a:t>genomic</a:t>
            </a:r>
            <a:r>
              <a:rPr lang="it-IT" b="1" dirty="0" smtClean="0"/>
              <a:t> </a:t>
            </a:r>
            <a:r>
              <a:rPr lang="it-IT" b="1" dirty="0" err="1" smtClean="0"/>
              <a:t>context</a:t>
            </a:r>
            <a:r>
              <a:rPr lang="it-IT" dirty="0" smtClean="0"/>
              <a:t>»</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24" y="1082566"/>
            <a:ext cx="6369554" cy="3804133"/>
          </a:xfrm>
          <a:prstGeom prst="rect">
            <a:avLst/>
          </a:prstGeom>
        </p:spPr>
      </p:pic>
      <p:sp>
        <p:nvSpPr>
          <p:cNvPr id="6" name="CasellaDiTesto 5"/>
          <p:cNvSpPr txBox="1"/>
          <p:nvPr/>
        </p:nvSpPr>
        <p:spPr>
          <a:xfrm>
            <a:off x="457724" y="5265683"/>
            <a:ext cx="5812221" cy="1200329"/>
          </a:xfrm>
          <a:prstGeom prst="rect">
            <a:avLst/>
          </a:prstGeom>
          <a:noFill/>
        </p:spPr>
        <p:txBody>
          <a:bodyPr wrap="square" rtlCol="0">
            <a:spAutoFit/>
          </a:bodyPr>
          <a:lstStyle/>
          <a:p>
            <a:r>
              <a:rPr lang="it-IT" dirty="0" smtClean="0"/>
              <a:t>Link «oscurati» indicano che non ci sono dati disponibili per uno specifico campo, in questo caso ad esempio sull’effetto sulla strutture 3D della proteina (perché la SNP non è nel CDS)</a:t>
            </a:r>
            <a:endParaRPr lang="en-US" dirty="0"/>
          </a:p>
        </p:txBody>
      </p:sp>
    </p:spTree>
    <p:extLst>
      <p:ext uri="{BB962C8B-B14F-4D97-AF65-F5344CB8AC3E}">
        <p14:creationId xmlns:p14="http://schemas.microsoft.com/office/powerpoint/2010/main" val="10464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POPULATION GENETICS – FREQUENZE ALLELICHE E GENOTIPICHE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buNone/>
            </a:pPr>
            <a:r>
              <a:rPr lang="it-IT" dirty="0" smtClean="0"/>
              <a:t>Dati suddivisi per gruppi etnici e singole popolazioni sotto forma di semplici diagrammi a torta o istogrammi</a:t>
            </a:r>
          </a:p>
          <a:p>
            <a:pPr marL="45720" indent="0">
              <a:buNone/>
            </a:pPr>
            <a:r>
              <a:rPr lang="it-IT" dirty="0" smtClean="0"/>
              <a:t>Dati derivati da progetti di </a:t>
            </a:r>
            <a:r>
              <a:rPr lang="it-IT" dirty="0" err="1" smtClean="0"/>
              <a:t>risequenziamento</a:t>
            </a:r>
            <a:r>
              <a:rPr lang="it-IT" dirty="0" smtClean="0"/>
              <a:t> genomico su larga scala. Sono indicate </a:t>
            </a:r>
            <a:r>
              <a:rPr lang="it-IT" b="1" dirty="0" smtClean="0"/>
              <a:t>frequenze</a:t>
            </a:r>
            <a:r>
              <a:rPr lang="it-IT" dirty="0" smtClean="0"/>
              <a:t> e </a:t>
            </a:r>
            <a:r>
              <a:rPr lang="it-IT" b="1" dirty="0" smtClean="0"/>
              <a:t>numeri assoluti</a:t>
            </a:r>
            <a:r>
              <a:rPr lang="it-IT" dirty="0" smtClean="0"/>
              <a:t> delle osservazioni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43" y="2503369"/>
            <a:ext cx="7607019" cy="3791830"/>
          </a:xfrm>
          <a:prstGeom prst="rect">
            <a:avLst/>
          </a:prstGeom>
        </p:spPr>
      </p:pic>
      <p:sp>
        <p:nvSpPr>
          <p:cNvPr id="7" name="CasellaDiTesto 6"/>
          <p:cNvSpPr txBox="1"/>
          <p:nvPr/>
        </p:nvSpPr>
        <p:spPr>
          <a:xfrm>
            <a:off x="8397767" y="2503369"/>
            <a:ext cx="3520964" cy="3693319"/>
          </a:xfrm>
          <a:prstGeom prst="rect">
            <a:avLst/>
          </a:prstGeom>
          <a:noFill/>
        </p:spPr>
        <p:txBody>
          <a:bodyPr wrap="square" rtlCol="0">
            <a:spAutoFit/>
          </a:bodyPr>
          <a:lstStyle/>
          <a:p>
            <a:pPr algn="just"/>
            <a:r>
              <a:rPr lang="it-IT" dirty="0" smtClean="0"/>
              <a:t>Questi dati derivano da progetti come </a:t>
            </a:r>
            <a:r>
              <a:rPr lang="it-IT" b="1" dirty="0" err="1" smtClean="0"/>
              <a:t>HapMap</a:t>
            </a:r>
            <a:r>
              <a:rPr lang="it-IT" b="1" dirty="0" smtClean="0"/>
              <a:t> e 1000 </a:t>
            </a:r>
            <a:r>
              <a:rPr lang="it-IT" b="1" dirty="0" err="1" smtClean="0"/>
              <a:t>Genomes</a:t>
            </a:r>
            <a:r>
              <a:rPr lang="it-IT" b="1" dirty="0" smtClean="0"/>
              <a:t> Project, </a:t>
            </a:r>
            <a:r>
              <a:rPr lang="it-IT" b="1" dirty="0" err="1" smtClean="0"/>
              <a:t>GnomAD</a:t>
            </a:r>
            <a:r>
              <a:rPr lang="it-IT" dirty="0" smtClean="0"/>
              <a:t>, ecc.</a:t>
            </a:r>
          </a:p>
          <a:p>
            <a:pPr algn="just"/>
            <a:endParaRPr lang="it-IT" dirty="0"/>
          </a:p>
          <a:p>
            <a:pPr algn="just"/>
            <a:r>
              <a:rPr lang="it-IT" dirty="0" smtClean="0"/>
              <a:t>Ma non tutte le varianti presenti in database derivano da questi progetti! Spesso NON ci sono dati relativi alle frequenze… perché si tratta di varianti rare e descritte in singoli lavori o pazienti</a:t>
            </a:r>
            <a:endParaRPr lang="en-US" dirty="0"/>
          </a:p>
        </p:txBody>
      </p:sp>
    </p:spTree>
    <p:extLst>
      <p:ext uri="{BB962C8B-B14F-4D97-AF65-F5344CB8AC3E}">
        <p14:creationId xmlns:p14="http://schemas.microsoft.com/office/powerpoint/2010/main" val="280811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37106"/>
            <a:ext cx="9509760" cy="2490178"/>
          </a:xfrm>
        </p:spPr>
        <p:txBody>
          <a:bodyPr>
            <a:noAutofit/>
          </a:bodyPr>
          <a:lstStyle/>
          <a:p>
            <a:pPr marL="45720" indent="0" algn="just">
              <a:buNone/>
            </a:pPr>
            <a:r>
              <a:rPr lang="it-IT" dirty="0" smtClean="0"/>
              <a:t>Conosciamo tutti il nostro genoma… ma come possiamo muoverci da un cromosoma all’altro per identificare geni, esoni, SNP, promotori, ecc.???</a:t>
            </a:r>
          </a:p>
          <a:p>
            <a:pPr marL="45720" indent="0" algn="just">
              <a:buNone/>
            </a:pPr>
            <a:r>
              <a:rPr lang="it-IT" dirty="0" smtClean="0"/>
              <a:t>Teniamo presente che le dimensioni del genoma umano assemblato sono esattamente di </a:t>
            </a:r>
            <a:r>
              <a:rPr lang="en-US" b="1" u="sng" dirty="0" smtClean="0"/>
              <a:t>3,096,649,726 </a:t>
            </a:r>
            <a:r>
              <a:rPr lang="en-US" b="1" u="sng" dirty="0" err="1" smtClean="0"/>
              <a:t>paia</a:t>
            </a:r>
            <a:r>
              <a:rPr lang="en-US" b="1" u="sng" dirty="0" smtClean="0"/>
              <a:t> di </a:t>
            </a:r>
            <a:r>
              <a:rPr lang="en-US" b="1" u="sng" dirty="0" err="1" smtClean="0"/>
              <a:t>basi</a:t>
            </a:r>
            <a:r>
              <a:rPr lang="en-US" b="1" dirty="0"/>
              <a:t> </a:t>
            </a:r>
            <a:r>
              <a:rPr lang="en-US" dirty="0" smtClean="0"/>
              <a:t>(</a:t>
            </a:r>
            <a:r>
              <a:rPr lang="en-US" i="1" dirty="0" smtClean="0"/>
              <a:t>golden path</a:t>
            </a:r>
            <a:r>
              <a:rPr lang="en-US" dirty="0" smtClean="0"/>
              <a:t> length, </a:t>
            </a:r>
            <a:r>
              <a:rPr lang="en-US" dirty="0" err="1" smtClean="0"/>
              <a:t>ovvero</a:t>
            </a:r>
            <a:r>
              <a:rPr lang="en-US" dirty="0" smtClean="0"/>
              <a:t> </a:t>
            </a:r>
            <a:r>
              <a:rPr lang="en-US" dirty="0" err="1" smtClean="0"/>
              <a:t>omettendo</a:t>
            </a:r>
            <a:r>
              <a:rPr lang="en-US" dirty="0" smtClean="0"/>
              <a:t> </a:t>
            </a:r>
            <a:r>
              <a:rPr lang="en-US" dirty="0" err="1" smtClean="0"/>
              <a:t>aplotipi</a:t>
            </a:r>
            <a:r>
              <a:rPr lang="en-US" dirty="0" smtClean="0"/>
              <a:t> </a:t>
            </a:r>
            <a:r>
              <a:rPr lang="en-US" dirty="0" err="1" smtClean="0"/>
              <a:t>alternativi</a:t>
            </a:r>
            <a:r>
              <a:rPr lang="en-US" dirty="0" smtClean="0"/>
              <a:t> </a:t>
            </a:r>
            <a:r>
              <a:rPr lang="en-US" dirty="0" smtClean="0"/>
              <a:t>e </a:t>
            </a:r>
            <a:r>
              <a:rPr lang="en-US" dirty="0" err="1" smtClean="0"/>
              <a:t>regioni</a:t>
            </a:r>
            <a:r>
              <a:rPr lang="en-US" dirty="0" smtClean="0"/>
              <a:t> </a:t>
            </a:r>
            <a:r>
              <a:rPr lang="en-US" dirty="0" err="1" smtClean="0"/>
              <a:t>pseudoautosomiche</a:t>
            </a:r>
            <a:r>
              <a:rPr lang="en-US" dirty="0" smtClean="0"/>
              <a:t>)</a:t>
            </a:r>
          </a:p>
          <a:p>
            <a:pPr marL="45720" indent="0" algn="just">
              <a:buNone/>
            </a:pPr>
            <a:r>
              <a:rPr lang="it-IT" dirty="0" smtClean="0"/>
              <a:t>Corrispondenti a </a:t>
            </a:r>
            <a:r>
              <a:rPr lang="en-US" b="1" u="sng" dirty="0" smtClean="0"/>
              <a:t>19,827</a:t>
            </a:r>
            <a:r>
              <a:rPr lang="en-US" dirty="0" smtClean="0"/>
              <a:t> </a:t>
            </a:r>
            <a:r>
              <a:rPr lang="en-US" dirty="0" err="1" smtClean="0"/>
              <a:t>geni</a:t>
            </a:r>
            <a:r>
              <a:rPr lang="en-US" dirty="0" smtClean="0"/>
              <a:t> </a:t>
            </a:r>
            <a:r>
              <a:rPr lang="en-US" dirty="0" err="1" smtClean="0"/>
              <a:t>codificanti</a:t>
            </a:r>
            <a:r>
              <a:rPr lang="en-US" dirty="0" smtClean="0"/>
              <a:t> </a:t>
            </a:r>
            <a:r>
              <a:rPr lang="en-US" dirty="0" err="1" smtClean="0"/>
              <a:t>proteine</a:t>
            </a:r>
            <a:r>
              <a:rPr lang="en-US" dirty="0" smtClean="0"/>
              <a:t>, </a:t>
            </a:r>
            <a:r>
              <a:rPr lang="en-US" b="1" u="sng" dirty="0" smtClean="0"/>
              <a:t>25,967</a:t>
            </a:r>
            <a:r>
              <a:rPr lang="en-US" dirty="0" smtClean="0"/>
              <a:t> </a:t>
            </a:r>
            <a:r>
              <a:rPr lang="en-US" dirty="0" err="1" smtClean="0"/>
              <a:t>geni</a:t>
            </a:r>
            <a:r>
              <a:rPr lang="en-US" dirty="0" smtClean="0"/>
              <a:t> non </a:t>
            </a:r>
            <a:r>
              <a:rPr lang="en-US" dirty="0" err="1" smtClean="0"/>
              <a:t>codificanti</a:t>
            </a:r>
            <a:r>
              <a:rPr lang="en-US" dirty="0" smtClean="0"/>
              <a:t> e </a:t>
            </a:r>
            <a:r>
              <a:rPr lang="en-US" b="1" u="sng" dirty="0" smtClean="0"/>
              <a:t>15,241</a:t>
            </a:r>
            <a:r>
              <a:rPr lang="en-US" dirty="0" smtClean="0"/>
              <a:t> </a:t>
            </a:r>
            <a:r>
              <a:rPr lang="en-US" dirty="0" err="1" smtClean="0"/>
              <a:t>pseudogeni</a:t>
            </a:r>
            <a:r>
              <a:rPr lang="en-US" dirty="0" smtClean="0"/>
              <a:t> per </a:t>
            </a:r>
            <a:r>
              <a:rPr lang="en-US" dirty="0" err="1" smtClean="0"/>
              <a:t>oltre</a:t>
            </a:r>
            <a:r>
              <a:rPr lang="en-US" dirty="0" smtClean="0"/>
              <a:t> </a:t>
            </a:r>
            <a:r>
              <a:rPr lang="en-US" b="1" u="sng" dirty="0" smtClean="0"/>
              <a:t>250,000</a:t>
            </a:r>
            <a:r>
              <a:rPr lang="en-US" dirty="0" smtClean="0"/>
              <a:t> </a:t>
            </a:r>
            <a:r>
              <a:rPr lang="en-US" dirty="0" err="1" smtClean="0"/>
              <a:t>trascritti</a:t>
            </a:r>
            <a:r>
              <a:rPr lang="en-US" dirty="0" smtClean="0"/>
              <a:t>!</a:t>
            </a:r>
            <a:endParaRPr lang="it-IT" dirty="0"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708" y="2986368"/>
            <a:ext cx="8973802" cy="3029373"/>
          </a:xfrm>
          <a:prstGeom prst="rect">
            <a:avLst/>
          </a:prstGeom>
        </p:spPr>
      </p:pic>
    </p:spTree>
    <p:extLst>
      <p:ext uri="{BB962C8B-B14F-4D97-AF65-F5344CB8AC3E}">
        <p14:creationId xmlns:p14="http://schemas.microsoft.com/office/powerpoint/2010/main" val="39433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lgn="just">
              <a:buNone/>
            </a:pPr>
            <a:r>
              <a:rPr lang="it-IT" dirty="0" smtClean="0"/>
              <a:t>Le mutazioni somatiche non sono presenti in OMIM, per il semplice fatto che non si tratta di polimorfismi associati ad ereditarietà mendeliana.</a:t>
            </a:r>
          </a:p>
          <a:p>
            <a:pPr marL="45720" indent="0" algn="just">
              <a:buNone/>
            </a:pPr>
            <a:r>
              <a:rPr lang="it-IT" dirty="0" smtClean="0"/>
              <a:t>Sono tuttavia di grande interesse soprattutto in campo oncologico, in quanto frequentemente associate allo sviluppo di varie forme tumorali</a:t>
            </a:r>
            <a:endParaRPr lang="it-IT" dirty="0"/>
          </a:p>
        </p:txBody>
      </p:sp>
      <p:sp>
        <p:nvSpPr>
          <p:cNvPr id="7" name="CasellaDiTesto 6"/>
          <p:cNvSpPr txBox="1"/>
          <p:nvPr/>
        </p:nvSpPr>
        <p:spPr>
          <a:xfrm>
            <a:off x="8050924" y="2503369"/>
            <a:ext cx="3867807" cy="3970318"/>
          </a:xfrm>
          <a:prstGeom prst="rect">
            <a:avLst/>
          </a:prstGeom>
          <a:noFill/>
        </p:spPr>
        <p:txBody>
          <a:bodyPr wrap="square" rtlCol="0">
            <a:spAutoFit/>
          </a:bodyPr>
          <a:lstStyle/>
          <a:p>
            <a:pPr algn="just"/>
            <a:r>
              <a:rPr lang="it-IT" dirty="0" smtClean="0"/>
              <a:t>Per quanto le annotazioni relative alle mutazioni somatiche siano disponibili nei maggiori </a:t>
            </a:r>
            <a:r>
              <a:rPr lang="it-IT" dirty="0" err="1" smtClean="0"/>
              <a:t>genome</a:t>
            </a:r>
            <a:r>
              <a:rPr lang="it-IT" dirty="0" smtClean="0"/>
              <a:t> browser (naturalmente per il solo genoma umano), queste informazioni sono organizzate in modo molto più capillare su un database dedicato, chiamato </a:t>
            </a:r>
            <a:r>
              <a:rPr lang="it-IT" b="1" u="sng" dirty="0" smtClean="0"/>
              <a:t>COSMIC – </a:t>
            </a:r>
            <a:r>
              <a:rPr lang="it-IT" b="1" u="sng" dirty="0" err="1" smtClean="0"/>
              <a:t>Catalogue</a:t>
            </a:r>
            <a:r>
              <a:rPr lang="it-IT" b="1" u="sng" dirty="0" smtClean="0"/>
              <a:t> Of </a:t>
            </a:r>
            <a:r>
              <a:rPr lang="it-IT" b="1" u="sng" dirty="0" err="1" smtClean="0"/>
              <a:t>Somatic</a:t>
            </a:r>
            <a:r>
              <a:rPr lang="it-IT" b="1" u="sng" dirty="0" smtClean="0"/>
              <a:t> </a:t>
            </a:r>
            <a:r>
              <a:rPr lang="it-IT" b="1" u="sng" dirty="0" err="1" smtClean="0"/>
              <a:t>Mutations</a:t>
            </a:r>
            <a:r>
              <a:rPr lang="it-IT" b="1" u="sng" dirty="0" smtClean="0"/>
              <a:t> In </a:t>
            </a:r>
            <a:r>
              <a:rPr lang="it-IT" b="1" u="sng" dirty="0" err="1" smtClean="0"/>
              <a:t>Cancer</a:t>
            </a:r>
            <a:endParaRPr lang="it-IT" b="1" u="sng" dirty="0" smtClean="0"/>
          </a:p>
          <a:p>
            <a:pPr algn="just"/>
            <a:endParaRPr lang="it-IT" dirty="0"/>
          </a:p>
          <a:p>
            <a:pPr algn="just"/>
            <a:r>
              <a:rPr lang="en-US" dirty="0">
                <a:hlinkClick r:id="rId2"/>
              </a:rPr>
              <a:t>https://</a:t>
            </a:r>
            <a:r>
              <a:rPr lang="en-US" dirty="0" smtClean="0">
                <a:hlinkClick r:id="rId2"/>
              </a:rPr>
              <a:t>cancer.sanger.ac.uk/cosmic</a:t>
            </a:r>
            <a:r>
              <a:rPr lang="en-US" dirty="0" smtClean="0"/>
              <a:t> </a:t>
            </a: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58" y="2637946"/>
            <a:ext cx="7651531" cy="3374800"/>
          </a:xfrm>
          <a:prstGeom prst="rect">
            <a:avLst/>
          </a:prstGeom>
        </p:spPr>
      </p:pic>
    </p:spTree>
    <p:extLst>
      <p:ext uri="{BB962C8B-B14F-4D97-AF65-F5344CB8AC3E}">
        <p14:creationId xmlns:p14="http://schemas.microsoft.com/office/powerpoint/2010/main" val="5777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751489" y="4489824"/>
            <a:ext cx="5817477" cy="1477328"/>
          </a:xfrm>
          <a:prstGeom prst="rect">
            <a:avLst/>
          </a:prstGeom>
          <a:noFill/>
        </p:spPr>
        <p:txBody>
          <a:bodyPr wrap="square" rtlCol="0">
            <a:spAutoFit/>
          </a:bodyPr>
          <a:lstStyle/>
          <a:p>
            <a:pPr algn="just"/>
            <a:r>
              <a:rPr lang="it-IT" dirty="0" smtClean="0"/>
              <a:t>Il </a:t>
            </a:r>
            <a:r>
              <a:rPr lang="it-IT" b="1" dirty="0" err="1" smtClean="0"/>
              <a:t>cancer</a:t>
            </a:r>
            <a:r>
              <a:rPr lang="it-IT" b="1" dirty="0" smtClean="0"/>
              <a:t> browser </a:t>
            </a:r>
            <a:r>
              <a:rPr lang="it-IT" dirty="0" smtClean="0"/>
              <a:t>di COSMIC ci permette di selezionare un particolare tipo di cancro per evidenziare quali siano i geni le cui mutazioni sono più frequentemente associate allo sviluppo della malattia </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89" y="667528"/>
            <a:ext cx="10058400" cy="3411851"/>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849" y="4079379"/>
            <a:ext cx="3727040" cy="2516713"/>
          </a:xfrm>
          <a:prstGeom prst="rect">
            <a:avLst/>
          </a:prstGeom>
        </p:spPr>
      </p:pic>
    </p:spTree>
    <p:extLst>
      <p:ext uri="{BB962C8B-B14F-4D97-AF65-F5344CB8AC3E}">
        <p14:creationId xmlns:p14="http://schemas.microsoft.com/office/powerpoint/2010/main" val="289244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6337738" y="1086180"/>
            <a:ext cx="5307724" cy="4247317"/>
          </a:xfrm>
          <a:prstGeom prst="rect">
            <a:avLst/>
          </a:prstGeom>
          <a:noFill/>
        </p:spPr>
        <p:txBody>
          <a:bodyPr wrap="square" rtlCol="0">
            <a:spAutoFit/>
          </a:bodyPr>
          <a:lstStyle/>
          <a:p>
            <a:pPr algn="just"/>
            <a:r>
              <a:rPr lang="it-IT" dirty="0" smtClean="0"/>
              <a:t>Da «gene </a:t>
            </a:r>
            <a:r>
              <a:rPr lang="it-IT" dirty="0" err="1" smtClean="0"/>
              <a:t>view</a:t>
            </a:r>
            <a:r>
              <a:rPr lang="it-IT" dirty="0" smtClean="0"/>
              <a:t>», COSMIC ci permette anche di visualizzare dove le mutazioni sono localizzate</a:t>
            </a:r>
          </a:p>
          <a:p>
            <a:pPr algn="just"/>
            <a:endParaRPr lang="it-IT" dirty="0"/>
          </a:p>
          <a:p>
            <a:pPr algn="just"/>
            <a:r>
              <a:rPr lang="it-IT" dirty="0" smtClean="0"/>
              <a:t>L’esempio a fianco mostra TP53</a:t>
            </a:r>
          </a:p>
          <a:p>
            <a:pPr algn="just"/>
            <a:endParaRPr lang="it-IT" dirty="0"/>
          </a:p>
          <a:p>
            <a:pPr algn="just"/>
            <a:r>
              <a:rPr lang="it-IT" dirty="0" smtClean="0"/>
              <a:t>Gli istogrammi mostrano la frequenza di sostituzioni, inserzioni, delezioni ed aventi complesse osservate a carico di questo gene a seconda della posizione colpita</a:t>
            </a:r>
          </a:p>
          <a:p>
            <a:pPr algn="just"/>
            <a:endParaRPr lang="it-IT" dirty="0"/>
          </a:p>
          <a:p>
            <a:pPr algn="just"/>
            <a:r>
              <a:rPr lang="it-IT" dirty="0" smtClean="0"/>
              <a:t>Spostandosi con il mouse sopra una di queste barre si può evidenziare qualche dettaglio e studiare meglio la correlazione tra mutazione e tipo di forma tumorale</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52" y="958348"/>
            <a:ext cx="5774413" cy="4502983"/>
          </a:xfrm>
          <a:prstGeom prst="rect">
            <a:avLst/>
          </a:prstGeom>
        </p:spPr>
      </p:pic>
    </p:spTree>
    <p:extLst>
      <p:ext uri="{BB962C8B-B14F-4D97-AF65-F5344CB8AC3E}">
        <p14:creationId xmlns:p14="http://schemas.microsoft.com/office/powerpoint/2010/main" val="310176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6076781" y="872359"/>
            <a:ext cx="5307724" cy="2585323"/>
          </a:xfrm>
          <a:prstGeom prst="rect">
            <a:avLst/>
          </a:prstGeom>
          <a:noFill/>
        </p:spPr>
        <p:txBody>
          <a:bodyPr wrap="square" rtlCol="0">
            <a:spAutoFit/>
          </a:bodyPr>
          <a:lstStyle/>
          <a:p>
            <a:pPr algn="just"/>
            <a:r>
              <a:rPr lang="it-IT" dirty="0" smtClean="0"/>
              <a:t>Ogni mutazione è caratterizzata da un </a:t>
            </a:r>
            <a:r>
              <a:rPr lang="it-IT" dirty="0" err="1" smtClean="0"/>
              <a:t>accession</a:t>
            </a:r>
            <a:r>
              <a:rPr lang="it-IT" dirty="0" smtClean="0"/>
              <a:t> ID (COSMXXXXX, dove le X sono numeri)</a:t>
            </a:r>
          </a:p>
          <a:p>
            <a:pPr algn="just"/>
            <a:endParaRPr lang="it-IT" dirty="0"/>
          </a:p>
          <a:p>
            <a:pPr algn="just"/>
            <a:r>
              <a:rPr lang="it-IT" dirty="0" smtClean="0"/>
              <a:t>Ci viene spiegato l’effetto della mutazione, sia a livello nucleotidico (CDS, in questo caso una C mutata in A in posizione 743), sia a livello amino </a:t>
            </a:r>
            <a:r>
              <a:rPr lang="it-IT" dirty="0" err="1" smtClean="0"/>
              <a:t>acidico</a:t>
            </a:r>
            <a:r>
              <a:rPr lang="it-IT" dirty="0" smtClean="0"/>
              <a:t> (R mutata in Q in posizione 248).</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00" y="872359"/>
            <a:ext cx="5243970" cy="3290181"/>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73" y="3457682"/>
            <a:ext cx="5920268" cy="3133333"/>
          </a:xfrm>
          <a:prstGeom prst="rect">
            <a:avLst/>
          </a:prstGeom>
        </p:spPr>
      </p:pic>
      <p:sp>
        <p:nvSpPr>
          <p:cNvPr id="8" name="CasellaDiTesto 7"/>
          <p:cNvSpPr txBox="1"/>
          <p:nvPr/>
        </p:nvSpPr>
        <p:spPr>
          <a:xfrm>
            <a:off x="472965" y="4581042"/>
            <a:ext cx="5307724" cy="1200329"/>
          </a:xfrm>
          <a:prstGeom prst="rect">
            <a:avLst/>
          </a:prstGeom>
          <a:noFill/>
        </p:spPr>
        <p:txBody>
          <a:bodyPr wrap="square" rtlCol="0">
            <a:spAutoFit/>
          </a:bodyPr>
          <a:lstStyle/>
          <a:p>
            <a:pPr algn="just"/>
            <a:r>
              <a:rPr lang="it-IT" dirty="0" smtClean="0"/>
              <a:t>«</a:t>
            </a:r>
            <a:r>
              <a:rPr lang="it-IT" dirty="0" err="1" smtClean="0"/>
              <a:t>Tissue</a:t>
            </a:r>
            <a:r>
              <a:rPr lang="it-IT" dirty="0" smtClean="0"/>
              <a:t> </a:t>
            </a:r>
            <a:r>
              <a:rPr lang="it-IT" dirty="0" err="1" smtClean="0"/>
              <a:t>distribution</a:t>
            </a:r>
            <a:r>
              <a:rPr lang="it-IT" dirty="0" smtClean="0"/>
              <a:t>» ci da la possibilità di ottenere info sull’associazione tra questa specifica mutazione ed i tessuti maggiormente colpiti da neoplasie</a:t>
            </a:r>
            <a:endParaRPr lang="en-US" dirty="0"/>
          </a:p>
        </p:txBody>
      </p:sp>
    </p:spTree>
    <p:extLst>
      <p:ext uri="{BB962C8B-B14F-4D97-AF65-F5344CB8AC3E}">
        <p14:creationId xmlns:p14="http://schemas.microsoft.com/office/powerpoint/2010/main" val="23270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a:bodyPr>
          <a:lstStyle/>
          <a:p>
            <a:pPr algn="just"/>
            <a:r>
              <a:rPr lang="it-IT" dirty="0" smtClean="0"/>
              <a:t>Per </a:t>
            </a:r>
            <a:r>
              <a:rPr lang="it-IT" dirty="0" err="1" smtClean="0"/>
              <a:t>sintenia</a:t>
            </a:r>
            <a:r>
              <a:rPr lang="it-IT" dirty="0" smtClean="0"/>
              <a:t> si intende l’associazione di due o più geni sullo stesso cromosoma</a:t>
            </a:r>
          </a:p>
          <a:p>
            <a:pPr algn="just"/>
            <a:r>
              <a:rPr lang="it-IT" dirty="0" smtClean="0"/>
              <a:t>Più in generale si parla di </a:t>
            </a:r>
            <a:r>
              <a:rPr lang="it-IT" dirty="0" err="1" smtClean="0"/>
              <a:t>sintenia</a:t>
            </a:r>
            <a:r>
              <a:rPr lang="it-IT" dirty="0" smtClean="0"/>
              <a:t> in ambito di genomica comparata, in quanto geni </a:t>
            </a:r>
            <a:r>
              <a:rPr lang="it-IT" dirty="0" err="1" smtClean="0"/>
              <a:t>ortologhi</a:t>
            </a:r>
            <a:r>
              <a:rPr lang="it-IT" dirty="0" smtClean="0"/>
              <a:t> tendono a rimanere nella stessa posizione reciproca in specie affini</a:t>
            </a:r>
          </a:p>
          <a:p>
            <a:pPr algn="just"/>
            <a:r>
              <a:rPr lang="it-IT" dirty="0" smtClean="0"/>
              <a:t>Ricombinazioni inter- ed intra-cromosomiche sono eventi piuttosto comuni nella storia evolutiva delle specie</a:t>
            </a:r>
          </a:p>
          <a:p>
            <a:pPr algn="just"/>
            <a:r>
              <a:rPr lang="it-IT" dirty="0" smtClean="0"/>
              <a:t>Specie diverse hanno un numero di cromosomi diverso</a:t>
            </a:r>
          </a:p>
          <a:p>
            <a:pPr algn="just"/>
            <a:r>
              <a:rPr lang="it-IT" dirty="0" smtClean="0"/>
              <a:t>Mi aspetto un minor livello di conservazione dell’architettura genomica man mano che mi sposto verso specie filogeneticamente più lontane</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3" name="Immagine 2"/>
          <p:cNvPicPr>
            <a:picLocks noChangeAspect="1"/>
          </p:cNvPicPr>
          <p:nvPr/>
        </p:nvPicPr>
        <p:blipFill>
          <a:blip r:embed="rId2"/>
          <a:stretch>
            <a:fillRect/>
          </a:stretch>
        </p:blipFill>
        <p:spPr>
          <a:xfrm>
            <a:off x="1126084" y="864804"/>
            <a:ext cx="3990975" cy="5238750"/>
          </a:xfrm>
          <a:prstGeom prst="rect">
            <a:avLst/>
          </a:prstGeom>
        </p:spPr>
      </p:pic>
    </p:spTree>
    <p:extLst>
      <p:ext uri="{BB962C8B-B14F-4D97-AF65-F5344CB8AC3E}">
        <p14:creationId xmlns:p14="http://schemas.microsoft.com/office/powerpoint/2010/main" val="5801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fontScale="92500" lnSpcReduction="20000"/>
          </a:bodyPr>
          <a:lstStyle/>
          <a:p>
            <a:pPr algn="just"/>
            <a:r>
              <a:rPr lang="it-IT" dirty="0" smtClean="0"/>
              <a:t>Analisi di </a:t>
            </a:r>
            <a:r>
              <a:rPr lang="it-IT" dirty="0" err="1" smtClean="0"/>
              <a:t>sintenia</a:t>
            </a:r>
            <a:r>
              <a:rPr lang="it-IT" dirty="0" smtClean="0"/>
              <a:t> </a:t>
            </a:r>
            <a:r>
              <a:rPr lang="it-IT" dirty="0" err="1" smtClean="0"/>
              <a:t>precalcolate</a:t>
            </a:r>
            <a:r>
              <a:rPr lang="it-IT" dirty="0" smtClean="0"/>
              <a:t> sono visibili su </a:t>
            </a:r>
            <a:r>
              <a:rPr lang="it-IT" dirty="0" err="1" smtClean="0"/>
              <a:t>Ensembl</a:t>
            </a:r>
            <a:endParaRPr lang="it-IT" dirty="0" smtClean="0"/>
          </a:p>
          <a:p>
            <a:pPr algn="just"/>
            <a:r>
              <a:rPr lang="it-IT" dirty="0" smtClean="0"/>
              <a:t>Dopo aver selezionato un cromosoma umano da «</a:t>
            </a:r>
            <a:r>
              <a:rPr lang="it-IT" dirty="0" err="1" smtClean="0"/>
              <a:t>view</a:t>
            </a:r>
            <a:r>
              <a:rPr lang="it-IT" dirty="0" smtClean="0"/>
              <a:t> </a:t>
            </a:r>
            <a:r>
              <a:rPr lang="it-IT" dirty="0" err="1" smtClean="0"/>
              <a:t>karyotype</a:t>
            </a:r>
            <a:r>
              <a:rPr lang="it-IT" dirty="0" smtClean="0"/>
              <a:t>» -&gt; </a:t>
            </a:r>
            <a:r>
              <a:rPr lang="it-IT" dirty="0" err="1" smtClean="0"/>
              <a:t>chromosome</a:t>
            </a:r>
            <a:r>
              <a:rPr lang="it-IT" dirty="0" smtClean="0"/>
              <a:t> </a:t>
            </a:r>
            <a:r>
              <a:rPr lang="it-IT" dirty="0" err="1" smtClean="0"/>
              <a:t>summary</a:t>
            </a:r>
            <a:r>
              <a:rPr lang="it-IT" dirty="0" smtClean="0"/>
              <a:t>, posso selezionare «</a:t>
            </a:r>
            <a:r>
              <a:rPr lang="it-IT" dirty="0" err="1" smtClean="0"/>
              <a:t>synteny</a:t>
            </a:r>
            <a:r>
              <a:rPr lang="it-IT" dirty="0" smtClean="0"/>
              <a:t>» sotto «comparative </a:t>
            </a:r>
            <a:r>
              <a:rPr lang="it-IT" dirty="0" err="1" smtClean="0"/>
              <a:t>genomics</a:t>
            </a:r>
            <a:r>
              <a:rPr lang="it-IT" dirty="0" smtClean="0"/>
              <a:t>»</a:t>
            </a:r>
          </a:p>
          <a:p>
            <a:pPr algn="just"/>
            <a:r>
              <a:rPr lang="it-IT" dirty="0" smtClean="0"/>
              <a:t>L’esempio a lato mostra la </a:t>
            </a:r>
            <a:r>
              <a:rPr lang="it-IT" dirty="0" err="1" smtClean="0"/>
              <a:t>sintenia</a:t>
            </a:r>
            <a:r>
              <a:rPr lang="it-IT" dirty="0" smtClean="0"/>
              <a:t> del cromosoma 2 umano con il genoma di bonobo</a:t>
            </a:r>
          </a:p>
          <a:p>
            <a:pPr algn="just"/>
            <a:r>
              <a:rPr lang="it-IT" dirty="0" smtClean="0"/>
              <a:t>Il grafico ci mostra come </a:t>
            </a:r>
            <a:r>
              <a:rPr lang="it-IT" dirty="0"/>
              <a:t>l</a:t>
            </a:r>
            <a:r>
              <a:rPr lang="it-IT" dirty="0" smtClean="0"/>
              <a:t>’intero braccio corto e parte del braccio lungo trovino corrispondenza (anche se con un certo «rimescolamento») nel cromosoma 2 A di bonobo</a:t>
            </a:r>
          </a:p>
          <a:p>
            <a:pPr algn="just"/>
            <a:r>
              <a:rPr lang="it-IT" dirty="0" smtClean="0"/>
              <a:t>La restante parte del braccio lungo copre circa metà del cromosoma 2B</a:t>
            </a:r>
          </a:p>
          <a:p>
            <a:pPr algn="just"/>
            <a:r>
              <a:rPr lang="it-IT" dirty="0" smtClean="0"/>
              <a:t>Altre piccole regioni trovano corrispondenza con il cromosoma 14, 7, 13 e 17</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1026" name="Picture 2" descr="https://static.ensembl.org/img-tmp/temporary/2018_03_22/LKaCdQFNZXCeYBdEXcAAAGH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423" y="941332"/>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4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lnSpcReduction="10000"/>
          </a:bodyPr>
          <a:lstStyle/>
          <a:p>
            <a:pPr algn="just"/>
            <a:r>
              <a:rPr lang="it-IT" dirty="0" smtClean="0"/>
              <a:t>Il cromosoma 2 umano quindi risulta essere una fusione tra due cromosomi (2 A e 2B) del primate ancestrale, ma l’ipotesi alternativa che il primate ancestrale possedesse un singolo cromosoma 2 che si è poi scisso nel bonobo è ugualmente valida</a:t>
            </a:r>
          </a:p>
          <a:p>
            <a:pPr algn="just"/>
            <a:r>
              <a:rPr lang="it-IT" dirty="0" smtClean="0"/>
              <a:t>Posso inferirlo andando a vedere la situazione genomica di altri primate</a:t>
            </a:r>
            <a:r>
              <a:rPr lang="en-US" dirty="0" smtClean="0"/>
              <a:t> (e </a:t>
            </a:r>
            <a:r>
              <a:rPr lang="it-IT" dirty="0" smtClean="0"/>
              <a:t>scoprirò che è più ragionevole </a:t>
            </a:r>
            <a:r>
              <a:rPr lang="en-US" dirty="0" smtClean="0"/>
              <a:t>la prima </a:t>
            </a:r>
            <a:r>
              <a:rPr lang="it-IT" dirty="0" smtClean="0"/>
              <a:t>ipotesi</a:t>
            </a:r>
          </a:p>
          <a:p>
            <a:pPr algn="just"/>
            <a:r>
              <a:rPr lang="it-IT" dirty="0" smtClean="0"/>
              <a:t>Il grado di </a:t>
            </a:r>
            <a:r>
              <a:rPr lang="it-IT" dirty="0" err="1" smtClean="0"/>
              <a:t>sintenia</a:t>
            </a:r>
            <a:r>
              <a:rPr lang="it-IT" dirty="0" smtClean="0"/>
              <a:t> tra uomo e topo (mostrato a lato per il chr17) è decisamente più basso, come atteso dalla maggior distanza filogenetica</a:t>
            </a:r>
          </a:p>
          <a:p>
            <a:pPr algn="just"/>
            <a:r>
              <a:rPr lang="it-IT" dirty="0" smtClean="0"/>
              <a:t>Da notare che le considerazioni sulla </a:t>
            </a:r>
            <a:r>
              <a:rPr lang="it-IT" dirty="0" err="1" smtClean="0"/>
              <a:t>sintenia</a:t>
            </a:r>
            <a:r>
              <a:rPr lang="it-IT" dirty="0" smtClean="0"/>
              <a:t> sono valide anche per il cromosoma X, che contiene geni dalle funzioni più disparate come gli altri</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2050" name="Picture 2" descr="https://static.ensembl.org/img-tmp/temporary/2018_03_22/LKaDAPOQdZXCeAMeSQAAAL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05" y="1061241"/>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8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83172" y="1282262"/>
            <a:ext cx="10335873" cy="4603530"/>
          </a:xfrm>
        </p:spPr>
        <p:txBody>
          <a:bodyPr>
            <a:normAutofit/>
          </a:bodyPr>
          <a:lstStyle/>
          <a:p>
            <a:pPr algn="just"/>
            <a:r>
              <a:rPr lang="it-IT" dirty="0" smtClean="0">
                <a:hlinkClick r:id="rId2"/>
              </a:rPr>
              <a:t>http</a:t>
            </a:r>
            <a:r>
              <a:rPr lang="it-IT" dirty="0">
                <a:hlinkClick r:id="rId2"/>
              </a:rPr>
              <a:t>://www.genomicus.biologie.ens.fr</a:t>
            </a:r>
            <a:r>
              <a:rPr lang="it-IT" dirty="0" smtClean="0">
                <a:hlinkClick r:id="rId2"/>
              </a:rPr>
              <a:t>/</a:t>
            </a:r>
            <a:r>
              <a:rPr lang="it-IT" dirty="0" smtClean="0"/>
              <a:t> </a:t>
            </a:r>
          </a:p>
          <a:p>
            <a:pPr algn="just"/>
            <a:r>
              <a:rPr lang="it-IT" dirty="0" smtClean="0"/>
              <a:t>Esistono alcuni strumenti per approfondire questi studi comparativi</a:t>
            </a:r>
          </a:p>
          <a:p>
            <a:pPr algn="just"/>
            <a:r>
              <a:rPr lang="it-IT" dirty="0" smtClean="0"/>
              <a:t>Possono essere utili per analizzare i geni fiancheggianti con utili rappresentazioni grafiche</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 - APPROFONDIMENTO</a:t>
            </a:r>
            <a:endParaRPr lang="en-US"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607" y="3089829"/>
            <a:ext cx="8445062" cy="3470497"/>
          </a:xfrm>
          <a:prstGeom prst="rect">
            <a:avLst/>
          </a:prstGeom>
        </p:spPr>
      </p:pic>
    </p:spTree>
    <p:extLst>
      <p:ext uri="{BB962C8B-B14F-4D97-AF65-F5344CB8AC3E}">
        <p14:creationId xmlns:p14="http://schemas.microsoft.com/office/powerpoint/2010/main" val="274490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8455" y="650984"/>
            <a:ext cx="5118538" cy="5502402"/>
          </a:xfrm>
        </p:spPr>
        <p:txBody>
          <a:bodyPr>
            <a:normAutofit/>
          </a:bodyPr>
          <a:lstStyle/>
          <a:p>
            <a:pPr algn="just"/>
            <a:r>
              <a:rPr lang="it-IT" dirty="0" smtClean="0"/>
              <a:t>Sempre da </a:t>
            </a:r>
            <a:r>
              <a:rPr lang="it-IT" dirty="0" err="1" smtClean="0"/>
              <a:t>Ensembl</a:t>
            </a:r>
            <a:r>
              <a:rPr lang="it-IT" dirty="0" smtClean="0"/>
              <a:t>…</a:t>
            </a:r>
          </a:p>
          <a:p>
            <a:pPr algn="just"/>
            <a:r>
              <a:rPr lang="it-IT" dirty="0" smtClean="0"/>
              <a:t>E’ di fondamentale importanza poter recuperare i dati di sequenza da un </a:t>
            </a:r>
            <a:r>
              <a:rPr lang="it-IT" dirty="0" err="1" smtClean="0"/>
              <a:t>genome</a:t>
            </a:r>
            <a:r>
              <a:rPr lang="it-IT" dirty="0" smtClean="0"/>
              <a:t> browser per qualsiasi applicazione o studio a valle</a:t>
            </a:r>
          </a:p>
          <a:p>
            <a:pPr algn="just"/>
            <a:r>
              <a:rPr lang="it-IT" dirty="0" smtClean="0"/>
              <a:t>Dalla scheda di un gene, un trascritto o una proteina posso cliccare su «export data»</a:t>
            </a:r>
          </a:p>
          <a:p>
            <a:pPr algn="just"/>
            <a:r>
              <a:rPr lang="it-IT" dirty="0" smtClean="0"/>
              <a:t>Verrò portato alla schermata a lato</a:t>
            </a:r>
          </a:p>
          <a:p>
            <a:pPr algn="just"/>
            <a:r>
              <a:rPr lang="it-IT" dirty="0" smtClean="0"/>
              <a:t>Posso selezionare cosa voglio esportare (sequenza genomica? </a:t>
            </a:r>
            <a:r>
              <a:rPr lang="it-IT" dirty="0" err="1" smtClean="0"/>
              <a:t>mRNA</a:t>
            </a:r>
            <a:r>
              <a:rPr lang="it-IT" dirty="0" smtClean="0"/>
              <a:t>? Introni? Esoni?, UTR?) ed in che formato</a:t>
            </a:r>
          </a:p>
          <a:p>
            <a:pPr algn="just"/>
            <a:r>
              <a:rPr lang="it-IT" dirty="0" smtClean="0"/>
              <a:t>Di solito è utile esportare le sequenze in formato FASTA</a:t>
            </a:r>
          </a:p>
          <a:p>
            <a:pPr marL="45720" indent="0">
              <a:buNone/>
            </a:pP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70" y="409903"/>
            <a:ext cx="6083064" cy="5391807"/>
          </a:xfrm>
          <a:prstGeom prst="rect">
            <a:avLst/>
          </a:prstGeom>
        </p:spPr>
      </p:pic>
    </p:spTree>
    <p:extLst>
      <p:ext uri="{BB962C8B-B14F-4D97-AF65-F5344CB8AC3E}">
        <p14:creationId xmlns:p14="http://schemas.microsoft.com/office/powerpoint/2010/main" val="29065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7346" y="189187"/>
            <a:ext cx="6163617" cy="6037646"/>
          </a:xfrm>
        </p:spPr>
      </p:pic>
    </p:spTree>
    <p:extLst>
      <p:ext uri="{BB962C8B-B14F-4D97-AF65-F5344CB8AC3E}">
        <p14:creationId xmlns:p14="http://schemas.microsoft.com/office/powerpoint/2010/main" val="29276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73864" y="430923"/>
            <a:ext cx="10924453" cy="1061546"/>
          </a:xfrm>
        </p:spPr>
        <p:txBody>
          <a:bodyPr>
            <a:noAutofit/>
          </a:bodyPr>
          <a:lstStyle/>
          <a:p>
            <a:pPr marL="45720" indent="0">
              <a:buNone/>
            </a:pPr>
            <a:r>
              <a:rPr lang="it-IT" sz="2400" b="1" dirty="0" smtClean="0"/>
              <a:t>Anni ed anni di lavoro non possono certo produrre dati  «grezzi» di facile accessibilità all’utente «comune», che spesso non è un </a:t>
            </a:r>
            <a:r>
              <a:rPr lang="it-IT" sz="2400" b="1" dirty="0" err="1" smtClean="0"/>
              <a:t>bioinformatico</a:t>
            </a:r>
            <a:r>
              <a:rPr lang="it-IT" sz="2400" b="1" dirty="0" smtClean="0"/>
              <a:t>, ma magari un semplice studente o un biologo non molecolare</a:t>
            </a:r>
            <a:endParaRPr lang="en-US" sz="2400" b="1"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5000" r="6609"/>
          <a:stretch>
            <a:fillRect/>
          </a:stretch>
        </p:blipFill>
        <p:spPr>
          <a:xfrm>
            <a:off x="5948855" y="2329613"/>
            <a:ext cx="5636698" cy="3417018"/>
          </a:xfrm>
          <a:prstGeom prst="rect">
            <a:avLst/>
          </a:prstGeom>
        </p:spPr>
      </p:pic>
      <p:sp>
        <p:nvSpPr>
          <p:cNvPr id="6" name="CasellaDiTesto 5"/>
          <p:cNvSpPr txBox="1"/>
          <p:nvPr/>
        </p:nvSpPr>
        <p:spPr>
          <a:xfrm>
            <a:off x="573864" y="1818289"/>
            <a:ext cx="5133253" cy="4801314"/>
          </a:xfrm>
          <a:prstGeom prst="rect">
            <a:avLst/>
          </a:prstGeom>
          <a:noFill/>
        </p:spPr>
        <p:txBody>
          <a:bodyPr wrap="square" rtlCol="0">
            <a:spAutoFit/>
          </a:bodyPr>
          <a:lstStyle/>
          <a:p>
            <a:r>
              <a:rPr lang="it-IT" dirty="0" smtClean="0"/>
              <a:t>Nasce la necessità di creare i </a:t>
            </a:r>
            <a:r>
              <a:rPr lang="it-IT" dirty="0" err="1" smtClean="0"/>
              <a:t>Genome</a:t>
            </a:r>
            <a:r>
              <a:rPr lang="it-IT" dirty="0" smtClean="0"/>
              <a:t> Browser per:</a:t>
            </a:r>
          </a:p>
          <a:p>
            <a:endParaRPr lang="it-IT" dirty="0"/>
          </a:p>
          <a:p>
            <a:pPr marL="342900" indent="-342900">
              <a:buAutoNum type="arabicParenR"/>
            </a:pPr>
            <a:r>
              <a:rPr lang="it-IT" b="1" dirty="0" smtClean="0"/>
              <a:t>Esplorare regioni cromosomiche</a:t>
            </a:r>
          </a:p>
          <a:p>
            <a:pPr marL="342900" indent="-342900">
              <a:buAutoNum type="arabicParenR"/>
            </a:pPr>
            <a:endParaRPr lang="it-IT" b="1" dirty="0" smtClean="0"/>
          </a:p>
          <a:p>
            <a:pPr marL="342900" indent="-342900">
              <a:buAutoNum type="arabicParenR"/>
            </a:pPr>
            <a:r>
              <a:rPr lang="it-IT" b="1" dirty="0" smtClean="0"/>
              <a:t>Esplorare regioni di regolazione fiancheggianti un gene</a:t>
            </a:r>
          </a:p>
          <a:p>
            <a:pPr marL="342900" indent="-342900">
              <a:buAutoNum type="arabicParenR"/>
            </a:pPr>
            <a:endParaRPr lang="it-IT" b="1" dirty="0" smtClean="0"/>
          </a:p>
          <a:p>
            <a:pPr marL="342900" indent="-342900">
              <a:buAutoNum type="arabicParenR"/>
            </a:pPr>
            <a:r>
              <a:rPr lang="it-IT" b="1" dirty="0" smtClean="0"/>
              <a:t>Effettuare ricerche di elementi (per parola chiave o similarità di sequenza) su scala dell’intero genoma</a:t>
            </a:r>
          </a:p>
          <a:p>
            <a:pPr marL="342900" indent="-342900">
              <a:buAutoNum type="arabicParenR"/>
            </a:pPr>
            <a:endParaRPr lang="it-IT" b="1" dirty="0" smtClean="0"/>
          </a:p>
          <a:p>
            <a:pPr marL="342900" indent="-342900">
              <a:buAutoNum type="arabicParenR"/>
            </a:pPr>
            <a:r>
              <a:rPr lang="it-IT" b="1" dirty="0" smtClean="0"/>
              <a:t>Investigare l’organizzazione del genoma</a:t>
            </a:r>
          </a:p>
          <a:p>
            <a:pPr marL="342900" indent="-342900">
              <a:buAutoNum type="arabicParenR"/>
            </a:pPr>
            <a:endParaRPr lang="it-IT" b="1" dirty="0" smtClean="0"/>
          </a:p>
          <a:p>
            <a:pPr marL="342900" indent="-342900">
              <a:buAutoNum type="arabicParenR"/>
            </a:pPr>
            <a:r>
              <a:rPr lang="it-IT" b="1" dirty="0" smtClean="0"/>
              <a:t>Comparare l’architettura del genoma in organismi differenti (comparative </a:t>
            </a:r>
            <a:r>
              <a:rPr lang="it-IT" b="1" dirty="0" err="1" smtClean="0"/>
              <a:t>genomics</a:t>
            </a:r>
            <a:r>
              <a:rPr lang="it-IT" b="1" dirty="0" smtClean="0"/>
              <a:t>)</a:t>
            </a:r>
            <a:endParaRPr lang="en-US" b="1" dirty="0"/>
          </a:p>
        </p:txBody>
      </p:sp>
    </p:spTree>
    <p:extLst>
      <p:ext uri="{BB962C8B-B14F-4D97-AF65-F5344CB8AC3E}">
        <p14:creationId xmlns:p14="http://schemas.microsoft.com/office/powerpoint/2010/main" val="82290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88578" y="788276"/>
            <a:ext cx="11334355" cy="4343400"/>
          </a:xfrm>
        </p:spPr>
        <p:txBody>
          <a:bodyPr/>
          <a:lstStyle/>
          <a:p>
            <a:r>
              <a:rPr lang="it-IT" dirty="0" smtClean="0"/>
              <a:t>Stesso tipo di informazioni contenute in </a:t>
            </a:r>
            <a:r>
              <a:rPr lang="it-IT" dirty="0" err="1" smtClean="0"/>
              <a:t>Ensembl</a:t>
            </a:r>
            <a:endParaRPr lang="it-IT" dirty="0" smtClean="0"/>
          </a:p>
          <a:p>
            <a:r>
              <a:rPr lang="it-IT" dirty="0" smtClean="0"/>
              <a:t>Cambia il tipo di annotazioni contenute (posso trovare alcune tracce di annotazione in più o in meno) e cambia la visualizzazione </a:t>
            </a:r>
            <a:r>
              <a:rPr lang="it-IT" dirty="0"/>
              <a:t>grafica - </a:t>
            </a:r>
            <a:r>
              <a:rPr lang="it-IT" dirty="0">
                <a:hlinkClick r:id="rId2"/>
              </a:rPr>
              <a:t>http://genome.ucsc.edu</a:t>
            </a:r>
            <a:r>
              <a:rPr lang="it-IT" dirty="0" smtClean="0">
                <a:hlinkClick r:id="rId2"/>
              </a:rPr>
              <a:t>/</a:t>
            </a:r>
            <a:r>
              <a:rPr lang="it-IT" dirty="0" smtClean="0"/>
              <a:t> </a:t>
            </a:r>
            <a:endParaRPr lang="en-US" dirty="0"/>
          </a:p>
        </p:txBody>
      </p:sp>
      <p:sp>
        <p:nvSpPr>
          <p:cNvPr id="4" name="Titolo 1"/>
          <p:cNvSpPr>
            <a:spLocks noGrp="1"/>
          </p:cNvSpPr>
          <p:nvPr>
            <p:ph type="title"/>
          </p:nvPr>
        </p:nvSpPr>
        <p:spPr>
          <a:xfrm>
            <a:off x="1341120" y="438912"/>
            <a:ext cx="9509760" cy="349364"/>
          </a:xfrm>
        </p:spPr>
        <p:txBody>
          <a:bodyPr>
            <a:normAutofit fontScale="90000"/>
          </a:bodyPr>
          <a:lstStyle/>
          <a:p>
            <a:r>
              <a:rPr lang="it-IT" dirty="0" smtClean="0"/>
              <a:t>UCSC GENOME BROWSER</a:t>
            </a: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21" y="1949787"/>
            <a:ext cx="10058400" cy="4721022"/>
          </a:xfrm>
          <a:prstGeom prst="rect">
            <a:avLst/>
          </a:prstGeom>
        </p:spPr>
      </p:pic>
    </p:spTree>
    <p:extLst>
      <p:ext uri="{BB962C8B-B14F-4D97-AF65-F5344CB8AC3E}">
        <p14:creationId xmlns:p14="http://schemas.microsoft.com/office/powerpoint/2010/main" val="248185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120" y="514350"/>
            <a:ext cx="9509760" cy="5502402"/>
          </a:xfrm>
        </p:spPr>
        <p:txBody>
          <a:bodyPr/>
          <a:lstStyle/>
          <a:p>
            <a:pPr marL="45720" indent="0">
              <a:buNone/>
            </a:pPr>
            <a:r>
              <a:rPr lang="it-IT" dirty="0" smtClean="0"/>
              <a:t>Come </a:t>
            </a:r>
            <a:r>
              <a:rPr lang="it-IT" dirty="0" err="1" smtClean="0"/>
              <a:t>Ensembl</a:t>
            </a:r>
            <a:r>
              <a:rPr lang="it-IT" dirty="0" smtClean="0"/>
              <a:t>, anche l’UCSC </a:t>
            </a:r>
            <a:r>
              <a:rPr lang="it-IT" dirty="0" err="1" smtClean="0"/>
              <a:t>Genome</a:t>
            </a:r>
            <a:r>
              <a:rPr lang="it-IT" dirty="0" smtClean="0"/>
              <a:t> Browser nasce inizialmente per ospitare il genoma umano, ma oggi presenta oltre un centinaio di genomi</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3" y="1516056"/>
            <a:ext cx="10058400" cy="4717142"/>
          </a:xfrm>
          <a:prstGeom prst="rect">
            <a:avLst/>
          </a:prstGeom>
        </p:spPr>
      </p:pic>
      <p:sp>
        <p:nvSpPr>
          <p:cNvPr id="4" name="CasellaDiTesto 3"/>
          <p:cNvSpPr txBox="1"/>
          <p:nvPr/>
        </p:nvSpPr>
        <p:spPr>
          <a:xfrm>
            <a:off x="7735614" y="1629103"/>
            <a:ext cx="1588897" cy="461665"/>
          </a:xfrm>
          <a:prstGeom prst="rect">
            <a:avLst/>
          </a:prstGeom>
          <a:noFill/>
        </p:spPr>
        <p:txBody>
          <a:bodyPr wrap="none" rtlCol="0">
            <a:spAutoFit/>
          </a:bodyPr>
          <a:lstStyle/>
          <a:p>
            <a:r>
              <a:rPr lang="it-IT" sz="1200" dirty="0" smtClean="0"/>
              <a:t>ZOOM IN /OUT</a:t>
            </a:r>
          </a:p>
          <a:p>
            <a:r>
              <a:rPr lang="it-IT" sz="1200" dirty="0" smtClean="0"/>
              <a:t>BARRA DI RICERCA</a:t>
            </a:r>
            <a:endParaRPr lang="en-US" sz="1200" dirty="0"/>
          </a:p>
        </p:txBody>
      </p:sp>
      <p:sp>
        <p:nvSpPr>
          <p:cNvPr id="5" name="CasellaDiTesto 4"/>
          <p:cNvSpPr txBox="1"/>
          <p:nvPr/>
        </p:nvSpPr>
        <p:spPr>
          <a:xfrm>
            <a:off x="9532882" y="2090768"/>
            <a:ext cx="2383986" cy="276999"/>
          </a:xfrm>
          <a:prstGeom prst="rect">
            <a:avLst/>
          </a:prstGeom>
          <a:noFill/>
        </p:spPr>
        <p:txBody>
          <a:bodyPr wrap="none" rtlCol="0">
            <a:spAutoFit/>
          </a:bodyPr>
          <a:lstStyle/>
          <a:p>
            <a:r>
              <a:rPr lang="it-IT" sz="1200" dirty="0" smtClean="0"/>
              <a:t>POSIZIONE SUL CROMOSOMA</a:t>
            </a:r>
            <a:endParaRPr lang="en-US" sz="1200" dirty="0"/>
          </a:p>
        </p:txBody>
      </p:sp>
      <p:sp>
        <p:nvSpPr>
          <p:cNvPr id="6" name="CasellaDiTesto 5"/>
          <p:cNvSpPr txBox="1"/>
          <p:nvPr/>
        </p:nvSpPr>
        <p:spPr>
          <a:xfrm>
            <a:off x="10163503" y="2665386"/>
            <a:ext cx="2060179" cy="3370153"/>
          </a:xfrm>
          <a:prstGeom prst="rect">
            <a:avLst/>
          </a:prstGeom>
          <a:noFill/>
        </p:spPr>
        <p:txBody>
          <a:bodyPr wrap="none" rtlCol="0">
            <a:spAutoFit/>
          </a:bodyPr>
          <a:lstStyle/>
          <a:p>
            <a:r>
              <a:rPr lang="it-IT" sz="1200" dirty="0" err="1" smtClean="0"/>
              <a:t>mRNA</a:t>
            </a:r>
            <a:r>
              <a:rPr lang="it-IT" sz="1200" dirty="0" smtClean="0"/>
              <a:t> (INTRONI/ESONI)</a:t>
            </a:r>
          </a:p>
          <a:p>
            <a:endParaRPr lang="it-IT" sz="1200" dirty="0" smtClean="0"/>
          </a:p>
          <a:p>
            <a:r>
              <a:rPr lang="it-IT" sz="1200" dirty="0" smtClean="0"/>
              <a:t>VARIANTI OMIM</a:t>
            </a:r>
          </a:p>
          <a:p>
            <a:endParaRPr lang="it-IT" sz="1200" dirty="0"/>
          </a:p>
          <a:p>
            <a:endParaRPr lang="it-IT" sz="1100" dirty="0" smtClean="0"/>
          </a:p>
          <a:p>
            <a:r>
              <a:rPr lang="it-IT" sz="1100" dirty="0" smtClean="0"/>
              <a:t>TRACCIA GENE EXPRESSION</a:t>
            </a:r>
          </a:p>
          <a:p>
            <a:endParaRPr lang="it-IT" sz="1100" dirty="0"/>
          </a:p>
          <a:p>
            <a:endParaRPr lang="it-IT" sz="1100" dirty="0" smtClean="0"/>
          </a:p>
          <a:p>
            <a:endParaRPr lang="it-IT" sz="1100" dirty="0" smtClean="0"/>
          </a:p>
          <a:p>
            <a:endParaRPr lang="it-IT" sz="1100" dirty="0"/>
          </a:p>
          <a:p>
            <a:endParaRPr lang="it-IT" sz="1100" dirty="0" smtClean="0"/>
          </a:p>
          <a:p>
            <a:endParaRPr lang="it-IT" sz="1100" dirty="0"/>
          </a:p>
          <a:p>
            <a:endParaRPr lang="it-IT" sz="1100" dirty="0" smtClean="0"/>
          </a:p>
          <a:p>
            <a:r>
              <a:rPr lang="it-IT" sz="1100" dirty="0" smtClean="0"/>
              <a:t>TRACCIA CONSERVAZIONE</a:t>
            </a:r>
          </a:p>
          <a:p>
            <a:r>
              <a:rPr lang="it-IT" sz="1100" dirty="0" smtClean="0"/>
              <a:t>TRA SPECIE</a:t>
            </a:r>
          </a:p>
          <a:p>
            <a:endParaRPr lang="it-IT" sz="1100" dirty="0"/>
          </a:p>
          <a:p>
            <a:endParaRPr lang="it-IT" sz="1100" dirty="0" smtClean="0"/>
          </a:p>
          <a:p>
            <a:r>
              <a:rPr lang="it-IT" sz="1100" dirty="0" smtClean="0"/>
              <a:t>TRACCIA ELEMENTI</a:t>
            </a:r>
          </a:p>
          <a:p>
            <a:r>
              <a:rPr lang="it-IT" sz="1100" dirty="0" smtClean="0"/>
              <a:t>RIPETUTI</a:t>
            </a:r>
          </a:p>
        </p:txBody>
      </p:sp>
    </p:spTree>
    <p:extLst>
      <p:ext uri="{BB962C8B-B14F-4D97-AF65-F5344CB8AC3E}">
        <p14:creationId xmlns:p14="http://schemas.microsoft.com/office/powerpoint/2010/main" val="402847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15" y="285986"/>
            <a:ext cx="6131340" cy="2131393"/>
          </a:xfrm>
        </p:spPr>
        <p:txBody>
          <a:bodyPr/>
          <a:lstStyle/>
          <a:p>
            <a:r>
              <a:rPr lang="it-IT" dirty="0" smtClean="0"/>
              <a:t>Come in </a:t>
            </a:r>
            <a:r>
              <a:rPr lang="it-IT" dirty="0" err="1" smtClean="0"/>
              <a:t>Ensembl</a:t>
            </a:r>
            <a:r>
              <a:rPr lang="it-IT" dirty="0" smtClean="0"/>
              <a:t>, le tracce da mostrare sono personalizzabili ed esplorabili nel dettaglio</a:t>
            </a:r>
          </a:p>
          <a:p>
            <a:r>
              <a:rPr lang="it-IT" dirty="0" smtClean="0"/>
              <a:t>Nel primo esempio vediamo il dettaglio di una </a:t>
            </a:r>
            <a:r>
              <a:rPr lang="it-IT" dirty="0" err="1" smtClean="0"/>
              <a:t>track</a:t>
            </a:r>
            <a:r>
              <a:rPr lang="it-IT" dirty="0" smtClean="0"/>
              <a:t> di gene </a:t>
            </a:r>
            <a:r>
              <a:rPr lang="it-IT" dirty="0" err="1" smtClean="0"/>
              <a:t>expression</a:t>
            </a:r>
            <a:r>
              <a:rPr lang="it-IT" dirty="0" smtClean="0"/>
              <a:t> per il gene HBA1</a:t>
            </a:r>
            <a:endParaRPr lang="it-IT" dirty="0"/>
          </a:p>
        </p:txBody>
      </p:sp>
      <p:pic>
        <p:nvPicPr>
          <p:cNvPr id="6" name="Immagine 5"/>
          <p:cNvPicPr>
            <a:picLocks noChangeAspect="1"/>
          </p:cNvPicPr>
          <p:nvPr/>
        </p:nvPicPr>
        <p:blipFill>
          <a:blip r:embed="rId2"/>
          <a:stretch>
            <a:fillRect/>
          </a:stretch>
        </p:blipFill>
        <p:spPr>
          <a:xfrm>
            <a:off x="6442841" y="98534"/>
            <a:ext cx="5484758" cy="3075565"/>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19" y="1779091"/>
            <a:ext cx="5530911" cy="4860695"/>
          </a:xfrm>
          <a:prstGeom prst="rect">
            <a:avLst/>
          </a:prstGeom>
        </p:spPr>
      </p:pic>
      <p:sp>
        <p:nvSpPr>
          <p:cNvPr id="8" name="CasellaDiTesto 7"/>
          <p:cNvSpPr txBox="1"/>
          <p:nvPr/>
        </p:nvSpPr>
        <p:spPr>
          <a:xfrm>
            <a:off x="6442842" y="3720662"/>
            <a:ext cx="5297214" cy="2585323"/>
          </a:xfrm>
          <a:prstGeom prst="rect">
            <a:avLst/>
          </a:prstGeom>
          <a:noFill/>
        </p:spPr>
        <p:txBody>
          <a:bodyPr wrap="square" rtlCol="0">
            <a:spAutoFit/>
          </a:bodyPr>
          <a:lstStyle/>
          <a:p>
            <a:pPr algn="just"/>
            <a:r>
              <a:rPr lang="it-IT" dirty="0" smtClean="0"/>
              <a:t>Posso mostrare con </a:t>
            </a:r>
            <a:r>
              <a:rPr lang="it-IT" dirty="0" err="1" smtClean="0"/>
              <a:t>hide</a:t>
            </a:r>
            <a:r>
              <a:rPr lang="it-IT" dirty="0" smtClean="0"/>
              <a:t>/show (con diverse opzioni di visualizzazione, pack/full/dense, ecc.) le tracce di mio interesse</a:t>
            </a:r>
          </a:p>
          <a:p>
            <a:pPr algn="just"/>
            <a:endParaRPr lang="it-IT" dirty="0"/>
          </a:p>
          <a:p>
            <a:pPr algn="just"/>
            <a:r>
              <a:rPr lang="it-IT" dirty="0" smtClean="0"/>
              <a:t>Divise in varie categorie, come vedete a sinistra: annotazioni di geni e proteine, link a dati di fenotipi e letteratura, dati di espressione, elementi di regolazione, strumenti di genomica comparata</a:t>
            </a:r>
            <a:endParaRPr lang="en-US" dirty="0"/>
          </a:p>
        </p:txBody>
      </p:sp>
    </p:spTree>
    <p:extLst>
      <p:ext uri="{BB962C8B-B14F-4D97-AF65-F5344CB8AC3E}">
        <p14:creationId xmlns:p14="http://schemas.microsoft.com/office/powerpoint/2010/main" val="16530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it-IT" dirty="0" smtClean="0"/>
              <a:t>IL NUMERO DI GENOMI SEQUENZIATI CRESCE ESPONENZIALMENTE</a:t>
            </a:r>
            <a:endParaRPr lang="it-IT" dirty="0"/>
          </a:p>
        </p:txBody>
      </p:sp>
      <p:sp>
        <p:nvSpPr>
          <p:cNvPr id="3" name="Content Placeholder 2"/>
          <p:cNvSpPr>
            <a:spLocks noGrp="1"/>
          </p:cNvSpPr>
          <p:nvPr>
            <p:ph idx="1"/>
          </p:nvPr>
        </p:nvSpPr>
        <p:spPr>
          <a:xfrm>
            <a:off x="300990" y="1387366"/>
            <a:ext cx="5036820" cy="4629386"/>
          </a:xfrm>
        </p:spPr>
        <p:txBody>
          <a:bodyPr>
            <a:normAutofit fontScale="92500" lnSpcReduction="10000"/>
          </a:bodyPr>
          <a:lstStyle/>
          <a:p>
            <a:pPr algn="just"/>
            <a:r>
              <a:rPr lang="it-IT" b="1" u="sng" dirty="0" smtClean="0"/>
              <a:t>Ce ne possiamo rendere conto facilmente visitando </a:t>
            </a:r>
            <a:r>
              <a:rPr lang="it-IT" b="1" u="sng" dirty="0" err="1" smtClean="0"/>
              <a:t>NCBi</a:t>
            </a:r>
            <a:r>
              <a:rPr lang="it-IT" b="1" u="sng" dirty="0" smtClean="0"/>
              <a:t> </a:t>
            </a:r>
            <a:r>
              <a:rPr lang="it-IT" b="1" u="sng" dirty="0" err="1" smtClean="0"/>
              <a:t>Genome</a:t>
            </a:r>
            <a:endParaRPr lang="it-IT" b="1" u="sng" dirty="0" smtClean="0"/>
          </a:p>
          <a:p>
            <a:pPr algn="just"/>
            <a:r>
              <a:rPr lang="it-IT" dirty="0">
                <a:hlinkClick r:id="rId2"/>
              </a:rPr>
              <a:t>https://www.ncbi.nlm.nih.gov/genome</a:t>
            </a:r>
            <a:r>
              <a:rPr lang="it-IT" dirty="0" smtClean="0">
                <a:hlinkClick r:id="rId2"/>
              </a:rPr>
              <a:t>/</a:t>
            </a:r>
            <a:r>
              <a:rPr lang="it-IT" dirty="0" smtClean="0"/>
              <a:t> (lin</a:t>
            </a:r>
            <a:r>
              <a:rPr lang="it-IT" dirty="0" smtClean="0"/>
              <a:t>k a nuova versione in </a:t>
            </a:r>
            <a:r>
              <a:rPr lang="it-IT" dirty="0"/>
              <a:t>beta test: </a:t>
            </a:r>
            <a:r>
              <a:rPr lang="it-IT" dirty="0">
                <a:hlinkClick r:id="rId3"/>
              </a:rPr>
              <a:t>https://www.ncbi.nlm.nih.gov/data-hub/genome</a:t>
            </a:r>
            <a:r>
              <a:rPr lang="it-IT" dirty="0" smtClean="0">
                <a:hlinkClick r:id="rId3"/>
              </a:rPr>
              <a:t>/</a:t>
            </a:r>
            <a:r>
              <a:rPr lang="it-IT" dirty="0" smtClean="0"/>
              <a:t>) </a:t>
            </a:r>
            <a:endParaRPr lang="it-IT" dirty="0" smtClean="0"/>
          </a:p>
          <a:p>
            <a:pPr algn="just"/>
            <a:r>
              <a:rPr lang="it-IT" dirty="0" smtClean="0"/>
              <a:t>Possiamo filtrare per gruppo tassonomico e renderci conto del loro numero e della dimensione di ciascun genoma</a:t>
            </a:r>
          </a:p>
          <a:p>
            <a:pPr algn="just"/>
            <a:r>
              <a:rPr lang="it-IT" dirty="0" smtClean="0"/>
              <a:t>Genomi di procarioti ovviamente preponderanti per le ridotte dimensioni e bassi costi di sequenziamento</a:t>
            </a:r>
            <a:endParaRPr lang="it-IT" dirty="0"/>
          </a:p>
          <a:p>
            <a:pPr algn="just"/>
            <a:r>
              <a:rPr lang="it-IT" dirty="0" smtClean="0"/>
              <a:t>Potete effettuare una ricerca usando il nome scientifico</a:t>
            </a:r>
            <a:endParaRPr lang="it-IT" dirty="0"/>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810" y="1387366"/>
            <a:ext cx="6552809" cy="4698124"/>
          </a:xfrm>
          <a:prstGeom prst="rect">
            <a:avLst/>
          </a:prstGeom>
        </p:spPr>
      </p:pic>
    </p:spTree>
    <p:extLst>
      <p:ext uri="{BB962C8B-B14F-4D97-AF65-F5344CB8AC3E}">
        <p14:creationId xmlns:p14="http://schemas.microsoft.com/office/powerpoint/2010/main" val="2099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 y="444627"/>
            <a:ext cx="4071708" cy="784098"/>
          </a:xfrm>
        </p:spPr>
        <p:txBody>
          <a:bodyPr>
            <a:noAutofit/>
          </a:bodyPr>
          <a:lstStyle/>
          <a:p>
            <a:r>
              <a:rPr lang="it-IT" sz="2400" dirty="0" smtClean="0"/>
              <a:t>UN ESEMPIO – GENOMA DEL PANDA</a:t>
            </a:r>
            <a:endParaRPr lang="it-IT" sz="2400" dirty="0"/>
          </a:p>
        </p:txBody>
      </p:sp>
      <p:sp>
        <p:nvSpPr>
          <p:cNvPr id="3" name="Content Placeholder 2"/>
          <p:cNvSpPr>
            <a:spLocks noGrp="1"/>
          </p:cNvSpPr>
          <p:nvPr>
            <p:ph idx="1"/>
          </p:nvPr>
        </p:nvSpPr>
        <p:spPr>
          <a:xfrm>
            <a:off x="300990" y="1673352"/>
            <a:ext cx="3409162" cy="4343400"/>
          </a:xfrm>
        </p:spPr>
        <p:txBody>
          <a:bodyPr>
            <a:normAutofit fontScale="92500" lnSpcReduction="20000"/>
          </a:bodyPr>
          <a:lstStyle/>
          <a:p>
            <a:pPr marL="45720" indent="0">
              <a:buNone/>
            </a:pPr>
            <a:r>
              <a:rPr lang="it-IT" dirty="0" smtClean="0"/>
              <a:t>Posso ricavare facilmente molte informazioni</a:t>
            </a:r>
          </a:p>
          <a:p>
            <a:pPr marL="45720" indent="0">
              <a:buNone/>
            </a:pPr>
            <a:r>
              <a:rPr lang="it-IT" dirty="0" smtClean="0"/>
              <a:t>-dimensioni del genoma</a:t>
            </a:r>
          </a:p>
          <a:p>
            <a:pPr marL="45720" indent="0">
              <a:buNone/>
            </a:pPr>
            <a:r>
              <a:rPr lang="it-IT" dirty="0" smtClean="0"/>
              <a:t>-numero di geni</a:t>
            </a:r>
          </a:p>
          <a:p>
            <a:pPr marL="45720" indent="0">
              <a:buNone/>
            </a:pPr>
            <a:r>
              <a:rPr lang="it-IT" dirty="0" smtClean="0"/>
              <a:t>-contenuto in GC</a:t>
            </a:r>
          </a:p>
          <a:p>
            <a:pPr marL="45720" indent="0">
              <a:buNone/>
            </a:pPr>
            <a:r>
              <a:rPr lang="it-IT" dirty="0" smtClean="0"/>
              <a:t>-pubblicazioni di riferimento</a:t>
            </a:r>
          </a:p>
          <a:p>
            <a:pPr marL="45720" indent="0">
              <a:buNone/>
            </a:pPr>
            <a:r>
              <a:rPr lang="it-IT" dirty="0" smtClean="0"/>
              <a:t>-cross-</a:t>
            </a:r>
            <a:r>
              <a:rPr lang="it-IT" dirty="0" err="1" smtClean="0"/>
              <a:t>references</a:t>
            </a:r>
            <a:r>
              <a:rPr lang="it-IT" dirty="0" smtClean="0"/>
              <a:t> alle sequenze</a:t>
            </a:r>
          </a:p>
          <a:p>
            <a:pPr marL="45720" indent="0">
              <a:buNone/>
            </a:pPr>
            <a:r>
              <a:rPr lang="it-IT" dirty="0" smtClean="0"/>
              <a:t>-Link al </a:t>
            </a:r>
            <a:r>
              <a:rPr lang="it-IT" b="1" dirty="0" smtClean="0"/>
              <a:t>browser genomico interno dell’NCBI (cliccando su </a:t>
            </a:r>
            <a:r>
              <a:rPr lang="it-IT" b="1" u="sng" dirty="0" err="1" smtClean="0"/>
              <a:t>Genome</a:t>
            </a:r>
            <a:r>
              <a:rPr lang="it-IT" b="1" u="sng" dirty="0" smtClean="0"/>
              <a:t> Data Viewer</a:t>
            </a:r>
            <a:r>
              <a:rPr lang="it-IT" b="1" dirty="0" smtClean="0"/>
              <a:t>)</a:t>
            </a:r>
            <a:endParaRPr lang="it-IT" b="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304" y="0"/>
            <a:ext cx="8211696" cy="6687483"/>
          </a:xfrm>
          <a:prstGeom prst="rect">
            <a:avLst/>
          </a:prstGeom>
        </p:spPr>
      </p:pic>
    </p:spTree>
    <p:extLst>
      <p:ext uri="{BB962C8B-B14F-4D97-AF65-F5344CB8AC3E}">
        <p14:creationId xmlns:p14="http://schemas.microsoft.com/office/powerpoint/2010/main" val="113292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30" y="291767"/>
            <a:ext cx="9509760" cy="528040"/>
          </a:xfrm>
        </p:spPr>
        <p:txBody>
          <a:bodyPr>
            <a:normAutofit fontScale="90000"/>
          </a:bodyPr>
          <a:lstStyle/>
          <a:p>
            <a:r>
              <a:rPr lang="it-IT" dirty="0" smtClean="0"/>
              <a:t>NCBI GENOME DATA VIEWER</a:t>
            </a:r>
            <a:endParaRPr lang="it-IT" dirty="0"/>
          </a:p>
        </p:txBody>
      </p:sp>
      <p:sp>
        <p:nvSpPr>
          <p:cNvPr id="4" name="Segnaposto contenuto 3"/>
          <p:cNvSpPr>
            <a:spLocks noGrp="1"/>
          </p:cNvSpPr>
          <p:nvPr>
            <p:ph idx="1"/>
          </p:nvPr>
        </p:nvSpPr>
        <p:spPr>
          <a:xfrm>
            <a:off x="468761" y="990180"/>
            <a:ext cx="10651184" cy="4343400"/>
          </a:xfrm>
        </p:spPr>
        <p:txBody>
          <a:bodyPr/>
          <a:lstStyle/>
          <a:p>
            <a:pPr marL="45720" indent="0" algn="just">
              <a:buNone/>
            </a:pPr>
            <a:r>
              <a:rPr lang="it-IT" dirty="0" smtClean="0"/>
              <a:t>Stesse informazioni contenute in </a:t>
            </a:r>
            <a:r>
              <a:rPr lang="it-IT" dirty="0" err="1" smtClean="0"/>
              <a:t>Ensembl</a:t>
            </a:r>
            <a:r>
              <a:rPr lang="it-IT" dirty="0" smtClean="0"/>
              <a:t> ed UCSC (attenzione però, non tutti i genomi sono presenti su queste piattaforme!)</a:t>
            </a:r>
          </a:p>
          <a:p>
            <a:pPr marL="45720" indent="0" algn="just">
              <a:buNone/>
            </a:pPr>
            <a:r>
              <a:rPr lang="it-IT" dirty="0" smtClean="0"/>
              <a:t>Organizzazione grafica leggermente diversa, tracce di annotazione sempre personalizzabili, possibilità di effettuare ricerche per parole chiave</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441" y="2609530"/>
            <a:ext cx="10058400" cy="3797357"/>
          </a:xfrm>
          <a:prstGeom prst="rect">
            <a:avLst/>
          </a:prstGeom>
        </p:spPr>
      </p:pic>
    </p:spTree>
    <p:extLst>
      <p:ext uri="{BB962C8B-B14F-4D97-AF65-F5344CB8AC3E}">
        <p14:creationId xmlns:p14="http://schemas.microsoft.com/office/powerpoint/2010/main" val="28505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789" y="258975"/>
            <a:ext cx="9509760" cy="359874"/>
          </a:xfrm>
        </p:spPr>
        <p:txBody>
          <a:bodyPr>
            <a:normAutofit fontScale="90000"/>
          </a:bodyPr>
          <a:lstStyle/>
          <a:p>
            <a:r>
              <a:rPr lang="it-IT" dirty="0" smtClean="0"/>
              <a:t>HUMAN PROTEIN ATLAS</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271" y="618849"/>
            <a:ext cx="6878010" cy="5420481"/>
          </a:xfrm>
          <a:prstGeom prst="rect">
            <a:avLst/>
          </a:prstGeom>
        </p:spPr>
      </p:pic>
      <p:sp>
        <p:nvSpPr>
          <p:cNvPr id="7" name="Segnaposto contenuto 6"/>
          <p:cNvSpPr>
            <a:spLocks noGrp="1"/>
          </p:cNvSpPr>
          <p:nvPr>
            <p:ph idx="1"/>
          </p:nvPr>
        </p:nvSpPr>
        <p:spPr>
          <a:xfrm>
            <a:off x="420414" y="1247358"/>
            <a:ext cx="4256689" cy="4343400"/>
          </a:xfrm>
        </p:spPr>
        <p:txBody>
          <a:bodyPr>
            <a:normAutofit fontScale="92500" lnSpcReduction="20000"/>
          </a:bodyPr>
          <a:lstStyle/>
          <a:p>
            <a:pPr algn="just"/>
            <a:r>
              <a:rPr lang="en-US" dirty="0">
                <a:hlinkClick r:id="rId3"/>
              </a:rPr>
              <a:t>https://</a:t>
            </a:r>
            <a:r>
              <a:rPr lang="en-US" dirty="0" smtClean="0">
                <a:hlinkClick r:id="rId3"/>
              </a:rPr>
              <a:t>www.proteinatlas.org</a:t>
            </a:r>
            <a:endParaRPr lang="en-US" dirty="0" smtClean="0"/>
          </a:p>
          <a:p>
            <a:pPr algn="just"/>
            <a:r>
              <a:rPr lang="it-IT" dirty="0" smtClean="0"/>
              <a:t>Ottima risorsa per esplorare i livelli di espressione di geni umani, sia a livello di </a:t>
            </a:r>
            <a:r>
              <a:rPr lang="it-IT" dirty="0" err="1" smtClean="0"/>
              <a:t>mRNA</a:t>
            </a:r>
            <a:r>
              <a:rPr lang="it-IT" dirty="0" smtClean="0"/>
              <a:t> che a livello di proteina</a:t>
            </a:r>
          </a:p>
          <a:p>
            <a:pPr algn="just"/>
            <a:r>
              <a:rPr lang="it-IT" dirty="0" smtClean="0"/>
              <a:t>Originariamente diviso in 3 sezioni</a:t>
            </a:r>
          </a:p>
          <a:p>
            <a:pPr algn="just"/>
            <a:r>
              <a:rPr lang="it-IT" b="1" dirty="0" err="1" smtClean="0"/>
              <a:t>Tissue</a:t>
            </a:r>
            <a:r>
              <a:rPr lang="it-IT" b="1" dirty="0" smtClean="0"/>
              <a:t> </a:t>
            </a:r>
            <a:r>
              <a:rPr lang="it-IT" b="1" dirty="0" err="1" smtClean="0"/>
              <a:t>atlas</a:t>
            </a:r>
            <a:endParaRPr lang="it-IT" b="1" dirty="0" smtClean="0"/>
          </a:p>
          <a:p>
            <a:pPr algn="just"/>
            <a:r>
              <a:rPr lang="it-IT" b="1" dirty="0" smtClean="0"/>
              <a:t>Cell Atlas</a:t>
            </a:r>
          </a:p>
          <a:p>
            <a:pPr algn="just"/>
            <a:r>
              <a:rPr lang="it-IT" b="1" dirty="0" err="1" smtClean="0"/>
              <a:t>Pathology</a:t>
            </a:r>
            <a:r>
              <a:rPr lang="it-IT" b="1" dirty="0" smtClean="0"/>
              <a:t> </a:t>
            </a:r>
            <a:r>
              <a:rPr lang="it-IT" b="1" dirty="0" err="1" smtClean="0"/>
              <a:t>atlas</a:t>
            </a:r>
            <a:endParaRPr lang="it-IT" b="1" dirty="0" smtClean="0"/>
          </a:p>
          <a:p>
            <a:pPr algn="just"/>
            <a:r>
              <a:rPr lang="it-IT" b="1" dirty="0" smtClean="0"/>
              <a:t>Recentissimamente aggiunte altre tre sezioni: Blood Atlas, Brain Atlas, </a:t>
            </a:r>
            <a:r>
              <a:rPr lang="it-IT" b="1" dirty="0" err="1" smtClean="0"/>
              <a:t>Metabolic</a:t>
            </a:r>
            <a:r>
              <a:rPr lang="it-IT" b="1" dirty="0" smtClean="0"/>
              <a:t> Atlas</a:t>
            </a:r>
            <a:endParaRPr lang="en-US" b="1" dirty="0"/>
          </a:p>
        </p:txBody>
      </p:sp>
    </p:spTree>
    <p:extLst>
      <p:ext uri="{BB962C8B-B14F-4D97-AF65-F5344CB8AC3E}">
        <p14:creationId xmlns:p14="http://schemas.microsoft.com/office/powerpoint/2010/main" val="321759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smtClean="0"/>
              <a:t>CELL ATLAS</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06500"/>
            <a:ext cx="10058400" cy="5163868"/>
          </a:xfrm>
          <a:prstGeom prst="rect">
            <a:avLst/>
          </a:prstGeom>
        </p:spPr>
      </p:pic>
    </p:spTree>
    <p:extLst>
      <p:ext uri="{BB962C8B-B14F-4D97-AF65-F5344CB8AC3E}">
        <p14:creationId xmlns:p14="http://schemas.microsoft.com/office/powerpoint/2010/main" val="215768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smtClean="0"/>
              <a:t>CELL ATLAS</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36" y="2586857"/>
            <a:ext cx="7671826" cy="3832378"/>
          </a:xfrm>
          <a:prstGeom prst="rect">
            <a:avLst/>
          </a:prstGeom>
        </p:spPr>
      </p:pic>
      <p:sp>
        <p:nvSpPr>
          <p:cNvPr id="5" name="CasellaDiTesto 4"/>
          <p:cNvSpPr txBox="1"/>
          <p:nvPr/>
        </p:nvSpPr>
        <p:spPr>
          <a:xfrm>
            <a:off x="1187670" y="1114096"/>
            <a:ext cx="9900744" cy="1200329"/>
          </a:xfrm>
          <a:prstGeom prst="rect">
            <a:avLst/>
          </a:prstGeom>
          <a:noFill/>
        </p:spPr>
        <p:txBody>
          <a:bodyPr wrap="square" rtlCol="0">
            <a:spAutoFit/>
          </a:bodyPr>
          <a:lstStyle/>
          <a:p>
            <a:pPr algn="just"/>
            <a:r>
              <a:rPr lang="it-IT" dirty="0" smtClean="0"/>
              <a:t>Schema con localizzazione subcellulare (organelli/membrana, ecc.)</a:t>
            </a:r>
          </a:p>
          <a:p>
            <a:pPr algn="just"/>
            <a:endParaRPr lang="it-IT" dirty="0" smtClean="0"/>
          </a:p>
          <a:p>
            <a:pPr algn="just"/>
            <a:r>
              <a:rPr lang="it-IT" dirty="0" smtClean="0"/>
              <a:t>Immagini interattive che permettono di esplorare la localizzazione subcellulare con anticorpi specifici e marker di microtubuli, nucleo e reticolo endoplasmico</a:t>
            </a:r>
            <a:endParaRPr lang="en-US" dirty="0"/>
          </a:p>
        </p:txBody>
      </p:sp>
    </p:spTree>
    <p:extLst>
      <p:ext uri="{BB962C8B-B14F-4D97-AF65-F5344CB8AC3E}">
        <p14:creationId xmlns:p14="http://schemas.microsoft.com/office/powerpoint/2010/main" val="27160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651" y="0"/>
            <a:ext cx="9509760" cy="784098"/>
          </a:xfrm>
        </p:spPr>
        <p:txBody>
          <a:bodyPr/>
          <a:lstStyle/>
          <a:p>
            <a:r>
              <a:rPr lang="it-IT" dirty="0" smtClean="0"/>
              <a:t>TISSUE ATLAS</a:t>
            </a:r>
            <a:endParaRPr lang="it-IT" dirty="0"/>
          </a:p>
        </p:txBody>
      </p:sp>
      <p:sp>
        <p:nvSpPr>
          <p:cNvPr id="3" name="Content Placeholder 2"/>
          <p:cNvSpPr>
            <a:spLocks noGrp="1"/>
          </p:cNvSpPr>
          <p:nvPr>
            <p:ph idx="1"/>
          </p:nvPr>
        </p:nvSpPr>
        <p:spPr>
          <a:xfrm>
            <a:off x="370702" y="865659"/>
            <a:ext cx="5231311" cy="4343400"/>
          </a:xfrm>
        </p:spPr>
        <p:txBody>
          <a:bodyPr/>
          <a:lstStyle/>
          <a:p>
            <a:pPr algn="just"/>
            <a:r>
              <a:rPr lang="it-IT" dirty="0" smtClean="0"/>
              <a:t>Schema riassuntivo con livelli di espressione </a:t>
            </a:r>
            <a:r>
              <a:rPr lang="it-IT" dirty="0" err="1" smtClean="0"/>
              <a:t>mRNA</a:t>
            </a:r>
            <a:r>
              <a:rPr lang="it-IT" dirty="0" smtClean="0"/>
              <a:t> e proteine</a:t>
            </a:r>
          </a:p>
          <a:p>
            <a:pPr algn="just"/>
            <a:r>
              <a:rPr lang="it-IT" dirty="0" smtClean="0"/>
              <a:t>Derivati da </a:t>
            </a:r>
            <a:r>
              <a:rPr lang="it-IT" dirty="0" err="1" smtClean="0"/>
              <a:t>microarray</a:t>
            </a:r>
            <a:r>
              <a:rPr lang="it-IT" dirty="0" smtClean="0"/>
              <a:t>/RNA </a:t>
            </a:r>
            <a:r>
              <a:rPr lang="it-IT" dirty="0" err="1" smtClean="0"/>
              <a:t>sequencing</a:t>
            </a:r>
            <a:r>
              <a:rPr lang="it-IT" dirty="0" smtClean="0"/>
              <a:t> e dati quantitativi (</a:t>
            </a:r>
            <a:r>
              <a:rPr lang="it-IT" dirty="0" err="1" smtClean="0"/>
              <a:t>mRNA</a:t>
            </a:r>
            <a:r>
              <a:rPr lang="it-IT" dirty="0" smtClean="0"/>
              <a:t>) oppure marcatura con anticorpi (dati qualitativi)</a:t>
            </a:r>
            <a:endParaRPr lang="it-IT"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318" y="200936"/>
            <a:ext cx="6166776" cy="500812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07" y="2866293"/>
            <a:ext cx="4309395" cy="3608970"/>
          </a:xfrm>
          <a:prstGeom prst="rect">
            <a:avLst/>
          </a:prstGeom>
        </p:spPr>
      </p:pic>
      <p:sp>
        <p:nvSpPr>
          <p:cNvPr id="7" name="CasellaDiTesto 6"/>
          <p:cNvSpPr txBox="1"/>
          <p:nvPr/>
        </p:nvSpPr>
        <p:spPr>
          <a:xfrm>
            <a:off x="5444359" y="5801710"/>
            <a:ext cx="6040436" cy="369332"/>
          </a:xfrm>
          <a:prstGeom prst="rect">
            <a:avLst/>
          </a:prstGeom>
          <a:noFill/>
        </p:spPr>
        <p:txBody>
          <a:bodyPr wrap="none" rtlCol="0">
            <a:spAutoFit/>
          </a:bodyPr>
          <a:lstStyle/>
          <a:p>
            <a:r>
              <a:rPr lang="it-IT" dirty="0" smtClean="0"/>
              <a:t>Da «</a:t>
            </a:r>
            <a:r>
              <a:rPr lang="it-IT" dirty="0" err="1" smtClean="0"/>
              <a:t>primary</a:t>
            </a:r>
            <a:r>
              <a:rPr lang="it-IT" dirty="0" smtClean="0"/>
              <a:t> data» si possono esplorare i dati originari</a:t>
            </a:r>
            <a:endParaRPr lang="en-US" dirty="0"/>
          </a:p>
        </p:txBody>
      </p:sp>
    </p:spTree>
    <p:extLst>
      <p:ext uri="{BB962C8B-B14F-4D97-AF65-F5344CB8AC3E}">
        <p14:creationId xmlns:p14="http://schemas.microsoft.com/office/powerpoint/2010/main" val="36567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GENOME BROWSERS – ACCESSIBILITA’</a:t>
            </a:r>
            <a:endParaRPr lang="en-US" dirty="0"/>
          </a:p>
        </p:txBody>
      </p:sp>
      <p:sp>
        <p:nvSpPr>
          <p:cNvPr id="3" name="Segnaposto contenuto 2"/>
          <p:cNvSpPr>
            <a:spLocks noGrp="1"/>
          </p:cNvSpPr>
          <p:nvPr>
            <p:ph idx="1"/>
          </p:nvPr>
        </p:nvSpPr>
        <p:spPr/>
        <p:txBody>
          <a:bodyPr/>
          <a:lstStyle/>
          <a:p>
            <a:pPr marL="502920" indent="-457200">
              <a:buAutoNum type="arabicParenR"/>
            </a:pPr>
            <a:r>
              <a:rPr lang="it-IT" sz="2400" dirty="0" smtClean="0"/>
              <a:t>ENSEMBL</a:t>
            </a:r>
            <a:endParaRPr lang="en-US" sz="2400" dirty="0" smtClean="0"/>
          </a:p>
          <a:p>
            <a:pPr marL="45720" indent="0">
              <a:buNone/>
            </a:pPr>
            <a:r>
              <a:rPr lang="it-IT" dirty="0">
                <a:hlinkClick r:id="rId2"/>
              </a:rPr>
              <a:t>http://</a:t>
            </a:r>
            <a:r>
              <a:rPr lang="it-IT" dirty="0" smtClean="0">
                <a:hlinkClick r:id="rId2"/>
              </a:rPr>
              <a:t>www.ensembl.org/index.html</a:t>
            </a:r>
            <a:endParaRPr lang="it-IT" dirty="0" smtClean="0"/>
          </a:p>
          <a:p>
            <a:pPr marL="45720" indent="0">
              <a:buNone/>
            </a:pPr>
            <a:r>
              <a:rPr lang="it-IT" dirty="0" smtClean="0"/>
              <a:t>2) UCSC </a:t>
            </a:r>
            <a:r>
              <a:rPr lang="it-IT" dirty="0" err="1"/>
              <a:t>G</a:t>
            </a:r>
            <a:r>
              <a:rPr lang="it-IT" dirty="0" err="1" smtClean="0"/>
              <a:t>enome</a:t>
            </a:r>
            <a:r>
              <a:rPr lang="it-IT" dirty="0" smtClean="0"/>
              <a:t> Browser Gateway</a:t>
            </a:r>
          </a:p>
          <a:p>
            <a:pPr marL="45720" indent="0">
              <a:buNone/>
            </a:pPr>
            <a:r>
              <a:rPr lang="it-IT" dirty="0">
                <a:hlinkClick r:id="rId3"/>
              </a:rPr>
              <a:t>https://</a:t>
            </a:r>
            <a:r>
              <a:rPr lang="it-IT" dirty="0" smtClean="0">
                <a:hlinkClick r:id="rId3"/>
              </a:rPr>
              <a:t>genome-euro.ucsc.edu/cgi-bin/hgGateway</a:t>
            </a:r>
            <a:endParaRPr lang="it-IT" dirty="0" smtClean="0"/>
          </a:p>
          <a:p>
            <a:pPr marL="45720" indent="0">
              <a:buNone/>
            </a:pPr>
            <a:r>
              <a:rPr lang="it-IT" dirty="0" smtClean="0"/>
              <a:t>3) NCBI </a:t>
            </a:r>
            <a:r>
              <a:rPr lang="it-IT" dirty="0" err="1" smtClean="0"/>
              <a:t>Genome</a:t>
            </a:r>
            <a:r>
              <a:rPr lang="it-IT" dirty="0" smtClean="0"/>
              <a:t> Data Viewer</a:t>
            </a:r>
          </a:p>
          <a:p>
            <a:pPr marL="45720" indent="0">
              <a:buNone/>
            </a:pPr>
            <a:r>
              <a:rPr lang="it-IT" dirty="0">
                <a:hlinkClick r:id="rId4"/>
              </a:rPr>
              <a:t>https://www.ncbi.nlm.nih.gov/genome/gdv</a:t>
            </a:r>
            <a:r>
              <a:rPr lang="it-IT" dirty="0" smtClean="0">
                <a:hlinkClick r:id="rId4"/>
              </a:rPr>
              <a:t>/</a:t>
            </a:r>
            <a:endParaRPr lang="it-IT" dirty="0" smtClean="0"/>
          </a:p>
          <a:p>
            <a:pPr marL="45720" indent="0">
              <a:buNone/>
            </a:pPr>
            <a:r>
              <a:rPr lang="it-IT" dirty="0" smtClean="0"/>
              <a:t>4) </a:t>
            </a:r>
            <a:r>
              <a:rPr lang="it-IT" dirty="0" err="1" smtClean="0"/>
              <a:t>Genome</a:t>
            </a:r>
            <a:r>
              <a:rPr lang="it-IT" dirty="0" smtClean="0"/>
              <a:t> browser personalizzabili, di solito legati a specifici progetti genomici o centri di ricerca (esempio: </a:t>
            </a:r>
            <a:r>
              <a:rPr lang="it-IT" dirty="0" err="1" smtClean="0"/>
              <a:t>genome</a:t>
            </a:r>
            <a:r>
              <a:rPr lang="it-IT" dirty="0" smtClean="0"/>
              <a:t> browser per </a:t>
            </a:r>
            <a:r>
              <a:rPr lang="it-IT" dirty="0"/>
              <a:t>il riso, </a:t>
            </a:r>
            <a:r>
              <a:rPr lang="it-IT" dirty="0">
                <a:hlinkClick r:id="rId5"/>
              </a:rPr>
              <a:t>https://</a:t>
            </a:r>
            <a:r>
              <a:rPr lang="it-IT" dirty="0" smtClean="0">
                <a:hlinkClick r:id="rId5"/>
              </a:rPr>
              <a:t>rapdb.dna.affrc.go.jp</a:t>
            </a:r>
            <a:r>
              <a:rPr lang="it-IT" dirty="0" smtClean="0"/>
              <a:t>) </a:t>
            </a:r>
          </a:p>
          <a:p>
            <a:pPr marL="45720" indent="0">
              <a:buNone/>
            </a:pPr>
            <a:endParaRPr lang="it-IT" dirty="0"/>
          </a:p>
        </p:txBody>
      </p:sp>
    </p:spTree>
    <p:extLst>
      <p:ext uri="{BB962C8B-B14F-4D97-AF65-F5344CB8AC3E}">
        <p14:creationId xmlns:p14="http://schemas.microsoft.com/office/powerpoint/2010/main" val="113874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2915"/>
          </a:xfrm>
        </p:spPr>
        <p:txBody>
          <a:bodyPr/>
          <a:lstStyle/>
          <a:p>
            <a:r>
              <a:rPr lang="it-IT" dirty="0" smtClean="0"/>
              <a:t>PATHOLOGY ATLAS</a:t>
            </a:r>
            <a:endParaRPr lang="it-IT" dirty="0"/>
          </a:p>
        </p:txBody>
      </p:sp>
      <p:sp>
        <p:nvSpPr>
          <p:cNvPr id="3" name="Content Placeholder 2"/>
          <p:cNvSpPr>
            <a:spLocks noGrp="1"/>
          </p:cNvSpPr>
          <p:nvPr>
            <p:ph idx="1"/>
          </p:nvPr>
        </p:nvSpPr>
        <p:spPr>
          <a:xfrm>
            <a:off x="384464" y="1662131"/>
            <a:ext cx="5291122" cy="4551633"/>
          </a:xfrm>
        </p:spPr>
        <p:txBody>
          <a:bodyPr/>
          <a:lstStyle/>
          <a:p>
            <a:pPr algn="just"/>
            <a:r>
              <a:rPr lang="it-IT" dirty="0" smtClean="0"/>
              <a:t>Informazioni relative ai singoli geni come marker prognostici, in particolare in relazione a cancro</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383" y="109472"/>
            <a:ext cx="5200939" cy="341149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87" y="2799652"/>
            <a:ext cx="4235413" cy="3769314"/>
          </a:xfrm>
          <a:prstGeom prst="rect">
            <a:avLst/>
          </a:prstGeom>
        </p:spPr>
      </p:pic>
      <p:sp>
        <p:nvSpPr>
          <p:cNvPr id="8" name="CasellaDiTesto 7"/>
          <p:cNvSpPr txBox="1"/>
          <p:nvPr/>
        </p:nvSpPr>
        <p:spPr>
          <a:xfrm>
            <a:off x="5469710" y="3937947"/>
            <a:ext cx="6147612" cy="2031325"/>
          </a:xfrm>
          <a:prstGeom prst="rect">
            <a:avLst/>
          </a:prstGeom>
          <a:noFill/>
        </p:spPr>
        <p:txBody>
          <a:bodyPr wrap="square" rtlCol="0">
            <a:spAutoFit/>
          </a:bodyPr>
          <a:lstStyle/>
          <a:p>
            <a:pPr algn="just"/>
            <a:r>
              <a:rPr lang="it-IT" dirty="0" smtClean="0"/>
              <a:t>Centinaia di </a:t>
            </a:r>
            <a:r>
              <a:rPr lang="it-IT" dirty="0" err="1" smtClean="0"/>
              <a:t>slides</a:t>
            </a:r>
            <a:r>
              <a:rPr lang="it-IT" dirty="0" smtClean="0"/>
              <a:t> istologiche con marcatura del gene di interesse</a:t>
            </a:r>
          </a:p>
          <a:p>
            <a:pPr algn="just"/>
            <a:endParaRPr lang="it-IT" dirty="0"/>
          </a:p>
          <a:p>
            <a:pPr algn="just"/>
            <a:r>
              <a:rPr lang="it-IT" dirty="0" smtClean="0"/>
              <a:t>E’ possibile esplorare se e a che livello una data proteina è prodotta in un determinato tipo di cancro e se c’è una associazione con la progressione della malattia</a:t>
            </a:r>
            <a:endParaRPr lang="en-US" dirty="0"/>
          </a:p>
        </p:txBody>
      </p:sp>
    </p:spTree>
    <p:extLst>
      <p:ext uri="{BB962C8B-B14F-4D97-AF65-F5344CB8AC3E}">
        <p14:creationId xmlns:p14="http://schemas.microsoft.com/office/powerpoint/2010/main" val="18360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14" y="737946"/>
            <a:ext cx="9509760" cy="359874"/>
          </a:xfrm>
        </p:spPr>
        <p:txBody>
          <a:bodyPr>
            <a:normAutofit fontScale="90000"/>
          </a:bodyPr>
          <a:lstStyle/>
          <a:p>
            <a:r>
              <a:rPr lang="it-IT" dirty="0" err="1" smtClean="0"/>
              <a:t>GTEx</a:t>
            </a:r>
            <a:r>
              <a:rPr lang="it-IT" dirty="0" smtClean="0"/>
              <a:t> – UNA RISORSA DEDICATA ALL’ESPRESSIONE GENICA</a:t>
            </a:r>
            <a:endParaRPr lang="it-IT" dirty="0"/>
          </a:p>
        </p:txBody>
      </p:sp>
      <p:sp>
        <p:nvSpPr>
          <p:cNvPr id="7" name="Segnaposto contenuto 6"/>
          <p:cNvSpPr>
            <a:spLocks noGrp="1"/>
          </p:cNvSpPr>
          <p:nvPr>
            <p:ph idx="1"/>
          </p:nvPr>
        </p:nvSpPr>
        <p:spPr>
          <a:xfrm>
            <a:off x="420414" y="1674078"/>
            <a:ext cx="4256689" cy="4343400"/>
          </a:xfrm>
        </p:spPr>
        <p:txBody>
          <a:bodyPr>
            <a:normAutofit/>
          </a:bodyPr>
          <a:lstStyle/>
          <a:p>
            <a:pPr algn="just"/>
            <a:r>
              <a:rPr lang="it-IT" dirty="0">
                <a:hlinkClick r:id="rId2"/>
              </a:rPr>
              <a:t>https://www.gtexportal.org</a:t>
            </a:r>
            <a:r>
              <a:rPr lang="it-IT" dirty="0" smtClean="0">
                <a:hlinkClick r:id="rId2"/>
              </a:rPr>
              <a:t>/</a:t>
            </a:r>
            <a:r>
              <a:rPr lang="it-IT" dirty="0" smtClean="0"/>
              <a:t> </a:t>
            </a:r>
            <a:endParaRPr lang="it-IT" dirty="0"/>
          </a:p>
          <a:p>
            <a:pPr algn="just"/>
            <a:r>
              <a:rPr lang="it-IT" dirty="0" smtClean="0"/>
              <a:t>La miglior risorsa disponibile per studiare i livelli di espressione genica in uomo</a:t>
            </a:r>
          </a:p>
          <a:p>
            <a:pPr algn="just"/>
            <a:r>
              <a:rPr lang="it-IT" dirty="0" smtClean="0"/>
              <a:t>Dati derivanti da studi di </a:t>
            </a:r>
            <a:r>
              <a:rPr lang="it-IT" b="1" dirty="0" smtClean="0"/>
              <a:t>RNA-</a:t>
            </a:r>
            <a:r>
              <a:rPr lang="it-IT" b="1" dirty="0" err="1" smtClean="0"/>
              <a:t>sequencing</a:t>
            </a:r>
            <a:r>
              <a:rPr lang="it-IT" dirty="0" smtClean="0"/>
              <a:t> raccolti per svariate centinaia di campioni</a:t>
            </a:r>
            <a:endParaRPr lang="it-IT" dirty="0"/>
          </a:p>
          <a:p>
            <a:pPr algn="just"/>
            <a:r>
              <a:rPr lang="it-IT" dirty="0" smtClean="0"/>
              <a:t>Possibilità di visualizzare espressione per gene di interesse, oppure di sfogliare i geni maggiormente espressi in un tessuto di interesse</a:t>
            </a: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195" y="917883"/>
            <a:ext cx="6738086" cy="2983557"/>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6824" y="4081377"/>
            <a:ext cx="5658828" cy="2545613"/>
          </a:xfrm>
          <a:prstGeom prst="rect">
            <a:avLst/>
          </a:prstGeom>
        </p:spPr>
      </p:pic>
    </p:spTree>
    <p:extLst>
      <p:ext uri="{BB962C8B-B14F-4D97-AF65-F5344CB8AC3E}">
        <p14:creationId xmlns:p14="http://schemas.microsoft.com/office/powerpoint/2010/main" val="6705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14" y="737946"/>
            <a:ext cx="9509760" cy="359874"/>
          </a:xfrm>
        </p:spPr>
        <p:txBody>
          <a:bodyPr>
            <a:normAutofit fontScale="90000"/>
          </a:bodyPr>
          <a:lstStyle/>
          <a:p>
            <a:r>
              <a:rPr lang="it-IT" dirty="0" err="1" smtClean="0"/>
              <a:t>GTEx</a:t>
            </a:r>
            <a:r>
              <a:rPr lang="it-IT" dirty="0" smtClean="0"/>
              <a:t> – UNA RISORSA DEDICATA ALL’ESPRESSIONE GENICA</a:t>
            </a:r>
            <a:endParaRPr lang="it-IT" dirty="0"/>
          </a:p>
        </p:txBody>
      </p:sp>
      <p:sp>
        <p:nvSpPr>
          <p:cNvPr id="7" name="Segnaposto contenuto 6"/>
          <p:cNvSpPr>
            <a:spLocks noGrp="1"/>
          </p:cNvSpPr>
          <p:nvPr>
            <p:ph idx="1"/>
          </p:nvPr>
        </p:nvSpPr>
        <p:spPr>
          <a:xfrm>
            <a:off x="446539" y="1351861"/>
            <a:ext cx="5161781" cy="4343400"/>
          </a:xfrm>
        </p:spPr>
        <p:txBody>
          <a:bodyPr>
            <a:normAutofit/>
          </a:bodyPr>
          <a:lstStyle/>
          <a:p>
            <a:pPr marL="45720" indent="0" algn="just">
              <a:buNone/>
            </a:pPr>
            <a:r>
              <a:rPr lang="it-IT" dirty="0" smtClean="0"/>
              <a:t>A lato: espressione di un gene in diversi tessuti (TPM = trascritti per milione), con variazione tra le repliche biologiche</a:t>
            </a:r>
          </a:p>
          <a:p>
            <a:pPr marL="45720" indent="0" algn="just">
              <a:buNone/>
            </a:pPr>
            <a:r>
              <a:rPr lang="it-IT" dirty="0" smtClean="0"/>
              <a:t>I colori indicano </a:t>
            </a:r>
            <a:r>
              <a:rPr lang="it-IT" dirty="0" err="1" smtClean="0"/>
              <a:t>macrocategorie</a:t>
            </a:r>
            <a:r>
              <a:rPr lang="it-IT" dirty="0" smtClean="0"/>
              <a:t> tissutali</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320" y="813381"/>
            <a:ext cx="6596634" cy="3054156"/>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69920"/>
            <a:ext cx="6118167" cy="3705497"/>
          </a:xfrm>
          <a:prstGeom prst="rect">
            <a:avLst/>
          </a:prstGeom>
        </p:spPr>
      </p:pic>
      <p:sp>
        <p:nvSpPr>
          <p:cNvPr id="8" name="Segnaposto contenuto 6"/>
          <p:cNvSpPr txBox="1">
            <a:spLocks/>
          </p:cNvSpPr>
          <p:nvPr/>
        </p:nvSpPr>
        <p:spPr>
          <a:xfrm>
            <a:off x="6390139" y="4177793"/>
            <a:ext cx="5531895" cy="4343400"/>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a:lstStyle>
          <a:p>
            <a:pPr marL="45720" indent="0" algn="just">
              <a:buFont typeface="Arial" pitchFamily="34" charset="0"/>
              <a:buNone/>
            </a:pPr>
            <a:r>
              <a:rPr lang="it-IT" dirty="0" smtClean="0"/>
              <a:t>Per geni contraddistinti da </a:t>
            </a:r>
            <a:r>
              <a:rPr lang="it-IT" dirty="0" err="1" smtClean="0"/>
              <a:t>splicing</a:t>
            </a:r>
            <a:r>
              <a:rPr lang="it-IT" dirty="0" smtClean="0"/>
              <a:t> alternativo e numerose </a:t>
            </a:r>
            <a:r>
              <a:rPr lang="it-IT" dirty="0" err="1" smtClean="0"/>
              <a:t>isoforme</a:t>
            </a:r>
            <a:r>
              <a:rPr lang="it-IT" dirty="0" smtClean="0"/>
              <a:t>, è possibile visualizzare quali siano le </a:t>
            </a:r>
            <a:r>
              <a:rPr lang="it-IT" dirty="0" err="1" smtClean="0"/>
              <a:t>isoforme</a:t>
            </a:r>
            <a:r>
              <a:rPr lang="it-IT" dirty="0" smtClean="0"/>
              <a:t> più espresse nei diversi tessuti</a:t>
            </a:r>
          </a:p>
          <a:p>
            <a:pPr marL="45720" indent="0" algn="just">
              <a:buFont typeface="Arial" pitchFamily="34" charset="0"/>
              <a:buNone/>
            </a:pPr>
            <a:r>
              <a:rPr lang="it-IT" dirty="0" err="1" smtClean="0"/>
              <a:t>E’possibile</a:t>
            </a:r>
            <a:r>
              <a:rPr lang="it-IT" dirty="0" smtClean="0"/>
              <a:t> anche visualizzare l’espressione esone per esone</a:t>
            </a:r>
            <a:endParaRPr lang="it-IT" dirty="0"/>
          </a:p>
        </p:txBody>
      </p:sp>
    </p:spTree>
    <p:extLst>
      <p:ext uri="{BB962C8B-B14F-4D97-AF65-F5344CB8AC3E}">
        <p14:creationId xmlns:p14="http://schemas.microsoft.com/office/powerpoint/2010/main" val="252458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smtClean="0"/>
              <a:t>CHE TIPO DI INFORMAZIONI SONO DISPONIBILI IN UN GENOME BROWSER?</a:t>
            </a:r>
            <a:endParaRPr lang="it-IT" sz="3200" dirty="0"/>
          </a:p>
        </p:txBody>
      </p:sp>
      <p:sp>
        <p:nvSpPr>
          <p:cNvPr id="3" name="Segnaposto contenuto 2"/>
          <p:cNvSpPr>
            <a:spLocks noGrp="1"/>
          </p:cNvSpPr>
          <p:nvPr>
            <p:ph idx="1"/>
          </p:nvPr>
        </p:nvSpPr>
        <p:spPr/>
        <p:txBody>
          <a:bodyPr/>
          <a:lstStyle/>
          <a:p>
            <a:pPr marL="45720" indent="0">
              <a:buNone/>
            </a:pPr>
            <a:r>
              <a:rPr lang="it-IT" dirty="0" smtClean="0"/>
              <a:t>ANNOTAZIONI «BASE» CON COORDINATE RISPETTO AD UNO DEI CROMOSOMI</a:t>
            </a:r>
          </a:p>
          <a:p>
            <a:pPr>
              <a:buFont typeface="Wingdings" panose="05000000000000000000" pitchFamily="2" charset="2"/>
              <a:buChar char="ü"/>
            </a:pPr>
            <a:r>
              <a:rPr lang="it-IT" dirty="0" smtClean="0"/>
              <a:t>Geni (introni, esoni, 5’ e 3’ UTR)</a:t>
            </a:r>
          </a:p>
          <a:p>
            <a:pPr>
              <a:buFont typeface="Wingdings" panose="05000000000000000000" pitchFamily="2" charset="2"/>
              <a:buChar char="ü"/>
            </a:pPr>
            <a:r>
              <a:rPr lang="it-IT" dirty="0" smtClean="0"/>
              <a:t>Trascritti (comprensivi di </a:t>
            </a:r>
            <a:r>
              <a:rPr lang="it-IT" dirty="0" err="1" smtClean="0"/>
              <a:t>splicing</a:t>
            </a:r>
            <a:r>
              <a:rPr lang="it-IT" dirty="0" smtClean="0"/>
              <a:t> alternativi, di solito indicati CDS ed UTR per quelli codificanti)</a:t>
            </a:r>
          </a:p>
          <a:p>
            <a:pPr>
              <a:buFont typeface="Wingdings" panose="05000000000000000000" pitchFamily="2" charset="2"/>
              <a:buChar char="ü"/>
            </a:pPr>
            <a:r>
              <a:rPr lang="it-IT" dirty="0" smtClean="0"/>
              <a:t>Non-</a:t>
            </a:r>
            <a:r>
              <a:rPr lang="it-IT" dirty="0" err="1" smtClean="0"/>
              <a:t>coding</a:t>
            </a:r>
            <a:r>
              <a:rPr lang="it-IT" dirty="0" smtClean="0"/>
              <a:t> </a:t>
            </a:r>
            <a:r>
              <a:rPr lang="it-IT" dirty="0" err="1" smtClean="0"/>
              <a:t>RNAs</a:t>
            </a:r>
            <a:r>
              <a:rPr lang="it-IT" dirty="0" smtClean="0"/>
              <a:t> (</a:t>
            </a:r>
            <a:r>
              <a:rPr lang="it-IT" dirty="0" err="1" smtClean="0"/>
              <a:t>rRNA</a:t>
            </a:r>
            <a:r>
              <a:rPr lang="it-IT" dirty="0" smtClean="0"/>
              <a:t>, </a:t>
            </a:r>
            <a:r>
              <a:rPr lang="it-IT" dirty="0" err="1" smtClean="0"/>
              <a:t>tRNA</a:t>
            </a:r>
            <a:r>
              <a:rPr lang="it-IT" dirty="0" smtClean="0"/>
              <a:t>, </a:t>
            </a:r>
            <a:r>
              <a:rPr lang="it-IT" dirty="0" err="1" smtClean="0"/>
              <a:t>lncRNAs</a:t>
            </a:r>
            <a:r>
              <a:rPr lang="it-IT" dirty="0" smtClean="0"/>
              <a:t>, ecc.)</a:t>
            </a:r>
          </a:p>
          <a:p>
            <a:pPr>
              <a:buFont typeface="Wingdings" panose="05000000000000000000" pitchFamily="2" charset="2"/>
              <a:buChar char="ü"/>
            </a:pPr>
            <a:r>
              <a:rPr lang="it-IT" dirty="0" err="1" smtClean="0"/>
              <a:t>Pseudogeni</a:t>
            </a:r>
            <a:endParaRPr lang="it-IT" dirty="0" smtClean="0"/>
          </a:p>
          <a:p>
            <a:pPr>
              <a:buFont typeface="Wingdings" panose="05000000000000000000" pitchFamily="2" charset="2"/>
              <a:buChar char="ü"/>
            </a:pPr>
            <a:r>
              <a:rPr lang="it-IT" dirty="0" smtClean="0"/>
              <a:t>Link ad altre informazioni collegate (es. scheda della proteina codificata da un determinato </a:t>
            </a:r>
            <a:r>
              <a:rPr lang="it-IT" dirty="0" err="1" smtClean="0"/>
              <a:t>mRNA</a:t>
            </a:r>
            <a:r>
              <a:rPr lang="it-IT" dirty="0" smtClean="0"/>
              <a:t>)</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3605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smtClean="0"/>
              <a:t>CHE TIPO DI INFORMAZIONI SONO DISPONIBILI IN UN GENOME BROWSER?</a:t>
            </a:r>
            <a:endParaRPr lang="it-IT" sz="3200" dirty="0"/>
          </a:p>
        </p:txBody>
      </p:sp>
      <p:sp>
        <p:nvSpPr>
          <p:cNvPr id="3" name="Segnaposto contenuto 2"/>
          <p:cNvSpPr>
            <a:spLocks noGrp="1"/>
          </p:cNvSpPr>
          <p:nvPr>
            <p:ph idx="1"/>
          </p:nvPr>
        </p:nvSpPr>
        <p:spPr>
          <a:xfrm>
            <a:off x="1341120" y="1589270"/>
            <a:ext cx="9509760" cy="4343400"/>
          </a:xfrm>
        </p:spPr>
        <p:txBody>
          <a:bodyPr>
            <a:normAutofit lnSpcReduction="10000"/>
          </a:bodyPr>
          <a:lstStyle/>
          <a:p>
            <a:pPr marL="45720" indent="0">
              <a:buNone/>
            </a:pPr>
            <a:r>
              <a:rPr lang="it-IT" dirty="0" smtClean="0"/>
              <a:t>ANNOTAZIONI «AVANZATE»</a:t>
            </a:r>
          </a:p>
          <a:p>
            <a:pPr algn="just">
              <a:buFont typeface="Wingdings" panose="05000000000000000000" pitchFamily="2" charset="2"/>
              <a:buChar char="ü"/>
            </a:pPr>
            <a:r>
              <a:rPr lang="it-IT" dirty="0" smtClean="0"/>
              <a:t>Informazioni citogenetiche (laddove disponibili, bandeggi dei cromosomi)</a:t>
            </a:r>
          </a:p>
          <a:p>
            <a:pPr algn="just">
              <a:buFont typeface="Wingdings" panose="05000000000000000000" pitchFamily="2" charset="2"/>
              <a:buChar char="ü"/>
            </a:pPr>
            <a:r>
              <a:rPr lang="it-IT" dirty="0" smtClean="0"/>
              <a:t>Varianti genetiche (</a:t>
            </a:r>
            <a:r>
              <a:rPr lang="it-IT" dirty="0" err="1" smtClean="0"/>
              <a:t>SNPs</a:t>
            </a:r>
            <a:r>
              <a:rPr lang="it-IT" dirty="0" smtClean="0"/>
              <a:t>, </a:t>
            </a:r>
            <a:r>
              <a:rPr lang="it-IT" dirty="0" err="1" smtClean="0"/>
              <a:t>STRs</a:t>
            </a:r>
            <a:r>
              <a:rPr lang="it-IT" dirty="0" smtClean="0"/>
              <a:t>, </a:t>
            </a:r>
            <a:r>
              <a:rPr lang="it-IT" dirty="0" err="1" smtClean="0"/>
              <a:t>indels</a:t>
            </a:r>
            <a:r>
              <a:rPr lang="it-IT" dirty="0" smtClean="0"/>
              <a:t>, ecc.)</a:t>
            </a:r>
          </a:p>
          <a:p>
            <a:pPr algn="just">
              <a:buFont typeface="Wingdings" panose="05000000000000000000" pitchFamily="2" charset="2"/>
              <a:buChar char="ü"/>
            </a:pPr>
            <a:r>
              <a:rPr lang="it-IT" dirty="0" smtClean="0"/>
              <a:t>Sequenze ripetitive (LINE, SINE, DNA </a:t>
            </a:r>
            <a:r>
              <a:rPr lang="it-IT" dirty="0" err="1" smtClean="0"/>
              <a:t>transposons</a:t>
            </a:r>
            <a:r>
              <a:rPr lang="it-IT" dirty="0" smtClean="0"/>
              <a:t>, ecc., spesso «mascherate» in un genoma, cioè mostrate come lunghe stretch di «N»</a:t>
            </a:r>
          </a:p>
          <a:p>
            <a:pPr algn="just">
              <a:buFont typeface="Wingdings" panose="05000000000000000000" pitchFamily="2" charset="2"/>
              <a:buChar char="ü"/>
            </a:pPr>
            <a:r>
              <a:rPr lang="it-IT" dirty="0" smtClean="0"/>
              <a:t>Dati di espressione (allineamenti con </a:t>
            </a:r>
            <a:r>
              <a:rPr lang="it-IT" dirty="0" err="1" smtClean="0"/>
              <a:t>ESTs</a:t>
            </a:r>
            <a:r>
              <a:rPr lang="it-IT" dirty="0" smtClean="0"/>
              <a:t>, o dati relativi a </a:t>
            </a:r>
            <a:r>
              <a:rPr lang="it-IT" dirty="0" err="1" smtClean="0"/>
              <a:t>microarray</a:t>
            </a:r>
            <a:r>
              <a:rPr lang="it-IT" dirty="0" smtClean="0"/>
              <a:t> oppure esperimenti di RNA-</a:t>
            </a:r>
            <a:r>
              <a:rPr lang="it-IT" dirty="0" err="1" smtClean="0"/>
              <a:t>sequencing</a:t>
            </a:r>
            <a:r>
              <a:rPr lang="it-IT" dirty="0" smtClean="0"/>
              <a:t>)</a:t>
            </a:r>
          </a:p>
          <a:p>
            <a:pPr algn="just">
              <a:buFont typeface="Wingdings" panose="05000000000000000000" pitchFamily="2" charset="2"/>
              <a:buChar char="ü"/>
            </a:pPr>
            <a:r>
              <a:rPr lang="it-IT" dirty="0" smtClean="0"/>
              <a:t>Allineamenti con regioni genomiche omologhe in altre specie (strumenti per studi di genomica comparata)</a:t>
            </a:r>
          </a:p>
          <a:p>
            <a:pPr algn="just">
              <a:buFont typeface="Wingdings" panose="05000000000000000000" pitchFamily="2" charset="2"/>
              <a:buChar char="ü"/>
            </a:pPr>
            <a:r>
              <a:rPr lang="it-IT" dirty="0" smtClean="0"/>
              <a:t>E molte altre cose…</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1689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9571"/>
          </a:xfrm>
        </p:spPr>
        <p:txBody>
          <a:bodyPr/>
          <a:lstStyle/>
          <a:p>
            <a:r>
              <a:rPr lang="it-IT" dirty="0" smtClean="0"/>
              <a:t>ENSEMBL</a:t>
            </a:r>
            <a:endParaRPr lang="it-IT"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080" y="1242301"/>
            <a:ext cx="6104889" cy="4343400"/>
          </a:xfrm>
        </p:spPr>
      </p:pic>
      <p:sp>
        <p:nvSpPr>
          <p:cNvPr id="6" name="CasellaDiTesto 5"/>
          <p:cNvSpPr txBox="1"/>
          <p:nvPr/>
        </p:nvSpPr>
        <p:spPr>
          <a:xfrm>
            <a:off x="7273160" y="1355834"/>
            <a:ext cx="4277710" cy="4524315"/>
          </a:xfrm>
          <a:prstGeom prst="rect">
            <a:avLst/>
          </a:prstGeom>
          <a:noFill/>
        </p:spPr>
        <p:txBody>
          <a:bodyPr wrap="square" rtlCol="0">
            <a:spAutoFit/>
          </a:bodyPr>
          <a:lstStyle/>
          <a:p>
            <a:pPr marL="285750" indent="-285750">
              <a:buFont typeface="Wingdings" panose="05000000000000000000" pitchFamily="2" charset="2"/>
              <a:buChar char="ü"/>
            </a:pPr>
            <a:r>
              <a:rPr lang="it-IT" dirty="0" smtClean="0"/>
              <a:t>Progetto congiunto dell’EBI e del Wellcome </a:t>
            </a:r>
            <a:r>
              <a:rPr lang="it-IT" dirty="0"/>
              <a:t>Trust </a:t>
            </a:r>
            <a:r>
              <a:rPr lang="it-IT" dirty="0" err="1"/>
              <a:t>Sanger</a:t>
            </a:r>
            <a:r>
              <a:rPr lang="it-IT" dirty="0"/>
              <a:t> </a:t>
            </a:r>
            <a:r>
              <a:rPr lang="it-IT" dirty="0" err="1" smtClean="0"/>
              <a:t>Institute</a:t>
            </a:r>
            <a:r>
              <a:rPr lang="it-IT" dirty="0" smtClean="0"/>
              <a:t> lanciato nel 1999 in vista della release del genoma umano</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Originariamente progettato per organismi modello</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Ora comprende oltre 300 genomi, con focus principale sui vertebrati</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Uomo, topo e </a:t>
            </a:r>
            <a:r>
              <a:rPr lang="it-IT" dirty="0" err="1" smtClean="0"/>
              <a:t>zebrafish</a:t>
            </a:r>
            <a:r>
              <a:rPr lang="it-IT" dirty="0" smtClean="0"/>
              <a:t>, organismi modello «storici» per ovvi motivi</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i="1" dirty="0" err="1" smtClean="0"/>
              <a:t>Drosophila</a:t>
            </a:r>
            <a:r>
              <a:rPr lang="it-IT" i="1" dirty="0" smtClean="0"/>
              <a:t>, </a:t>
            </a:r>
            <a:r>
              <a:rPr lang="it-IT" i="1" dirty="0" err="1" smtClean="0"/>
              <a:t>Caenorhabditis</a:t>
            </a:r>
            <a:r>
              <a:rPr lang="it-IT" dirty="0"/>
              <a:t> </a:t>
            </a:r>
            <a:r>
              <a:rPr lang="it-IT" dirty="0" smtClean="0"/>
              <a:t>e lievito come </a:t>
            </a:r>
            <a:r>
              <a:rPr lang="it-IT" dirty="0" err="1" smtClean="0"/>
              <a:t>outgrops</a:t>
            </a:r>
            <a:endParaRPr lang="en-US" dirty="0"/>
          </a:p>
        </p:txBody>
      </p:sp>
    </p:spTree>
    <p:extLst>
      <p:ext uri="{BB962C8B-B14F-4D97-AF65-F5344CB8AC3E}">
        <p14:creationId xmlns:p14="http://schemas.microsoft.com/office/powerpoint/2010/main" val="340368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19" y="293754"/>
            <a:ext cx="9509760" cy="559571"/>
          </a:xfrm>
        </p:spPr>
        <p:txBody>
          <a:bodyPr>
            <a:normAutofit fontScale="90000"/>
          </a:bodyPr>
          <a:lstStyle/>
          <a:p>
            <a:r>
              <a:rPr lang="it-IT" dirty="0" smtClean="0"/>
              <a:t>ALCUNI DEI GENOMI ACCESSIBILI SU ENSEMBL</a:t>
            </a:r>
            <a:endParaRPr lang="it-IT" dirty="0"/>
          </a:p>
        </p:txBody>
      </p:sp>
      <p:pic>
        <p:nvPicPr>
          <p:cNvPr id="1026" name="Picture 2" descr="https://www.zoo-berlin.de/fileadmin/_processed_/4/4/csm_Meng_Meng_Baby_1_88cad0f74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84" y="1027115"/>
            <a:ext cx="2175908" cy="151070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2776213" y="1027115"/>
            <a:ext cx="1985385" cy="1742175"/>
          </a:xfrm>
          <a:prstGeom prst="rect">
            <a:avLst/>
          </a:prstGeom>
        </p:spPr>
      </p:pic>
      <p:pic>
        <p:nvPicPr>
          <p:cNvPr id="1028" name="Picture 4" descr="Risultati immagini per tars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31" y="1053172"/>
            <a:ext cx="2077337" cy="176833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92910" y="5268793"/>
            <a:ext cx="10205545" cy="646331"/>
          </a:xfrm>
          <a:prstGeom prst="rect">
            <a:avLst/>
          </a:prstGeom>
          <a:noFill/>
        </p:spPr>
        <p:txBody>
          <a:bodyPr wrap="square" rtlCol="0">
            <a:spAutoFit/>
          </a:bodyPr>
          <a:lstStyle/>
          <a:p>
            <a:r>
              <a:rPr lang="it-IT" dirty="0" smtClean="0"/>
              <a:t>Interesse di tipo evolutivo (primati, ma non solo), di biologia di base (</a:t>
            </a:r>
            <a:r>
              <a:rPr lang="it-IT" i="1" dirty="0" err="1" smtClean="0"/>
              <a:t>Xenopus</a:t>
            </a:r>
            <a:r>
              <a:rPr lang="it-IT" dirty="0" smtClean="0"/>
              <a:t>) economico (pensiamo ai pesci, al pollo o alla pecora) o di conservazione (panda)</a:t>
            </a:r>
            <a:endParaRPr lang="en-US" dirty="0"/>
          </a:p>
        </p:txBody>
      </p:sp>
      <p:pic>
        <p:nvPicPr>
          <p:cNvPr id="8" name="Immagine 7"/>
          <p:cNvPicPr>
            <a:picLocks noChangeAspect="1"/>
          </p:cNvPicPr>
          <p:nvPr/>
        </p:nvPicPr>
        <p:blipFill>
          <a:blip r:embed="rId5"/>
          <a:stretch>
            <a:fillRect/>
          </a:stretch>
        </p:blipFill>
        <p:spPr>
          <a:xfrm>
            <a:off x="5995683" y="3187504"/>
            <a:ext cx="2958039" cy="1663075"/>
          </a:xfrm>
          <a:prstGeom prst="rect">
            <a:avLst/>
          </a:prstGeom>
        </p:spPr>
      </p:pic>
      <p:pic>
        <p:nvPicPr>
          <p:cNvPr id="9" name="Immagine 8"/>
          <p:cNvPicPr>
            <a:picLocks noChangeAspect="1"/>
          </p:cNvPicPr>
          <p:nvPr/>
        </p:nvPicPr>
        <p:blipFill rotWithShape="1">
          <a:blip r:embed="rId6"/>
          <a:srcRect l="7300" r="12954"/>
          <a:stretch/>
        </p:blipFill>
        <p:spPr>
          <a:xfrm>
            <a:off x="9749790" y="998483"/>
            <a:ext cx="2182714" cy="1831832"/>
          </a:xfrm>
          <a:prstGeom prst="rect">
            <a:avLst/>
          </a:prstGeom>
        </p:spPr>
      </p:pic>
      <p:pic>
        <p:nvPicPr>
          <p:cNvPr id="10" name="Immagine 9"/>
          <p:cNvPicPr>
            <a:picLocks noChangeAspect="1"/>
          </p:cNvPicPr>
          <p:nvPr/>
        </p:nvPicPr>
        <p:blipFill>
          <a:blip r:embed="rId7"/>
          <a:stretch>
            <a:fillRect/>
          </a:stretch>
        </p:blipFill>
        <p:spPr>
          <a:xfrm>
            <a:off x="7430401" y="1053172"/>
            <a:ext cx="1903965" cy="1779406"/>
          </a:xfrm>
          <a:prstGeom prst="rect">
            <a:avLst/>
          </a:prstGeom>
        </p:spPr>
      </p:pic>
      <p:pic>
        <p:nvPicPr>
          <p:cNvPr id="11" name="Immagine 10"/>
          <p:cNvPicPr>
            <a:picLocks noChangeAspect="1"/>
          </p:cNvPicPr>
          <p:nvPr/>
        </p:nvPicPr>
        <p:blipFill rotWithShape="1">
          <a:blip r:embed="rId8"/>
          <a:srcRect t="6088" b="5240"/>
          <a:stretch/>
        </p:blipFill>
        <p:spPr>
          <a:xfrm>
            <a:off x="9334365" y="3187504"/>
            <a:ext cx="2598139" cy="1663075"/>
          </a:xfrm>
          <a:prstGeom prst="rect">
            <a:avLst/>
          </a:prstGeom>
        </p:spPr>
      </p:pic>
      <p:pic>
        <p:nvPicPr>
          <p:cNvPr id="12" name="Immagine 11"/>
          <p:cNvPicPr>
            <a:picLocks noChangeAspect="1"/>
          </p:cNvPicPr>
          <p:nvPr/>
        </p:nvPicPr>
        <p:blipFill rotWithShape="1">
          <a:blip r:embed="rId9"/>
          <a:srcRect l="20537"/>
          <a:stretch/>
        </p:blipFill>
        <p:spPr>
          <a:xfrm>
            <a:off x="367884" y="2937511"/>
            <a:ext cx="2277430" cy="1913068"/>
          </a:xfrm>
          <a:prstGeom prst="rect">
            <a:avLst/>
          </a:prstGeom>
        </p:spPr>
      </p:pic>
      <p:pic>
        <p:nvPicPr>
          <p:cNvPr id="13" name="Immagine 12"/>
          <p:cNvPicPr>
            <a:picLocks noChangeAspect="1"/>
          </p:cNvPicPr>
          <p:nvPr/>
        </p:nvPicPr>
        <p:blipFill rotWithShape="1">
          <a:blip r:embed="rId10"/>
          <a:srcRect l="17880"/>
          <a:stretch/>
        </p:blipFill>
        <p:spPr>
          <a:xfrm>
            <a:off x="2899066" y="3187504"/>
            <a:ext cx="2842866" cy="1663075"/>
          </a:xfrm>
          <a:prstGeom prst="rect">
            <a:avLst/>
          </a:prstGeom>
        </p:spPr>
      </p:pic>
    </p:spTree>
    <p:extLst>
      <p:ext uri="{BB962C8B-B14F-4D97-AF65-F5344CB8AC3E}">
        <p14:creationId xmlns:p14="http://schemas.microsoft.com/office/powerpoint/2010/main" val="5483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3449</Words>
  <Application>Microsoft Office PowerPoint</Application>
  <PresentationFormat>Widescreen</PresentationFormat>
  <Paragraphs>325</Paragraphs>
  <Slides>52</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52</vt:i4>
      </vt:variant>
    </vt:vector>
  </HeadingPairs>
  <TitlesOfParts>
    <vt:vector size="56" baseType="lpstr">
      <vt:lpstr>Arial</vt:lpstr>
      <vt:lpstr>Century Gothic</vt:lpstr>
      <vt:lpstr>Wingdings</vt:lpstr>
      <vt:lpstr>Sheer Green 16x9</vt:lpstr>
      <vt:lpstr>LEZIONE 4 Genome Browsers – Ensembl e UCSC</vt:lpstr>
      <vt:lpstr>Presentazione standard di PowerPoint</vt:lpstr>
      <vt:lpstr>Presentazione standard di PowerPoint</vt:lpstr>
      <vt:lpstr>Presentazione standard di PowerPoint</vt:lpstr>
      <vt:lpstr>GENOME BROWSERS – ACCESSIBILITA’</vt:lpstr>
      <vt:lpstr>CHE TIPO DI INFORMAZIONI SONO DISPONIBILI IN UN GENOME BROWSER?</vt:lpstr>
      <vt:lpstr>CHE TIPO DI INFORMAZIONI SONO DISPONIBILI IN UN GENOME BROWSER?</vt:lpstr>
      <vt:lpstr>ENSEMBL</vt:lpstr>
      <vt:lpstr>ALCUNI DEI GENOMI ACCESSIBILI SU ENSEMBL</vt:lpstr>
      <vt:lpstr>Presentazione standard di PowerPoint</vt:lpstr>
      <vt:lpstr>ENSEMBL – ALCUNE NOTE</vt:lpstr>
      <vt:lpstr>ANNOTAZIONE</vt:lpstr>
      <vt:lpstr>COME SONO GESTITE TUTTE QUESTE INFO IN UN GENOME BROWSER?</vt:lpstr>
      <vt:lpstr>ESPLORAZIONE DI UN GENOMA – PRIMI PASSI</vt:lpstr>
      <vt:lpstr>ESPLORAZIONE DI UN GENOMA – PRIMI PASSI</vt:lpstr>
      <vt:lpstr>CHROMOSOME SUMMARY (I)</vt:lpstr>
      <vt:lpstr>CHROMOSOME SUMMARY (II)</vt:lpstr>
      <vt:lpstr>Presentazione standard di PowerPoint</vt:lpstr>
      <vt:lpstr>Presentazione standard di PowerPoint</vt:lpstr>
      <vt:lpstr>Presentazione standard di PowerPoint</vt:lpstr>
      <vt:lpstr>MA NON SOLO…</vt:lpstr>
      <vt:lpstr>TIPI DI ANNOTAZIONE CHE POSSO MOSTRARE</vt:lpstr>
      <vt:lpstr>SCHEDA RELATIVA AD UN TRASCRITTO</vt:lpstr>
      <vt:lpstr>SCHEDA RELATIVA AD UN TRASCRITTO</vt:lpstr>
      <vt:lpstr>SCHEDA RELATIVA AD UN TRASCRITTO</vt:lpstr>
      <vt:lpstr>ESPLORARE LA VARIABILITA’ GENETICA</vt:lpstr>
      <vt:lpstr>SCHEDA RELATIVA AD UNA SNP</vt:lpstr>
      <vt:lpstr>SCHEDA RELATIVA AD UNA SNP</vt:lpstr>
      <vt:lpstr>POPULATION GENETICS – FREQUENZE ALLELICHE E GENOTIPICHE</vt:lpstr>
      <vt:lpstr>APPROFONDIMENTO – MUTAZIONI SOMATICHE</vt:lpstr>
      <vt:lpstr>APPROFONDIMENTO – MUTAZIONI SOMATICHE</vt:lpstr>
      <vt:lpstr>APPROFONDIMENTO – MUTAZIONI SOMATICHE</vt:lpstr>
      <vt:lpstr>APPROFONDIMENTO – MUTAZIONI SOMATICHE</vt:lpstr>
      <vt:lpstr>STUDI DI SINTENIA</vt:lpstr>
      <vt:lpstr>STUDI DI SINTENIA</vt:lpstr>
      <vt:lpstr>STUDI DI SINTENIA</vt:lpstr>
      <vt:lpstr>STUDI DI SINTENIA - APPROFONDIMENTO</vt:lpstr>
      <vt:lpstr>Presentazione standard di PowerPoint</vt:lpstr>
      <vt:lpstr>Presentazione standard di PowerPoint</vt:lpstr>
      <vt:lpstr>UCSC GENOME BROWSER</vt:lpstr>
      <vt:lpstr>Presentazione standard di PowerPoint</vt:lpstr>
      <vt:lpstr>Presentazione standard di PowerPoint</vt:lpstr>
      <vt:lpstr>IL NUMERO DI GENOMI SEQUENZIATI CRESCE ESPONENZIALMENTE</vt:lpstr>
      <vt:lpstr>UN ESEMPIO – GENOMA DEL PANDA</vt:lpstr>
      <vt:lpstr>NCBI GENOME DATA VIEWER</vt:lpstr>
      <vt:lpstr>HUMAN PROTEIN ATLAS</vt:lpstr>
      <vt:lpstr>CELL ATLAS</vt:lpstr>
      <vt:lpstr>CELL ATLAS</vt:lpstr>
      <vt:lpstr>TISSUE ATLAS</vt:lpstr>
      <vt:lpstr>PATHOLOGY ATLAS</vt:lpstr>
      <vt:lpstr>GTEx – UNA RISORSA DEDICATA ALL’ESPRESSIONE GENICA</vt:lpstr>
      <vt:lpstr>GTEx – UNA RISORSA DEDICATA ALL’ESPRESSIONE GENICA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2023-03-12T21:10:44Z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