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1"/>
  </p:notesMasterIdLst>
  <p:sldIdLst>
    <p:sldId id="281" r:id="rId2"/>
    <p:sldId id="319" r:id="rId3"/>
    <p:sldId id="320" r:id="rId4"/>
    <p:sldId id="325" r:id="rId5"/>
    <p:sldId id="326" r:id="rId6"/>
    <p:sldId id="327" r:id="rId7"/>
    <p:sldId id="328" r:id="rId8"/>
    <p:sldId id="334" r:id="rId9"/>
    <p:sldId id="329" r:id="rId10"/>
    <p:sldId id="330" r:id="rId11"/>
    <p:sldId id="331" r:id="rId12"/>
    <p:sldId id="332" r:id="rId13"/>
    <p:sldId id="313" r:id="rId14"/>
    <p:sldId id="312" r:id="rId15"/>
    <p:sldId id="318" r:id="rId16"/>
    <p:sldId id="333" r:id="rId17"/>
    <p:sldId id="370" r:id="rId18"/>
    <p:sldId id="372" r:id="rId19"/>
    <p:sldId id="371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22" autoAdjust="0"/>
    <p:restoredTop sz="94590"/>
  </p:normalViewPr>
  <p:slideViewPr>
    <p:cSldViewPr snapToGrid="0" snapToObjects="1">
      <p:cViewPr varScale="1">
        <p:scale>
          <a:sx n="91" d="100"/>
          <a:sy n="91" d="100"/>
        </p:scale>
        <p:origin x="1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1C14-4FB3-1548-9145-DCA6229F7F20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5DD6-3F2B-C24C-9AC4-55AECC4162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12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74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16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1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3/24/22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2284769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24/03/22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14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6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72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54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85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59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75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18DD-9728-694B-9B64-4081A4312876}" type="datetimeFigureOut">
              <a:rPr lang="it-IT" smtClean="0"/>
              <a:t>24/03/22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501A948-48F7-074A-A8FE-C7FD105C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6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Antropologia medica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Rapporto tra Corpo, Salute, Malattia</a:t>
            </a:r>
          </a:p>
          <a:p>
            <a:r>
              <a:rPr lang="it-IT" dirty="0"/>
              <a:t>Cornici di senso, incorporazione (</a:t>
            </a:r>
            <a:r>
              <a:rPr lang="it-IT" dirty="0" err="1"/>
              <a:t>mindful</a:t>
            </a:r>
            <a:r>
              <a:rPr lang="it-IT" dirty="0"/>
              <a:t> body)</a:t>
            </a:r>
          </a:p>
          <a:p>
            <a:r>
              <a:rPr lang="it-IT" dirty="0"/>
              <a:t>Pratiche quotidiane, habitus </a:t>
            </a:r>
          </a:p>
          <a:p>
            <a:r>
              <a:rPr lang="it-IT" dirty="0"/>
              <a:t>Rappresentazioni del corpo e della salute ‘naturale’</a:t>
            </a:r>
          </a:p>
          <a:p>
            <a:r>
              <a:rPr lang="it-IT" dirty="0"/>
              <a:t>Efficacia simbolica</a:t>
            </a:r>
          </a:p>
          <a:p>
            <a:r>
              <a:rPr lang="it-IT" dirty="0"/>
              <a:t>Pluralismo medico, medicine ‘altre’</a:t>
            </a:r>
          </a:p>
        </p:txBody>
      </p:sp>
    </p:spTree>
    <p:extLst>
      <p:ext uri="{BB962C8B-B14F-4D97-AF65-F5344CB8AC3E}">
        <p14:creationId xmlns:p14="http://schemas.microsoft.com/office/powerpoint/2010/main" val="375673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Il corpo femminile</a:t>
            </a:r>
          </a:p>
        </p:txBody>
      </p:sp>
      <p:pic>
        <p:nvPicPr>
          <p:cNvPr id="24578" name="Segnaposto contenuto 3" descr="burqabikin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84" y="1814397"/>
            <a:ext cx="4322088" cy="3289300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D46307-50DB-0D49-ABC8-4D043FDDC25A}"/>
              </a:ext>
            </a:extLst>
          </p:cNvPr>
          <p:cNvSpPr txBox="1"/>
          <p:nvPr/>
        </p:nvSpPr>
        <p:spPr>
          <a:xfrm>
            <a:off x="6026227" y="1520328"/>
            <a:ext cx="2599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Eteronormatività</a:t>
            </a:r>
            <a:endParaRPr lang="it-IT" dirty="0"/>
          </a:p>
          <a:p>
            <a:r>
              <a:rPr lang="it-IT" dirty="0"/>
              <a:t>’vera natura’ </a:t>
            </a:r>
          </a:p>
          <a:p>
            <a:endParaRPr lang="it-IT" dirty="0"/>
          </a:p>
          <a:p>
            <a:r>
              <a:rPr lang="it-IT" dirty="0" err="1"/>
              <a:t>Queer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 </a:t>
            </a:r>
          </a:p>
          <a:p>
            <a:r>
              <a:rPr lang="it-IT" dirty="0"/>
              <a:t>Spazio ‘tra’</a:t>
            </a:r>
          </a:p>
          <a:p>
            <a:endParaRPr lang="it-IT" dirty="0"/>
          </a:p>
          <a:p>
            <a:r>
              <a:rPr lang="it-IT" dirty="0"/>
              <a:t>G. </a:t>
            </a:r>
            <a:r>
              <a:rPr lang="it-IT" dirty="0" err="1"/>
              <a:t>Rubin</a:t>
            </a:r>
            <a:r>
              <a:rPr lang="it-IT" dirty="0"/>
              <a:t> 1975 </a:t>
            </a:r>
          </a:p>
        </p:txBody>
      </p:sp>
    </p:spTree>
    <p:extLst>
      <p:ext uri="{BB962C8B-B14F-4D97-AF65-F5344CB8AC3E}">
        <p14:creationId xmlns:p14="http://schemas.microsoft.com/office/powerpoint/2010/main" val="276820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4294967295"/>
          </p:nvPr>
        </p:nvSpPr>
        <p:spPr>
          <a:xfrm>
            <a:off x="0" y="1752600"/>
            <a:ext cx="3886200" cy="639763"/>
          </a:xfrm>
        </p:spPr>
        <p:txBody>
          <a:bodyPr>
            <a:normAutofit fontScale="55000" lnSpcReduction="20000"/>
          </a:bodyPr>
          <a:lstStyle/>
          <a:p>
            <a:r>
              <a:rPr lang="it-IT"/>
              <a:t>Il formato widescreen consente di presentare le immagini con maggiore efficacia.</a:t>
            </a:r>
          </a:p>
        </p:txBody>
      </p:sp>
      <p:pic>
        <p:nvPicPr>
          <p:cNvPr id="2" name="Immagine 1" descr="Foulard-Pro-Hijab-by-Nike.50874_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741" y="991547"/>
            <a:ext cx="4109410" cy="5479214"/>
          </a:xfrm>
          <a:prstGeom prst="rect">
            <a:avLst/>
          </a:prstGeom>
        </p:spPr>
      </p:pic>
      <p:pic>
        <p:nvPicPr>
          <p:cNvPr id="7" name="Immagine 6" descr="kibaya-nude-ro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16" y="447819"/>
            <a:ext cx="3087068" cy="4596525"/>
          </a:xfrm>
          <a:prstGeom prst="rect">
            <a:avLst/>
          </a:prstGeom>
        </p:spPr>
      </p:pic>
      <p:pic>
        <p:nvPicPr>
          <p:cNvPr id="9" name="Immagine 8" descr="unnam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849" y="0"/>
            <a:ext cx="3754016" cy="386874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FBF8A7-0B78-C345-A347-85B5EA1CC016}"/>
              </a:ext>
            </a:extLst>
          </p:cNvPr>
          <p:cNvSpPr txBox="1"/>
          <p:nvPr/>
        </p:nvSpPr>
        <p:spPr>
          <a:xfrm>
            <a:off x="3380509" y="5209309"/>
            <a:ext cx="588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Anni ’90: critica alla dicotomia natura/cultura</a:t>
            </a:r>
          </a:p>
          <a:p>
            <a:r>
              <a:rPr lang="it-IT" dirty="0"/>
              <a:t>N. </a:t>
            </a:r>
            <a:r>
              <a:rPr lang="it-IT" dirty="0" err="1"/>
              <a:t>Scheper</a:t>
            </a:r>
            <a:r>
              <a:rPr lang="it-IT" dirty="0"/>
              <a:t> Hughes, </a:t>
            </a:r>
            <a:r>
              <a:rPr lang="it-IT" dirty="0" err="1"/>
              <a:t>Csordas</a:t>
            </a:r>
            <a:r>
              <a:rPr lang="it-IT" dirty="0"/>
              <a:t> </a:t>
            </a:r>
          </a:p>
          <a:p>
            <a:r>
              <a:rPr lang="it-IT" dirty="0"/>
              <a:t>INCORPORAZIONE: soggetto che si definisce</a:t>
            </a:r>
          </a:p>
        </p:txBody>
      </p:sp>
    </p:spTree>
    <p:extLst>
      <p:ext uri="{BB962C8B-B14F-4D97-AF65-F5344CB8AC3E}">
        <p14:creationId xmlns:p14="http://schemas.microsoft.com/office/powerpoint/2010/main" val="312290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Hijab</a:t>
            </a:r>
            <a:r>
              <a:rPr lang="it-IT" dirty="0"/>
              <a:t> simbolo ipertrofico da contestualizzare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2489200"/>
            <a:ext cx="8153400" cy="4368800"/>
          </a:xfrm>
        </p:spPr>
        <p:txBody>
          <a:bodyPr>
            <a:normAutofit/>
          </a:bodyPr>
          <a:lstStyle/>
          <a:p>
            <a:r>
              <a:rPr lang="it-IT" dirty="0"/>
              <a:t>2003 legge francese che proibisce segni religiosi in scuola laica</a:t>
            </a:r>
          </a:p>
          <a:p>
            <a:r>
              <a:rPr lang="it-IT" dirty="0"/>
              <a:t>Crescente ‘comunitarismo’ = islamismo</a:t>
            </a:r>
          </a:p>
          <a:p>
            <a:r>
              <a:rPr lang="it-IT" dirty="0"/>
              <a:t>Immigrati come neo-</a:t>
            </a:r>
            <a:r>
              <a:rPr lang="it-IT" dirty="0" err="1"/>
              <a:t>razzializzati</a:t>
            </a:r>
            <a:endParaRPr lang="it-IT" dirty="0"/>
          </a:p>
          <a:p>
            <a:r>
              <a:rPr lang="it-IT" dirty="0"/>
              <a:t>Reazione identitaria all’emarginazione/esclusione</a:t>
            </a:r>
          </a:p>
          <a:p>
            <a:r>
              <a:rPr lang="it-IT" dirty="0"/>
              <a:t>Diverse modalità di emancipazione femminile </a:t>
            </a:r>
          </a:p>
          <a:p>
            <a:pPr marL="0" indent="0">
              <a:buNone/>
            </a:pPr>
            <a:r>
              <a:rPr lang="it-IT" dirty="0"/>
              <a:t>C. MOHANTY, no categorie ‘universali’ di genere</a:t>
            </a:r>
          </a:p>
        </p:txBody>
      </p:sp>
    </p:spTree>
    <p:extLst>
      <p:ext uri="{BB962C8B-B14F-4D97-AF65-F5344CB8AC3E}">
        <p14:creationId xmlns:p14="http://schemas.microsoft.com/office/powerpoint/2010/main" val="407086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entury Gothic" charset="0"/>
              </a:rPr>
              <a:t>Costru</a:t>
            </a:r>
            <a:r>
              <a:rPr lang="it-IT" dirty="0">
                <a:latin typeface="Century Gothic" charset="0"/>
              </a:rPr>
              <a:t>(i)zioni di genere </a:t>
            </a:r>
          </a:p>
        </p:txBody>
      </p:sp>
      <p:pic>
        <p:nvPicPr>
          <p:cNvPr id="23555" name="Segnaposto contenuto 3" descr="IMG_173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88065"/>
            <a:ext cx="8210550" cy="4249737"/>
          </a:xfrm>
        </p:spPr>
      </p:pic>
    </p:spTree>
    <p:extLst>
      <p:ext uri="{BB962C8B-B14F-4D97-AF65-F5344CB8AC3E}">
        <p14:creationId xmlns:p14="http://schemas.microsoft.com/office/powerpoint/2010/main" val="159330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3" descr="STO-140916-07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80" t="-8620" r="-25404" b="-3793"/>
          <a:stretch>
            <a:fillRect/>
          </a:stretch>
        </p:blipFill>
        <p:spPr>
          <a:xfrm>
            <a:off x="-914400" y="511033"/>
            <a:ext cx="6737350" cy="5110163"/>
          </a:xfrm>
        </p:spPr>
      </p:pic>
      <p:pic>
        <p:nvPicPr>
          <p:cNvPr id="21507" name="Immagine 4" descr="vintage2520cooking255b12255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01478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16016" y="5390364"/>
            <a:ext cx="479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SPAZI di/tra GENERE </a:t>
            </a:r>
          </a:p>
          <a:p>
            <a:r>
              <a:rPr lang="it-IT" sz="2400" dirty="0" err="1"/>
              <a:t>Performatività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7874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Genere &amp; migrazione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767" y="1600200"/>
            <a:ext cx="8371281" cy="4495800"/>
          </a:xfrm>
        </p:spPr>
        <p:txBody>
          <a:bodyPr/>
          <a:lstStyle/>
          <a:p>
            <a:r>
              <a:rPr lang="it-IT" dirty="0"/>
              <a:t>Conflitti intergenerazionali</a:t>
            </a:r>
          </a:p>
          <a:p>
            <a:r>
              <a:rPr lang="it-IT" dirty="0" err="1"/>
              <a:t>Performatività</a:t>
            </a:r>
            <a:r>
              <a:rPr lang="it-IT" dirty="0"/>
              <a:t> e molteplicità (Butler, </a:t>
            </a:r>
            <a:r>
              <a:rPr lang="it-IT" dirty="0" err="1"/>
              <a:t>Spivak</a:t>
            </a:r>
            <a:r>
              <a:rPr lang="it-IT" dirty="0"/>
              <a:t>)</a:t>
            </a:r>
          </a:p>
          <a:p>
            <a:r>
              <a:rPr lang="it-IT" dirty="0"/>
              <a:t>Teorie </a:t>
            </a:r>
            <a:r>
              <a:rPr lang="it-IT" dirty="0" err="1"/>
              <a:t>queer</a:t>
            </a:r>
            <a:r>
              <a:rPr lang="it-IT" dirty="0"/>
              <a:t> contro </a:t>
            </a:r>
            <a:r>
              <a:rPr lang="it-IT" dirty="0" err="1"/>
              <a:t>eteronormatività</a:t>
            </a:r>
            <a:r>
              <a:rPr lang="it-IT" dirty="0"/>
              <a:t> (Warner, </a:t>
            </a:r>
            <a:r>
              <a:rPr lang="it-IT" dirty="0" err="1"/>
              <a:t>Rubin</a:t>
            </a:r>
            <a:r>
              <a:rPr lang="it-IT" dirty="0"/>
              <a:t>)</a:t>
            </a:r>
          </a:p>
          <a:p>
            <a:r>
              <a:rPr lang="it-IT" dirty="0"/>
              <a:t>Concetto di </a:t>
            </a:r>
            <a:r>
              <a:rPr lang="it-IT" dirty="0" err="1"/>
              <a:t>intersezionalità</a:t>
            </a:r>
            <a:r>
              <a:rPr lang="it-IT" dirty="0"/>
              <a:t> (K. </a:t>
            </a:r>
            <a:r>
              <a:rPr lang="it-IT" dirty="0" err="1"/>
              <a:t>Crenshaw</a:t>
            </a:r>
            <a:r>
              <a:rPr lang="it-IT" dirty="0"/>
              <a:t>)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flashcards-_intersectionality1323387834491-620x3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95" y="4071659"/>
            <a:ext cx="5627138" cy="27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B6642C-F1C1-1D42-B8BD-EC936AF1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Identità / differenze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CA900C-AD4D-8742-908F-59786C7F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it-IT" dirty="0"/>
              <a:t>Riconoscere </a:t>
            </a:r>
            <a:r>
              <a:rPr lang="it-IT" b="1" dirty="0"/>
              <a:t>le molteplici differenze e le molteplici identità all’interno del soggetto</a:t>
            </a:r>
            <a:r>
              <a:rPr lang="it-IT" dirty="0"/>
              <a:t>, senza rappresentarlo in termini in qualche modo negativi o frammentati. </a:t>
            </a:r>
          </a:p>
          <a:p>
            <a:pPr>
              <a:buFontTx/>
              <a:buChar char="-"/>
            </a:pPr>
            <a:r>
              <a:rPr lang="it-IT" dirty="0"/>
              <a:t>Dobbiamo cominciare a riconoscere in che </a:t>
            </a:r>
            <a:r>
              <a:rPr lang="it-IT" b="1" dirty="0"/>
              <a:t>modo le persone si costituiscano NELLA differenza e attraverso di essa.</a:t>
            </a:r>
          </a:p>
          <a:p>
            <a:pPr>
              <a:buFontTx/>
              <a:buChar char="-"/>
            </a:pPr>
            <a:r>
              <a:rPr lang="it-IT" b="1" dirty="0"/>
              <a:t>Molteplici forme di differenza </a:t>
            </a:r>
            <a:r>
              <a:rPr lang="it-IT" dirty="0"/>
              <a:t>- razza, classe, genere, sessualità – si intersecano negli individui e l’identità è quindi fondata sulla differenza.</a:t>
            </a:r>
          </a:p>
          <a:p>
            <a:pPr>
              <a:buFontTx/>
              <a:buChar char="-"/>
            </a:pPr>
            <a:r>
              <a:rPr lang="it-IT" dirty="0"/>
              <a:t>L’impegno più urgente è riconoscere la differenze </a:t>
            </a:r>
            <a:r>
              <a:rPr lang="it-IT" b="1" dirty="0"/>
              <a:t>all’interno di piuttosto che semplicemente le differenze FRA. </a:t>
            </a:r>
          </a:p>
          <a:p>
            <a:pPr marL="0" indent="0">
              <a:buNone/>
            </a:pPr>
            <a:r>
              <a:rPr lang="it-IT" dirty="0"/>
              <a:t>				(Henriette Moore, 1993) </a:t>
            </a:r>
          </a:p>
        </p:txBody>
      </p:sp>
    </p:spTree>
    <p:extLst>
      <p:ext uri="{BB962C8B-B14F-4D97-AF65-F5344CB8AC3E}">
        <p14:creationId xmlns:p14="http://schemas.microsoft.com/office/powerpoint/2010/main" val="340128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E4C66B-8AA7-DA46-9F22-E105256EA1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443" y="134544"/>
            <a:ext cx="4046812" cy="41053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D76300-B4FD-7D44-9AB2-570D45B2A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055" y="4338443"/>
            <a:ext cx="5892800" cy="25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2717C0F-45DD-624D-8022-55D576C07D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898" y="0"/>
            <a:ext cx="4998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8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849BFA7-EE8A-3147-84A6-88E4F00C7EFC}"/>
              </a:ext>
            </a:extLst>
          </p:cNvPr>
          <p:cNvSpPr/>
          <p:nvPr/>
        </p:nvSpPr>
        <p:spPr>
          <a:xfrm>
            <a:off x="211015" y="117693"/>
            <a:ext cx="88204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Legge 77/2013 di ratifica della Convenzione di Istanbul prevede che, nelle scuole di ogni ordine e grado, si lavori per una cultura del reciproco rispetto, per un’educazione paritaria tra i sessi, contro la violenza sulle donne, contro gli stereotipi di genere, le discriminazioni e l’intolleranza.</a:t>
            </a:r>
          </a:p>
          <a:p>
            <a:endParaRPr lang="it-IT" sz="2400" dirty="0"/>
          </a:p>
          <a:p>
            <a:r>
              <a:rPr lang="it-IT" sz="2400" dirty="0"/>
              <a:t>Art. 33 Costituzione: L’arte e la scienza sono libere e libero ne è l’insegnamento.</a:t>
            </a:r>
            <a:br>
              <a:rPr lang="it-IT" sz="2400" dirty="0"/>
            </a:br>
            <a:r>
              <a:rPr lang="it-IT" sz="2400" dirty="0"/>
              <a:t>Gli insegnanti, nel rispetto del diritto, hanno libertà di svolgere in autonomia il proprio lavoro, utilizzando i metodi che ritengono più opportuni.</a:t>
            </a:r>
            <a:br>
              <a:rPr lang="it-IT" sz="2400" dirty="0"/>
            </a:br>
            <a:r>
              <a:rPr lang="it-IT" sz="2400" b="1" dirty="0"/>
              <a:t>Scuola on </a:t>
            </a:r>
            <a:r>
              <a:rPr lang="it-IT" sz="2400" b="1" dirty="0" err="1"/>
              <a:t>demand</a:t>
            </a:r>
            <a:r>
              <a:rPr lang="it-IT" sz="2400" b="1" dirty="0"/>
              <a:t> ? </a:t>
            </a:r>
          </a:p>
          <a:p>
            <a:endParaRPr lang="it-IT" sz="2400" b="1" dirty="0"/>
          </a:p>
          <a:p>
            <a:r>
              <a:rPr lang="it-IT" sz="2400" b="1" dirty="0"/>
              <a:t>Ad immagine e somiglianza dell’elettorato di maggioranza, una scuola in cui cosa sia lecito o non lecito inserire nel programma scolastico lo decide la classe politica di turno.</a:t>
            </a: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6805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 culturale al sistema biomedico occidentale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4" y="2357611"/>
            <a:ext cx="8039598" cy="4500390"/>
          </a:xfrm>
        </p:spPr>
        <p:txBody>
          <a:bodyPr/>
          <a:lstStyle/>
          <a:p>
            <a:r>
              <a:rPr lang="it-IT" dirty="0"/>
              <a:t>Medicalizzazione: corpo come macchina (tecnologia + metafora bellica) de-umanizzato</a:t>
            </a:r>
          </a:p>
          <a:p>
            <a:r>
              <a:rPr lang="it-IT" dirty="0"/>
              <a:t>Contesti e recupero pratiche locali efficaci (massaggio, agopuntura, fitoterapia, chiropratica)</a:t>
            </a:r>
          </a:p>
          <a:p>
            <a:r>
              <a:rPr lang="it-IT" dirty="0"/>
              <a:t>Produzione culturale del paziente-malato (passività)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38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82523" y="1964232"/>
            <a:ext cx="3834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T. </a:t>
            </a:r>
            <a:r>
              <a:rPr lang="it-IT" dirty="0" err="1"/>
              <a:t>Csordas</a:t>
            </a:r>
            <a:r>
              <a:rPr lang="it-IT" dirty="0"/>
              <a:t> 1994 </a:t>
            </a:r>
          </a:p>
          <a:p>
            <a:r>
              <a:rPr lang="it-IT" dirty="0"/>
              <a:t>Incorporazione ed esperienza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Corpo senziente come terreno intersoggettivo della produzione di significati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PERSONALE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SOCIALE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POLITICO </a:t>
            </a:r>
          </a:p>
        </p:txBody>
      </p:sp>
      <p:sp>
        <p:nvSpPr>
          <p:cNvPr id="6" name="Segnaposto contenuto 11">
            <a:extLst>
              <a:ext uri="{FF2B5EF4-FFF2-40B4-BE49-F238E27FC236}">
                <a16:creationId xmlns:a16="http://schemas.microsoft.com/office/drawing/2014/main" id="{78D27EA7-3915-884A-A9F6-1262BC5162DF}"/>
              </a:ext>
            </a:extLst>
          </p:cNvPr>
          <p:cNvSpPr txBox="1">
            <a:spLocks/>
          </p:cNvSpPr>
          <p:nvPr/>
        </p:nvSpPr>
        <p:spPr>
          <a:xfrm>
            <a:off x="4546601" y="1357427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Dualismi da scardinare:</a:t>
            </a:r>
          </a:p>
          <a:p>
            <a:r>
              <a:rPr lang="it-IT" dirty="0"/>
              <a:t>Noi/altri</a:t>
            </a:r>
          </a:p>
          <a:p>
            <a:r>
              <a:rPr lang="it-IT" dirty="0"/>
              <a:t>Natura /cultura</a:t>
            </a:r>
          </a:p>
          <a:p>
            <a:r>
              <a:rPr lang="it-IT" dirty="0"/>
              <a:t>Corpo  / mente</a:t>
            </a:r>
          </a:p>
          <a:p>
            <a:r>
              <a:rPr lang="it-IT" dirty="0"/>
              <a:t>Scienze /credenze</a:t>
            </a:r>
          </a:p>
          <a:p>
            <a:r>
              <a:rPr lang="it-IT" dirty="0"/>
              <a:t>Sapere e ordine sociale inscritto NEL corpo, naturalizzato</a:t>
            </a:r>
          </a:p>
          <a:p>
            <a:r>
              <a:rPr lang="it-IT" dirty="0"/>
              <a:t>Costruzione ‘inconsapevole’ della realtà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0E0FC2F-A2B2-A948-8A15-F071061C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333" y="88732"/>
            <a:ext cx="6571343" cy="1049235"/>
          </a:xfrm>
        </p:spPr>
        <p:txBody>
          <a:bodyPr/>
          <a:lstStyle/>
          <a:p>
            <a:r>
              <a:rPr lang="it-IT" dirty="0"/>
              <a:t>MINDFUL BODY </a:t>
            </a:r>
            <a:br>
              <a:rPr lang="it-IT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284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1119551" y="201612"/>
            <a:ext cx="8153400" cy="1544639"/>
          </a:xfrm>
        </p:spPr>
        <p:txBody>
          <a:bodyPr/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Costruire uomini &amp; donne</a:t>
            </a: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</a:b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sesso &amp; genere</a:t>
            </a:r>
          </a:p>
        </p:txBody>
      </p:sp>
      <p:pic>
        <p:nvPicPr>
          <p:cNvPr id="21506" name="Segnaposto contenuto 3" descr="gender-identity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052263"/>
            <a:ext cx="3822146" cy="3289300"/>
          </a:xfrm>
        </p:spPr>
      </p:pic>
      <p:sp>
        <p:nvSpPr>
          <p:cNvPr id="21507" name="CasellaDiTesto 1"/>
          <p:cNvSpPr txBox="1">
            <a:spLocks noChangeArrowheads="1"/>
          </p:cNvSpPr>
          <p:nvPr/>
        </p:nvSpPr>
        <p:spPr bwMode="auto">
          <a:xfrm>
            <a:off x="611188" y="5876925"/>
            <a:ext cx="230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9046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572250" cy="1049338"/>
          </a:xfrm>
        </p:spPr>
        <p:txBody>
          <a:bodyPr/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Opposizioni binarie, categorie</a:t>
            </a:r>
          </a:p>
        </p:txBody>
      </p:sp>
      <p:pic>
        <p:nvPicPr>
          <p:cNvPr id="20482" name="Segnaposto contenuto 5" descr="Fiocchi nascita rosa e azzurro-ridotto---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975" r="-66975"/>
          <a:stretch>
            <a:fillRect/>
          </a:stretch>
        </p:blipFill>
        <p:spPr>
          <a:xfrm>
            <a:off x="-1872868" y="569119"/>
            <a:ext cx="6556375" cy="3614737"/>
          </a:xfrm>
        </p:spPr>
      </p:pic>
      <p:pic>
        <p:nvPicPr>
          <p:cNvPr id="20483" name="Immagine 6" descr="AnneGeddes_baby_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346" y="-2728"/>
            <a:ext cx="3933654" cy="29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posto contenuto 3" descr="occi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83856"/>
            <a:ext cx="3825650" cy="20498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E1A6A0-D506-7B41-9312-258B74512989}"/>
              </a:ext>
            </a:extLst>
          </p:cNvPr>
          <p:cNvSpPr txBox="1"/>
          <p:nvPr/>
        </p:nvSpPr>
        <p:spPr>
          <a:xfrm>
            <a:off x="4683507" y="3094416"/>
            <a:ext cx="4229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Heritier</a:t>
            </a:r>
            <a:r>
              <a:rPr lang="it-IT" dirty="0"/>
              <a:t>, 2002: </a:t>
            </a:r>
          </a:p>
          <a:p>
            <a:r>
              <a:rPr lang="it-IT" dirty="0"/>
              <a:t>«L’osservazione della differenza tra i sessi e il conseguente ruolo che rivestono nella RIPRODUZIONE, costituisce la base del pensiero umano….</a:t>
            </a:r>
          </a:p>
          <a:p>
            <a:r>
              <a:rPr lang="it-IT" dirty="0"/>
              <a:t>Opposizione maschio/</a:t>
            </a:r>
            <a:r>
              <a:rPr lang="it-IT" dirty="0" err="1"/>
              <a:t>femmnina</a:t>
            </a:r>
            <a:r>
              <a:rPr lang="it-IT" dirty="0"/>
              <a:t> come base prototipica di classificazione della realtà». </a:t>
            </a:r>
          </a:p>
        </p:txBody>
      </p:sp>
    </p:spTree>
    <p:extLst>
      <p:ext uri="{BB962C8B-B14F-4D97-AF65-F5344CB8AC3E}">
        <p14:creationId xmlns:p14="http://schemas.microsoft.com/office/powerpoint/2010/main" val="72888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0" y="1230313"/>
            <a:ext cx="8153400" cy="990600"/>
          </a:xfrm>
        </p:spPr>
        <p:txBody>
          <a:bodyPr/>
          <a:lstStyle/>
          <a:p>
            <a:r>
              <a:rPr lang="it-IT" dirty="0"/>
              <a:t>Giochi di ruolo? </a:t>
            </a:r>
          </a:p>
        </p:txBody>
      </p:sp>
      <p:pic>
        <p:nvPicPr>
          <p:cNvPr id="7" name="Segnaposto contenuto 6" descr="Screenshot_2020-03-30 giochi maschili - Ricerca Google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7"/>
          <a:stretch/>
        </p:blipFill>
        <p:spPr>
          <a:xfrm>
            <a:off x="0" y="3236913"/>
            <a:ext cx="6996113" cy="3621087"/>
          </a:xfrm>
        </p:spPr>
      </p:pic>
      <p:pic>
        <p:nvPicPr>
          <p:cNvPr id="8" name="Immagine 7" descr="1500541154_Stereotipi-di-gener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376" y="108427"/>
            <a:ext cx="4497461" cy="31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6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_2020-03-30 giochi femminili - Ricerca Goog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9218"/>
            <a:ext cx="9144000" cy="48523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92C250-47F1-CA43-84FA-547B6107D4F5}"/>
              </a:ext>
            </a:extLst>
          </p:cNvPr>
          <p:cNvSpPr txBox="1"/>
          <p:nvPr/>
        </p:nvSpPr>
        <p:spPr>
          <a:xfrm>
            <a:off x="110169" y="4549966"/>
            <a:ext cx="843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M. Mead (1935) : «Le osservazioni da noi raccolte fanno pensare che molti dei tratti cosiddetti maschili e femminili, se non tutti, non sono legati al sesso più di quanto lo siano il modo di vestire, le maniere, l’acconciatura che una società assegna a questo o quel sesso….non possiamo che riconoscere la forza determinante del condizionamento sociale». </a:t>
            </a:r>
          </a:p>
        </p:txBody>
      </p:sp>
    </p:spTree>
    <p:extLst>
      <p:ext uri="{BB962C8B-B14F-4D97-AF65-F5344CB8AC3E}">
        <p14:creationId xmlns:p14="http://schemas.microsoft.com/office/powerpoint/2010/main" val="371369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C7E77AA-6C72-DC4A-BCB6-99243FCC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03300"/>
            <a:ext cx="8915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1630497" y="201292"/>
            <a:ext cx="7513504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Corpo come messa in scena del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Sè</a:t>
            </a: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0" name="Segnaposto contenuto 3" descr="tatuaggi_angelina_jolie_schien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369" r="-65369"/>
          <a:stretch>
            <a:fillRect/>
          </a:stretch>
        </p:blipFill>
        <p:spPr>
          <a:xfrm>
            <a:off x="-2329150" y="1191892"/>
            <a:ext cx="8610600" cy="4850725"/>
          </a:xfrm>
        </p:spPr>
      </p:pic>
      <p:pic>
        <p:nvPicPr>
          <p:cNvPr id="27651" name="Immagine 5" descr="O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019" y="2250133"/>
            <a:ext cx="5610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25419" y="1098176"/>
            <a:ext cx="4801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Genere performativo (</a:t>
            </a:r>
            <a:r>
              <a:rPr lang="it-IT" sz="2400" dirty="0" err="1"/>
              <a:t>J</a:t>
            </a:r>
            <a:r>
              <a:rPr lang="it-IT" sz="2400" dirty="0"/>
              <a:t>. Butler)</a:t>
            </a:r>
          </a:p>
          <a:p>
            <a:r>
              <a:rPr lang="it-IT" sz="2400" dirty="0"/>
              <a:t>Agency del soggetto</a:t>
            </a:r>
          </a:p>
        </p:txBody>
      </p:sp>
    </p:spTree>
    <p:extLst>
      <p:ext uri="{BB962C8B-B14F-4D97-AF65-F5344CB8AC3E}">
        <p14:creationId xmlns:p14="http://schemas.microsoft.com/office/powerpoint/2010/main" val="3824240801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755</TotalTime>
  <Words>642</Words>
  <Application>Microsoft Macintosh PowerPoint</Application>
  <PresentationFormat>Presentazione su schermo (4:3)</PresentationFormat>
  <Paragraphs>76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Century Gothic</vt:lpstr>
      <vt:lpstr>Tw Cen MT</vt:lpstr>
      <vt:lpstr>Verdana</vt:lpstr>
      <vt:lpstr>Wingdings</vt:lpstr>
      <vt:lpstr>Raccolta</vt:lpstr>
      <vt:lpstr>Antropologia medica</vt:lpstr>
      <vt:lpstr>Critica culturale al sistema biomedico occidentale</vt:lpstr>
      <vt:lpstr>MINDFUL BODY  </vt:lpstr>
      <vt:lpstr>Costruire uomini &amp; donne  sesso &amp; genere</vt:lpstr>
      <vt:lpstr>Opposizioni binarie, categorie</vt:lpstr>
      <vt:lpstr>Giochi di ruolo? </vt:lpstr>
      <vt:lpstr>Presentazione standard di PowerPoint</vt:lpstr>
      <vt:lpstr>Presentazione standard di PowerPoint</vt:lpstr>
      <vt:lpstr>Corpo come messa in scena del Sè</vt:lpstr>
      <vt:lpstr>Il corpo femminile</vt:lpstr>
      <vt:lpstr>Presentazione standard di PowerPoint</vt:lpstr>
      <vt:lpstr>Hijab simbolo ipertrofico da contestualizzare</vt:lpstr>
      <vt:lpstr>Costru(i)zioni di genere </vt:lpstr>
      <vt:lpstr>Presentazione standard di PowerPoint</vt:lpstr>
      <vt:lpstr>Genere &amp; migrazione</vt:lpstr>
      <vt:lpstr>Identità / differenze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Diversità e disuguaglianze nelle  Relazioni sociali, di parentela di genere, Generazione, classi sociali </dc:title>
  <dc:creator>roberta altin</dc:creator>
  <cp:lastModifiedBy>ALTIN ROBERTA</cp:lastModifiedBy>
  <cp:revision>92</cp:revision>
  <dcterms:created xsi:type="dcterms:W3CDTF">2020-03-30T07:07:14Z</dcterms:created>
  <dcterms:modified xsi:type="dcterms:W3CDTF">2022-03-24T17:48:46Z</dcterms:modified>
</cp:coreProperties>
</file>