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32" r:id="rId2"/>
    <p:sldId id="361" r:id="rId3"/>
    <p:sldId id="333" r:id="rId4"/>
    <p:sldId id="369" r:id="rId5"/>
    <p:sldId id="362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38" r:id="rId15"/>
    <p:sldId id="339" r:id="rId16"/>
    <p:sldId id="315" r:id="rId17"/>
    <p:sldId id="360" r:id="rId18"/>
    <p:sldId id="359" r:id="rId19"/>
    <p:sldId id="345" r:id="rId20"/>
    <p:sldId id="346" r:id="rId21"/>
    <p:sldId id="363" r:id="rId22"/>
    <p:sldId id="364" r:id="rId23"/>
    <p:sldId id="341" r:id="rId24"/>
    <p:sldId id="365" r:id="rId25"/>
    <p:sldId id="342" r:id="rId26"/>
    <p:sldId id="343" r:id="rId27"/>
    <p:sldId id="344" r:id="rId28"/>
    <p:sldId id="367" r:id="rId29"/>
    <p:sldId id="366" r:id="rId30"/>
    <p:sldId id="368" r:id="rId31"/>
  </p:sldIdLst>
  <p:sldSz cx="6858000" cy="5143500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7" autoAdjust="0"/>
    <p:restoredTop sz="87696" autoAdjust="0"/>
  </p:normalViewPr>
  <p:slideViewPr>
    <p:cSldViewPr>
      <p:cViewPr varScale="1">
        <p:scale>
          <a:sx n="114" d="100"/>
          <a:sy n="114" d="100"/>
        </p:scale>
        <p:origin x="2520" y="16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15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71CF-6DE5-5B4A-9EC7-80B8B5349F84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D5803-4AB1-BC4B-949E-969CD1D731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41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A8ADFD5B-A66C-449C-B6E8-FB716D07777D}" type="datetimeFigureOut">
              <a:rPr lang="en-US"/>
              <a:pPr/>
              <a:t>3/24/22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CA5D3BF3-D352-46FC-8343-31F56E6730EA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5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741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969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17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4886325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it-IT" sz="2100">
                <a:solidFill>
                  <a:srgbClr val="FFFFFF"/>
                </a:solidFill>
              </a:defRPr>
            </a:lvl1pPr>
            <a:lvl2pPr marL="342900" indent="0" algn="ctr" eaLnBrk="1" latinLnBrk="0" hangingPunct="1">
              <a:buNone/>
            </a:lvl2pPr>
            <a:lvl3pPr marL="685800" indent="0" algn="ctr" eaLnBrk="1" latinLnBrk="0" hangingPunct="1">
              <a:buNone/>
            </a:lvl3pPr>
            <a:lvl4pPr marL="1028700" indent="0" algn="ctr" eaLnBrk="1" latinLnBrk="0" hangingPunct="1">
              <a:buNone/>
            </a:lvl4pPr>
            <a:lvl5pPr marL="1371600" indent="0" algn="ctr" eaLnBrk="1" latinLnBrk="0" hangingPunct="1">
              <a:buNone/>
            </a:lvl5pPr>
            <a:lvl6pPr marL="1714500" indent="0" algn="ctr" eaLnBrk="1" latinLnBrk="0" hangingPunct="1">
              <a:buNone/>
            </a:lvl6pPr>
            <a:lvl7pPr marL="2057400" indent="0" algn="ctr" eaLnBrk="1" latinLnBrk="0" hangingPunct="1">
              <a:buNone/>
            </a:lvl7pPr>
            <a:lvl8pPr marL="2400300" indent="0" algn="ctr" eaLnBrk="1" latinLnBrk="0" hangingPunct="1">
              <a:buNone/>
            </a:lvl8pPr>
            <a:lvl9pPr marL="27432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kumimoji="0" lang="it-IT"/>
              <a:t>Fare clic per modificare lo stile del sottotitolo dello schema</a:t>
            </a:r>
            <a:endParaRPr kumimoji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it-IT" sz="15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it-IT">
                <a:solidFill>
                  <a:srgbClr val="FFFFFF"/>
                </a:solidFill>
              </a:rPr>
              <a:pPr algn="ctr"/>
              <a:t>24/03/22</a:t>
            </a:fld>
            <a:endParaRPr kumimoji="0" lang="it-IT" sz="15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4"/>
            <a:ext cx="4400550" cy="273844"/>
          </a:xfrm>
        </p:spPr>
        <p:txBody>
          <a:bodyPr/>
          <a:lstStyle>
            <a:lvl1pPr algn="r"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771650" y="2343150"/>
            <a:ext cx="4857750" cy="2038350"/>
          </a:xfrm>
        </p:spPr>
        <p:txBody>
          <a:bodyPr rtlCol="0" anchor="b"/>
          <a:lstStyle>
            <a:lvl1pPr eaLnBrk="1" latinLnBrk="0" hangingPunct="1">
              <a:defRPr kumimoji="0" lang="it-IT" cap="all" baseline="0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7EA5-81FC-0F4C-868A-50D8060A987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67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208361"/>
            <a:ext cx="6172200" cy="85486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342900" y="1200150"/>
            <a:ext cx="6172200" cy="3398044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4682729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4682729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AB44-AA28-5049-AD3D-F1C87B910F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004962"/>
      </p:ext>
    </p:extLst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208361"/>
            <a:ext cx="6172200" cy="85486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42900" y="1200150"/>
            <a:ext cx="6172200" cy="3398044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4682729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4682729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4A97E-745E-324B-8246-51BB1B29DC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37190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3/24/22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 eaLnBrk="1" latinLnBrk="0" hangingPunct="1">
              <a:buNone/>
              <a:defRPr kumimoji="0" lang="it-IT" sz="21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it-IT" sz="135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it-IT" sz="105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it-IT"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 eaLnBrk="1" latinLnBrk="0" hangingPunct="1">
              <a:buNone/>
              <a:defRPr kumimoji="0" lang="it-IT" sz="33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/>
              <a:pPr/>
              <a:t>3/24/22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 eaLnBrk="1" latinLnBrk="0" hangingPunct="1">
              <a:defRPr kumimoji="0" lang="it-IT" sz="18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8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18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914650" cy="3268624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3676" y="1352550"/>
            <a:ext cx="2914650" cy="3268625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/>
              <a:pPr/>
              <a:t>3/24/22</a:t>
            </a:fld>
            <a:endParaRPr kumimoji="0"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18110"/>
            <a:ext cx="6115050" cy="1005840"/>
          </a:xfrm>
        </p:spPr>
        <p:txBody>
          <a:bodyPr anchor="b"/>
          <a:lstStyle>
            <a:lvl1pPr eaLnBrk="1" latinLnBrk="0" hangingPunct="1">
              <a:defRPr kumimoji="0" lang="it-IT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19818"/>
            <a:ext cx="2914650" cy="26289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1919818"/>
            <a:ext cx="2914650" cy="26289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/>
              <a:pPr/>
              <a:t>3/24/22</a:t>
            </a:fld>
            <a:endParaRPr kumimoji="0"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362287"/>
            <a:ext cx="291465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15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450" y="1362287"/>
            <a:ext cx="291465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15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/>
              <a:pPr/>
              <a:t>3/24/22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/>
              <a:pPr/>
              <a:t>3/24/22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</p:spPr>
        <p:txBody>
          <a:bodyPr anchor="b"/>
          <a:lstStyle>
            <a:lvl1pPr algn="l" eaLnBrk="1" latinLnBrk="0" hangingPunct="1">
              <a:buNone/>
              <a:defRPr kumimoji="0" lang="it-IT" sz="3150" b="0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/>
              <a:pPr/>
              <a:t>3/24/22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750"/>
              </a:spcAft>
              <a:buNone/>
              <a:defRPr kumimoji="0" lang="it-IT" sz="1350"/>
            </a:lvl1pPr>
            <a:lvl2pPr eaLnBrk="1" latinLnBrk="0" hangingPunct="1">
              <a:buNone/>
              <a:defRPr kumimoji="0" lang="it-IT" sz="900"/>
            </a:lvl2pPr>
            <a:lvl3pPr eaLnBrk="1" latinLnBrk="0" hangingPunct="1">
              <a:buNone/>
              <a:defRPr kumimoji="0" lang="it-IT" sz="750"/>
            </a:lvl3pPr>
            <a:lvl4pPr eaLnBrk="1" latinLnBrk="0" hangingPunct="1">
              <a:buNone/>
              <a:defRPr kumimoji="0" lang="it-IT" sz="675"/>
            </a:lvl4pPr>
            <a:lvl5pPr eaLnBrk="1" latinLnBrk="0" hangingPunct="1">
              <a:buNone/>
              <a:defRPr kumimoji="0" lang="it-IT" sz="675"/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8251" y="0"/>
            <a:ext cx="5689749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it-IT" sz="2400"/>
            </a:lvl1pPr>
            <a:extLst/>
          </a:lstStyle>
          <a:p>
            <a:r>
              <a:rPr kumimoji="0" lang="it-IT"/>
              <a:t>Trascinare l'immagine su un segnaposto o fare clic sull'icona per aggiungerla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it-IT" sz="1275"/>
            </a:lvl1pPr>
            <a:lvl2pPr eaLnBrk="1" latinLnBrk="0" hangingPunct="1">
              <a:buFontTx/>
              <a:buNone/>
              <a:defRPr kumimoji="0" lang="it-IT" sz="900"/>
            </a:lvl2pPr>
            <a:lvl3pPr eaLnBrk="1" latinLnBrk="0" hangingPunct="1">
              <a:buFontTx/>
              <a:buNone/>
              <a:defRPr kumimoji="0" lang="it-IT" sz="750"/>
            </a:lvl3pPr>
            <a:lvl4pPr eaLnBrk="1" latinLnBrk="0" hangingPunct="1">
              <a:buFontTx/>
              <a:buNone/>
              <a:defRPr kumimoji="0" lang="it-IT" sz="675"/>
            </a:lvl4pPr>
            <a:lvl5pPr eaLnBrk="1" latinLnBrk="0" hangingPunct="1">
              <a:buFontTx/>
              <a:buNone/>
              <a:defRPr kumimoji="0" lang="it-IT" sz="675"/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214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543300"/>
            <a:ext cx="5486400" cy="457200"/>
          </a:xfrm>
        </p:spPr>
        <p:txBody>
          <a:bodyPr anchor="ctr"/>
          <a:lstStyle>
            <a:lvl1pPr algn="l" eaLnBrk="1" latinLnBrk="0" hangingPunct="1">
              <a:buNone/>
              <a:defRPr kumimoji="0" lang="it-IT" sz="21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11" name="Rectangle 10"/>
          <p:cNvSpPr/>
          <p:nvPr/>
        </p:nvSpPr>
        <p:spPr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0"/>
            <a:ext cx="2000250" cy="273844"/>
          </a:xfrm>
        </p:spPr>
        <p:txBody>
          <a:bodyPr rtlCol="0"/>
          <a:lstStyle/>
          <a:p>
            <a:fld id="{E4606EA6-EFEA-4C30-9264-4F9291A5780D}" type="datetime1">
              <a:rPr kumimoji="0" lang="en-US"/>
              <a:pPr/>
              <a:t>3/24/22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 eaLnBrk="1" latinLnBrk="0" hangingPunct="1">
              <a:defRPr kumimoji="0" lang="it-IT" sz="2100"/>
            </a:lvl1pPr>
            <a:extLst/>
          </a:lstStyle>
          <a:p>
            <a:pPr algn="ctr"/>
            <a:fld id="{8F82E0A0-C266-4798-8C8F-B9F91E9DA37E}" type="slidenum">
              <a:rPr kumimoji="0" lang="it-IT" sz="21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21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5"/>
            <a:ext cx="3429000" cy="273844"/>
          </a:xfrm>
        </p:spPr>
        <p:txBody>
          <a:bodyPr rtlCol="0"/>
          <a:lstStyle/>
          <a:p>
            <a:endParaRPr kumimoji="0"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352550"/>
            <a:ext cx="611505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0"/>
            <a:ext cx="200025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it-IT" sz="105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/>
              <a:pPr/>
              <a:t>3/24/22</a:t>
            </a:fld>
            <a:endParaRPr kumimoji="0" lang="it-IT" sz="105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5"/>
            <a:ext cx="4065812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05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 sz="105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Rectangle 8"/>
          <p:cNvSpPr/>
          <p:nvPr/>
        </p:nvSpPr>
        <p:spPr>
          <a:xfrm>
            <a:off x="442912" y="112946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40005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it-IT" sz="105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105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txStyles>
    <p:titleStyle>
      <a:lvl1pPr algn="l" rtl="0" eaLnBrk="1" latinLnBrk="0" hangingPunct="1">
        <a:spcBef>
          <a:spcPct val="0"/>
        </a:spcBef>
        <a:buNone/>
        <a:defRPr kumimoji="0" lang="it-IT" sz="315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lang="it-IT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lang="it-IT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lang="it-IT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lang="it-IT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lang="it-IT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600201"/>
            <a:ext cx="6100763" cy="3325623"/>
          </a:xfrm>
        </p:spPr>
        <p:txBody>
          <a:bodyPr vert="horz" lIns="67500" tIns="35100" rIns="67500" bIns="35100">
            <a:spAutoFit/>
          </a:bodyPr>
          <a:lstStyle/>
          <a:p>
            <a:pPr marL="0" indent="0">
              <a:spcBef>
                <a:spcPts val="1013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sz="27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genere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  </a:t>
            </a:r>
            <a:r>
              <a:rPr lang="en-GB" sz="4050" dirty="0">
                <a:latin typeface="Webdings" charset="0"/>
                <a:ea typeface="ＭＳ Ｐゴシック" charset="0"/>
                <a:cs typeface="ＭＳ Ｐゴシック" charset="0"/>
              </a:rPr>
              <a:t></a:t>
            </a:r>
          </a:p>
          <a:p>
            <a:pPr marL="248841" indent="-248841">
              <a:spcBef>
                <a:spcPts val="825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endParaRPr lang="en-GB" sz="33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75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sz="27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relazioni</a:t>
            </a:r>
            <a:r>
              <a:rPr lang="en-GB" sz="27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di </a:t>
            </a:r>
            <a:r>
              <a:rPr lang="en-GB" sz="27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parentela</a:t>
            </a:r>
            <a:r>
              <a:rPr lang="en-GB" sz="27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	  </a:t>
            </a:r>
          </a:p>
          <a:p>
            <a:pPr marL="0" indent="0">
              <a:spcBef>
                <a:spcPts val="675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sz="27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2700" dirty="0" err="1">
                <a:ea typeface="ＭＳ Ｐゴシック" charset="0"/>
                <a:cs typeface="ＭＳ Ｐゴシック" charset="0"/>
              </a:rPr>
              <a:t>consanguineità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2700" dirty="0" err="1">
                <a:ea typeface="ＭＳ Ｐゴシック" charset="0"/>
                <a:cs typeface="ＭＳ Ｐゴシック" charset="0"/>
              </a:rPr>
              <a:t>nascita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248841" indent="-248841">
              <a:spcBef>
                <a:spcPts val="675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sz="2700" dirty="0">
                <a:ea typeface="ＭＳ Ｐゴシック" charset="0"/>
                <a:cs typeface="ＭＳ Ｐゴシック" charset="0"/>
              </a:rPr>
              <a:t>		</a:t>
            </a:r>
            <a:r>
              <a:rPr lang="en-GB" sz="2700" dirty="0" err="1">
                <a:ea typeface="ＭＳ Ｐゴシック" charset="0"/>
                <a:cs typeface="ＭＳ Ｐゴシック" charset="0"/>
              </a:rPr>
              <a:t>affinità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2700" dirty="0" err="1">
                <a:ea typeface="ＭＳ Ｐゴシック" charset="0"/>
                <a:cs typeface="ＭＳ Ｐゴシック" charset="0"/>
              </a:rPr>
              <a:t>matrimonio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248841" indent="-248841">
              <a:spcBef>
                <a:spcPts val="675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endParaRPr lang="en-GB" sz="27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81" y="361950"/>
            <a:ext cx="5829300" cy="624883"/>
          </a:xfrm>
        </p:spPr>
        <p:txBody>
          <a:bodyPr vert="horz" lIns="67500" tIns="35100" rIns="67500" bIns="35100" anchor="b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it-IT" sz="3600" dirty="0"/>
              <a:t>Identità sociale / parentela </a:t>
            </a:r>
            <a:endParaRPr lang="en-GB" sz="36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513161" y="1923455"/>
            <a:ext cx="540544" cy="32325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4887517" y="2004715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4508897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5643563" y="2287786"/>
            <a:ext cx="0" cy="404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566738" y="2733378"/>
            <a:ext cx="1620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66738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187179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296467" y="2936082"/>
            <a:ext cx="540544" cy="32325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508897" y="2693194"/>
            <a:ext cx="2052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6561535" y="317897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6561535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4293394" y="297715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51316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3482579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188120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6291264" y="3381673"/>
            <a:ext cx="459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18811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782241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6291263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6777038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1269206" y="2247603"/>
            <a:ext cx="0" cy="486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6129338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0" y="3746005"/>
            <a:ext cx="323850" cy="24378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620317" y="3746005"/>
            <a:ext cx="378619" cy="241994"/>
          </a:xfrm>
          <a:prstGeom prst="flowChartExtract">
            <a:avLst/>
          </a:prstGeom>
          <a:solidFill>
            <a:srgbClr val="3366FF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25" name="AutoShape 26"/>
          <p:cNvSpPr>
            <a:spLocks noChangeArrowheads="1"/>
          </p:cNvSpPr>
          <p:nvPr/>
        </p:nvSpPr>
        <p:spPr bwMode="auto">
          <a:xfrm>
            <a:off x="6561536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2114551" y="1028701"/>
            <a:ext cx="34325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/>
              <a:t>Discendenza DOPPIA</a:t>
            </a:r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>
            <a:off x="5481637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8" name="Line 29"/>
          <p:cNvSpPr>
            <a:spLocks noChangeShapeType="1"/>
          </p:cNvSpPr>
          <p:nvPr/>
        </p:nvSpPr>
        <p:spPr bwMode="auto">
          <a:xfrm>
            <a:off x="5481637" y="2247603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6020991" y="2004715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>
            <a:off x="1107281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31" name="Line 32"/>
          <p:cNvSpPr>
            <a:spLocks noChangeShapeType="1"/>
          </p:cNvSpPr>
          <p:nvPr/>
        </p:nvSpPr>
        <p:spPr bwMode="auto">
          <a:xfrm>
            <a:off x="1107281" y="2085975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1538288" y="2004715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33" name="Line 34"/>
          <p:cNvSpPr>
            <a:spLocks noChangeShapeType="1"/>
          </p:cNvSpPr>
          <p:nvPr/>
        </p:nvSpPr>
        <p:spPr bwMode="auto">
          <a:xfrm>
            <a:off x="2943226" y="3220046"/>
            <a:ext cx="10263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34" name="Line 35"/>
          <p:cNvSpPr>
            <a:spLocks noChangeShapeType="1"/>
          </p:cNvSpPr>
          <p:nvPr/>
        </p:nvSpPr>
        <p:spPr bwMode="auto">
          <a:xfrm>
            <a:off x="2943226" y="3098602"/>
            <a:ext cx="10263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142372" name="Rectangle 36" descr="Linee verticali scure"/>
          <p:cNvSpPr>
            <a:spLocks noChangeArrowheads="1"/>
          </p:cNvSpPr>
          <p:nvPr/>
        </p:nvSpPr>
        <p:spPr bwMode="auto">
          <a:xfrm>
            <a:off x="3028950" y="3686175"/>
            <a:ext cx="914400" cy="485775"/>
          </a:xfrm>
          <a:prstGeom prst="rect">
            <a:avLst/>
          </a:prstGeom>
          <a:blipFill rotWithShape="1">
            <a:blip r:embed="rId2">
              <a:alphaModFix amt="67000"/>
            </a:blip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3366FF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sz="1350" u="wavyDbl" dirty="0">
              <a:ea typeface="Lucida Sans Unicode" charset="0"/>
              <a:cs typeface="Lucida Sans Unicode" charset="0"/>
            </a:endParaRP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3200400" y="3771900"/>
            <a:ext cx="571500" cy="30008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softEdge rad="34290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350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EGO</a:t>
            </a:r>
          </a:p>
        </p:txBody>
      </p:sp>
      <p:sp>
        <p:nvSpPr>
          <p:cNvPr id="25639" name="Oval 38"/>
          <p:cNvSpPr>
            <a:spLocks noChangeArrowheads="1"/>
          </p:cNvSpPr>
          <p:nvPr/>
        </p:nvSpPr>
        <p:spPr bwMode="auto">
          <a:xfrm>
            <a:off x="6291263" y="289589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40" name="AutoShape 39"/>
          <p:cNvSpPr>
            <a:spLocks noChangeArrowheads="1"/>
          </p:cNvSpPr>
          <p:nvPr/>
        </p:nvSpPr>
        <p:spPr bwMode="auto">
          <a:xfrm>
            <a:off x="1916907" y="2977158"/>
            <a:ext cx="540544" cy="32325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20415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567356"/>
            <a:ext cx="5829300" cy="2933207"/>
          </a:xfrm>
        </p:spPr>
        <p:txBody>
          <a:bodyPr vert="horz" lIns="67500" tIns="35100" rIns="67500" bIns="35100">
            <a:spAutoFit/>
          </a:bodyPr>
          <a:lstStyle/>
          <a:p>
            <a:pPr marL="0" indent="0">
              <a:spcBef>
                <a:spcPts val="600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Discendenza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2">
              <a:spcBef>
                <a:spcPts val="45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ea typeface="ＭＳ Ｐゴシック" charset="0"/>
              </a:rPr>
              <a:t>Matrilineare</a:t>
            </a:r>
            <a:r>
              <a:rPr lang="en-GB" dirty="0">
                <a:ea typeface="ＭＳ Ｐゴシック" charset="0"/>
              </a:rPr>
              <a:t> (</a:t>
            </a:r>
            <a:r>
              <a:rPr lang="en-GB" dirty="0" err="1">
                <a:ea typeface="ＭＳ Ｐゴシック" charset="0"/>
              </a:rPr>
              <a:t>uterina</a:t>
            </a:r>
            <a:r>
              <a:rPr lang="en-GB" dirty="0">
                <a:ea typeface="ＭＳ Ｐゴシック" charset="0"/>
              </a:rPr>
              <a:t>)</a:t>
            </a:r>
          </a:p>
          <a:p>
            <a:pPr lvl="2">
              <a:spcBef>
                <a:spcPts val="45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ea typeface="ＭＳ Ｐゴシック" charset="0"/>
              </a:rPr>
              <a:t>Patrilineare</a:t>
            </a:r>
            <a:r>
              <a:rPr lang="en-GB" dirty="0">
                <a:ea typeface="ＭＳ Ｐゴシック" charset="0"/>
              </a:rPr>
              <a:t> (</a:t>
            </a:r>
            <a:r>
              <a:rPr lang="en-GB" dirty="0" err="1">
                <a:ea typeface="ＭＳ Ｐゴシック" charset="0"/>
              </a:rPr>
              <a:t>agnatica</a:t>
            </a:r>
            <a:r>
              <a:rPr lang="en-GB" dirty="0">
                <a:ea typeface="ＭＳ Ｐゴシック" charset="0"/>
              </a:rPr>
              <a:t>)</a:t>
            </a:r>
          </a:p>
          <a:p>
            <a:pPr lvl="2">
              <a:spcBef>
                <a:spcPts val="45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ea typeface="ＭＳ Ｐゴシック" charset="0"/>
              </a:rPr>
              <a:t>Cognatica</a:t>
            </a:r>
            <a:endParaRPr lang="en-GB" dirty="0">
              <a:ea typeface="ＭＳ Ｐゴシック" charset="0"/>
            </a:endParaRPr>
          </a:p>
          <a:p>
            <a:pPr lvl="2">
              <a:spcBef>
                <a:spcPts val="45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ea typeface="ＭＳ Ｐゴシック" charset="0"/>
              </a:rPr>
              <a:t>Doppia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bilaterale</a:t>
            </a:r>
            <a:endParaRPr lang="en-GB" dirty="0">
              <a:ea typeface="ＭＳ Ｐゴシック" charset="0"/>
            </a:endParaRPr>
          </a:p>
          <a:p>
            <a:pPr marL="0" indent="0">
              <a:spcBef>
                <a:spcPts val="600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Gruppo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corporato</a:t>
            </a:r>
            <a:endParaRPr lang="en-GB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00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Lignaggi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ea typeface="ＭＳ Ｐゴシック" charset="0"/>
                <a:cs typeface="ＭＳ Ｐゴシック" charset="0"/>
              </a:rPr>
              <a:t>(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matri</a:t>
            </a:r>
            <a:r>
              <a:rPr lang="en-GB" dirty="0">
                <a:ea typeface="ＭＳ Ｐゴシック" charset="0"/>
                <a:cs typeface="ＭＳ Ｐゴシック" charset="0"/>
              </a:rPr>
              <a:t>- 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patri</a:t>
            </a:r>
            <a:r>
              <a:rPr lang="en-GB" dirty="0">
                <a:ea typeface="ＭＳ Ｐゴシック" charset="0"/>
                <a:cs typeface="ＭＳ Ｐゴシック" charset="0"/>
              </a:rPr>
              <a:t>-) e clan</a:t>
            </a:r>
          </a:p>
          <a:p>
            <a:pPr marL="0" indent="0">
              <a:spcBef>
                <a:spcPts val="600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Parentado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bilaterale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4350"/>
            <a:ext cx="5829300" cy="555634"/>
          </a:xfrm>
        </p:spPr>
        <p:txBody>
          <a:bodyPr vert="horz" lIns="67500" tIns="35100" rIns="67500" bIns="35100" anchor="b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 err="1">
                <a:latin typeface="+mn-lt"/>
                <a:ea typeface="+mj-ea"/>
                <a:cs typeface="+mj-cs"/>
              </a:rPr>
              <a:t>sistemi</a:t>
            </a:r>
            <a:r>
              <a:rPr lang="en-GB" dirty="0">
                <a:latin typeface="+mn-lt"/>
                <a:ea typeface="+mj-ea"/>
                <a:cs typeface="+mj-cs"/>
              </a:rPr>
              <a:t> di </a:t>
            </a:r>
            <a:r>
              <a:rPr lang="en-GB" dirty="0" err="1">
                <a:latin typeface="+mn-lt"/>
                <a:ea typeface="+mj-ea"/>
                <a:cs typeface="+mj-cs"/>
              </a:rPr>
              <a:t>parentela</a:t>
            </a:r>
            <a:endParaRPr lang="en-GB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64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809625" y="743844"/>
          <a:ext cx="5143500" cy="354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Microsoft Draw" r:id="rId4" imgW="38198544" imgH="45055857" progId="MSDraw">
                  <p:embed/>
                </p:oleObj>
              </mc:Choice>
              <mc:Fallback>
                <p:oleObj name="Microsoft Draw" r:id="rId4" imgW="38198544" imgH="45055857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743844"/>
                        <a:ext cx="5143500" cy="3545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686300" y="1028701"/>
            <a:ext cx="1771650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313"/>
              </a:spcBef>
              <a:buClr>
                <a:srgbClr val="FF9900"/>
              </a:buClr>
              <a:buSzPct val="100000"/>
            </a:pPr>
            <a:r>
              <a:rPr lang="en-GB" dirty="0" err="1">
                <a:latin typeface="+mn-lt"/>
              </a:rPr>
              <a:t>lignaggio</a:t>
            </a:r>
            <a:endParaRPr lang="en-GB" dirty="0">
              <a:latin typeface="+mn-lt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913835" y="3422750"/>
            <a:ext cx="1200150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313"/>
              </a:spcBef>
              <a:buClr>
                <a:srgbClr val="FF9900"/>
              </a:buClr>
              <a:buSzPct val="100000"/>
            </a:pPr>
            <a:r>
              <a:rPr lang="en-GB" dirty="0">
                <a:latin typeface="+mn-lt"/>
              </a:rPr>
              <a:t>clan</a:t>
            </a:r>
          </a:p>
        </p:txBody>
      </p:sp>
    </p:spTree>
    <p:extLst>
      <p:ext uri="{BB962C8B-B14F-4D97-AF65-F5344CB8AC3E}">
        <p14:creationId xmlns:p14="http://schemas.microsoft.com/office/powerpoint/2010/main" val="32510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95937"/>
              </p:ext>
            </p:extLst>
          </p:nvPr>
        </p:nvGraphicFramePr>
        <p:xfrm>
          <a:off x="228600" y="1123950"/>
          <a:ext cx="6319838" cy="29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Microsoft Draw" r:id="rId4" imgW="7378700" imgH="4241800" progId="MSDraw">
                  <p:embed/>
                </p:oleObj>
              </mc:Choice>
              <mc:Fallback>
                <p:oleObj name="Microsoft Draw" r:id="rId4" imgW="7378700" imgH="42418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23950"/>
                        <a:ext cx="6319838" cy="29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6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SmartArt 3" descr="tmp922_thumb1.png"/>
          <p:cNvPicPr>
            <a:picLocks noGrp="1" noChangeAspect="1"/>
          </p:cNvPicPr>
          <p:nvPr>
            <p:ph type="dgm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27" r="-7827"/>
          <a:stretch>
            <a:fillRect/>
          </a:stretch>
        </p:blipFill>
        <p:spPr>
          <a:xfrm>
            <a:off x="-628649" y="642937"/>
            <a:ext cx="7943850" cy="3391496"/>
          </a:xfrm>
        </p:spPr>
      </p:pic>
    </p:spTree>
    <p:extLst>
      <p:ext uri="{BB962C8B-B14F-4D97-AF65-F5344CB8AC3E}">
        <p14:creationId xmlns:p14="http://schemas.microsoft.com/office/powerpoint/2010/main" val="2918053166"/>
      </p:ext>
    </p:extLst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SmartArt 5" descr="e17965affceda2512c0897f6c0076b0a.gif"/>
          <p:cNvPicPr>
            <a:picLocks noGrp="1" noChangeAspect="1"/>
          </p:cNvPicPr>
          <p:nvPr>
            <p:ph type="dgm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36" r="-24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6791877"/>
      </p:ext>
    </p:extLst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Tabù dell’incesto</a:t>
            </a:r>
            <a:br>
              <a:rPr lang="it-IT" dirty="0"/>
            </a:br>
            <a:r>
              <a:rPr lang="it-IT" dirty="0"/>
              <a:t>Natura / cultura</a:t>
            </a:r>
          </a:p>
        </p:txBody>
      </p:sp>
      <p:pic>
        <p:nvPicPr>
          <p:cNvPr id="6" name="Immagine 3" descr="atomo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383" r="-50383"/>
          <a:stretch>
            <a:fillRect/>
          </a:stretch>
        </p:blipFill>
        <p:spPr bwMode="auto">
          <a:xfrm>
            <a:off x="0" y="2171700"/>
            <a:ext cx="3687366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9788807817373_quarta.jpg.444x698_q100_upscal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930" y="1285875"/>
            <a:ext cx="247155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egnaposto contenuto 3" descr="cugini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33" b="-33333"/>
          <a:stretch>
            <a:fillRect/>
          </a:stretch>
        </p:blipFill>
        <p:spPr>
          <a:xfrm>
            <a:off x="571500" y="1600200"/>
            <a:ext cx="5772150" cy="257175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Cugini incrociati / Paralleli</a:t>
            </a:r>
          </a:p>
        </p:txBody>
      </p:sp>
    </p:spTree>
    <p:extLst>
      <p:ext uri="{BB962C8B-B14F-4D97-AF65-F5344CB8AC3E}">
        <p14:creationId xmlns:p14="http://schemas.microsoft.com/office/powerpoint/2010/main" val="409203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503636" y="1715393"/>
            <a:ext cx="5855494" cy="2312428"/>
          </a:xfrm>
        </p:spPr>
        <p:txBody>
          <a:bodyPr vert="horz" lIns="0" tIns="0" rIns="0" bIns="0">
            <a:spAutoFit/>
          </a:bodyPr>
          <a:lstStyle/>
          <a:p>
            <a:pPr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>
                <a:ea typeface="ＭＳ Ｐゴシック" charset="0"/>
                <a:cs typeface="ＭＳ Ｐゴシック" charset="0"/>
              </a:rPr>
              <a:t>Endo /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Eso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–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gamia</a:t>
            </a: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  <a:cs typeface="ＭＳ Ｐゴシック" charset="0"/>
              </a:rPr>
              <a:t>Monogamia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/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poliginia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/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poliandria</a:t>
            </a: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  <a:cs typeface="ＭＳ Ｐゴシック" charset="0"/>
              </a:rPr>
              <a:t>Residenza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Patri</a:t>
            </a:r>
            <a:r>
              <a:rPr lang="en-GB" sz="1800" dirty="0">
                <a:ea typeface="ＭＳ Ｐゴシック" charset="0"/>
              </a:rPr>
              <a:t> o </a:t>
            </a:r>
            <a:r>
              <a:rPr lang="en-GB" sz="1800" dirty="0" err="1">
                <a:ea typeface="ＭＳ Ｐゴシック" charset="0"/>
              </a:rPr>
              <a:t>virilocale</a:t>
            </a:r>
            <a:endParaRPr lang="en-GB" sz="1800" dirty="0">
              <a:ea typeface="ＭＳ Ｐゴシック" charset="0"/>
            </a:endParaRP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Matri</a:t>
            </a:r>
            <a:r>
              <a:rPr lang="en-GB" sz="1800" dirty="0">
                <a:ea typeface="ＭＳ Ｐゴシック" charset="0"/>
              </a:rPr>
              <a:t> o </a:t>
            </a:r>
            <a:r>
              <a:rPr lang="en-GB" sz="1800" dirty="0" err="1">
                <a:ea typeface="ＭＳ Ｐゴシック" charset="0"/>
              </a:rPr>
              <a:t>uxorilocale</a:t>
            </a:r>
            <a:endParaRPr lang="en-GB" sz="1800" dirty="0">
              <a:ea typeface="ＭＳ Ｐゴシック" charset="0"/>
            </a:endParaRP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Ambilocale</a:t>
            </a:r>
            <a:endParaRPr lang="en-GB" sz="1800" dirty="0">
              <a:ea typeface="ＭＳ Ｐゴシック" charset="0"/>
            </a:endParaRP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Neolocale</a:t>
            </a:r>
            <a:endParaRPr lang="en-GB" sz="1800" dirty="0">
              <a:ea typeface="ＭＳ Ｐゴシック" charset="0"/>
            </a:endParaRP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Avuncolocale</a:t>
            </a:r>
            <a:endParaRPr lang="en-GB" sz="1800" dirty="0">
              <a:ea typeface="ＭＳ Ｐゴシック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636" y="590550"/>
            <a:ext cx="5855494" cy="503856"/>
          </a:xfrm>
        </p:spPr>
        <p:txBody>
          <a:bodyPr vert="horz" lIns="0" tIns="0" rIns="0" bIns="0" anchor="b">
            <a:spAutoFit/>
          </a:bodyPr>
          <a:lstStyle/>
          <a:p>
            <a:pPr marL="248841" indent="-248841">
              <a:lnSpc>
                <a:spcPct val="117000"/>
              </a:lnSpc>
              <a:spcBef>
                <a:spcPts val="600"/>
              </a:spcBef>
              <a:buClr>
                <a:srgbClr val="FF9900"/>
              </a:buClr>
              <a:tabLst>
                <a:tab pos="248841" algn="l"/>
                <a:tab pos="584597" algn="l"/>
                <a:tab pos="921544" algn="l"/>
                <a:tab pos="1258491" algn="l"/>
                <a:tab pos="1595438" algn="l"/>
                <a:tab pos="1932385" algn="l"/>
                <a:tab pos="2269331" algn="l"/>
                <a:tab pos="2606279" algn="l"/>
                <a:tab pos="2943225" algn="l"/>
                <a:tab pos="3280172" algn="l"/>
                <a:tab pos="3617119" algn="l"/>
                <a:tab pos="3954066" algn="l"/>
                <a:tab pos="4291013" algn="l"/>
                <a:tab pos="4627960" algn="l"/>
                <a:tab pos="4964906" algn="l"/>
                <a:tab pos="5301854" algn="l"/>
                <a:tab pos="5638800" algn="l"/>
                <a:tab pos="5975747" algn="l"/>
                <a:tab pos="6312694" algn="l"/>
                <a:tab pos="6649641" algn="l"/>
                <a:tab pos="6986588" algn="l"/>
              </a:tabLst>
              <a:defRPr/>
            </a:pPr>
            <a:r>
              <a:rPr lang="en-GB" sz="3000" dirty="0" err="1">
                <a:solidFill>
                  <a:srgbClr val="1FAE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Matrimonio</a:t>
            </a:r>
            <a:r>
              <a:rPr lang="en-GB" sz="3000" dirty="0">
                <a:solidFill>
                  <a:srgbClr val="1FAE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e </a:t>
            </a:r>
            <a:r>
              <a:rPr lang="en-GB" sz="3000" dirty="0" err="1">
                <a:solidFill>
                  <a:srgbClr val="1FAE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alleanze</a:t>
            </a:r>
            <a:endParaRPr lang="en-GB" sz="3000" dirty="0">
              <a:solidFill>
                <a:srgbClr val="1FAEC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0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it-IT" dirty="0">
                <a:ea typeface="ＭＳ Ｐゴシック" charset="0"/>
                <a:cs typeface="ＭＳ Ｐゴシック" charset="0"/>
              </a:rPr>
              <a:t>Tre assunti di </a:t>
            </a:r>
            <a:r>
              <a:rPr lang="it-IT" dirty="0" err="1">
                <a:ea typeface="ＭＳ Ｐゴシック" charset="0"/>
                <a:cs typeface="ＭＳ Ｐゴシック" charset="0"/>
              </a:rPr>
              <a:t>L.H.Morgan</a:t>
            </a:r>
            <a:r>
              <a:rPr lang="it-IT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457200" indent="-457200">
              <a:buNone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Le terminologie sono dei </a:t>
            </a:r>
            <a:r>
              <a:rPr lang="it-IT" sz="21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sistemi</a:t>
            </a:r>
          </a:p>
          <a:p>
            <a:pPr marL="457200" indent="-457200">
              <a:buNone/>
            </a:pPr>
            <a:r>
              <a:rPr lang="it-IT" dirty="0">
                <a:ea typeface="ＭＳ Ｐゴシック" charset="0"/>
                <a:cs typeface="ＭＳ Ｐゴシック" charset="0"/>
              </a:rPr>
              <a:t>	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basati su </a:t>
            </a:r>
            <a:r>
              <a:rPr lang="it-IT" sz="21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coerenza interna 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dei reciproci</a:t>
            </a:r>
          </a:p>
          <a:p>
            <a:pPr marL="457200" indent="-457200">
              <a:buFont typeface="Wingdings" charset="0"/>
              <a:buAutoNum type="arabicPeriod" startAt="2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I sistemi di parentela rientrano in poche categorie fondamentali</a:t>
            </a:r>
          </a:p>
          <a:p>
            <a:pPr marL="457200" indent="-457200">
              <a:buFont typeface="Wingdings" charset="0"/>
              <a:buAutoNum type="arabicPeriod" startAt="2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Sistemi </a:t>
            </a:r>
            <a:r>
              <a:rPr lang="it-IT" sz="21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diversi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possono trovarsi in zone geograficamente </a:t>
            </a:r>
            <a:r>
              <a:rPr lang="it-IT" sz="21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vicine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e viceversa.</a:t>
            </a:r>
          </a:p>
          <a:p>
            <a:pPr marL="457200" indent="-457200">
              <a:buFont typeface="Wingdings" charset="0"/>
              <a:buAutoNum type="arabicPeriod" startAt="2"/>
            </a:pPr>
            <a:endParaRPr lang="it-IT" sz="2100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None/>
            </a:pPr>
            <a:endParaRPr lang="it-IT" sz="2100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700" dirty="0" err="1">
                <a:solidFill>
                  <a:srgbClr val="FF0000"/>
                </a:solidFill>
              </a:rPr>
              <a:t>Teminologie</a:t>
            </a:r>
            <a:r>
              <a:rPr lang="it-IT" sz="2700" dirty="0">
                <a:solidFill>
                  <a:srgbClr val="FF0000"/>
                </a:solidFill>
              </a:rPr>
              <a:t> di parentela</a:t>
            </a:r>
          </a:p>
        </p:txBody>
      </p:sp>
    </p:spTree>
    <p:extLst>
      <p:ext uri="{BB962C8B-B14F-4D97-AF65-F5344CB8AC3E}">
        <p14:creationId xmlns:p14="http://schemas.microsoft.com/office/powerpoint/2010/main" val="273532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Parentela basilare perché: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In quanto </a:t>
            </a:r>
            <a:r>
              <a:rPr lang="it-IT" dirty="0">
                <a:solidFill>
                  <a:srgbClr val="FF0000"/>
                </a:solidFill>
              </a:rPr>
              <a:t>istituzione </a:t>
            </a:r>
            <a:r>
              <a:rPr lang="it-IT" dirty="0"/>
              <a:t>fondamentale, viene prima di qualsiasi altra forma di relazione sociale</a:t>
            </a:r>
          </a:p>
          <a:p>
            <a:pPr marL="0" indent="0">
              <a:buNone/>
            </a:pPr>
            <a:r>
              <a:rPr lang="it-IT" dirty="0"/>
              <a:t>In quanto vicina a una dimensione “</a:t>
            </a:r>
            <a:r>
              <a:rPr lang="it-IT" dirty="0">
                <a:solidFill>
                  <a:srgbClr val="FF0000"/>
                </a:solidFill>
              </a:rPr>
              <a:t>naturale</a:t>
            </a:r>
            <a:r>
              <a:rPr lang="it-IT" dirty="0"/>
              <a:t>”</a:t>
            </a:r>
          </a:p>
          <a:p>
            <a:pPr marL="0" indent="0">
              <a:buNone/>
            </a:pPr>
            <a:r>
              <a:rPr lang="it-IT" dirty="0"/>
              <a:t>almeno a quelli che possiamo considerare “fatti generali” della vita umana (la procreazione, la sessualità, etc.)</a:t>
            </a:r>
          </a:p>
        </p:txBody>
      </p:sp>
    </p:spTree>
    <p:extLst>
      <p:ext uri="{BB962C8B-B14F-4D97-AF65-F5344CB8AC3E}">
        <p14:creationId xmlns:p14="http://schemas.microsoft.com/office/powerpoint/2010/main" val="1593192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Generazione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Sesso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Distinzione consanguinei/affini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Sistemi descrittivi/classificatori 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Biforcazione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Età relativa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Sesso del parente che passa la relazione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Condizione (vivo/morto) del parente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700" dirty="0">
                <a:solidFill>
                  <a:srgbClr val="FF0000"/>
                </a:solidFill>
              </a:rPr>
              <a:t>Principi di </a:t>
            </a:r>
            <a:r>
              <a:rPr lang="it-IT" sz="2700" dirty="0" err="1">
                <a:solidFill>
                  <a:srgbClr val="FF0000"/>
                </a:solidFill>
              </a:rPr>
              <a:t>Kroeber</a:t>
            </a:r>
            <a:endParaRPr lang="it-IT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1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Wingdings" charset="0"/>
              <a:buAutoNum type="arabicPeriod"/>
            </a:pPr>
            <a:r>
              <a:rPr lang="it-IT" sz="2700" dirty="0">
                <a:latin typeface="Constantia" charset="0"/>
                <a:ea typeface="ＭＳ Ｐゴシック" charset="0"/>
                <a:cs typeface="ＭＳ Ｐゴシック" charset="0"/>
              </a:rPr>
              <a:t>Bilaterali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dirty="0">
                <a:latin typeface="Constantia" charset="0"/>
                <a:ea typeface="ＭＳ Ｐゴシック" charset="0"/>
                <a:cs typeface="ＭＳ Ｐゴシック" charset="0"/>
              </a:rPr>
              <a:t>	senza biforcazione (5)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dirty="0">
                <a:latin typeface="Constantia" charset="0"/>
                <a:ea typeface="ＭＳ Ｐゴシック" charset="0"/>
                <a:cs typeface="ＭＳ Ｐゴシック" charset="0"/>
              </a:rPr>
              <a:t>	es. zio/a = FB,MB / FZ,MZ</a:t>
            </a:r>
          </a:p>
          <a:p>
            <a:pPr marL="457200" indent="-457200">
              <a:lnSpc>
                <a:spcPct val="90000"/>
              </a:lnSpc>
              <a:buNone/>
            </a:pPr>
            <a:endParaRPr lang="it-IT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 startAt="2"/>
            </a:pPr>
            <a:r>
              <a:rPr lang="it-IT" sz="2700" dirty="0">
                <a:latin typeface="Constantia" charset="0"/>
                <a:ea typeface="ＭＳ Ｐゴシック" charset="0"/>
                <a:cs typeface="ＭＳ Ｐゴシック" charset="0"/>
              </a:rPr>
              <a:t>Lineari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dirty="0">
                <a:latin typeface="Constantia" charset="0"/>
                <a:ea typeface="ＭＳ Ｐゴシック" charset="0"/>
                <a:cs typeface="ＭＳ Ｐゴシック" charset="0"/>
              </a:rPr>
              <a:t>	gruppi discendenza unilineari</a:t>
            </a:r>
          </a:p>
          <a:p>
            <a:pPr marL="457200" indent="-457200">
              <a:lnSpc>
                <a:spcPct val="90000"/>
              </a:lnSpc>
              <a:buNone/>
            </a:pPr>
            <a:endParaRPr lang="it-IT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 startAt="3"/>
            </a:pPr>
            <a:r>
              <a:rPr lang="it-IT" sz="2700" dirty="0">
                <a:latin typeface="Constantia" charset="0"/>
                <a:ea typeface="ＭＳ Ｐゴシック" charset="0"/>
                <a:cs typeface="ＭＳ Ｐゴシック" charset="0"/>
              </a:rPr>
              <a:t>Descrittivi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dirty="0">
                <a:latin typeface="Constantia" charset="0"/>
                <a:ea typeface="ＭＳ Ｐゴシック" charset="0"/>
                <a:cs typeface="ＭＳ Ｐゴシック" charset="0"/>
              </a:rPr>
              <a:t>	termine diverso per ogni parente di Ego (1,2,3,4,5,7)</a:t>
            </a:r>
          </a:p>
          <a:p>
            <a:pPr marL="457200" indent="-457200">
              <a:lnSpc>
                <a:spcPct val="90000"/>
              </a:lnSpc>
              <a:buNone/>
            </a:pPr>
            <a:endParaRPr lang="it-IT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000" dirty="0">
                <a:solidFill>
                  <a:schemeClr val="bg2">
                    <a:lumMod val="50000"/>
                  </a:schemeClr>
                </a:solidFill>
              </a:rPr>
              <a:t>Sistemi di parentela</a:t>
            </a:r>
          </a:p>
        </p:txBody>
      </p:sp>
    </p:spTree>
    <p:extLst>
      <p:ext uri="{BB962C8B-B14F-4D97-AF65-F5344CB8AC3E}">
        <p14:creationId xmlns:p14="http://schemas.microsoft.com/office/powerpoint/2010/main" val="1481945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4" descr="1280px-Kinship_Systems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7"/>
            <a:ext cx="6858000" cy="27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2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Eschimese</a:t>
            </a:r>
          </a:p>
        </p:txBody>
      </p:sp>
      <p:pic>
        <p:nvPicPr>
          <p:cNvPr id="4" name="Segnaposto SmartArt 3" descr="700px-Eskimo-kinship-chart.svg.png"/>
          <p:cNvPicPr>
            <a:picLocks noGrp="1" noChangeAspect="1"/>
          </p:cNvPicPr>
          <p:nvPr>
            <p:ph type="dgm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33" b="-12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5798308"/>
      </p:ext>
    </p:extLst>
  </p:cSld>
  <p:clrMapOvr>
    <a:masterClrMapping/>
  </p:clrMapOvr>
  <p:transition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830" y="-561380"/>
            <a:ext cx="6172200" cy="1455880"/>
          </a:xfrm>
        </p:spPr>
        <p:txBody>
          <a:bodyPr vert="horz" lIns="67500" tIns="35100" rIns="67500" bIns="35100" anchor="b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br>
              <a:rPr lang="en-GB" sz="3000" dirty="0">
                <a:solidFill>
                  <a:srgbClr val="1FAECD"/>
                </a:solidFill>
                <a:latin typeface="+mn-lt"/>
              </a:rPr>
            </a:br>
            <a:r>
              <a:rPr lang="en-GB" sz="3000" dirty="0">
                <a:solidFill>
                  <a:srgbClr val="1FAECD"/>
                </a:solidFill>
                <a:latin typeface="+mn-lt"/>
              </a:rPr>
              <a:t>Gruppo </a:t>
            </a:r>
            <a:r>
              <a:rPr lang="en-GB" sz="3000" dirty="0" err="1">
                <a:solidFill>
                  <a:srgbClr val="1FAECD"/>
                </a:solidFill>
                <a:latin typeface="+mn-lt"/>
              </a:rPr>
              <a:t>Domestico</a:t>
            </a:r>
            <a:r>
              <a:rPr lang="en-GB" sz="3000" dirty="0">
                <a:solidFill>
                  <a:srgbClr val="1FAECD"/>
                </a:solidFill>
                <a:latin typeface="+mn-lt"/>
              </a:rPr>
              <a:t> =/ </a:t>
            </a:r>
            <a:r>
              <a:rPr lang="en-GB" sz="3000" dirty="0" err="1">
                <a:solidFill>
                  <a:srgbClr val="1FAECD"/>
                </a:solidFill>
                <a:latin typeface="+mn-lt"/>
              </a:rPr>
              <a:t>Famiglia</a:t>
            </a:r>
            <a:br>
              <a:rPr lang="en-GB" sz="3000" dirty="0">
                <a:solidFill>
                  <a:srgbClr val="1FAECD"/>
                </a:solidFill>
                <a:latin typeface="+mn-lt"/>
              </a:rPr>
            </a:br>
            <a:r>
              <a:rPr lang="en-GB" sz="3000" dirty="0" err="1">
                <a:solidFill>
                  <a:srgbClr val="1FAECD"/>
                </a:solidFill>
                <a:latin typeface="+mn-lt"/>
              </a:rPr>
              <a:t>Modelli</a:t>
            </a:r>
            <a:r>
              <a:rPr lang="en-GB" sz="3000" dirty="0">
                <a:solidFill>
                  <a:srgbClr val="1FAECD"/>
                </a:solidFill>
                <a:latin typeface="+mn-lt"/>
              </a:rPr>
              <a:t> di </a:t>
            </a:r>
            <a:r>
              <a:rPr lang="en-GB" sz="3000" dirty="0" err="1">
                <a:solidFill>
                  <a:srgbClr val="1FAECD"/>
                </a:solidFill>
                <a:latin typeface="+mn-lt"/>
              </a:rPr>
              <a:t>residenza</a:t>
            </a:r>
            <a:endParaRPr lang="en-GB" sz="3000" dirty="0">
              <a:solidFill>
                <a:srgbClr val="1FAECD"/>
              </a:solidFill>
              <a:latin typeface="+mn-lt"/>
            </a:endParaRP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4939725"/>
              </p:ext>
            </p:extLst>
          </p:nvPr>
        </p:nvGraphicFramePr>
        <p:xfrm>
          <a:off x="342900" y="1714500"/>
          <a:ext cx="6172201" cy="2548534"/>
        </p:xfrm>
        <a:graphic>
          <a:graphicData uri="http://schemas.openxmlformats.org/drawingml/2006/table">
            <a:tbl>
              <a:tblPr/>
              <a:tblGrid>
                <a:gridCol w="162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7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Matrilocale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Avunco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-locale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Patrilo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-cale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altri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totale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+mn-lt"/>
                          <a:ea typeface="ＭＳ Ｐゴシック" charset="0"/>
                          <a:cs typeface="Lucida Sans Unicode" charset="0"/>
                        </a:rPr>
                        <a:t>Tipo discendenza</a:t>
                      </a: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PATRILINEARE</a:t>
                      </a: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0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563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25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589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MATRILINEARE</a:t>
                      </a: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53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62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30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19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164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9897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3" descr="mar-w635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6858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952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enzafamig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135857"/>
            <a:ext cx="5848350" cy="28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8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3" descr="Screenshot_2018-11-22 La famiglia oltre gli stereotipi Mark U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8757"/>
            <a:ext cx="6858000" cy="217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D22A20-B1F7-A14A-8940-83D45E23E24B}"/>
              </a:ext>
            </a:extLst>
          </p:cNvPr>
          <p:cNvSpPr txBox="1"/>
          <p:nvPr/>
        </p:nvSpPr>
        <p:spPr>
          <a:xfrm>
            <a:off x="685800" y="20955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D. Schneider: Approccio simbolico- interpretativo </a:t>
            </a:r>
          </a:p>
          <a:p>
            <a:r>
              <a:rPr lang="it-IT" dirty="0"/>
              <a:t>non più strutturalista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B7064A-5609-2442-AEB4-BAC6074D5772}"/>
              </a:ext>
            </a:extLst>
          </p:cNvPr>
          <p:cNvSpPr txBox="1"/>
          <p:nvPr/>
        </p:nvSpPr>
        <p:spPr>
          <a:xfrm>
            <a:off x="685800" y="379095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Nuove forme di famiglia per ‘scelta’:</a:t>
            </a:r>
          </a:p>
          <a:p>
            <a:r>
              <a:rPr lang="it-IT" dirty="0"/>
              <a:t>Parentela come strategia di produzione e di appropriazione e come linguaggio o matrice capace di costruire appartenenze.</a:t>
            </a:r>
          </a:p>
        </p:txBody>
      </p:sp>
    </p:spTree>
    <p:extLst>
      <p:ext uri="{BB962C8B-B14F-4D97-AF65-F5344CB8AC3E}">
        <p14:creationId xmlns:p14="http://schemas.microsoft.com/office/powerpoint/2010/main" val="229473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_092a849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486713"/>
            <a:ext cx="2528888" cy="36433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E74B27-E19C-414E-A0F7-7196B8F7F40D}"/>
              </a:ext>
            </a:extLst>
          </p:cNvPr>
          <p:cNvSpPr txBox="1"/>
          <p:nvPr/>
        </p:nvSpPr>
        <p:spPr>
          <a:xfrm>
            <a:off x="304800" y="280193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FAMIGLIE: </a:t>
            </a:r>
          </a:p>
          <a:p>
            <a:r>
              <a:rPr lang="it-IT" dirty="0"/>
              <a:t>Dinamiche/relazionali/situazionali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D217B1-2B5B-B541-8C21-F53B589AA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1150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4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_2019-03-28 La metamorfosi delle famiglie italiane le nuove famiglie, il mosaico generazionale e i millennials - [...]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94" y="285750"/>
            <a:ext cx="6884894" cy="42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6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 noGrp="1" noChangeAspect="1"/>
          </p:cNvGrpSpPr>
          <p:nvPr/>
        </p:nvGrpSpPr>
        <p:grpSpPr bwMode="auto">
          <a:xfrm>
            <a:off x="152400" y="514350"/>
            <a:ext cx="6480192" cy="3486150"/>
            <a:chOff x="272" y="1001"/>
            <a:chExt cx="2880" cy="1152"/>
          </a:xfrm>
        </p:grpSpPr>
        <p:sp>
          <p:nvSpPr>
            <p:cNvPr id="184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2" y="1001"/>
              <a:ext cx="28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350"/>
            </a:p>
          </p:txBody>
        </p:sp>
        <p:cxnSp>
          <p:nvCxnSpPr>
            <p:cNvPr id="18436" name="_s135173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-5400000">
              <a:off x="633" y="179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7" name="_s135174"/>
            <p:cNvCxnSpPr>
              <a:cxnSpLocks noChangeShapeType="1"/>
              <a:stCxn id="18443" idx="0"/>
              <a:endCxn id="18440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8" name="_s135175"/>
            <p:cNvCxnSpPr>
              <a:cxnSpLocks noChangeShapeType="1"/>
              <a:stCxn id="18442" idx="0"/>
              <a:endCxn id="18440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9" name="_s135176"/>
            <p:cNvCxnSpPr>
              <a:cxnSpLocks noChangeShapeType="1"/>
              <a:stCxn id="18441" idx="0"/>
              <a:endCxn id="18440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440" name="_s135177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1575">
                  <a:solidFill>
                    <a:srgbClr val="FF6600"/>
                  </a:solidFill>
                </a:rPr>
                <a:t>PARENTELA</a:t>
              </a:r>
            </a:p>
          </p:txBody>
        </p:sp>
        <p:sp>
          <p:nvSpPr>
            <p:cNvPr id="18441" name="_s135178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1575" dirty="0"/>
            </a:p>
            <a:p>
              <a:pPr algn="ctr"/>
              <a:r>
                <a:rPr lang="it-IT" sz="1575" dirty="0">
                  <a:solidFill>
                    <a:srgbClr val="FF6600"/>
                  </a:solidFill>
                </a:rPr>
                <a:t>Relazione </a:t>
              </a:r>
            </a:p>
            <a:p>
              <a:pPr algn="ctr"/>
              <a:r>
                <a:rPr lang="it-IT" sz="1575" dirty="0"/>
                <a:t>che ‘lega’</a:t>
              </a:r>
            </a:p>
            <a:p>
              <a:pPr algn="ctr"/>
              <a:r>
                <a:rPr lang="it-IT" sz="1575" dirty="0"/>
                <a:t>Individui</a:t>
              </a:r>
            </a:p>
            <a:p>
              <a:pPr algn="ctr"/>
              <a:endParaRPr lang="it-IT" sz="1575" dirty="0"/>
            </a:p>
          </p:txBody>
        </p:sp>
        <p:sp>
          <p:nvSpPr>
            <p:cNvPr id="18442" name="_s135179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1575">
                  <a:solidFill>
                    <a:srgbClr val="FF6600"/>
                  </a:solidFill>
                </a:rPr>
                <a:t>Rappresentazione</a:t>
              </a:r>
            </a:p>
          </p:txBody>
        </p:sp>
        <p:sp>
          <p:nvSpPr>
            <p:cNvPr id="18443" name="_s135180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1575"/>
                <a:t>Rapporto </a:t>
              </a:r>
            </a:p>
            <a:p>
              <a:pPr algn="ctr"/>
              <a:r>
                <a:rPr lang="it-IT" sz="1575"/>
                <a:t>tra gruppi</a:t>
              </a:r>
            </a:p>
          </p:txBody>
        </p:sp>
        <p:sp>
          <p:nvSpPr>
            <p:cNvPr id="18444" name="_s135181"/>
            <p:cNvSpPr>
              <a:spLocks noChangeArrowheads="1"/>
            </p:cNvSpPr>
            <p:nvPr/>
          </p:nvSpPr>
          <p:spPr bwMode="auto">
            <a:xfrm>
              <a:off x="272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1575"/>
            </a:p>
            <a:p>
              <a:pPr algn="ctr"/>
              <a:r>
                <a:rPr lang="it-IT" sz="1575"/>
                <a:t>Biologicamente</a:t>
              </a:r>
            </a:p>
            <a:p>
              <a:pPr algn="ctr"/>
              <a:r>
                <a:rPr lang="it-IT" sz="1575"/>
                <a:t>Socialmente </a:t>
              </a:r>
            </a:p>
            <a:p>
              <a:pPr algn="ctr"/>
              <a:r>
                <a:rPr lang="it-IT" sz="1575"/>
                <a:t>Culturalmente</a:t>
              </a:r>
            </a:p>
            <a:p>
              <a:pPr algn="ctr"/>
              <a:endParaRPr lang="it-IT" sz="1575"/>
            </a:p>
          </p:txBody>
        </p:sp>
      </p:grpSp>
    </p:spTree>
    <p:extLst>
      <p:ext uri="{BB962C8B-B14F-4D97-AF65-F5344CB8AC3E}">
        <p14:creationId xmlns:p14="http://schemas.microsoft.com/office/powerpoint/2010/main" val="311665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BF735F2-9406-CD4D-BEB3-7F49ED3709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50"/>
            <a:ext cx="2458995" cy="37492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618958-EDBA-E64D-A2F5-9AF7449B6282}"/>
              </a:ext>
            </a:extLst>
          </p:cNvPr>
          <p:cNvSpPr txBox="1"/>
          <p:nvPr/>
        </p:nvSpPr>
        <p:spPr>
          <a:xfrm>
            <a:off x="2971800" y="28575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FAMIGLIE TRANSNAZIONALI</a:t>
            </a:r>
          </a:p>
          <a:p>
            <a:r>
              <a:rPr lang="it-IT" dirty="0"/>
              <a:t>-policentriche </a:t>
            </a:r>
          </a:p>
          <a:p>
            <a:r>
              <a:rPr lang="it-IT" dirty="0"/>
              <a:t>-diasporiche</a:t>
            </a:r>
          </a:p>
          <a:p>
            <a:r>
              <a:rPr lang="it-IT" dirty="0"/>
              <a:t>-poli-mediatiche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95D193A-EA0B-DB4A-8524-39959E80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2266950"/>
            <a:ext cx="4279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6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xfrm>
            <a:off x="459486" y="1352550"/>
            <a:ext cx="6115050" cy="3505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Pater (sociale) / </a:t>
            </a:r>
            <a:r>
              <a:rPr lang="it-IT" sz="2100" dirty="0" err="1">
                <a:ea typeface="ＭＳ Ｐゴシック" charset="0"/>
                <a:cs typeface="ＭＳ Ｐゴシック" charset="0"/>
              </a:rPr>
              <a:t>Genitor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(biologico)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Mater (sociale) / </a:t>
            </a:r>
            <a:r>
              <a:rPr lang="it-IT" sz="2100" dirty="0" err="1">
                <a:ea typeface="ＭＳ Ｐゴシック" charset="0"/>
                <a:cs typeface="ＭＳ Ｐゴシック" charset="0"/>
              </a:rPr>
              <a:t>Genetrix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(biologica)</a:t>
            </a:r>
          </a:p>
          <a:p>
            <a:pPr marL="457200" indent="-457200">
              <a:buFont typeface="Wingdings" charset="0"/>
              <a:buAutoNum type="arabicPeriod"/>
            </a:pP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it-IT" sz="2100" dirty="0">
                <a:ea typeface="ＭＳ Ｐゴシック" charset="0"/>
                <a:cs typeface="ＭＳ Ｐゴシック" charset="0"/>
              </a:rPr>
              <a:t>Casi studio: Nuer donna-marito / </a:t>
            </a:r>
            <a:r>
              <a:rPr lang="it-IT" sz="2100" dirty="0" err="1">
                <a:ea typeface="ＭＳ Ｐゴシック" charset="0"/>
                <a:cs typeface="ＭＳ Ｐゴシック" charset="0"/>
              </a:rPr>
              <a:t>Ghost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</a:t>
            </a:r>
            <a:r>
              <a:rPr lang="it-IT" sz="2100" dirty="0" err="1">
                <a:ea typeface="ＭＳ Ｐゴシック" charset="0"/>
                <a:cs typeface="ＭＳ Ｐゴシック" charset="0"/>
              </a:rPr>
              <a:t>Marriage</a:t>
            </a: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it-IT" sz="2100" dirty="0">
                <a:ea typeface="ＭＳ Ｐゴシック" charset="0"/>
                <a:cs typeface="ＭＳ Ｐゴシック" charset="0"/>
              </a:rPr>
              <a:t>		Gravidanza surrogata </a:t>
            </a:r>
          </a:p>
          <a:p>
            <a:pPr marL="0" indent="0">
              <a:buNone/>
            </a:pPr>
            <a:r>
              <a:rPr lang="it-IT" sz="2100" dirty="0">
                <a:ea typeface="ＭＳ Ｐゴシック" charset="0"/>
                <a:cs typeface="ＭＳ Ｐゴシック" charset="0"/>
              </a:rPr>
              <a:t>		Dato genetico / culturale</a:t>
            </a:r>
          </a:p>
          <a:p>
            <a:pPr marL="0" indent="0">
              <a:buNone/>
            </a:pP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it-IT" sz="1900" i="1" dirty="0">
                <a:ea typeface="ＭＳ Ｐゴシック" charset="0"/>
                <a:cs typeface="ＭＳ Ｐゴシック" charset="0"/>
              </a:rPr>
              <a:t>Genere e parentela si costruiscono reciprocamente e non possono neanche essere considerati, dal punto di vista analitico, uno precedente l’altro, perché si creano insieme nei sistemi culturali, economici e politici </a:t>
            </a:r>
            <a:r>
              <a:rPr lang="it-IT" sz="1900" dirty="0">
                <a:ea typeface="ＭＳ Ｐゴシック" charset="0"/>
                <a:cs typeface="ＭＳ Ｐゴシック" charset="0"/>
              </a:rPr>
              <a:t>(</a:t>
            </a:r>
            <a:r>
              <a:rPr lang="it-IT" sz="1900" dirty="0" err="1">
                <a:ea typeface="ＭＳ Ｐゴシック" charset="0"/>
                <a:cs typeface="ＭＳ Ｐゴシック" charset="0"/>
              </a:rPr>
              <a:t>Yanagisako</a:t>
            </a:r>
            <a:r>
              <a:rPr lang="it-IT" sz="1900" dirty="0">
                <a:ea typeface="ＭＳ Ｐゴシック" charset="0"/>
                <a:cs typeface="ＭＳ Ｐゴシック" charset="0"/>
              </a:rPr>
              <a:t>, Collier 2000: 239)</a:t>
            </a:r>
          </a:p>
          <a:p>
            <a:pPr marL="0" indent="0">
              <a:buNone/>
            </a:pPr>
            <a:r>
              <a:rPr lang="it-IT" sz="19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endParaRPr lang="it-IT" sz="21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700" dirty="0">
                <a:solidFill>
                  <a:srgbClr val="FF0000"/>
                </a:solidFill>
              </a:rPr>
              <a:t>Questione procreativa</a:t>
            </a:r>
          </a:p>
        </p:txBody>
      </p:sp>
    </p:spTree>
    <p:extLst>
      <p:ext uri="{BB962C8B-B14F-4D97-AF65-F5344CB8AC3E}">
        <p14:creationId xmlns:p14="http://schemas.microsoft.com/office/powerpoint/2010/main" val="95137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Diagrammi </a:t>
            </a:r>
          </a:p>
        </p:txBody>
      </p:sp>
      <p:pic>
        <p:nvPicPr>
          <p:cNvPr id="7" name="Segnaposto contenuto 6" descr="Screenshot_2019-03-28 Diapositiva 1 - slide-capitolo-15 pdf.pn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100" y="1657350"/>
            <a:ext cx="5314950" cy="2657475"/>
          </a:xfrm>
        </p:spPr>
      </p:pic>
    </p:spTree>
    <p:extLst>
      <p:ext uri="{BB962C8B-B14F-4D97-AF65-F5344CB8AC3E}">
        <p14:creationId xmlns:p14="http://schemas.microsoft.com/office/powerpoint/2010/main" val="197255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1808560" y="1356420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728664" y="1316236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322786" y="1477864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322786" y="1559123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1538288" y="1720751"/>
            <a:ext cx="0" cy="931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296466" y="2410123"/>
            <a:ext cx="12418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296466" y="241012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890588" y="241012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322785" y="2611934"/>
            <a:ext cx="485775" cy="325041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620316" y="2611934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1" y="2611934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2078832" y="2774454"/>
            <a:ext cx="2484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2078832" y="2855714"/>
            <a:ext cx="2484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4725591" y="2611934"/>
            <a:ext cx="485775" cy="32414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5264944" y="1316237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4185048" y="1316236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4779169" y="1477864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>
            <a:off x="4779169" y="1559123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4994672" y="1640383"/>
            <a:ext cx="0" cy="931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4994673" y="2410123"/>
            <a:ext cx="1512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6506766" y="241012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5859066" y="241012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7" name="Oval 24"/>
          <p:cNvSpPr>
            <a:spLocks noChangeArrowheads="1"/>
          </p:cNvSpPr>
          <p:nvPr/>
        </p:nvSpPr>
        <p:spPr bwMode="auto">
          <a:xfrm>
            <a:off x="5588794" y="2611934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6182917" y="2611934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3375422" y="2855715"/>
            <a:ext cx="0" cy="567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2402681" y="3422750"/>
            <a:ext cx="19442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>
            <a:off x="2402681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4346972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3" name="AutoShape 30"/>
          <p:cNvSpPr>
            <a:spLocks noChangeArrowheads="1"/>
          </p:cNvSpPr>
          <p:nvPr/>
        </p:nvSpPr>
        <p:spPr bwMode="auto">
          <a:xfrm>
            <a:off x="2132411" y="3624561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34" name="Oval 31"/>
          <p:cNvSpPr>
            <a:spLocks noChangeArrowheads="1"/>
          </p:cNvSpPr>
          <p:nvPr/>
        </p:nvSpPr>
        <p:spPr bwMode="auto">
          <a:xfrm>
            <a:off x="4131469" y="3624561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1200150" y="771526"/>
            <a:ext cx="50494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>
                <a:solidFill>
                  <a:srgbClr val="C59F97"/>
                </a:solidFill>
              </a:rPr>
              <a:t>CONSANGUINEI 	</a:t>
            </a:r>
            <a:r>
              <a:rPr lang="it-IT" sz="2100"/>
              <a:t>ALLEATI</a:t>
            </a:r>
            <a:endParaRPr lang="it-IT" sz="2100">
              <a:solidFill>
                <a:srgbClr val="C59F97"/>
              </a:solidFill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1269207" y="2733378"/>
            <a:ext cx="5941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1537" name="Line 34"/>
          <p:cNvSpPr>
            <a:spLocks noChangeShapeType="1"/>
          </p:cNvSpPr>
          <p:nvPr/>
        </p:nvSpPr>
        <p:spPr bwMode="auto">
          <a:xfrm>
            <a:off x="1538287" y="3908525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8" name="Line 35"/>
          <p:cNvSpPr>
            <a:spLocks noChangeShapeType="1"/>
          </p:cNvSpPr>
          <p:nvPr/>
        </p:nvSpPr>
        <p:spPr bwMode="auto">
          <a:xfrm>
            <a:off x="1538287" y="3827264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>
            <a:off x="4779169" y="3868341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4779169" y="3787081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41" name="Oval 38"/>
          <p:cNvSpPr>
            <a:spLocks noChangeArrowheads="1"/>
          </p:cNvSpPr>
          <p:nvPr/>
        </p:nvSpPr>
        <p:spPr bwMode="auto">
          <a:xfrm>
            <a:off x="944166" y="3665637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42" name="AutoShape 39"/>
          <p:cNvSpPr>
            <a:spLocks noChangeArrowheads="1"/>
          </p:cNvSpPr>
          <p:nvPr/>
        </p:nvSpPr>
        <p:spPr bwMode="auto">
          <a:xfrm>
            <a:off x="5211367" y="3624561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04872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1484710" y="1032272"/>
            <a:ext cx="4104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1484710" y="1032273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5588794" y="1032273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3482579" y="1032273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484710" y="168056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3482579" y="168056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5588794" y="168056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4455319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3482579" y="2369046"/>
            <a:ext cx="0" cy="32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1214439" y="1234976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3213497" y="1234977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5319713" y="1234977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1269207" y="1234976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V="1">
            <a:off x="3267076" y="1153716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5373292" y="1153716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auto">
          <a:xfrm>
            <a:off x="1214439" y="1923455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5319714" y="2004715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>
            <a:off x="3213498" y="1964532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1322786" y="1923455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 flipV="1">
            <a:off x="5426870" y="1964532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3320655" y="1964532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0" name="AutoShape 23"/>
          <p:cNvSpPr>
            <a:spLocks noChangeArrowheads="1"/>
          </p:cNvSpPr>
          <p:nvPr/>
        </p:nvSpPr>
        <p:spPr bwMode="auto">
          <a:xfrm>
            <a:off x="3213498" y="2733379"/>
            <a:ext cx="539353" cy="364331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50"/>
              <a:t>BRON</a:t>
            </a: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4725591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5697141" y="3220046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5643563" y="2410123"/>
            <a:ext cx="0" cy="282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3482579" y="3138786"/>
            <a:ext cx="0" cy="32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5" name="AutoShape 28"/>
          <p:cNvSpPr>
            <a:spLocks noChangeArrowheads="1"/>
          </p:cNvSpPr>
          <p:nvPr/>
        </p:nvSpPr>
        <p:spPr bwMode="auto">
          <a:xfrm>
            <a:off x="5373292" y="2774455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50"/>
              <a:t>CAM</a:t>
            </a: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>
            <a:off x="566738" y="2774454"/>
            <a:ext cx="1620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566738" y="277445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>
            <a:off x="1269206" y="277445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2187179" y="277445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0" name="Oval 33"/>
          <p:cNvSpPr>
            <a:spLocks noChangeArrowheads="1"/>
          </p:cNvSpPr>
          <p:nvPr/>
        </p:nvSpPr>
        <p:spPr bwMode="auto">
          <a:xfrm>
            <a:off x="1916906" y="2977158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50"/>
              <a:t>ALA</a:t>
            </a:r>
          </a:p>
        </p:txBody>
      </p:sp>
      <p:sp>
        <p:nvSpPr>
          <p:cNvPr id="22561" name="AutoShape 34"/>
          <p:cNvSpPr>
            <a:spLocks noChangeArrowheads="1"/>
          </p:cNvSpPr>
          <p:nvPr/>
        </p:nvSpPr>
        <p:spPr bwMode="auto">
          <a:xfrm>
            <a:off x="998936" y="2977158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62" name="Oval 35"/>
          <p:cNvSpPr>
            <a:spLocks noChangeArrowheads="1"/>
          </p:cNvSpPr>
          <p:nvPr/>
        </p:nvSpPr>
        <p:spPr bwMode="auto">
          <a:xfrm>
            <a:off x="296466" y="297715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4725592" y="2693194"/>
            <a:ext cx="18359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6561535" y="317897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6561535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6" name="AutoShape 39"/>
          <p:cNvSpPr>
            <a:spLocks noChangeArrowheads="1"/>
          </p:cNvSpPr>
          <p:nvPr/>
        </p:nvSpPr>
        <p:spPr bwMode="auto">
          <a:xfrm>
            <a:off x="6317457" y="2814638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4508897" y="289589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4779169" y="3220046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51316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0" name="Line 43"/>
          <p:cNvSpPr>
            <a:spLocks noChangeShapeType="1"/>
          </p:cNvSpPr>
          <p:nvPr/>
        </p:nvSpPr>
        <p:spPr bwMode="auto">
          <a:xfrm>
            <a:off x="1269206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213241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2" name="Line 45"/>
          <p:cNvSpPr>
            <a:spLocks noChangeShapeType="1"/>
          </p:cNvSpPr>
          <p:nvPr/>
        </p:nvSpPr>
        <p:spPr bwMode="auto">
          <a:xfrm>
            <a:off x="188120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4455320" y="3422750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4" name="Line 47"/>
          <p:cNvSpPr>
            <a:spLocks noChangeShapeType="1"/>
          </p:cNvSpPr>
          <p:nvPr/>
        </p:nvSpPr>
        <p:spPr bwMode="auto">
          <a:xfrm>
            <a:off x="5426870" y="3422750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5" name="Line 48"/>
          <p:cNvSpPr>
            <a:spLocks noChangeShapeType="1"/>
          </p:cNvSpPr>
          <p:nvPr/>
        </p:nvSpPr>
        <p:spPr bwMode="auto">
          <a:xfrm>
            <a:off x="6263880" y="3422750"/>
            <a:ext cx="459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6" name="Line 49"/>
          <p:cNvSpPr>
            <a:spLocks noChangeShapeType="1"/>
          </p:cNvSpPr>
          <p:nvPr/>
        </p:nvSpPr>
        <p:spPr bwMode="auto">
          <a:xfrm>
            <a:off x="3158728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7" name="Line 50"/>
          <p:cNvSpPr>
            <a:spLocks noChangeShapeType="1"/>
          </p:cNvSpPr>
          <p:nvPr/>
        </p:nvSpPr>
        <p:spPr bwMode="auto">
          <a:xfrm>
            <a:off x="998935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8" name="Line 51"/>
          <p:cNvSpPr>
            <a:spLocks noChangeShapeType="1"/>
          </p:cNvSpPr>
          <p:nvPr/>
        </p:nvSpPr>
        <p:spPr bwMode="auto">
          <a:xfrm>
            <a:off x="1863328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9" name="Line 52"/>
          <p:cNvSpPr>
            <a:spLocks noChangeShapeType="1"/>
          </p:cNvSpPr>
          <p:nvPr/>
        </p:nvSpPr>
        <p:spPr bwMode="auto">
          <a:xfrm>
            <a:off x="18811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0" name="Line 53"/>
          <p:cNvSpPr>
            <a:spLocks noChangeShapeType="1"/>
          </p:cNvSpPr>
          <p:nvPr/>
        </p:nvSpPr>
        <p:spPr bwMode="auto">
          <a:xfrm>
            <a:off x="998935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1" name="Line 54"/>
          <p:cNvSpPr>
            <a:spLocks noChangeShapeType="1"/>
          </p:cNvSpPr>
          <p:nvPr/>
        </p:nvSpPr>
        <p:spPr bwMode="auto">
          <a:xfrm>
            <a:off x="782241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2" name="Line 55"/>
          <p:cNvSpPr>
            <a:spLocks noChangeShapeType="1"/>
          </p:cNvSpPr>
          <p:nvPr/>
        </p:nvSpPr>
        <p:spPr bwMode="auto">
          <a:xfrm>
            <a:off x="3752850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3" name="Line 56"/>
          <p:cNvSpPr>
            <a:spLocks noChangeShapeType="1"/>
          </p:cNvSpPr>
          <p:nvPr/>
        </p:nvSpPr>
        <p:spPr bwMode="auto">
          <a:xfrm>
            <a:off x="315872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4" name="Line 57"/>
          <p:cNvSpPr>
            <a:spLocks noChangeShapeType="1"/>
          </p:cNvSpPr>
          <p:nvPr/>
        </p:nvSpPr>
        <p:spPr bwMode="auto">
          <a:xfrm>
            <a:off x="2457450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5" name="Line 58"/>
          <p:cNvSpPr>
            <a:spLocks noChangeShapeType="1"/>
          </p:cNvSpPr>
          <p:nvPr/>
        </p:nvSpPr>
        <p:spPr bwMode="auto">
          <a:xfrm>
            <a:off x="186332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6" name="Line 59"/>
          <p:cNvSpPr>
            <a:spLocks noChangeShapeType="1"/>
          </p:cNvSpPr>
          <p:nvPr/>
        </p:nvSpPr>
        <p:spPr bwMode="auto">
          <a:xfrm>
            <a:off x="1593056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7" name="Line 60"/>
          <p:cNvSpPr>
            <a:spLocks noChangeShapeType="1"/>
          </p:cNvSpPr>
          <p:nvPr/>
        </p:nvSpPr>
        <p:spPr bwMode="auto">
          <a:xfrm>
            <a:off x="5049441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8" name="Line 61"/>
          <p:cNvSpPr>
            <a:spLocks noChangeShapeType="1"/>
          </p:cNvSpPr>
          <p:nvPr/>
        </p:nvSpPr>
        <p:spPr bwMode="auto">
          <a:xfrm>
            <a:off x="5426869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9" name="Line 62"/>
          <p:cNvSpPr>
            <a:spLocks noChangeShapeType="1"/>
          </p:cNvSpPr>
          <p:nvPr/>
        </p:nvSpPr>
        <p:spPr bwMode="auto">
          <a:xfrm>
            <a:off x="6020991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90" name="Line 63"/>
          <p:cNvSpPr>
            <a:spLocks noChangeShapeType="1"/>
          </p:cNvSpPr>
          <p:nvPr/>
        </p:nvSpPr>
        <p:spPr bwMode="auto">
          <a:xfrm>
            <a:off x="6237685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91" name="Line 64"/>
          <p:cNvSpPr>
            <a:spLocks noChangeShapeType="1"/>
          </p:cNvSpPr>
          <p:nvPr/>
        </p:nvSpPr>
        <p:spPr bwMode="auto">
          <a:xfrm>
            <a:off x="6723460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92" name="Line 65"/>
          <p:cNvSpPr>
            <a:spLocks noChangeShapeType="1"/>
          </p:cNvSpPr>
          <p:nvPr/>
        </p:nvSpPr>
        <p:spPr bwMode="auto">
          <a:xfrm>
            <a:off x="1484710" y="2287786"/>
            <a:ext cx="0" cy="486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6129338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5264944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4293394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2996804" y="3705821"/>
            <a:ext cx="323850" cy="2437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890588" y="3746005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1754981" y="3746005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0" y="3746005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>
            <a:off x="2294336" y="3746005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1" name="AutoShape 74"/>
          <p:cNvSpPr>
            <a:spLocks noChangeArrowheads="1"/>
          </p:cNvSpPr>
          <p:nvPr/>
        </p:nvSpPr>
        <p:spPr bwMode="auto">
          <a:xfrm>
            <a:off x="458392" y="3705821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>
            <a:off x="3590926" y="3705821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3" name="AutoShape 76"/>
          <p:cNvSpPr>
            <a:spLocks noChangeArrowheads="1"/>
          </p:cNvSpPr>
          <p:nvPr/>
        </p:nvSpPr>
        <p:spPr bwMode="auto">
          <a:xfrm>
            <a:off x="4779170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>
            <a:off x="5697142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5" name="AutoShape 78"/>
          <p:cNvSpPr>
            <a:spLocks noChangeArrowheads="1"/>
          </p:cNvSpPr>
          <p:nvPr/>
        </p:nvSpPr>
        <p:spPr bwMode="auto">
          <a:xfrm>
            <a:off x="6479382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6" name="AutoShape 79"/>
          <p:cNvSpPr>
            <a:spLocks noChangeArrowheads="1"/>
          </p:cNvSpPr>
          <p:nvPr/>
        </p:nvSpPr>
        <p:spPr bwMode="auto">
          <a:xfrm>
            <a:off x="1376364" y="3746005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7" name="Text Box 80"/>
          <p:cNvSpPr txBox="1">
            <a:spLocks noChangeArrowheads="1"/>
          </p:cNvSpPr>
          <p:nvPr/>
        </p:nvSpPr>
        <p:spPr bwMode="auto">
          <a:xfrm>
            <a:off x="2057400" y="4090993"/>
            <a:ext cx="3543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 dirty="0"/>
              <a:t>Gruppi di discendenza</a:t>
            </a:r>
          </a:p>
        </p:txBody>
      </p:sp>
      <p:sp>
        <p:nvSpPr>
          <p:cNvPr id="22608" name="Text Box 81"/>
          <p:cNvSpPr txBox="1">
            <a:spLocks noChangeArrowheads="1"/>
          </p:cNvSpPr>
          <p:nvPr/>
        </p:nvSpPr>
        <p:spPr bwMode="auto">
          <a:xfrm>
            <a:off x="1376363" y="749201"/>
            <a:ext cx="3250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/>
              <a:t>A</a:t>
            </a:r>
          </a:p>
        </p:txBody>
      </p:sp>
      <p:sp>
        <p:nvSpPr>
          <p:cNvPr id="22609" name="Text Box 82"/>
          <p:cNvSpPr txBox="1">
            <a:spLocks noChangeArrowheads="1"/>
          </p:cNvSpPr>
          <p:nvPr/>
        </p:nvSpPr>
        <p:spPr bwMode="auto">
          <a:xfrm>
            <a:off x="3371850" y="771525"/>
            <a:ext cx="3250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/>
              <a:t>B</a:t>
            </a:r>
          </a:p>
        </p:txBody>
      </p:sp>
      <p:sp>
        <p:nvSpPr>
          <p:cNvPr id="22610" name="Text Box 83"/>
          <p:cNvSpPr txBox="1">
            <a:spLocks noChangeArrowheads="1"/>
          </p:cNvSpPr>
          <p:nvPr/>
        </p:nvSpPr>
        <p:spPr bwMode="auto">
          <a:xfrm>
            <a:off x="5426869" y="789385"/>
            <a:ext cx="3250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1162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2"/>
          <p:cNvSpPr>
            <a:spLocks noChangeShapeType="1"/>
          </p:cNvSpPr>
          <p:nvPr/>
        </p:nvSpPr>
        <p:spPr bwMode="auto">
          <a:xfrm>
            <a:off x="1808561" y="1802011"/>
            <a:ext cx="33492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5588794" y="1032273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1808560" y="1802012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3482579" y="1477864"/>
            <a:ext cx="0" cy="3232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5157788" y="1802012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4455319" y="350311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3213498" y="1032272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1538289" y="1923455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4887517" y="2004715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2996805" y="2977158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4725591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5643563" y="2287786"/>
            <a:ext cx="0" cy="404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566738" y="2733378"/>
            <a:ext cx="1620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566738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187179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1916906" y="2977158"/>
            <a:ext cx="485775" cy="324148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/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296467" y="2936082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2726531" y="3746004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4725592" y="2693194"/>
            <a:ext cx="18359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6561535" y="317897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6561535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4" name="AutoShape 23"/>
          <p:cNvSpPr>
            <a:spLocks noChangeArrowheads="1"/>
          </p:cNvSpPr>
          <p:nvPr/>
        </p:nvSpPr>
        <p:spPr bwMode="auto">
          <a:xfrm>
            <a:off x="6291264" y="2855714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4508897" y="2895898"/>
            <a:ext cx="485775" cy="324148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>
            <a:off x="4779169" y="3220046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7" name="Line 26"/>
          <p:cNvSpPr>
            <a:spLocks noChangeShapeType="1"/>
          </p:cNvSpPr>
          <p:nvPr/>
        </p:nvSpPr>
        <p:spPr bwMode="auto">
          <a:xfrm>
            <a:off x="51316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>
            <a:off x="2672954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9" name="Line 28"/>
          <p:cNvSpPr>
            <a:spLocks noChangeShapeType="1"/>
          </p:cNvSpPr>
          <p:nvPr/>
        </p:nvSpPr>
        <p:spPr bwMode="auto">
          <a:xfrm>
            <a:off x="188120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4455320" y="3503117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6291264" y="3381673"/>
            <a:ext cx="459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2" name="Line 31"/>
          <p:cNvSpPr>
            <a:spLocks noChangeShapeType="1"/>
          </p:cNvSpPr>
          <p:nvPr/>
        </p:nvSpPr>
        <p:spPr bwMode="auto">
          <a:xfrm>
            <a:off x="2349103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3" name="Line 32"/>
          <p:cNvSpPr>
            <a:spLocks noChangeShapeType="1"/>
          </p:cNvSpPr>
          <p:nvPr/>
        </p:nvSpPr>
        <p:spPr bwMode="auto">
          <a:xfrm>
            <a:off x="18811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4" name="Line 33"/>
          <p:cNvSpPr>
            <a:spLocks noChangeShapeType="1"/>
          </p:cNvSpPr>
          <p:nvPr/>
        </p:nvSpPr>
        <p:spPr bwMode="auto">
          <a:xfrm>
            <a:off x="782241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5" name="Line 34"/>
          <p:cNvSpPr>
            <a:spLocks noChangeShapeType="1"/>
          </p:cNvSpPr>
          <p:nvPr/>
        </p:nvSpPr>
        <p:spPr bwMode="auto">
          <a:xfrm>
            <a:off x="2943225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6" name="Line 35"/>
          <p:cNvSpPr>
            <a:spLocks noChangeShapeType="1"/>
          </p:cNvSpPr>
          <p:nvPr/>
        </p:nvSpPr>
        <p:spPr bwMode="auto">
          <a:xfrm>
            <a:off x="2349104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7" name="Line 36"/>
          <p:cNvSpPr>
            <a:spLocks noChangeShapeType="1"/>
          </p:cNvSpPr>
          <p:nvPr/>
        </p:nvSpPr>
        <p:spPr bwMode="auto">
          <a:xfrm>
            <a:off x="5049441" y="350311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8" name="Line 37"/>
          <p:cNvSpPr>
            <a:spLocks noChangeShapeType="1"/>
          </p:cNvSpPr>
          <p:nvPr/>
        </p:nvSpPr>
        <p:spPr bwMode="auto">
          <a:xfrm>
            <a:off x="6291263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9" name="Line 38"/>
          <p:cNvSpPr>
            <a:spLocks noChangeShapeType="1"/>
          </p:cNvSpPr>
          <p:nvPr/>
        </p:nvSpPr>
        <p:spPr bwMode="auto">
          <a:xfrm>
            <a:off x="6777038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90" name="Line 39"/>
          <p:cNvSpPr>
            <a:spLocks noChangeShapeType="1"/>
          </p:cNvSpPr>
          <p:nvPr/>
        </p:nvSpPr>
        <p:spPr bwMode="auto">
          <a:xfrm>
            <a:off x="1269206" y="2247603"/>
            <a:ext cx="0" cy="486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6129338" y="3624561"/>
            <a:ext cx="323850" cy="243780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4293394" y="3787082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0" y="3746005"/>
            <a:ext cx="323850" cy="243780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4" name="AutoShape 43"/>
          <p:cNvSpPr>
            <a:spLocks noChangeArrowheads="1"/>
          </p:cNvSpPr>
          <p:nvPr/>
        </p:nvSpPr>
        <p:spPr bwMode="auto">
          <a:xfrm>
            <a:off x="2187180" y="3787081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5" name="AutoShape 44"/>
          <p:cNvSpPr>
            <a:spLocks noChangeArrowheads="1"/>
          </p:cNvSpPr>
          <p:nvPr/>
        </p:nvSpPr>
        <p:spPr bwMode="auto">
          <a:xfrm>
            <a:off x="4832748" y="3787081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6" name="AutoShape 45"/>
          <p:cNvSpPr>
            <a:spLocks noChangeArrowheads="1"/>
          </p:cNvSpPr>
          <p:nvPr/>
        </p:nvSpPr>
        <p:spPr bwMode="auto">
          <a:xfrm>
            <a:off x="6561536" y="3584377"/>
            <a:ext cx="378619" cy="24199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7" name="Text Box 46"/>
          <p:cNvSpPr txBox="1">
            <a:spLocks noChangeArrowheads="1"/>
          </p:cNvSpPr>
          <p:nvPr/>
        </p:nvSpPr>
        <p:spPr bwMode="auto">
          <a:xfrm>
            <a:off x="971550" y="627757"/>
            <a:ext cx="480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/>
              <a:t>Discendenza PATRILINEARE</a:t>
            </a:r>
          </a:p>
        </p:txBody>
      </p:sp>
      <p:sp>
        <p:nvSpPr>
          <p:cNvPr id="23598" name="Line 47"/>
          <p:cNvSpPr>
            <a:spLocks noChangeShapeType="1"/>
          </p:cNvSpPr>
          <p:nvPr/>
        </p:nvSpPr>
        <p:spPr bwMode="auto">
          <a:xfrm>
            <a:off x="5481637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99" name="Line 48"/>
          <p:cNvSpPr>
            <a:spLocks noChangeShapeType="1"/>
          </p:cNvSpPr>
          <p:nvPr/>
        </p:nvSpPr>
        <p:spPr bwMode="auto">
          <a:xfrm>
            <a:off x="5481637" y="2247603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6020991" y="2004715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601" name="Line 50"/>
          <p:cNvSpPr>
            <a:spLocks noChangeShapeType="1"/>
          </p:cNvSpPr>
          <p:nvPr/>
        </p:nvSpPr>
        <p:spPr bwMode="auto">
          <a:xfrm>
            <a:off x="1107281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2" name="Line 51"/>
          <p:cNvSpPr>
            <a:spLocks noChangeShapeType="1"/>
          </p:cNvSpPr>
          <p:nvPr/>
        </p:nvSpPr>
        <p:spPr bwMode="auto">
          <a:xfrm>
            <a:off x="1107281" y="2085975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458391" y="1964532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604" name="Line 53"/>
          <p:cNvSpPr>
            <a:spLocks noChangeShapeType="1"/>
          </p:cNvSpPr>
          <p:nvPr/>
        </p:nvSpPr>
        <p:spPr bwMode="auto">
          <a:xfrm>
            <a:off x="2511030" y="3220046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5" name="Line 54"/>
          <p:cNvSpPr>
            <a:spLocks noChangeShapeType="1"/>
          </p:cNvSpPr>
          <p:nvPr/>
        </p:nvSpPr>
        <p:spPr bwMode="auto">
          <a:xfrm>
            <a:off x="2511030" y="3098602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6" name="Rectangle 55"/>
          <p:cNvSpPr>
            <a:spLocks noChangeArrowheads="1"/>
          </p:cNvSpPr>
          <p:nvPr/>
        </p:nvSpPr>
        <p:spPr bwMode="auto">
          <a:xfrm>
            <a:off x="620316" y="3746004"/>
            <a:ext cx="485775" cy="325041"/>
          </a:xfrm>
          <a:prstGeom prst="re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620316" y="3827264"/>
            <a:ext cx="647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>
                <a:solidFill>
                  <a:schemeClr val="bg1"/>
                </a:solidFill>
              </a:rPr>
              <a:t>EGO</a:t>
            </a:r>
          </a:p>
        </p:txBody>
      </p:sp>
    </p:spTree>
    <p:extLst>
      <p:ext uri="{BB962C8B-B14F-4D97-AF65-F5344CB8AC3E}">
        <p14:creationId xmlns:p14="http://schemas.microsoft.com/office/powerpoint/2010/main" val="278195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>
            <a:off x="1808561" y="1802011"/>
            <a:ext cx="33492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1808560" y="1802012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3482579" y="1477864"/>
            <a:ext cx="0" cy="3232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5157788" y="1802012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4455319" y="350311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513161" y="1923455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4887517" y="2004715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2996805" y="2977158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4725591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5643563" y="2287786"/>
            <a:ext cx="0" cy="404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566738" y="2733378"/>
            <a:ext cx="1620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66738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2187179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1916906" y="2977158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rgbClr val="C59F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/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>
            <a:off x="296467" y="2936082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>
            <a:off x="4725592" y="2693194"/>
            <a:ext cx="18359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>
            <a:off x="6561535" y="317897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6561535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5" name="AutoShape 21"/>
          <p:cNvSpPr>
            <a:spLocks noChangeArrowheads="1"/>
          </p:cNvSpPr>
          <p:nvPr/>
        </p:nvSpPr>
        <p:spPr bwMode="auto">
          <a:xfrm>
            <a:off x="6291264" y="2855714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96" name="Oval 22"/>
          <p:cNvSpPr>
            <a:spLocks noChangeArrowheads="1"/>
          </p:cNvSpPr>
          <p:nvPr/>
        </p:nvSpPr>
        <p:spPr bwMode="auto">
          <a:xfrm>
            <a:off x="4508897" y="289589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>
            <a:off x="4779169" y="3220046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>
            <a:off x="51316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2672954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>
            <a:off x="188120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4455320" y="3503117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6291264" y="3381673"/>
            <a:ext cx="459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>
            <a:off x="2349103" y="3544193"/>
            <a:ext cx="756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>
            <a:off x="18811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>
            <a:off x="782241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6" name="Line 32"/>
          <p:cNvSpPr>
            <a:spLocks noChangeShapeType="1"/>
          </p:cNvSpPr>
          <p:nvPr/>
        </p:nvSpPr>
        <p:spPr bwMode="auto">
          <a:xfrm>
            <a:off x="3105150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7" name="Line 33"/>
          <p:cNvSpPr>
            <a:spLocks noChangeShapeType="1"/>
          </p:cNvSpPr>
          <p:nvPr/>
        </p:nvSpPr>
        <p:spPr bwMode="auto">
          <a:xfrm>
            <a:off x="2349104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8" name="Line 34"/>
          <p:cNvSpPr>
            <a:spLocks noChangeShapeType="1"/>
          </p:cNvSpPr>
          <p:nvPr/>
        </p:nvSpPr>
        <p:spPr bwMode="auto">
          <a:xfrm>
            <a:off x="5049441" y="350311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9" name="Line 35"/>
          <p:cNvSpPr>
            <a:spLocks noChangeShapeType="1"/>
          </p:cNvSpPr>
          <p:nvPr/>
        </p:nvSpPr>
        <p:spPr bwMode="auto">
          <a:xfrm>
            <a:off x="6291263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10" name="Line 36"/>
          <p:cNvSpPr>
            <a:spLocks noChangeShapeType="1"/>
          </p:cNvSpPr>
          <p:nvPr/>
        </p:nvSpPr>
        <p:spPr bwMode="auto">
          <a:xfrm>
            <a:off x="6777038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11" name="Line 37"/>
          <p:cNvSpPr>
            <a:spLocks noChangeShapeType="1"/>
          </p:cNvSpPr>
          <p:nvPr/>
        </p:nvSpPr>
        <p:spPr bwMode="auto">
          <a:xfrm>
            <a:off x="1269206" y="2247603"/>
            <a:ext cx="0" cy="486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6129338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4293394" y="3787082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0" y="3746005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5" name="AutoShape 41"/>
          <p:cNvSpPr>
            <a:spLocks noChangeArrowheads="1"/>
          </p:cNvSpPr>
          <p:nvPr/>
        </p:nvSpPr>
        <p:spPr bwMode="auto">
          <a:xfrm>
            <a:off x="620317" y="3746005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6" name="AutoShape 42"/>
          <p:cNvSpPr>
            <a:spLocks noChangeArrowheads="1"/>
          </p:cNvSpPr>
          <p:nvPr/>
        </p:nvSpPr>
        <p:spPr bwMode="auto">
          <a:xfrm>
            <a:off x="4832748" y="3787081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7" name="AutoShape 43"/>
          <p:cNvSpPr>
            <a:spLocks noChangeArrowheads="1"/>
          </p:cNvSpPr>
          <p:nvPr/>
        </p:nvSpPr>
        <p:spPr bwMode="auto">
          <a:xfrm>
            <a:off x="6561536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8" name="Text Box 44"/>
          <p:cNvSpPr txBox="1">
            <a:spLocks noChangeArrowheads="1"/>
          </p:cNvSpPr>
          <p:nvPr/>
        </p:nvSpPr>
        <p:spPr bwMode="auto">
          <a:xfrm>
            <a:off x="971550" y="627757"/>
            <a:ext cx="4686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/>
              <a:t>Discendenza MATRILINEARE</a:t>
            </a:r>
          </a:p>
        </p:txBody>
      </p:sp>
      <p:sp>
        <p:nvSpPr>
          <p:cNvPr id="24619" name="Line 45"/>
          <p:cNvSpPr>
            <a:spLocks noChangeShapeType="1"/>
          </p:cNvSpPr>
          <p:nvPr/>
        </p:nvSpPr>
        <p:spPr bwMode="auto">
          <a:xfrm>
            <a:off x="5481637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0" name="Line 46"/>
          <p:cNvSpPr>
            <a:spLocks noChangeShapeType="1"/>
          </p:cNvSpPr>
          <p:nvPr/>
        </p:nvSpPr>
        <p:spPr bwMode="auto">
          <a:xfrm>
            <a:off x="5481637" y="2247603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6020991" y="2004715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22" name="Line 48"/>
          <p:cNvSpPr>
            <a:spLocks noChangeShapeType="1"/>
          </p:cNvSpPr>
          <p:nvPr/>
        </p:nvSpPr>
        <p:spPr bwMode="auto">
          <a:xfrm>
            <a:off x="1107281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3" name="Line 49"/>
          <p:cNvSpPr>
            <a:spLocks noChangeShapeType="1"/>
          </p:cNvSpPr>
          <p:nvPr/>
        </p:nvSpPr>
        <p:spPr bwMode="auto">
          <a:xfrm>
            <a:off x="1107281" y="2085975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1538288" y="2004715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25" name="Line 51"/>
          <p:cNvSpPr>
            <a:spLocks noChangeShapeType="1"/>
          </p:cNvSpPr>
          <p:nvPr/>
        </p:nvSpPr>
        <p:spPr bwMode="auto">
          <a:xfrm>
            <a:off x="2511030" y="3220046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6" name="Line 52"/>
          <p:cNvSpPr>
            <a:spLocks noChangeShapeType="1"/>
          </p:cNvSpPr>
          <p:nvPr/>
        </p:nvSpPr>
        <p:spPr bwMode="auto">
          <a:xfrm>
            <a:off x="2511030" y="3098602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7" name="Rectangle 53"/>
          <p:cNvSpPr>
            <a:spLocks noChangeArrowheads="1"/>
          </p:cNvSpPr>
          <p:nvPr/>
        </p:nvSpPr>
        <p:spPr bwMode="auto">
          <a:xfrm>
            <a:off x="2132410" y="3787081"/>
            <a:ext cx="485775" cy="325041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28" name="Text Box 54"/>
          <p:cNvSpPr txBox="1">
            <a:spLocks noChangeArrowheads="1"/>
          </p:cNvSpPr>
          <p:nvPr/>
        </p:nvSpPr>
        <p:spPr bwMode="auto">
          <a:xfrm>
            <a:off x="2132410" y="3868341"/>
            <a:ext cx="647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4629" name="Oval 55"/>
          <p:cNvSpPr>
            <a:spLocks noChangeArrowheads="1"/>
          </p:cNvSpPr>
          <p:nvPr/>
        </p:nvSpPr>
        <p:spPr bwMode="auto">
          <a:xfrm>
            <a:off x="3213497" y="1113533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30" name="AutoShape 56"/>
          <p:cNvSpPr>
            <a:spLocks noChangeArrowheads="1"/>
          </p:cNvSpPr>
          <p:nvPr/>
        </p:nvSpPr>
        <p:spPr bwMode="auto">
          <a:xfrm>
            <a:off x="2834880" y="3746005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160467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widescree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widescreen.potx</Template>
  <TotalTime>0</TotalTime>
  <Words>451</Words>
  <Application>Microsoft Macintosh PowerPoint</Application>
  <PresentationFormat>Personalizzato</PresentationFormat>
  <Paragraphs>128</Paragraphs>
  <Slides>30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2" baseType="lpstr">
      <vt:lpstr>ＭＳ Ｐゴシック</vt:lpstr>
      <vt:lpstr>Calibri</vt:lpstr>
      <vt:lpstr>Comic Sans MS</vt:lpstr>
      <vt:lpstr>Constantia</vt:lpstr>
      <vt:lpstr>Lucida Sans Unicode</vt:lpstr>
      <vt:lpstr>Tw Cen MT</vt:lpstr>
      <vt:lpstr>Verdana</vt:lpstr>
      <vt:lpstr>Webdings</vt:lpstr>
      <vt:lpstr>Wingdings</vt:lpstr>
      <vt:lpstr>Wingdings 2</vt:lpstr>
      <vt:lpstr>Presentazione widescreen</vt:lpstr>
      <vt:lpstr>Microsoft Draw</vt:lpstr>
      <vt:lpstr>Identità sociale / parentela </vt:lpstr>
      <vt:lpstr>Parentela basilare perché:</vt:lpstr>
      <vt:lpstr>Presentazione standard di PowerPoint</vt:lpstr>
      <vt:lpstr>Questione procreativa</vt:lpstr>
      <vt:lpstr>Diagrammi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parentela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Tabù dell’incesto Natura / cultura</vt:lpstr>
      <vt:lpstr>Cugini incrociati / Paralleli</vt:lpstr>
      <vt:lpstr>Matrimonio e alleanze</vt:lpstr>
      <vt:lpstr>Teminologie di parentela</vt:lpstr>
      <vt:lpstr>Principi di Kroeber</vt:lpstr>
      <vt:lpstr>Sistemi di parentela</vt:lpstr>
      <vt:lpstr>Presentazione standard di PowerPoint</vt:lpstr>
      <vt:lpstr>Sistema Eschimese</vt:lpstr>
      <vt:lpstr> Gruppo Domestico =/ Famiglia Modelli di residenza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2022-03-24T17:50:40Z</dcterms:modified>
  <cp:category/>
</cp:coreProperties>
</file>