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448" r:id="rId2"/>
    <p:sldId id="449" r:id="rId3"/>
    <p:sldId id="797" r:id="rId4"/>
    <p:sldId id="798" r:id="rId5"/>
    <p:sldId id="884" r:id="rId6"/>
    <p:sldId id="885" r:id="rId7"/>
    <p:sldId id="890" r:id="rId8"/>
    <p:sldId id="886" r:id="rId9"/>
    <p:sldId id="917" r:id="rId10"/>
    <p:sldId id="877" r:id="rId11"/>
    <p:sldId id="904" r:id="rId12"/>
    <p:sldId id="910" r:id="rId13"/>
    <p:sldId id="905" r:id="rId14"/>
    <p:sldId id="918" r:id="rId15"/>
    <p:sldId id="906" r:id="rId16"/>
    <p:sldId id="911" r:id="rId17"/>
    <p:sldId id="879" r:id="rId18"/>
    <p:sldId id="880" r:id="rId19"/>
    <p:sldId id="914" r:id="rId20"/>
    <p:sldId id="915" r:id="rId21"/>
    <p:sldId id="453" r:id="rId22"/>
    <p:sldId id="919" r:id="rId23"/>
    <p:sldId id="480" r:id="rId24"/>
    <p:sldId id="481" r:id="rId25"/>
    <p:sldId id="920" r:id="rId26"/>
    <p:sldId id="921" r:id="rId27"/>
    <p:sldId id="922" r:id="rId28"/>
    <p:sldId id="923" r:id="rId29"/>
    <p:sldId id="924" r:id="rId30"/>
    <p:sldId id="477" r:id="rId31"/>
    <p:sldId id="478" r:id="rId32"/>
    <p:sldId id="479" r:id="rId33"/>
    <p:sldId id="450" r:id="rId34"/>
    <p:sldId id="451" r:id="rId35"/>
    <p:sldId id="340" r:id="rId36"/>
    <p:sldId id="925" r:id="rId37"/>
    <p:sldId id="926" r:id="rId38"/>
    <p:sldId id="927" r:id="rId39"/>
    <p:sldId id="928" r:id="rId40"/>
    <p:sldId id="929" r:id="rId41"/>
    <p:sldId id="930" r:id="rId42"/>
    <p:sldId id="931" r:id="rId43"/>
    <p:sldId id="932" r:id="rId44"/>
    <p:sldId id="933" r:id="rId45"/>
    <p:sldId id="934" r:id="rId46"/>
    <p:sldId id="489" r:id="rId47"/>
    <p:sldId id="454" r:id="rId48"/>
    <p:sldId id="455" r:id="rId49"/>
    <p:sldId id="456" r:id="rId50"/>
    <p:sldId id="457" r:id="rId51"/>
    <p:sldId id="458" r:id="rId52"/>
    <p:sldId id="459" r:id="rId53"/>
    <p:sldId id="460" r:id="rId54"/>
    <p:sldId id="461" r:id="rId55"/>
    <p:sldId id="462" r:id="rId56"/>
    <p:sldId id="463" r:id="rId57"/>
    <p:sldId id="464" r:id="rId58"/>
    <p:sldId id="465" r:id="rId59"/>
    <p:sldId id="466" r:id="rId60"/>
    <p:sldId id="467" r:id="rId61"/>
    <p:sldId id="468" r:id="rId62"/>
    <p:sldId id="469" r:id="rId63"/>
    <p:sldId id="470" r:id="rId64"/>
    <p:sldId id="471" r:id="rId65"/>
    <p:sldId id="472" r:id="rId66"/>
    <p:sldId id="473" r:id="rId67"/>
    <p:sldId id="474" r:id="rId68"/>
    <p:sldId id="475" r:id="rId69"/>
    <p:sldId id="452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berto Tommasini" initials="AT" lastIdx="2" clrIdx="0">
    <p:extLst>
      <p:ext uri="{19B8F6BF-5375-455C-9EA6-DF929625EA0E}">
        <p15:presenceInfo xmlns:p15="http://schemas.microsoft.com/office/powerpoint/2012/main" userId="4ed976f799c97d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92" autoAdjust="0"/>
    <p:restoredTop sz="94660"/>
  </p:normalViewPr>
  <p:slideViewPr>
    <p:cSldViewPr snapToGrid="0">
      <p:cViewPr>
        <p:scale>
          <a:sx n="97" d="100"/>
          <a:sy n="97" d="100"/>
        </p:scale>
        <p:origin x="325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B457C-BFDD-48CD-8ECD-CBDDBC2D4E1E}" type="datetimeFigureOut">
              <a:rPr lang="it-IT" smtClean="0"/>
              <a:t>25/03/2022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D3972-1BAF-4870-8D69-05E9CA4EEE3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6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5E7407F0-4E0D-4BFA-A5F8-B73BFB7996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A02320-7C4B-4A4A-9C8B-88D2EA26B9C9}" type="slidenum"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pPr/>
              <a:t>10</a:t>
            </a:fld>
            <a:endParaRPr lang="en-US" altLang="en-US" sz="12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52226" name="Rectangle 7">
            <a:extLst>
              <a:ext uri="{FF2B5EF4-FFF2-40B4-BE49-F238E27FC236}">
                <a16:creationId xmlns:a16="http://schemas.microsoft.com/office/drawing/2014/main" id="{1FBD5A58-A581-4631-BD54-309251CB605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92D2782B-2D6C-49EE-9B5A-A42B618A6351}" type="slidenum"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pPr algn="r"/>
              <a:t>10</a:t>
            </a:fld>
            <a:endParaRPr lang="en-US" altLang="en-US" sz="12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14865BEE-FB31-48CB-BB7E-F5DCCC2CF1E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978373D7-EFFD-45A4-946C-412AD7BA0C2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B0491FEF-67AF-4780-B42A-F75C478323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E23F1D7-1E54-4B0F-BD18-D4603636494C}" type="slidenum"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pPr/>
              <a:t>12</a:t>
            </a:fld>
            <a:endParaRPr lang="en-US" altLang="en-US" sz="12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55298" name="Rectangle 7">
            <a:extLst>
              <a:ext uri="{FF2B5EF4-FFF2-40B4-BE49-F238E27FC236}">
                <a16:creationId xmlns:a16="http://schemas.microsoft.com/office/drawing/2014/main" id="{E951823C-B445-4F48-8174-BC778512912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A687103C-914D-45E9-80DA-EBD515738BA5}" type="slidenum"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pPr algn="r"/>
              <a:t>12</a:t>
            </a:fld>
            <a:endParaRPr lang="en-US" altLang="en-US" sz="12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67D02172-0854-4B55-86C6-2C139FA92FB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EEEB584B-64CB-4529-BE74-759D0CE4061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CA83893C-3D2E-4E52-9FDA-D6F87CB02B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E2B4398-165C-40A8-BCBC-32F8B220A325}" type="slidenum"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pPr/>
              <a:t>14</a:t>
            </a:fld>
            <a:endParaRPr lang="en-US" altLang="en-US" sz="12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58370" name="Rectangle 7">
            <a:extLst>
              <a:ext uri="{FF2B5EF4-FFF2-40B4-BE49-F238E27FC236}">
                <a16:creationId xmlns:a16="http://schemas.microsoft.com/office/drawing/2014/main" id="{2B361AA5-B77D-41ED-A8DF-DCAB69DE2B8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6CF60BCE-FFA1-47F5-A299-2B8151148F5B}" type="slidenum"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pPr algn="r"/>
              <a:t>14</a:t>
            </a:fld>
            <a:endParaRPr lang="en-US" altLang="en-US" sz="12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7E224426-0D81-4D23-ADD2-75A3B097D60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BB582FFD-CE35-4415-90D8-29FEDD1F6E8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262C-ED3E-4EB6-B9A1-516817463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D5C9D-94F2-49DD-8409-FB4B44BFE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CC023-129F-4845-9131-E47BE8DF6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25/03/2022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7A9CE-7F25-44FD-A150-3886F1F32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15EA3-A78B-48C5-9AE5-07E89C151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12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FE883-27EA-4FF9-94D5-07DC3A9B9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DB27E-8C75-4427-B14A-0C38206CC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9C496-B303-4C35-B5A0-AE71F3C9D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25/03/2022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1E00C-9266-4F41-8D5F-95511E4B8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7CA02-3611-420B-B740-1C49477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6342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2C1974-1395-4428-AFFB-655813308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AE611-3F67-43F3-A0FE-26A8BC00C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18EED-6A96-496D-BFA6-2798597D8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25/03/2022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DB7A5-10B5-4636-AADD-42DFC9F64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F7D10-AFC2-45B0-A47F-5377F9770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832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F7A7AB-6A6E-4001-9A12-7FE911374C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04F290-9098-4AC6-B744-CB905C3741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FA89C8-23FE-4667-B01F-CAA4B36E64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F7985-1C83-4741-AB24-344D8A910CA5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08243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AE31F35-19B0-4F93-A30A-2CECABB8FF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C9B41ED-D952-4A39-9E27-FE38F0E7EA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E53CBF7-F0A5-470C-9972-FDA206AB45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9E7495-8DF4-4424-A0EC-0C5853E20126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5985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007CE-A28A-4E76-9F3C-7B3AADCF5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5453A-0BEE-4AE8-978E-24F4A504B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4A8DD-C761-49D4-B1D3-985E1379F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25/03/2022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9EEB0-5914-42FE-BEDE-D23D15CB7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5610E-8056-4812-9150-CE5B57B19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336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0304-FE3D-4242-B10C-8C9B98D3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F44C9-B021-4053-AA20-444AA16EB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60809-C831-4F47-AB61-E860EA06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25/03/2022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729C5-844C-46D0-9015-C745A02BF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71FB0-2077-49A9-A79D-9082FCEE3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68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27F3-E3A2-488E-B15A-297605ADC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5127A-93C7-4936-8CFD-85AEC241B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B6582F-03D9-452C-8FFC-57DE3427D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BB572-B33A-4ED1-902A-D7C67A37F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25/03/2022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D17F3-64B8-424A-BA89-8713CD627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4BBA0-B489-40A7-885A-DD20B8FA7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239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026D2-84FA-4039-83A0-7598E705F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CB3B6-A693-47E1-AE44-11FB21B5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C975F-C2D5-4CD3-B17F-25F0123AD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D1673-D909-4CE2-9882-FE0012E1D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00C96-F6D0-4EBB-A67F-AAE46E818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0ADCCB-25DE-4826-8E6A-FEFFC82A2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25/03/2022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49DDEB-8500-49C2-9328-1A918CD2E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488531-5FA5-455D-A8E0-A078BEAB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26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82A57-44B7-47F8-8E5F-5F145D9D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C3E17E-96DC-4F76-8DA7-5A69EF620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25/03/2022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6C667A-0EF9-456A-A353-549360FC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D2AE2-9DD0-4FB7-BB72-A21D3A8A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204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13EFBD-E07E-4750-BEC1-63B88B5AE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25/03/2022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96E8B7-9C36-45F4-829B-16D4E241A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8FE94-AE16-4407-83C1-BB2CBCC09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63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6E90A-EAEB-4BF3-A283-9EBAE2E69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0DE45-B9EF-4E5F-8DD7-06A1A9765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99F6AF-BF9B-4740-8200-4232E067A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9996B4-8126-4DB8-BA4B-B6F6F203C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25/03/2022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A8AA5-5492-4051-AACC-903A5557B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FD5A9-05E3-4FEF-AF6C-F221365E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895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41A64-A256-4A0D-BAD5-8F19E8DB4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5108C0-8887-4158-ABE6-458FF2CBF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229FE7-FFF0-4446-B6ED-AACE87203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77890-BC79-4DFD-907A-F055FF2C4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33E83-5B70-478A-811F-D68EF46544F0}" type="datetimeFigureOut">
              <a:rPr lang="it-IT" smtClean="0"/>
              <a:t>25/03/2022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84AA8-A2DD-439D-AB01-1745BE0D1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12BE5-4667-4A65-9766-DDCF6064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31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C4D6E4-55BA-4759-8E16-84513966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2052D-1DEA-41CE-8F20-4F78A844E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6D6B5-728B-402A-8C13-A20A5625DA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33E83-5B70-478A-811F-D68EF46544F0}" type="datetimeFigureOut">
              <a:rPr lang="it-IT" smtClean="0"/>
              <a:t>25/03/2022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3A8FD-C903-4A89-8E3B-F97652A5E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477CF-C2CB-47D4-AA2B-2815B088D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3D03F-1C1C-44C3-AC98-472873C5490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320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logo burlo_colore">
            <a:extLst>
              <a:ext uri="{FF2B5EF4-FFF2-40B4-BE49-F238E27FC236}">
                <a16:creationId xmlns:a16="http://schemas.microsoft.com/office/drawing/2014/main" id="{4AF791C3-F6F5-4EA4-B52D-FD3A38049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16" y="5653801"/>
            <a:ext cx="2458845" cy="81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blue logo with white text&#10;&#10;Description automatically generated with low confidence">
            <a:extLst>
              <a:ext uri="{FF2B5EF4-FFF2-40B4-BE49-F238E27FC236}">
                <a16:creationId xmlns:a16="http://schemas.microsoft.com/office/drawing/2014/main" id="{AABA17F6-DC7D-4E81-A3A2-92D63C4C6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8" y="5645903"/>
            <a:ext cx="2458845" cy="8268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B5E890-2D59-483F-B3C1-8D5EC1DF318C}"/>
              </a:ext>
            </a:extLst>
          </p:cNvPr>
          <p:cNvSpPr txBox="1"/>
          <p:nvPr/>
        </p:nvSpPr>
        <p:spPr>
          <a:xfrm>
            <a:off x="6615741" y="5736171"/>
            <a:ext cx="3091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Alberto Tommasini</a:t>
            </a:r>
            <a:r>
              <a:rPr lang="en-US" dirty="0"/>
              <a:t> </a:t>
            </a:r>
          </a:p>
          <a:p>
            <a:r>
              <a:rPr lang="en-US" sz="1600" dirty="0"/>
              <a:t>alberto.tommasini@burlo.trieste.it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F6D9F7-CD18-4A61-BC7D-896374CFBBEC}"/>
              </a:ext>
            </a:extLst>
          </p:cNvPr>
          <p:cNvSpPr txBox="1"/>
          <p:nvPr/>
        </p:nvSpPr>
        <p:spPr>
          <a:xfrm>
            <a:off x="1196698" y="840757"/>
            <a:ext cx="992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</a:rPr>
              <a:t>PATOLOGIA GENERALE</a:t>
            </a:r>
          </a:p>
        </p:txBody>
      </p:sp>
    </p:spTree>
    <p:extLst>
      <p:ext uri="{BB962C8B-B14F-4D97-AF65-F5344CB8AC3E}">
        <p14:creationId xmlns:p14="http://schemas.microsoft.com/office/powerpoint/2010/main" val="1114086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53A6907E-82DB-48F2-A39E-B47F459B0FC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08214" y="215901"/>
            <a:ext cx="7788275" cy="765175"/>
          </a:xfrm>
          <a:ln w="12700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en-US" sz="4200">
                <a:latin typeface="Arial" panose="020B0604020202020204" pitchFamily="34" charset="0"/>
                <a:cs typeface="Arial" panose="020B0604020202020204" pitchFamily="34" charset="0"/>
              </a:rPr>
              <a:t>Riparazione del danno tissutale</a:t>
            </a:r>
          </a:p>
        </p:txBody>
      </p:sp>
      <p:sp>
        <p:nvSpPr>
          <p:cNvPr id="607235" name="Rectangle 3">
            <a:extLst>
              <a:ext uri="{FF2B5EF4-FFF2-40B4-BE49-F238E27FC236}">
                <a16:creationId xmlns:a16="http://schemas.microsoft.com/office/drawing/2014/main" id="{CCDAC748-FC50-4CF7-89FB-2E0DF5DF8AD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93850" y="1268413"/>
            <a:ext cx="9074150" cy="3168650"/>
          </a:xfrm>
        </p:spPr>
        <p:txBody>
          <a:bodyPr/>
          <a:lstStyle/>
          <a:p>
            <a:pPr algn="just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Due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principali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modalità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en-US" alt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Rigenerazione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it-IT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Sostituzione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8DA9C8-EB54-0444-8BBA-7B86026E1E33}"/>
              </a:ext>
            </a:extLst>
          </p:cNvPr>
          <p:cNvSpPr txBox="1"/>
          <p:nvPr/>
        </p:nvSpPr>
        <p:spPr>
          <a:xfrm>
            <a:off x="1595439" y="4652963"/>
            <a:ext cx="9001125" cy="16938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2600" dirty="0">
                <a:solidFill>
                  <a:srgbClr val="00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entrambe le modalità è previsto l’intervento di cellule (soprattutto </a:t>
            </a:r>
            <a:r>
              <a:rPr lang="it-IT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macrofagi</a:t>
            </a:r>
            <a:r>
              <a:rPr lang="it-IT" sz="2600" dirty="0">
                <a:solidFill>
                  <a:srgbClr val="00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fibroblasti</a:t>
            </a:r>
            <a:r>
              <a:rPr lang="it-IT" sz="2600" dirty="0">
                <a:solidFill>
                  <a:srgbClr val="00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che coordinano la riparazione tramite la produzione e il rilascio di </a:t>
            </a:r>
            <a:r>
              <a:rPr lang="it-IT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citochine</a:t>
            </a:r>
            <a:r>
              <a:rPr lang="it-IT" sz="2600" dirty="0">
                <a:solidFill>
                  <a:srgbClr val="00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fattori di crescita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07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2D58458D-84D5-44ED-A135-BC6DA358AF9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98663" y="188913"/>
            <a:ext cx="8229600" cy="863600"/>
          </a:xfrm>
        </p:spPr>
        <p:txBody>
          <a:bodyPr/>
          <a:lstStyle/>
          <a:p>
            <a:r>
              <a:rPr lang="it-IT" altLang="it-IT" sz="4800" dirty="0">
                <a:latin typeface="+mn-lt"/>
                <a:cs typeface="Arial" panose="020B0604020202020204" pitchFamily="34" charset="0"/>
              </a:rPr>
              <a:t>Rigenerazione 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24F351CE-ED9C-40A2-8685-971131FF0B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1" y="1196976"/>
            <a:ext cx="8964613" cy="4608513"/>
          </a:xfrm>
        </p:spPr>
        <p:txBody>
          <a:bodyPr/>
          <a:lstStyle/>
          <a:p>
            <a:pPr algn="just"/>
            <a:r>
              <a:rPr lang="it-IT" altLang="it-IT" sz="3000" dirty="0">
                <a:cs typeface="Arial" panose="020B0604020202020204" pitchFamily="34" charset="0"/>
              </a:rPr>
              <a:t>Si verifica nei </a:t>
            </a:r>
            <a:r>
              <a:rPr lang="it-IT" altLang="it-IT" sz="3000" b="1" dirty="0">
                <a:cs typeface="Arial" panose="020B0604020202020204" pitchFamily="34" charset="0"/>
              </a:rPr>
              <a:t>tessuti labili </a:t>
            </a:r>
            <a:r>
              <a:rPr lang="it-IT" altLang="it-IT" dirty="0">
                <a:cs typeface="Arial" panose="020B0604020202020204" pitchFamily="34" charset="0"/>
              </a:rPr>
              <a:t>(epiteli) </a:t>
            </a:r>
            <a:r>
              <a:rPr lang="it-IT" altLang="it-IT" sz="3000" b="1" dirty="0">
                <a:cs typeface="Arial" panose="020B0604020202020204" pitchFamily="34" charset="0"/>
              </a:rPr>
              <a:t>e stabili </a:t>
            </a:r>
            <a:r>
              <a:rPr lang="it-IT" altLang="it-IT" dirty="0">
                <a:cs typeface="Arial" panose="020B0604020202020204" pitchFamily="34" charset="0"/>
              </a:rPr>
              <a:t>(epatociti, pneumociti,  epitelio dei tubuli renali)</a:t>
            </a:r>
          </a:p>
          <a:p>
            <a:pPr algn="just"/>
            <a:endParaRPr lang="it-IT" altLang="it-IT" dirty="0">
              <a:cs typeface="Arial" panose="020B0604020202020204" pitchFamily="34" charset="0"/>
            </a:endParaRPr>
          </a:p>
          <a:p>
            <a:pPr algn="just"/>
            <a:r>
              <a:rPr lang="it-IT" altLang="it-IT" sz="3000" dirty="0">
                <a:cs typeface="Arial" panose="020B0604020202020204" pitchFamily="34" charset="0"/>
              </a:rPr>
              <a:t> La lesione tessutale non ha intaccato profondamente il tessuto connettivo di supporto (per es., ferite superficiali)</a:t>
            </a:r>
          </a:p>
          <a:p>
            <a:pPr algn="just"/>
            <a:endParaRPr lang="it-IT" altLang="it-IT" sz="3000" dirty="0">
              <a:cs typeface="Arial" panose="020B0604020202020204" pitchFamily="34" charset="0"/>
            </a:endParaRPr>
          </a:p>
          <a:p>
            <a:pPr algn="just"/>
            <a:r>
              <a:rPr lang="it-IT" altLang="it-IT" sz="3000" dirty="0">
                <a:cs typeface="Arial" panose="020B0604020202020204" pitchFamily="34" charset="0"/>
              </a:rPr>
              <a:t>I tessuti vengono ricostruiti da cellule uguali o molto simili a quelle danneggiate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92D5C9ED-1B9E-4EAB-A8D9-73B7574F721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08214" y="-100013"/>
            <a:ext cx="7788275" cy="765176"/>
          </a:xfrm>
        </p:spPr>
        <p:txBody>
          <a:bodyPr/>
          <a:lstStyle/>
          <a:p>
            <a:r>
              <a:rPr lang="en-US" alt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Riparazione</a:t>
            </a:r>
            <a:r>
              <a:rPr lang="en-US" alt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alt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danno</a:t>
            </a:r>
            <a:r>
              <a:rPr lang="en-US" alt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tissutale</a:t>
            </a:r>
            <a:endParaRPr lang="en-US" alt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74" name="Picture 4">
            <a:extLst>
              <a:ext uri="{FF2B5EF4-FFF2-40B4-BE49-F238E27FC236}">
                <a16:creationId xmlns:a16="http://schemas.microsoft.com/office/drawing/2014/main" id="{508AEA63-EDB1-47F2-983F-95C273B72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836613"/>
            <a:ext cx="474345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ECBCDF7-98B2-4D45-BB10-AD0465E11C11}"/>
              </a:ext>
            </a:extLst>
          </p:cNvPr>
          <p:cNvSpPr txBox="1"/>
          <p:nvPr/>
        </p:nvSpPr>
        <p:spPr>
          <a:xfrm>
            <a:off x="1558925" y="2722564"/>
            <a:ext cx="429418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82563" indent="-182563" algn="just">
              <a:buFont typeface="Arial" panose="020B0604020202020204" pitchFamily="34" charset="0"/>
              <a:buChar char="•"/>
              <a:defRPr/>
            </a:pPr>
            <a:r>
              <a:rPr lang="en-US" altLang="en-US" b="1" u="sng" dirty="0" err="1">
                <a:solidFill>
                  <a:srgbClr val="00602B"/>
                </a:solidFill>
                <a:latin typeface="Arial" charset="0"/>
                <a:cs typeface="Arial" charset="0"/>
              </a:rPr>
              <a:t>Risoluzione</a:t>
            </a:r>
            <a:r>
              <a:rPr lang="en-US" altLang="en-US" dirty="0">
                <a:solidFill>
                  <a:srgbClr val="111111"/>
                </a:solidFill>
                <a:latin typeface="Arial" charset="0"/>
                <a:cs typeface="Arial" charset="0"/>
              </a:rPr>
              <a:t>:</a:t>
            </a:r>
          </a:p>
          <a:p>
            <a:pPr algn="just">
              <a:defRPr/>
            </a:pPr>
            <a:r>
              <a:rPr lang="en-US" altLang="en-US" dirty="0" err="1">
                <a:solidFill>
                  <a:srgbClr val="111111"/>
                </a:solidFill>
                <a:latin typeface="Arial" charset="0"/>
                <a:cs typeface="Arial" charset="0"/>
              </a:rPr>
              <a:t>modesto</a:t>
            </a:r>
            <a:r>
              <a:rPr lang="en-US" altLang="en-US" dirty="0">
                <a:solidFill>
                  <a:srgbClr val="11111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dirty="0" err="1">
                <a:solidFill>
                  <a:srgbClr val="111111"/>
                </a:solidFill>
                <a:latin typeface="Arial" charset="0"/>
                <a:cs typeface="Arial" charset="0"/>
              </a:rPr>
              <a:t>danno</a:t>
            </a:r>
            <a:r>
              <a:rPr lang="en-US" altLang="en-US" dirty="0">
                <a:solidFill>
                  <a:srgbClr val="11111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dirty="0" err="1">
                <a:solidFill>
                  <a:srgbClr val="111111"/>
                </a:solidFill>
                <a:latin typeface="Arial" charset="0"/>
                <a:cs typeface="Arial" charset="0"/>
              </a:rPr>
              <a:t>tessutale</a:t>
            </a:r>
            <a:r>
              <a:rPr lang="en-US" altLang="en-US" dirty="0">
                <a:solidFill>
                  <a:srgbClr val="111111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dirty="0" err="1">
                <a:solidFill>
                  <a:srgbClr val="FF0000"/>
                </a:solidFill>
                <a:latin typeface="Arial" charset="0"/>
                <a:cs typeface="Arial" charset="0"/>
              </a:rPr>
              <a:t>rigenerazione</a:t>
            </a:r>
            <a:r>
              <a:rPr lang="en-US" altLang="en-US" dirty="0">
                <a:solidFill>
                  <a:srgbClr val="111111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dirty="0" err="1">
                <a:solidFill>
                  <a:srgbClr val="111111"/>
                </a:solidFill>
                <a:latin typeface="Arial" charset="0"/>
                <a:cs typeface="Arial" charset="0"/>
              </a:rPr>
              <a:t>rapido</a:t>
            </a:r>
            <a:r>
              <a:rPr lang="en-US" altLang="en-US" dirty="0">
                <a:solidFill>
                  <a:srgbClr val="11111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dirty="0" err="1">
                <a:solidFill>
                  <a:srgbClr val="111111"/>
                </a:solidFill>
                <a:latin typeface="Arial" charset="0"/>
                <a:cs typeface="Arial" charset="0"/>
              </a:rPr>
              <a:t>ripristino</a:t>
            </a:r>
            <a:r>
              <a:rPr lang="en-US" altLang="en-US" dirty="0">
                <a:solidFill>
                  <a:srgbClr val="111111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dirty="0" err="1">
                <a:solidFill>
                  <a:srgbClr val="111111"/>
                </a:solidFill>
                <a:latin typeface="Arial" charset="0"/>
                <a:cs typeface="Arial" charset="0"/>
              </a:rPr>
              <a:t>dell’omeostasi</a:t>
            </a:r>
            <a:endParaRPr lang="it-IT" dirty="0">
              <a:solidFill>
                <a:srgbClr val="11111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0321A28-F56A-6A46-8667-52DEEC684B9D}"/>
              </a:ext>
            </a:extLst>
          </p:cNvPr>
          <p:cNvSpPr/>
          <p:nvPr/>
        </p:nvSpPr>
        <p:spPr bwMode="auto">
          <a:xfrm>
            <a:off x="8328026" y="2420938"/>
            <a:ext cx="2232025" cy="38163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80179427-345D-40F7-8369-F352486D84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9388" y="-100013"/>
            <a:ext cx="10245125" cy="1582738"/>
          </a:xfrm>
        </p:spPr>
        <p:txBody>
          <a:bodyPr>
            <a:normAutofit/>
          </a:bodyPr>
          <a:lstStyle/>
          <a:p>
            <a:r>
              <a:rPr lang="it-IT" altLang="it-IT" sz="3800" b="1" dirty="0">
                <a:latin typeface="Arial" panose="020B0604020202020204" pitchFamily="34" charset="0"/>
                <a:cs typeface="Arial" panose="020B0604020202020204" pitchFamily="34" charset="0"/>
              </a:rPr>
              <a:t>Sostituzione: riparazione con deposizione di tessuto connettivo cicatriziale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22458CE-6C5B-4AAC-96A7-4A28260C8F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9" y="1484313"/>
            <a:ext cx="8785225" cy="4754562"/>
          </a:xfrm>
        </p:spPr>
        <p:txBody>
          <a:bodyPr/>
          <a:lstStyle/>
          <a:p>
            <a:pPr algn="just"/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Si verifica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sempre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 nei tessuti perenni incapaci di rigenerare (cellule nervose, miocardiociti, cellule muscolari scheletriche)</a:t>
            </a:r>
          </a:p>
          <a:p>
            <a:pPr algn="just"/>
            <a:endParaRPr lang="it-IT" altLang="it-I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Coinvolge anche i tessuti labili e stabili in presenza di lesioni gravi ed estese (ferite profonde, estesa e marcata necrosi, ecc.)</a:t>
            </a:r>
          </a:p>
          <a:p>
            <a:pPr algn="just"/>
            <a:endParaRPr lang="it-IT" altLang="it-I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In presenza di danno prolungato, spesso sostenuto da grave flogosi cronica, la deposizione di una grande quantità di collagene sfocia in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fibrosi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it-IT" altLang="it-IT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altLang="it-IT" sz="1800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altLang="it-IT" sz="1800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77405EC5-2CDA-4A51-92AC-23F6B8F3A5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08214" y="-100013"/>
            <a:ext cx="7788275" cy="765176"/>
          </a:xfrm>
        </p:spPr>
        <p:txBody>
          <a:bodyPr/>
          <a:lstStyle/>
          <a:p>
            <a:r>
              <a:rPr lang="en-US" altLang="en-US" sz="4200">
                <a:latin typeface="Arial" panose="020B0604020202020204" pitchFamily="34" charset="0"/>
                <a:cs typeface="Arial" panose="020B0604020202020204" pitchFamily="34" charset="0"/>
              </a:rPr>
              <a:t>Riparazione del danno tissutale</a:t>
            </a:r>
          </a:p>
        </p:txBody>
      </p:sp>
      <p:pic>
        <p:nvPicPr>
          <p:cNvPr id="57346" name="Picture 4">
            <a:extLst>
              <a:ext uri="{FF2B5EF4-FFF2-40B4-BE49-F238E27FC236}">
                <a16:creationId xmlns:a16="http://schemas.microsoft.com/office/drawing/2014/main" id="{4B376E2B-B7BB-4F3D-862C-263927839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836613"/>
            <a:ext cx="474345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ECBCDF7-98B2-4D45-BB10-AD0465E11C11}"/>
              </a:ext>
            </a:extLst>
          </p:cNvPr>
          <p:cNvSpPr txBox="1"/>
          <p:nvPr/>
        </p:nvSpPr>
        <p:spPr>
          <a:xfrm>
            <a:off x="1558925" y="836614"/>
            <a:ext cx="429418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82563" indent="-182563" algn="just">
              <a:buFont typeface="Arial" panose="020B0604020202020204" pitchFamily="34" charset="0"/>
              <a:buChar char="•"/>
              <a:defRPr/>
            </a:pPr>
            <a:r>
              <a:rPr lang="en-US" altLang="en-US" b="1" u="sng">
                <a:solidFill>
                  <a:srgbClr val="00602B"/>
                </a:solidFill>
                <a:latin typeface="Arial" charset="0"/>
                <a:cs typeface="Arial" charset="0"/>
              </a:rPr>
              <a:t>Risoluzione</a:t>
            </a:r>
            <a:r>
              <a:rPr lang="en-US" altLang="en-US">
                <a:solidFill>
                  <a:srgbClr val="111111"/>
                </a:solidFill>
                <a:latin typeface="Arial" charset="0"/>
                <a:cs typeface="Arial" charset="0"/>
              </a:rPr>
              <a:t>:</a:t>
            </a:r>
          </a:p>
          <a:p>
            <a:pPr algn="just">
              <a:defRPr/>
            </a:pPr>
            <a:r>
              <a:rPr lang="en-US" altLang="en-US">
                <a:solidFill>
                  <a:srgbClr val="111111"/>
                </a:solidFill>
                <a:latin typeface="Arial" charset="0"/>
                <a:cs typeface="Arial" charset="0"/>
              </a:rPr>
              <a:t>modesto danno tessutale, rigenerazione, rapido ripristino dell’omeostasi</a:t>
            </a:r>
            <a:endParaRPr lang="it-IT">
              <a:solidFill>
                <a:srgbClr val="111111"/>
              </a:solidFill>
            </a:endParaRPr>
          </a:p>
        </p:txBody>
      </p:sp>
      <p:sp>
        <p:nvSpPr>
          <p:cNvPr id="607235" name="Rectangle 3">
            <a:extLst>
              <a:ext uri="{FF2B5EF4-FFF2-40B4-BE49-F238E27FC236}">
                <a16:creationId xmlns:a16="http://schemas.microsoft.com/office/drawing/2014/main" id="{19AAE00E-476B-5641-A959-8D16F46E699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58925" y="3451225"/>
            <a:ext cx="4294188" cy="2808288"/>
          </a:xfrm>
          <a:noFill/>
        </p:spPr>
        <p:txBody>
          <a:bodyPr/>
          <a:lstStyle/>
          <a:p>
            <a:pPr marL="182563" indent="-182563" algn="just">
              <a:defRPr/>
            </a:pPr>
            <a:r>
              <a:rPr lang="it-IT" altLang="en-US" sz="2400" b="1" u="sng">
                <a:solidFill>
                  <a:srgbClr val="FF0000"/>
                </a:solidFill>
                <a:latin typeface="Arial" charset="0"/>
                <a:cs typeface="Arial" charset="0"/>
              </a:rPr>
              <a:t>Sostituzione</a:t>
            </a:r>
            <a:r>
              <a:rPr lang="it-IT" altLang="en-US" sz="240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it-IT" altLang="en-US" sz="2400">
                <a:solidFill>
                  <a:srgbClr val="111111"/>
                </a:solidFill>
                <a:latin typeface="Arial" charset="0"/>
                <a:cs typeface="Arial" charset="0"/>
              </a:rPr>
              <a:t>del tessuto danneggiato con connettivo (</a:t>
            </a:r>
            <a:r>
              <a:rPr lang="it-IT" altLang="en-US" sz="2400" b="1">
                <a:solidFill>
                  <a:srgbClr val="111111"/>
                </a:solidFill>
                <a:latin typeface="Arial" charset="0"/>
                <a:cs typeface="Arial" charset="0"/>
              </a:rPr>
              <a:t>cicatrice</a:t>
            </a:r>
            <a:r>
              <a:rPr lang="it-IT" altLang="en-US" sz="2400">
                <a:solidFill>
                  <a:srgbClr val="111111"/>
                </a:solidFill>
                <a:latin typeface="Arial" charset="0"/>
                <a:cs typeface="Arial" charset="0"/>
              </a:rPr>
              <a:t>, fibrosi); </a:t>
            </a:r>
          </a:p>
          <a:p>
            <a:pPr marL="0" indent="0" algn="just">
              <a:buNone/>
              <a:defRPr/>
            </a:pPr>
            <a:r>
              <a:rPr lang="it-IT" altLang="en-US" sz="2400">
                <a:solidFill>
                  <a:srgbClr val="111111"/>
                </a:solidFill>
                <a:latin typeface="Arial" charset="0"/>
                <a:cs typeface="Arial" charset="0"/>
              </a:rPr>
              <a:t>(1) </a:t>
            </a:r>
            <a:r>
              <a:rPr lang="it-IT" altLang="en-US" sz="2400" b="1" u="sng">
                <a:solidFill>
                  <a:srgbClr val="111111"/>
                </a:solidFill>
                <a:latin typeface="Arial" charset="0"/>
                <a:cs typeface="Arial" charset="0"/>
              </a:rPr>
              <a:t>esteso danno</a:t>
            </a:r>
            <a:r>
              <a:rPr lang="it-IT" altLang="en-US" sz="2400">
                <a:solidFill>
                  <a:srgbClr val="111111"/>
                </a:solidFill>
                <a:latin typeface="Arial" charset="0"/>
                <a:cs typeface="Arial" charset="0"/>
              </a:rPr>
              <a:t> tissutale (anche matrice extracellulare);</a:t>
            </a:r>
          </a:p>
          <a:p>
            <a:pPr marL="0" indent="0" algn="just">
              <a:buNone/>
              <a:defRPr/>
            </a:pPr>
            <a:r>
              <a:rPr lang="it-IT" altLang="en-US" sz="2400">
                <a:solidFill>
                  <a:srgbClr val="111111"/>
                </a:solidFill>
                <a:latin typeface="Arial" charset="0"/>
                <a:cs typeface="Arial" charset="0"/>
              </a:rPr>
              <a:t>(2) </a:t>
            </a:r>
            <a:r>
              <a:rPr lang="it-IT" altLang="en-US" sz="2400" b="1" u="sng">
                <a:solidFill>
                  <a:srgbClr val="111111"/>
                </a:solidFill>
                <a:latin typeface="Arial" charset="0"/>
                <a:cs typeface="Arial" charset="0"/>
              </a:rPr>
              <a:t>sempre</a:t>
            </a:r>
            <a:r>
              <a:rPr lang="it-IT" altLang="en-US" sz="2400">
                <a:solidFill>
                  <a:srgbClr val="111111"/>
                </a:solidFill>
                <a:latin typeface="Arial" charset="0"/>
                <a:cs typeface="Arial" charset="0"/>
              </a:rPr>
              <a:t> in tessuti che </a:t>
            </a:r>
            <a:r>
              <a:rPr lang="it-IT" altLang="en-US" sz="2400" b="1" u="sng">
                <a:solidFill>
                  <a:srgbClr val="111111"/>
                </a:solidFill>
                <a:latin typeface="Arial" charset="0"/>
                <a:cs typeface="Arial" charset="0"/>
              </a:rPr>
              <a:t>non rigenerano</a:t>
            </a:r>
            <a:endParaRPr lang="en-US" altLang="en-US" sz="2400" b="1" u="sng">
              <a:solidFill>
                <a:srgbClr val="11111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07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olo 1">
            <a:extLst>
              <a:ext uri="{FF2B5EF4-FFF2-40B4-BE49-F238E27FC236}">
                <a16:creationId xmlns:a16="http://schemas.microsoft.com/office/drawing/2014/main" id="{0E489CA3-270C-4626-BC1F-E137EB5A98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-26988"/>
            <a:ext cx="9144000" cy="674688"/>
          </a:xfrm>
        </p:spPr>
        <p:txBody>
          <a:bodyPr/>
          <a:lstStyle/>
          <a:p>
            <a:r>
              <a:rPr lang="it-IT" altLang="it-IT" sz="3800">
                <a:latin typeface="Arial" panose="020B0604020202020204" pitchFamily="34" charset="0"/>
                <a:cs typeface="Arial" panose="020B0604020202020204" pitchFamily="34" charset="0"/>
              </a:rPr>
              <a:t>Pulmonary fibrosis </a:t>
            </a:r>
            <a:r>
              <a:rPr lang="it-IT" altLang="it-IT" sz="2800">
                <a:latin typeface="Arial" panose="020B0604020202020204" pitchFamily="34" charset="0"/>
                <a:cs typeface="Arial" panose="020B0604020202020204" pitchFamily="34" charset="0"/>
              </a:rPr>
              <a:t>(stained for collagen)</a:t>
            </a:r>
            <a:r>
              <a:rPr lang="it-IT" altLang="it-IT" sz="3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9394" name="Picture 6" descr="Risultati immagini per pulmonary fibrosis histology trichromic">
            <a:extLst>
              <a:ext uri="{FF2B5EF4-FFF2-40B4-BE49-F238E27FC236}">
                <a16:creationId xmlns:a16="http://schemas.microsoft.com/office/drawing/2014/main" id="{84C4D3EF-896B-4A9E-BED6-F7A0FEBD6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749301"/>
            <a:ext cx="3924300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7" descr="http://www.istudymedicine.com/wp-content/uploads/normal_lung_alveoli_02_2.jpg">
            <a:extLst>
              <a:ext uri="{FF2B5EF4-FFF2-40B4-BE49-F238E27FC236}">
                <a16:creationId xmlns:a16="http://schemas.microsoft.com/office/drawing/2014/main" id="{AB89650E-9105-427A-897C-6D26FB1D5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749301"/>
            <a:ext cx="4641850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10">
            <a:extLst>
              <a:ext uri="{FF2B5EF4-FFF2-40B4-BE49-F238E27FC236}">
                <a16:creationId xmlns:a16="http://schemas.microsoft.com/office/drawing/2014/main" id="{0A252ED5-1CED-436F-B7A5-31BB4C0DD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25" y="6165850"/>
            <a:ext cx="2376488" cy="554038"/>
          </a:xfrm>
          <a:prstGeom prst="rect">
            <a:avLst/>
          </a:prstGeom>
          <a:solidFill>
            <a:srgbClr val="5FDDFB"/>
          </a:solidFill>
          <a:ln w="1905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 lung</a:t>
            </a:r>
          </a:p>
        </p:txBody>
      </p:sp>
      <p:sp>
        <p:nvSpPr>
          <p:cNvPr id="59397" name="Text Box 10">
            <a:extLst>
              <a:ext uri="{FF2B5EF4-FFF2-40B4-BE49-F238E27FC236}">
                <a16:creationId xmlns:a16="http://schemas.microsoft.com/office/drawing/2014/main" id="{5A7C3003-BA59-4A73-BA07-922841DB1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4" y="6165850"/>
            <a:ext cx="2160587" cy="554038"/>
          </a:xfrm>
          <a:prstGeom prst="rect">
            <a:avLst/>
          </a:prstGeom>
          <a:solidFill>
            <a:srgbClr val="5FDDFB"/>
          </a:solidFill>
          <a:ln w="1905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fibrotic lung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olo 1">
            <a:extLst>
              <a:ext uri="{FF2B5EF4-FFF2-40B4-BE49-F238E27FC236}">
                <a16:creationId xmlns:a16="http://schemas.microsoft.com/office/drawing/2014/main" id="{3D31B0CA-A7E3-4D72-A1A9-FC923BEB14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7488" y="44451"/>
            <a:ext cx="9288463" cy="720725"/>
          </a:xfrm>
        </p:spPr>
        <p:txBody>
          <a:bodyPr/>
          <a:lstStyle/>
          <a:p>
            <a:r>
              <a:rPr lang="it-IT" altLang="it-IT" sz="3500">
                <a:latin typeface="Arial" panose="020B0604020202020204" pitchFamily="34" charset="0"/>
                <a:cs typeface="Arial" panose="020B0604020202020204" pitchFamily="34" charset="0"/>
              </a:rPr>
              <a:t>Guarigione con formazione di cicatrici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8F2840E-9994-0442-B16E-659E3F15FE5F}"/>
              </a:ext>
            </a:extLst>
          </p:cNvPr>
          <p:cNvSpPr txBox="1">
            <a:spLocks noChangeArrowheads="1"/>
          </p:cNvSpPr>
          <p:nvPr/>
        </p:nvSpPr>
        <p:spPr>
          <a:xfrm>
            <a:off x="1595438" y="1700214"/>
            <a:ext cx="8964612" cy="49672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it-IT" altLang="it-IT" sz="2800" kern="0" dirty="0">
                <a:latin typeface="Arial" panose="020B0604020202020204" pitchFamily="34" charset="0"/>
                <a:cs typeface="Arial" panose="020B0604020202020204" pitchFamily="34" charset="0"/>
              </a:rPr>
              <a:t>Intervento della risposta infiammatoria</a:t>
            </a:r>
          </a:p>
          <a:p>
            <a:pPr>
              <a:lnSpc>
                <a:spcPct val="90000"/>
              </a:lnSpc>
              <a:defRPr/>
            </a:pPr>
            <a:endParaRPr lang="it-IT" altLang="it-IT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it-IT" altLang="it-IT" sz="2800" kern="0" dirty="0">
                <a:latin typeface="Arial" panose="020B0604020202020204" pitchFamily="34" charset="0"/>
                <a:cs typeface="Arial" panose="020B0604020202020204" pitchFamily="34" charset="0"/>
              </a:rPr>
              <a:t>Angiogenesi o </a:t>
            </a:r>
            <a:r>
              <a:rPr lang="it-IT" altLang="it-IT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neovascolarizzazione</a:t>
            </a:r>
            <a:endParaRPr lang="it-IT" altLang="it-IT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endParaRPr lang="it-IT" altLang="it-IT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it-IT" altLang="it-IT" sz="2800" kern="0" dirty="0">
                <a:latin typeface="Arial" panose="020B0604020202020204" pitchFamily="34" charset="0"/>
                <a:cs typeface="Arial" panose="020B0604020202020204" pitchFamily="34" charset="0"/>
              </a:rPr>
              <a:t>Migrazione e proliferazione dei fibroblasti</a:t>
            </a:r>
          </a:p>
          <a:p>
            <a:pPr>
              <a:lnSpc>
                <a:spcPct val="90000"/>
              </a:lnSpc>
              <a:defRPr/>
            </a:pPr>
            <a:endParaRPr lang="it-IT" altLang="it-IT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it-IT" altLang="it-IT" sz="2800" kern="0" dirty="0">
                <a:latin typeface="Arial" panose="020B0604020202020204" pitchFamily="34" charset="0"/>
                <a:cs typeface="Arial" panose="020B0604020202020204" pitchFamily="34" charset="0"/>
              </a:rPr>
              <a:t>Deposizione di matrice extracellulare</a:t>
            </a:r>
          </a:p>
          <a:p>
            <a:pPr>
              <a:lnSpc>
                <a:spcPct val="90000"/>
              </a:lnSpc>
              <a:defRPr/>
            </a:pPr>
            <a:endParaRPr lang="it-IT" altLang="it-IT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it-IT" altLang="it-IT" sz="2800" kern="0" dirty="0">
                <a:latin typeface="Arial" panose="020B0604020202020204" pitchFamily="34" charset="0"/>
                <a:cs typeface="Arial" panose="020B0604020202020204" pitchFamily="34" charset="0"/>
              </a:rPr>
              <a:t>Rimodellamento (maturazione e organizzazione del tessuto fibroso cicatriziale)</a:t>
            </a:r>
          </a:p>
          <a:p>
            <a:pPr>
              <a:lnSpc>
                <a:spcPct val="90000"/>
              </a:lnSpc>
              <a:defRPr/>
            </a:pPr>
            <a:endParaRPr lang="it-IT" altLang="it-IT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endParaRPr lang="it-IT" altLang="it-IT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37B1BF66-54AB-4C41-A6F4-51BEB14FE33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5634" y="-28575"/>
            <a:ext cx="7263255" cy="1441450"/>
          </a:xfrm>
        </p:spPr>
        <p:txBody>
          <a:bodyPr/>
          <a:lstStyle/>
          <a:p>
            <a:pPr algn="l"/>
            <a:r>
              <a:rPr lang="it-IT" altLang="it-IT" sz="3000" dirty="0">
                <a:latin typeface="Arial" panose="020B0604020202020204" pitchFamily="34" charset="0"/>
              </a:rPr>
              <a:t>Ruolo della </a:t>
            </a:r>
            <a:r>
              <a:rPr lang="it-IT" altLang="it-IT" sz="3000" u="sng" dirty="0">
                <a:latin typeface="Arial" panose="020B0604020202020204" pitchFamily="34" charset="0"/>
              </a:rPr>
              <a:t>risposta infiammatoria</a:t>
            </a:r>
            <a:r>
              <a:rPr lang="it-IT" altLang="it-IT" sz="3000" dirty="0">
                <a:latin typeface="Arial" panose="020B0604020202020204" pitchFamily="34" charset="0"/>
              </a:rPr>
              <a:t> nel processo multifasico di guarigione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A7A78E93-EB8F-E84D-BA3E-72952AA933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2060576"/>
            <a:ext cx="4464050" cy="3960813"/>
          </a:xfrm>
        </p:spPr>
        <p:txBody>
          <a:bodyPr/>
          <a:lstStyle/>
          <a:p>
            <a:pPr algn="just">
              <a:defRPr/>
            </a:pPr>
            <a:r>
              <a:rPr lang="it-IT" altLang="it-IT" sz="2600" dirty="0">
                <a:latin typeface="Arial" panose="020B0604020202020204" pitchFamily="34" charset="0"/>
              </a:rPr>
              <a:t>Rimozione del tessuto danneggiato</a:t>
            </a:r>
          </a:p>
          <a:p>
            <a:pPr marL="0" indent="0" algn="just">
              <a:buNone/>
              <a:defRPr/>
            </a:pPr>
            <a:r>
              <a:rPr lang="it-IT" altLang="it-IT" sz="2600" dirty="0">
                <a:latin typeface="Arial" panose="020B0604020202020204" pitchFamily="34" charset="0"/>
              </a:rPr>
              <a:t> </a:t>
            </a:r>
          </a:p>
          <a:p>
            <a:pPr algn="just">
              <a:defRPr/>
            </a:pPr>
            <a:r>
              <a:rPr lang="it-IT" altLang="it-IT" sz="2600" dirty="0">
                <a:latin typeface="Arial" panose="020B0604020202020204" pitchFamily="34" charset="0"/>
              </a:rPr>
              <a:t>Rilascio di mediatori: formazione del «</a:t>
            </a:r>
            <a:r>
              <a:rPr lang="it-IT" altLang="it-IT" sz="2600" b="1" dirty="0">
                <a:latin typeface="Arial" panose="020B0604020202020204" pitchFamily="34" charset="0"/>
              </a:rPr>
              <a:t>tessuto» di granulazione</a:t>
            </a:r>
            <a:r>
              <a:rPr lang="it-IT" altLang="it-IT" sz="2600" dirty="0">
                <a:latin typeface="Arial" panose="020B0604020202020204" pitchFamily="34" charset="0"/>
              </a:rPr>
              <a:t> che precede e favorisce il definitivo processo di cicatrizzazione</a:t>
            </a:r>
          </a:p>
        </p:txBody>
      </p:sp>
      <p:pic>
        <p:nvPicPr>
          <p:cNvPr id="61443" name="Picture 4">
            <a:extLst>
              <a:ext uri="{FF2B5EF4-FFF2-40B4-BE49-F238E27FC236}">
                <a16:creationId xmlns:a16="http://schemas.microsoft.com/office/drawing/2014/main" id="{DEA5435A-F14D-4E13-9532-626B2025B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549276"/>
            <a:ext cx="4227512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1444" name="Rettangolo 3">
            <a:extLst>
              <a:ext uri="{FF2B5EF4-FFF2-40B4-BE49-F238E27FC236}">
                <a16:creationId xmlns:a16="http://schemas.microsoft.com/office/drawing/2014/main" id="{0E9A0431-94E3-4B53-ADC1-91F3241E9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4" y="3573463"/>
            <a:ext cx="1201737" cy="360362"/>
          </a:xfrm>
          <a:prstGeom prst="rect">
            <a:avLst/>
          </a:prstGeom>
          <a:noFill/>
          <a:ln w="381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E66B3C8-F7A3-42BB-859C-816EFE1E7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4" y="4724401"/>
            <a:ext cx="1201737" cy="576263"/>
          </a:xfrm>
          <a:prstGeom prst="rect">
            <a:avLst/>
          </a:prstGeom>
          <a:noFill/>
          <a:ln w="381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3">
            <a:extLst>
              <a:ext uri="{FF2B5EF4-FFF2-40B4-BE49-F238E27FC236}">
                <a16:creationId xmlns:a16="http://schemas.microsoft.com/office/drawing/2014/main" id="{F10B888E-5C56-4539-BDEC-60E4EBB50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76" y="787400"/>
            <a:ext cx="4822825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3000">
                <a:latin typeface="Arial" panose="020B0604020202020204" pitchFamily="34" charset="0"/>
                <a:cs typeface="Arial" panose="020B0604020202020204" pitchFamily="34" charset="0"/>
              </a:rPr>
              <a:t>«tessuto» di granulazione</a:t>
            </a:r>
          </a:p>
        </p:txBody>
      </p:sp>
      <p:sp>
        <p:nvSpPr>
          <p:cNvPr id="79876" name="Text Box 4">
            <a:extLst>
              <a:ext uri="{FF2B5EF4-FFF2-40B4-BE49-F238E27FC236}">
                <a16:creationId xmlns:a16="http://schemas.microsoft.com/office/drawing/2014/main" id="{11C37F46-AB92-481B-8452-0805C7F10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1" y="784225"/>
            <a:ext cx="3427413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3000">
                <a:latin typeface="Arial" panose="020B0604020202020204" pitchFamily="34" charset="0"/>
                <a:cs typeface="Arial" panose="020B0604020202020204" pitchFamily="34" charset="0"/>
              </a:rPr>
              <a:t>cicatrice matura </a:t>
            </a:r>
          </a:p>
        </p:txBody>
      </p:sp>
      <p:sp>
        <p:nvSpPr>
          <p:cNvPr id="12296" name="Text Box 8">
            <a:extLst>
              <a:ext uri="{FF2B5EF4-FFF2-40B4-BE49-F238E27FC236}">
                <a16:creationId xmlns:a16="http://schemas.microsoft.com/office/drawing/2014/main" id="{1413EE81-15F8-4D98-8EB0-B4677E936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238" y="5876926"/>
            <a:ext cx="3529012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colorazione bluastra specifica per il collagene</a:t>
            </a: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id="{86D34B01-14F6-4147-AAB0-F1C3229B7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863725"/>
            <a:ext cx="907415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9877" name="Text Box 5">
            <a:extLst>
              <a:ext uri="{FF2B5EF4-FFF2-40B4-BE49-F238E27FC236}">
                <a16:creationId xmlns:a16="http://schemas.microsoft.com/office/drawing/2014/main" id="{36F26E7E-3493-4A63-9A10-0F8D2CAC2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4575" y="4633914"/>
            <a:ext cx="3060700" cy="18192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it-IT" altLang="it-IT" sz="2600" b="1">
                <a:latin typeface="Arial" panose="020B0604020202020204" pitchFamily="34" charset="0"/>
                <a:cs typeface="Arial" panose="020B0604020202020204" pitchFamily="34" charset="0"/>
              </a:rPr>
              <a:t> macrofagi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it-IT" altLang="it-IT" sz="2600" b="1">
                <a:latin typeface="Arial" panose="020B0604020202020204" pitchFamily="34" charset="0"/>
                <a:cs typeface="Arial" panose="020B0604020202020204" pitchFamily="34" charset="0"/>
              </a:rPr>
              <a:t> fibroblasti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it-IT" altLang="it-IT" sz="2600" b="1">
                <a:latin typeface="Arial" panose="020B0604020202020204" pitchFamily="34" charset="0"/>
                <a:cs typeface="Arial" panose="020B0604020202020204" pitchFamily="34" charset="0"/>
              </a:rPr>
              <a:t> vasi neoformati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it-IT" altLang="it-IT" sz="2600" b="1">
                <a:latin typeface="Arial" panose="020B0604020202020204" pitchFamily="34" charset="0"/>
                <a:cs typeface="Arial" panose="020B0604020202020204" pitchFamily="34" charset="0"/>
              </a:rPr>
              <a:t> connettivo lasso</a:t>
            </a:r>
          </a:p>
        </p:txBody>
      </p:sp>
      <p:sp>
        <p:nvSpPr>
          <p:cNvPr id="79878" name="Text Box 6">
            <a:extLst>
              <a:ext uri="{FF2B5EF4-FFF2-40B4-BE49-F238E27FC236}">
                <a16:creationId xmlns:a16="http://schemas.microsoft.com/office/drawing/2014/main" id="{36E05255-191A-43D7-A58D-0BD015143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514" y="4292601"/>
            <a:ext cx="4535487" cy="1338263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it-IT" altLang="it-IT" sz="2600" b="1">
                <a:latin typeface="Arial" panose="020B0604020202020204" pitchFamily="34" charset="0"/>
                <a:cs typeface="Arial" panose="020B0604020202020204" pitchFamily="34" charset="0"/>
              </a:rPr>
              <a:t> connettivo compatto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it-IT" altLang="it-IT" sz="2600" b="1">
                <a:latin typeface="Arial" panose="020B0604020202020204" pitchFamily="34" charset="0"/>
                <a:cs typeface="Arial" panose="020B0604020202020204" pitchFamily="34" charset="0"/>
              </a:rPr>
              <a:t> poche cellule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it-IT" altLang="it-IT" sz="2600" b="1">
                <a:latin typeface="Arial" panose="020B0604020202020204" pitchFamily="34" charset="0"/>
                <a:cs typeface="Arial" panose="020B0604020202020204" pitchFamily="34" charset="0"/>
              </a:rPr>
              <a:t> scarsa vascolarizzazione</a:t>
            </a:r>
          </a:p>
        </p:txBody>
      </p:sp>
      <p:pic>
        <p:nvPicPr>
          <p:cNvPr id="12301" name="Picture 13" descr="Risultati immagini per abrasione">
            <a:extLst>
              <a:ext uri="{FF2B5EF4-FFF2-40B4-BE49-F238E27FC236}">
                <a16:creationId xmlns:a16="http://schemas.microsoft.com/office/drawing/2014/main" id="{1DAAEA24-77EA-48F6-82E6-2F1927D5D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0"/>
          <a:stretch>
            <a:fillRect/>
          </a:stretch>
        </p:blipFill>
        <p:spPr bwMode="auto">
          <a:xfrm>
            <a:off x="1558926" y="1341439"/>
            <a:ext cx="45370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9" name="Rectangle 7">
            <a:extLst>
              <a:ext uri="{FF2B5EF4-FFF2-40B4-BE49-F238E27FC236}">
                <a16:creationId xmlns:a16="http://schemas.microsoft.com/office/drawing/2014/main" id="{5C7152FB-E9D1-4D41-9701-2AC0D4062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485901"/>
            <a:ext cx="4572000" cy="4144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9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6" grpId="0" autoUpdateAnimBg="0"/>
      <p:bldP spid="12296" grpId="0"/>
      <p:bldP spid="79877" grpId="0" animBg="1" autoUpdateAnimBg="0"/>
      <p:bldP spid="79878" grpId="0" animBg="1" autoUpdateAnimBg="0"/>
      <p:bldP spid="7987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olo 1">
            <a:extLst>
              <a:ext uri="{FF2B5EF4-FFF2-40B4-BE49-F238E27FC236}">
                <a16:creationId xmlns:a16="http://schemas.microsoft.com/office/drawing/2014/main" id="{2574E830-5D68-4A81-A1DE-0E53D1F884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4364" y="49213"/>
            <a:ext cx="4283075" cy="1435100"/>
          </a:xfrm>
        </p:spPr>
        <p:txBody>
          <a:bodyPr/>
          <a:lstStyle/>
          <a:p>
            <a:pPr algn="just"/>
            <a:r>
              <a:rPr lang="it-IT" altLang="it-IT" sz="3000" u="sng">
                <a:latin typeface="Arial" panose="020B0604020202020204" pitchFamily="34" charset="0"/>
                <a:cs typeface="Arial" panose="020B0604020202020204" pitchFamily="34" charset="0"/>
              </a:rPr>
              <a:t>Neo-angiogenesi</a:t>
            </a:r>
            <a:r>
              <a:rPr lang="it-IT" altLang="it-IT" sz="3000">
                <a:latin typeface="Arial" panose="020B0604020202020204" pitchFamily="34" charset="0"/>
                <a:cs typeface="Arial" panose="020B0604020202020204" pitchFamily="34" charset="0"/>
              </a:rPr>
              <a:t>: formazione di nuovi vasi da vasi pre-esistenti</a:t>
            </a:r>
          </a:p>
        </p:txBody>
      </p:sp>
      <p:pic>
        <p:nvPicPr>
          <p:cNvPr id="63490" name="Picture 2">
            <a:extLst>
              <a:ext uri="{FF2B5EF4-FFF2-40B4-BE49-F238E27FC236}">
                <a16:creationId xmlns:a16="http://schemas.microsoft.com/office/drawing/2014/main" id="{0F47D831-AE3A-4ABB-9336-D0AC122A3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128588"/>
            <a:ext cx="3713162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708A0912-6419-BA45-A91F-2827E3BF3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1666876"/>
            <a:ext cx="5360988" cy="2918917"/>
          </a:xfrm>
          <a:prstGeom prst="rect">
            <a:avLst/>
          </a:prstGeom>
          <a:noFill/>
          <a:ln w="28575">
            <a:solidFill>
              <a:schemeClr val="bg1">
                <a:lumMod val="60000"/>
                <a:lumOff val="40000"/>
              </a:schemeClr>
            </a:solidFill>
          </a:ln>
          <a:effectLst/>
        </p:spPr>
        <p:txBody>
          <a:bodyPr tIns="180000"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it-IT" altLang="it-IT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produzione fattori </a:t>
            </a:r>
            <a:r>
              <a:rPr lang="it-IT" altLang="it-IT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proangiogenici</a:t>
            </a:r>
            <a:r>
              <a:rPr lang="it-IT" altLang="it-IT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it-IT" altLang="it-IT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altLang="it-IT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VEGFs</a:t>
            </a:r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altLang="it-IT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vascular</a:t>
            </a:r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endothelium</a:t>
            </a:r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GF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it-IT" altLang="it-IT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angiopoietine</a:t>
            </a:r>
            <a:endParaRPr lang="it-IT" altLang="it-I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•"/>
              <a:defRPr/>
            </a:pPr>
            <a:endParaRPr lang="it-IT" altLang="it-IT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it-IT" altLang="it-IT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attivazione cellule endoteliali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it-IT" altLang="it-IT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proliferazione e migrazione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it-IT" altLang="it-IT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gemmazione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it-IT" altLang="it-IT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stabilizzazione vasi neoformati</a:t>
            </a:r>
          </a:p>
        </p:txBody>
      </p:sp>
      <p:sp>
        <p:nvSpPr>
          <p:cNvPr id="2" name="Freccia giù 1">
            <a:extLst>
              <a:ext uri="{FF2B5EF4-FFF2-40B4-BE49-F238E27FC236}">
                <a16:creationId xmlns:a16="http://schemas.microsoft.com/office/drawing/2014/main" id="{AF89690D-AF35-5548-8DCA-AFF5305C227B}"/>
              </a:ext>
            </a:extLst>
          </p:cNvPr>
          <p:cNvSpPr/>
          <p:nvPr/>
        </p:nvSpPr>
        <p:spPr bwMode="auto">
          <a:xfrm>
            <a:off x="7896225" y="260351"/>
            <a:ext cx="287338" cy="576263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  <a:ln w="12700" cap="sq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C45657-77AB-4FCF-A92B-C0E06665C961}"/>
              </a:ext>
            </a:extLst>
          </p:cNvPr>
          <p:cNvSpPr txBox="1"/>
          <p:nvPr/>
        </p:nvSpPr>
        <p:spPr>
          <a:xfrm>
            <a:off x="783146" y="1430664"/>
            <a:ext cx="4108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OLTRE LA FEBBRE</a:t>
            </a:r>
          </a:p>
        </p:txBody>
      </p:sp>
    </p:spTree>
    <p:extLst>
      <p:ext uri="{BB962C8B-B14F-4D97-AF65-F5344CB8AC3E}">
        <p14:creationId xmlns:p14="http://schemas.microsoft.com/office/powerpoint/2010/main" val="4276556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5FF09390-A840-4852-A02F-3D55384F3BB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666876" y="188913"/>
            <a:ext cx="8893175" cy="1143000"/>
          </a:xfrm>
        </p:spPr>
        <p:txBody>
          <a:bodyPr/>
          <a:lstStyle/>
          <a:p>
            <a:r>
              <a:rPr lang="it-IT" altLang="it-IT" sz="3600">
                <a:latin typeface="Arial" panose="020B0604020202020204" pitchFamily="34" charset="0"/>
                <a:cs typeface="Arial" panose="020B0604020202020204" pitchFamily="34" charset="0"/>
              </a:rPr>
              <a:t>Migrazione e proliferazione dei </a:t>
            </a:r>
            <a:r>
              <a:rPr lang="it-IT" altLang="it-IT" sz="3600" u="sng">
                <a:latin typeface="Arial" panose="020B0604020202020204" pitchFamily="34" charset="0"/>
                <a:cs typeface="Arial" panose="020B0604020202020204" pitchFamily="34" charset="0"/>
              </a:rPr>
              <a:t>fibroblasti</a:t>
            </a:r>
            <a:r>
              <a:rPr lang="it-IT" altLang="it-IT" sz="3600">
                <a:latin typeface="Arial" panose="020B0604020202020204" pitchFamily="34" charset="0"/>
                <a:cs typeface="Arial" panose="020B0604020202020204" pitchFamily="34" charset="0"/>
              </a:rPr>
              <a:t>, deposizione di ECM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EF464DFC-66B8-4D10-983F-D6EC802DC5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6" y="1557338"/>
            <a:ext cx="8785225" cy="2951162"/>
          </a:xfrm>
        </p:spPr>
        <p:txBody>
          <a:bodyPr/>
          <a:lstStyle/>
          <a:p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Principali </a:t>
            </a:r>
            <a:r>
              <a:rPr lang="it-IT" altLang="it-IT" u="sng">
                <a:latin typeface="Arial" panose="020B0604020202020204" pitchFamily="34" charset="0"/>
                <a:cs typeface="Arial" panose="020B0604020202020204" pitchFamily="34" charset="0"/>
              </a:rPr>
              <a:t>mediatori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it-IT" altLang="it-I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8038" lvl="1"/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Platelet-derived growth factor (PDGF)</a:t>
            </a:r>
          </a:p>
          <a:p>
            <a:pPr marL="808038" lvl="1"/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Epidermal GF (EGF)</a:t>
            </a:r>
          </a:p>
          <a:p>
            <a:pPr marL="808038" lvl="1"/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Fibroblast GF (FGF)</a:t>
            </a:r>
          </a:p>
          <a:p>
            <a:pPr marL="808038" lvl="1"/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Transforming GF-</a:t>
            </a:r>
            <a:r>
              <a:rPr lang="el-GR" altLang="it-IT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 (TGF-</a:t>
            </a:r>
            <a:r>
              <a:rPr lang="el-GR" altLang="it-IT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it-IT" altLang="it-IT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3251" name="CasellaDiTesto 1">
            <a:extLst>
              <a:ext uri="{FF2B5EF4-FFF2-40B4-BE49-F238E27FC236}">
                <a16:creationId xmlns:a16="http://schemas.microsoft.com/office/drawing/2014/main" id="{977A3D7B-302A-4C17-A11D-1BB92B3B6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4911725"/>
            <a:ext cx="9251951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it-IT" altLang="it-IT" sz="2700">
                <a:latin typeface="Arial" panose="020B0604020202020204" pitchFamily="34" charset="0"/>
                <a:cs typeface="Arial" panose="020B0604020202020204" pitchFamily="34" charset="0"/>
              </a:rPr>
              <a:t>Prodotti da macrofagi, c. endoteliali, piastrine e fibroblasti</a:t>
            </a:r>
            <a:endParaRPr lang="it-IT" altLang="it-IT" sz="2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/>
      <p:bldP spid="532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7DEE00-ED8F-4F45-BEFD-873317B44B19}"/>
              </a:ext>
            </a:extLst>
          </p:cNvPr>
          <p:cNvSpPr txBox="1"/>
          <p:nvPr/>
        </p:nvSpPr>
        <p:spPr>
          <a:xfrm>
            <a:off x="603767" y="428762"/>
            <a:ext cx="111084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I FONDAMENTALI DELLA CELLULA:</a:t>
            </a:r>
          </a:p>
          <a:p>
            <a:endParaRPr lang="it-IT" sz="3600" b="1" dirty="0"/>
          </a:p>
          <a:p>
            <a:pPr marL="342900" indent="-342900">
              <a:buFontTx/>
              <a:buChar char="-"/>
            </a:pPr>
            <a:r>
              <a:rPr lang="it-IT" sz="2400" b="1" dirty="0"/>
              <a:t>PROLIFERAZIONE </a:t>
            </a:r>
            <a:r>
              <a:rPr lang="it-IT" sz="2400" dirty="0"/>
              <a:t>(CELLULE SAMINALI, CELLULE PROLIFERANTI, CELLULE TERMINALI)</a:t>
            </a:r>
          </a:p>
          <a:p>
            <a:pPr marL="342900" indent="-342900">
              <a:buFontTx/>
              <a:buChar char="-"/>
            </a:pPr>
            <a:r>
              <a:rPr lang="it-IT" sz="2400" b="1" dirty="0"/>
              <a:t>DIFFERENZIAMENTO </a:t>
            </a:r>
            <a:r>
              <a:rPr lang="it-IT" sz="2400" dirty="0"/>
              <a:t>CELLULE SPECIALIZZATE</a:t>
            </a:r>
          </a:p>
          <a:p>
            <a:pPr marL="342900" indent="-342900">
              <a:buFontTx/>
              <a:buChar char="-"/>
            </a:pPr>
            <a:r>
              <a:rPr lang="it-IT" sz="2400" b="1" dirty="0"/>
              <a:t>MANTENIMENTO</a:t>
            </a:r>
            <a:r>
              <a:rPr lang="it-IT" sz="2400" dirty="0"/>
              <a:t> rinnovo e autofagia</a:t>
            </a:r>
          </a:p>
          <a:p>
            <a:pPr marL="342900" indent="-342900">
              <a:buFontTx/>
              <a:buChar char="-"/>
            </a:pPr>
            <a:r>
              <a:rPr lang="it-IT" sz="2400" b="1" dirty="0"/>
              <a:t>SENESCENZA </a:t>
            </a:r>
            <a:r>
              <a:rPr lang="it-IT" sz="2400" dirty="0"/>
              <a:t>n. raddoppi programmato, accumulo errori, esaurimento funzione</a:t>
            </a:r>
          </a:p>
          <a:p>
            <a:pPr marL="342900" indent="-342900">
              <a:buFontTx/>
              <a:buChar char="-"/>
            </a:pPr>
            <a:r>
              <a:rPr lang="it-IT" sz="2400" b="1" dirty="0"/>
              <a:t>FENOMENI DEGENERATIVI</a:t>
            </a:r>
          </a:p>
          <a:p>
            <a:pPr marL="342900" indent="-342900">
              <a:buFontTx/>
              <a:buChar char="-"/>
            </a:pPr>
            <a:r>
              <a:rPr lang="it-IT" sz="2400" b="1" dirty="0"/>
              <a:t>MORTE CELLULARE </a:t>
            </a:r>
            <a:r>
              <a:rPr lang="it-IT" sz="2400" dirty="0"/>
              <a:t>apoptosi, </a:t>
            </a:r>
            <a:r>
              <a:rPr lang="it-IT" sz="2400" dirty="0" err="1"/>
              <a:t>piroptosi</a:t>
            </a:r>
            <a:r>
              <a:rPr lang="it-IT" sz="2400" dirty="0"/>
              <a:t>, necrosi</a:t>
            </a:r>
          </a:p>
          <a:p>
            <a:pPr marL="342900" indent="-342900">
              <a:buFontTx/>
              <a:buChar char="-"/>
            </a:pPr>
            <a:endParaRPr lang="it-IT" sz="2400" b="1" dirty="0"/>
          </a:p>
          <a:p>
            <a:pPr marL="342900" indent="-342900">
              <a:buFontTx/>
              <a:buChar char="-"/>
            </a:pP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101095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0C938752-C086-47A3-85C3-E378B93893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16051" y="836613"/>
            <a:ext cx="9396413" cy="439261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sz="5400" dirty="0"/>
              <a:t>Danno ossidativo:</a:t>
            </a:r>
            <a:br>
              <a:rPr lang="it-IT" altLang="it-IT" sz="4800" dirty="0"/>
            </a:br>
            <a:r>
              <a:rPr lang="it-IT" altLang="it-IT" sz="1600" dirty="0"/>
              <a:t> </a:t>
            </a:r>
            <a:br>
              <a:rPr lang="it-IT" altLang="it-IT" sz="5800" dirty="0"/>
            </a:br>
            <a:r>
              <a:rPr lang="it-IT" altLang="it-IT" sz="4800" dirty="0"/>
              <a:t>radicali liberi </a:t>
            </a:r>
            <a:br>
              <a:rPr lang="it-IT" altLang="it-IT" sz="4800" dirty="0"/>
            </a:br>
            <a:r>
              <a:rPr lang="it-IT" altLang="it-IT" sz="4800" dirty="0"/>
              <a:t>e altre molecole ossidanti</a:t>
            </a:r>
            <a:br>
              <a:rPr lang="it-IT" altLang="it-IT" sz="4800" dirty="0"/>
            </a:br>
            <a:br>
              <a:rPr lang="it-IT" altLang="it-IT" sz="4800" dirty="0"/>
            </a:br>
            <a:r>
              <a:rPr lang="it-IT" altLang="it-IT" sz="4800" dirty="0"/>
              <a:t>ROS (</a:t>
            </a:r>
            <a:r>
              <a:rPr lang="it-IT" altLang="it-IT" sz="4800" dirty="0" err="1"/>
              <a:t>reactive</a:t>
            </a:r>
            <a:r>
              <a:rPr lang="it-IT" altLang="it-IT" sz="4800" dirty="0"/>
              <a:t> </a:t>
            </a:r>
            <a:r>
              <a:rPr lang="it-IT" altLang="it-IT" sz="4800" dirty="0" err="1"/>
              <a:t>oxygen</a:t>
            </a:r>
            <a:r>
              <a:rPr lang="it-IT" altLang="it-IT" sz="4800" dirty="0"/>
              <a:t> </a:t>
            </a:r>
            <a:r>
              <a:rPr lang="it-IT" altLang="it-IT" sz="4800" dirty="0" err="1"/>
              <a:t>species</a:t>
            </a:r>
            <a:r>
              <a:rPr lang="it-IT" altLang="it-IT" sz="4800" dirty="0"/>
              <a:t>) </a:t>
            </a:r>
            <a:r>
              <a:rPr lang="it-IT" altLang="it-IT" sz="3800" dirty="0"/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>
            <a:extLst>
              <a:ext uri="{FF2B5EF4-FFF2-40B4-BE49-F238E27FC236}">
                <a16:creationId xmlns:a16="http://schemas.microsoft.com/office/drawing/2014/main" id="{21B22091-0C1C-49E2-A8FB-CAD82D08A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69850"/>
            <a:ext cx="9037638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ACB151-5360-4913-BE90-6E249144E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5589588"/>
            <a:ext cx="8964613" cy="461962"/>
          </a:xfrm>
          <a:prstGeom prst="rect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300" b="1">
                <a:solidFill>
                  <a:srgbClr val="000000"/>
                </a:solidFill>
              </a:rPr>
              <a:t>Danno ossidativo</a:t>
            </a:r>
            <a:r>
              <a:rPr lang="it-IT" altLang="it-IT" sz="2300">
                <a:solidFill>
                  <a:srgbClr val="000000"/>
                </a:solidFill>
              </a:rPr>
              <a:t>: argomento «trasversale» della patologia umana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>
            <a:extLst>
              <a:ext uri="{FF2B5EF4-FFF2-40B4-BE49-F238E27FC236}">
                <a16:creationId xmlns:a16="http://schemas.microsoft.com/office/drawing/2014/main" id="{A2DE2813-57A6-4357-8201-E79650F9D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71438"/>
            <a:ext cx="9109075" cy="678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59" name="Line 5">
            <a:extLst>
              <a:ext uri="{FF2B5EF4-FFF2-40B4-BE49-F238E27FC236}">
                <a16:creationId xmlns:a16="http://schemas.microsoft.com/office/drawing/2014/main" id="{D5497FD0-44AD-4067-9534-C0E915B86FF1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1764" y="1989138"/>
            <a:ext cx="2663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260" name="Line 6">
            <a:extLst>
              <a:ext uri="{FF2B5EF4-FFF2-40B4-BE49-F238E27FC236}">
                <a16:creationId xmlns:a16="http://schemas.microsoft.com/office/drawing/2014/main" id="{68D01C73-CD1E-431D-B594-753CA1B628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4" y="2276475"/>
            <a:ext cx="64087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olo 1">
            <a:extLst>
              <a:ext uri="{FF2B5EF4-FFF2-40B4-BE49-F238E27FC236}">
                <a16:creationId xmlns:a16="http://schemas.microsoft.com/office/drawing/2014/main" id="{961145B8-51F9-45AF-9408-8A09B2A23F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4000" dirty="0"/>
              <a:t>Danno ossidativo: ruolo dei ROS</a:t>
            </a:r>
          </a:p>
        </p:txBody>
      </p:sp>
      <p:sp>
        <p:nvSpPr>
          <p:cNvPr id="97283" name="Segnaposto contenuto 2">
            <a:extLst>
              <a:ext uri="{FF2B5EF4-FFF2-40B4-BE49-F238E27FC236}">
                <a16:creationId xmlns:a16="http://schemas.microsoft.com/office/drawing/2014/main" id="{AD388748-7B76-48FF-A97D-CC3B895F0A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1950" y="1600201"/>
            <a:ext cx="8928100" cy="4525963"/>
          </a:xfrm>
        </p:spPr>
        <p:txBody>
          <a:bodyPr/>
          <a:lstStyle/>
          <a:p>
            <a:pPr algn="just"/>
            <a:r>
              <a:rPr lang="it-IT" altLang="it-IT" dirty="0"/>
              <a:t>Nella</a:t>
            </a:r>
            <a:r>
              <a:rPr lang="it-IT" altLang="it-IT" b="1" dirty="0"/>
              <a:t> </a:t>
            </a:r>
            <a:r>
              <a:rPr lang="it-IT" altLang="it-IT" b="1" u="sng" dirty="0"/>
              <a:t>patologia umana</a:t>
            </a:r>
            <a:r>
              <a:rPr lang="it-IT" altLang="it-IT" b="1" dirty="0"/>
              <a:t> </a:t>
            </a:r>
            <a:r>
              <a:rPr lang="it-IT" altLang="it-IT" dirty="0"/>
              <a:t>hanno un ruolo rilevante i ROS, che possono venir generati in concomitanza con diversi processi metabolici e reazioni tessutali</a:t>
            </a:r>
          </a:p>
          <a:p>
            <a:pPr algn="just"/>
            <a:endParaRPr lang="it-IT" altLang="it-IT" u="sng" dirty="0"/>
          </a:p>
          <a:p>
            <a:pPr algn="just"/>
            <a:r>
              <a:rPr lang="it-IT" altLang="it-IT" dirty="0"/>
              <a:t>I ROS comprendono  specie chimiche </a:t>
            </a:r>
            <a:r>
              <a:rPr lang="it-IT" altLang="it-IT" u="sng" dirty="0"/>
              <a:t>radicaliche e non radicaliche</a:t>
            </a:r>
            <a:r>
              <a:rPr lang="it-IT" altLang="it-IT" dirty="0"/>
              <a:t>, coinvolte nel </a:t>
            </a:r>
            <a:r>
              <a:rPr lang="it-IT" altLang="it-IT" b="1" dirty="0"/>
              <a:t>danno ossidativo</a:t>
            </a:r>
            <a:r>
              <a:rPr lang="it-IT" altLang="it-IT" dirty="0"/>
              <a:t> a vari tipi di cellule e tessuti </a:t>
            </a:r>
          </a:p>
          <a:p>
            <a:pPr algn="just"/>
            <a:endParaRPr lang="it-IT" altLang="it-IT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>
            <a:extLst>
              <a:ext uri="{FF2B5EF4-FFF2-40B4-BE49-F238E27FC236}">
                <a16:creationId xmlns:a16="http://schemas.microsoft.com/office/drawing/2014/main" id="{C0F2C5A5-BB52-4D17-8FD6-E4875F167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44451"/>
            <a:ext cx="9109075" cy="6742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932" name="Rectangle 4">
            <a:extLst>
              <a:ext uri="{FF2B5EF4-FFF2-40B4-BE49-F238E27FC236}">
                <a16:creationId xmlns:a16="http://schemas.microsoft.com/office/drawing/2014/main" id="{B9B9C54A-EF17-450E-95A4-61023BB05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2822575"/>
            <a:ext cx="4249738" cy="115093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124933" name="Rectangle 5">
            <a:extLst>
              <a:ext uri="{FF2B5EF4-FFF2-40B4-BE49-F238E27FC236}">
                <a16:creationId xmlns:a16="http://schemas.microsoft.com/office/drawing/2014/main" id="{6B2596BC-CE10-4935-9295-482D2DC78EC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08144" y="2140744"/>
            <a:ext cx="566738" cy="42481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4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2" grpId="0" animBg="1"/>
      <p:bldP spid="1249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F95F1CE3-3170-4C13-86D2-A8908F87DD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-98425"/>
            <a:ext cx="8280400" cy="719138"/>
          </a:xfrm>
        </p:spPr>
        <p:txBody>
          <a:bodyPr/>
          <a:lstStyle/>
          <a:p>
            <a:pPr eaLnBrk="1" hangingPunct="1"/>
            <a:r>
              <a:rPr lang="it-IT" altLang="it-IT" sz="3800" dirty="0"/>
              <a:t>Danno da radicali liberi</a:t>
            </a: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1C138A79-45E2-C347-B749-49B754CC42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27823" y="765008"/>
            <a:ext cx="9144000" cy="3240088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/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it-IT" altLang="it-IT" b="1" dirty="0">
                <a:latin typeface="+mj-lt"/>
              </a:rPr>
              <a:t> </a:t>
            </a:r>
            <a:r>
              <a:rPr lang="it-IT" altLang="it-IT" sz="2600" dirty="0">
                <a:latin typeface="+mj-lt"/>
              </a:rPr>
              <a:t>Un “radicale libero” è un qualsiasi atomo o molecola che abbia uno o più elettroni spaiati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it-IT" altLang="it-IT" sz="1050" dirty="0">
              <a:latin typeface="+mj-lt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it-IT" altLang="it-IT" dirty="0">
                <a:latin typeface="+mj-lt"/>
              </a:rPr>
              <a:t> </a:t>
            </a:r>
            <a:r>
              <a:rPr lang="it-IT" altLang="it-IT" sz="2600" dirty="0">
                <a:latin typeface="+mj-lt"/>
              </a:rPr>
              <a:t>Questa configurazione, altamente energetica ed </a:t>
            </a:r>
            <a:r>
              <a:rPr lang="it-IT" altLang="it-IT" sz="2600" u="sng" dirty="0">
                <a:latin typeface="+mj-lt"/>
              </a:rPr>
              <a:t>instabile</a:t>
            </a:r>
            <a:r>
              <a:rPr lang="it-IT" altLang="it-IT" sz="2600" dirty="0">
                <a:latin typeface="+mj-lt"/>
              </a:rPr>
              <a:t>, favorisce la reazione del radicale con molecole vicine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it-IT" altLang="it-IT" sz="1050" dirty="0">
              <a:latin typeface="+mj-lt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it-IT" altLang="it-IT" dirty="0"/>
              <a:t> </a:t>
            </a:r>
            <a:r>
              <a:rPr lang="it-IT" altLang="it-IT" sz="2600" dirty="0"/>
              <a:t>La loro azione lesiva è legata soprattutto alla capacità di </a:t>
            </a:r>
            <a:r>
              <a:rPr lang="it-IT" altLang="it-IT" sz="2600" u="sng" dirty="0"/>
              <a:t>reagire</a:t>
            </a:r>
            <a:r>
              <a:rPr lang="it-IT" altLang="it-IT" sz="2600" dirty="0"/>
              <a:t> con molecole fondamentali della cellula: lipidi, proteine e acidi nucleici</a:t>
            </a:r>
            <a:endParaRPr lang="it-IT" altLang="it-IT" sz="2600" dirty="0">
              <a:latin typeface="+mj-lt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dirty="0">
                <a:latin typeface="+mj-lt"/>
              </a:rPr>
              <a:t>	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dirty="0">
                <a:latin typeface="+mj-lt"/>
              </a:rPr>
              <a:t>	</a:t>
            </a:r>
            <a:endParaRPr lang="it-IT" altLang="it-IT" u="sng" dirty="0">
              <a:latin typeface="+mj-lt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it-IT" altLang="it-IT" u="sng" dirty="0">
              <a:latin typeface="+mj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9693AF5-D344-4986-AC22-B63521F29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3789363"/>
            <a:ext cx="6591300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4">
            <a:extLst>
              <a:ext uri="{FF2B5EF4-FFF2-40B4-BE49-F238E27FC236}">
                <a16:creationId xmlns:a16="http://schemas.microsoft.com/office/drawing/2014/main" id="{200F84FF-9DE9-417F-BB2B-7D7AD1A42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163513"/>
            <a:ext cx="92519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latin typeface="Arial" panose="020B0604020202020204" pitchFamily="34" charset="0"/>
              </a:rPr>
              <a:t>Cosa favorisce la produzione di ROS?</a:t>
            </a:r>
          </a:p>
        </p:txBody>
      </p:sp>
      <p:sp>
        <p:nvSpPr>
          <p:cNvPr id="100354" name="Text Box 5">
            <a:extLst>
              <a:ext uri="{FF2B5EF4-FFF2-40B4-BE49-F238E27FC236}">
                <a16:creationId xmlns:a16="http://schemas.microsoft.com/office/drawing/2014/main" id="{C4BB8F45-5B1D-474F-A3B1-F8D312430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820738"/>
            <a:ext cx="8913813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Arial" panose="020B0604020202020204" pitchFamily="34" charset="0"/>
              </a:rPr>
              <a:t>La produzione di ROS è funzione del metabolismo individuale, dell’alimentazione, dello stile di vita e del carico di aggressioni che subiamo dall’ambiente</a:t>
            </a:r>
          </a:p>
        </p:txBody>
      </p:sp>
      <p:sp>
        <p:nvSpPr>
          <p:cNvPr id="111621" name="Text Box 6">
            <a:extLst>
              <a:ext uri="{FF2B5EF4-FFF2-40B4-BE49-F238E27FC236}">
                <a16:creationId xmlns:a16="http://schemas.microsoft.com/office/drawing/2014/main" id="{CA126974-4816-4D18-A0BA-E39F68CFE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2481264"/>
            <a:ext cx="5113338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2425" indent="-3524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it-IT" altLang="it-IT" sz="3000">
                <a:latin typeface="Arial" panose="020B0604020202020204" pitchFamily="34" charset="0"/>
              </a:rPr>
              <a:t>Gli aggressori: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it-IT" altLang="it-IT" sz="300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it-IT" altLang="it-IT" sz="3000">
                <a:latin typeface="Arial" panose="020B0604020202020204" pitchFamily="34" charset="0"/>
              </a:rPr>
              <a:t>Inquinamento (pesticidi)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it-IT" altLang="it-IT" sz="3000">
                <a:latin typeface="Arial" panose="020B0604020202020204" pitchFamily="34" charset="0"/>
              </a:rPr>
              <a:t>Radiazioni </a:t>
            </a:r>
            <a:r>
              <a:rPr lang="it-IT" altLang="it-IT" sz="2800">
                <a:latin typeface="Arial" panose="020B0604020202020204" pitchFamily="34" charset="0"/>
              </a:rPr>
              <a:t>(es.: UV-, X-ray)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it-IT" altLang="it-IT" sz="3000">
                <a:latin typeface="Arial" panose="020B0604020202020204" pitchFamily="34" charset="0"/>
              </a:rPr>
              <a:t>Infezioni (r. immunitaria)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it-IT" altLang="it-IT" sz="3000">
                <a:latin typeface="Arial" panose="020B0604020202020204" pitchFamily="34" charset="0"/>
              </a:rPr>
              <a:t>Fumo di sigaretta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it-IT" altLang="it-IT" sz="3000">
                <a:latin typeface="Arial" panose="020B0604020202020204" pitchFamily="34" charset="0"/>
              </a:rPr>
              <a:t>Cattiva alimentazione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04CF3A4-834B-4969-8786-159F67107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5938" y="3429000"/>
            <a:ext cx="36941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it-IT" altLang="it-IT" sz="3000">
                <a:latin typeface="Arial" panose="020B0604020202020204" pitchFamily="34" charset="0"/>
              </a:rPr>
              <a:t> Eccesso di alcol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it-IT" altLang="it-IT" sz="3000">
                <a:latin typeface="Arial" panose="020B0604020202020204" pitchFamily="34" charset="0"/>
              </a:rPr>
              <a:t> Eccesso di farmaci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it-IT" altLang="it-IT" sz="3000">
                <a:latin typeface="Arial" panose="020B0604020202020204" pitchFamily="34" charset="0"/>
              </a:rPr>
              <a:t> Sovrappeso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it-IT" altLang="it-IT" sz="3000">
                <a:latin typeface="Arial" panose="020B0604020202020204" pitchFamily="34" charset="0"/>
              </a:rPr>
              <a:t> Stress cronico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1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DD5338C0-5F57-5C4B-BA69-9CCD56C0A6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44451"/>
            <a:ext cx="9144000" cy="792163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4000" dirty="0">
                <a:latin typeface="+mn-lt"/>
              </a:rPr>
              <a:t>ROS nella patologia umana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CE37A9CB-80D2-7543-836C-F2B20E4AF0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981076"/>
            <a:ext cx="9144000" cy="5688013"/>
          </a:xfrm>
          <a:solidFill>
            <a:schemeClr val="bg1"/>
          </a:solidFill>
        </p:spPr>
        <p:txBody>
          <a:bodyPr/>
          <a:lstStyle/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it-IT" altLang="it-IT"/>
              <a:t>Una prova che i radicali liberi siano coinvolti nell’eziopatogenesi di alcune malattie deriva dagli </a:t>
            </a:r>
            <a:r>
              <a:rPr lang="it-IT" altLang="it-IT" b="1">
                <a:solidFill>
                  <a:srgbClr val="00FF00"/>
                </a:solidFill>
              </a:rPr>
              <a:t>effetti positivi</a:t>
            </a:r>
            <a:r>
              <a:rPr lang="it-IT" altLang="it-IT"/>
              <a:t> del </a:t>
            </a:r>
            <a:r>
              <a:rPr lang="it-IT" altLang="it-IT" b="1"/>
              <a:t>trattamento con antiossidanti</a:t>
            </a:r>
          </a:p>
          <a:p>
            <a:pPr algn="just" eaLnBrk="1" hangingPunct="1">
              <a:buFont typeface="Wingdings" pitchFamily="2" charset="2"/>
              <a:buChar char="q"/>
              <a:defRPr/>
            </a:pPr>
            <a:endParaRPr lang="it-IT" altLang="it-IT" b="1"/>
          </a:p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it-IT" altLang="it-IT"/>
              <a:t> Per alcune importanti patologie (es., aterosclerosi, neoplasie) </a:t>
            </a:r>
            <a:r>
              <a:rPr lang="it-IT" altLang="it-IT" b="1"/>
              <a:t>non esistono al momento prove concrete</a:t>
            </a:r>
            <a:r>
              <a:rPr lang="it-IT" altLang="it-IT"/>
              <a:t> di un effetto positivo degli antiossidanti</a:t>
            </a:r>
          </a:p>
          <a:p>
            <a:pPr algn="just" eaLnBrk="1" hangingPunct="1">
              <a:buFont typeface="Wingdings" pitchFamily="2" charset="2"/>
              <a:buChar char="q"/>
              <a:defRPr/>
            </a:pPr>
            <a:endParaRPr lang="it-IT" altLang="it-IT"/>
          </a:p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it-IT" altLang="it-IT"/>
              <a:t>Sostanze che neutralizzano i radicali liberi (scavenger) sono in grado di rallentare e/o </a:t>
            </a:r>
            <a:r>
              <a:rPr lang="it-IT" altLang="it-IT">
                <a:solidFill>
                  <a:srgbClr val="FF0000"/>
                </a:solidFill>
              </a:rPr>
              <a:t>prevenire</a:t>
            </a:r>
            <a:r>
              <a:rPr lang="it-IT" altLang="it-IT"/>
              <a:t> (</a:t>
            </a:r>
            <a:r>
              <a:rPr lang="it-IT" altLang="it-IT">
                <a:solidFill>
                  <a:srgbClr val="FF0000"/>
                </a:solidFill>
              </a:rPr>
              <a:t>???</a:t>
            </a:r>
            <a:r>
              <a:rPr lang="it-IT" altLang="it-IT"/>
              <a:t>) i processi di </a:t>
            </a:r>
            <a:r>
              <a:rPr lang="it-IT" altLang="it-IT" b="1"/>
              <a:t>invecchiamento</a:t>
            </a:r>
            <a:r>
              <a:rPr lang="it-IT" altLang="it-IT"/>
              <a:t> cellulare</a:t>
            </a:r>
          </a:p>
          <a:p>
            <a:pPr marL="0" indent="0" algn="just">
              <a:buNone/>
              <a:defRPr/>
            </a:pPr>
            <a:endParaRPr lang="it-IT" altLang="it-IT"/>
          </a:p>
          <a:p>
            <a:pPr algn="just" eaLnBrk="1" hangingPunct="1">
              <a:buFont typeface="Wingdings" pitchFamily="2" charset="2"/>
              <a:buChar char="q"/>
              <a:defRPr/>
            </a:pPr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1" name="Rectangle 3">
            <a:extLst>
              <a:ext uri="{FF2B5EF4-FFF2-40B4-BE49-F238E27FC236}">
                <a16:creationId xmlns:a16="http://schemas.microsoft.com/office/drawing/2014/main" id="{41B35BD5-2040-4F64-83B6-41968D7C0F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7510" y="1006277"/>
            <a:ext cx="10732193" cy="3283367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85000"/>
              </a:lnSpc>
            </a:pPr>
            <a:r>
              <a:rPr lang="it-IT" altLang="it-IT" sz="2400" dirty="0">
                <a:cs typeface="Arial" panose="020B0604020202020204" pitchFamily="34" charset="0"/>
              </a:rPr>
              <a:t>Aumento del numero di leucociti circolanti: da ~5.000</a:t>
            </a:r>
            <a:r>
              <a:rPr lang="el-GR" altLang="it-IT" sz="2400" dirty="0">
                <a:cs typeface="Arial" panose="020B0604020202020204" pitchFamily="34" charset="0"/>
              </a:rPr>
              <a:t>/μ</a:t>
            </a:r>
            <a:r>
              <a:rPr lang="it-IT" altLang="it-IT" sz="2400" dirty="0">
                <a:cs typeface="Arial" panose="020B0604020202020204" pitchFamily="34" charset="0"/>
              </a:rPr>
              <a:t>l (normale) a 15.000-20.000/</a:t>
            </a:r>
            <a:r>
              <a:rPr lang="el-GR" altLang="it-IT" sz="2400" dirty="0">
                <a:cs typeface="Arial" panose="020B0604020202020204" pitchFamily="34" charset="0"/>
              </a:rPr>
              <a:t>μ</a:t>
            </a:r>
            <a:r>
              <a:rPr lang="it-IT" altLang="it-IT" sz="2400" dirty="0">
                <a:cs typeface="Arial" panose="020B0604020202020204" pitchFamily="34" charset="0"/>
              </a:rPr>
              <a:t>l</a:t>
            </a:r>
          </a:p>
          <a:p>
            <a:pPr algn="just">
              <a:lnSpc>
                <a:spcPct val="70000"/>
              </a:lnSpc>
            </a:pPr>
            <a:endParaRPr lang="it-IT" altLang="it-IT" sz="2400" dirty="0">
              <a:cs typeface="Arial" panose="020B0604020202020204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it-IT" altLang="it-IT" sz="2400" dirty="0">
                <a:cs typeface="Arial" panose="020B0604020202020204" pitchFamily="34" charset="0"/>
              </a:rPr>
              <a:t>Inizialmente aumenta il </a:t>
            </a:r>
            <a:r>
              <a:rPr lang="it-IT" altLang="it-IT" sz="2400" b="1" dirty="0">
                <a:cs typeface="Arial" panose="020B0604020202020204" pitchFamily="34" charset="0"/>
              </a:rPr>
              <a:t>rilascio</a:t>
            </a:r>
            <a:r>
              <a:rPr lang="it-IT" altLang="it-IT" sz="2400" dirty="0">
                <a:cs typeface="Arial" panose="020B0604020202020204" pitchFamily="34" charset="0"/>
              </a:rPr>
              <a:t> di leucociti dal pool di riserva presente nel midollo (IL-1, TNF)</a:t>
            </a:r>
            <a:endParaRPr lang="el-GR" altLang="it-IT" sz="2400" dirty="0">
              <a:cs typeface="Arial" panose="020B0604020202020204" pitchFamily="34" charset="0"/>
            </a:endParaRPr>
          </a:p>
          <a:p>
            <a:pPr algn="just">
              <a:lnSpc>
                <a:spcPct val="70000"/>
              </a:lnSpc>
            </a:pPr>
            <a:endParaRPr lang="it-IT" altLang="it-IT" sz="2400" dirty="0">
              <a:cs typeface="Arial" panose="020B0604020202020204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it-IT" altLang="it-IT" sz="2400" dirty="0">
                <a:cs typeface="Arial" panose="020B0604020202020204" pitchFamily="34" charset="0"/>
              </a:rPr>
              <a:t>Nelle patologie infettive </a:t>
            </a:r>
            <a:r>
              <a:rPr lang="it-IT" altLang="it-IT" sz="2400" u="sng" dirty="0">
                <a:cs typeface="Arial" panose="020B0604020202020204" pitchFamily="34" charset="0"/>
              </a:rPr>
              <a:t>prolungate</a:t>
            </a:r>
            <a:r>
              <a:rPr lang="it-IT" altLang="it-IT" sz="2400" dirty="0">
                <a:cs typeface="Arial" panose="020B0604020202020204" pitchFamily="34" charset="0"/>
              </a:rPr>
              <a:t> IL-1 e TNF aumentano la </a:t>
            </a:r>
            <a:r>
              <a:rPr lang="it-IT" altLang="it-IT" sz="2400" b="1" dirty="0">
                <a:cs typeface="Arial" panose="020B0604020202020204" pitchFamily="34" charset="0"/>
              </a:rPr>
              <a:t>produzione</a:t>
            </a:r>
            <a:r>
              <a:rPr lang="it-IT" altLang="it-IT" sz="2400" dirty="0">
                <a:cs typeface="Arial" panose="020B0604020202020204" pitchFamily="34" charset="0"/>
              </a:rPr>
              <a:t> midollare dei leucociti indotta da fattori di crescita e differenzianti specifici che agiscono su precursori staminali</a:t>
            </a:r>
          </a:p>
        </p:txBody>
      </p:sp>
      <p:sp>
        <p:nvSpPr>
          <p:cNvPr id="985092" name="Text Box 4">
            <a:extLst>
              <a:ext uri="{FF2B5EF4-FFF2-40B4-BE49-F238E27FC236}">
                <a16:creationId xmlns:a16="http://schemas.microsoft.com/office/drawing/2014/main" id="{A5C75E42-090E-40F9-8FC5-F0F5421F0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1" y="4181476"/>
            <a:ext cx="7345363" cy="26320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NEUTROFILIA</a:t>
            </a:r>
            <a:r>
              <a:rPr lang="it-IT" altLang="it-IT" sz="3000" dirty="0">
                <a:latin typeface="Arial" panose="020B0604020202020204" pitchFamily="34" charset="0"/>
                <a:cs typeface="Arial" panose="020B0604020202020204" pitchFamily="34" charset="0"/>
              </a:rPr>
              <a:t>: infezioni </a:t>
            </a:r>
            <a:r>
              <a:rPr lang="it-IT" altLang="it-IT" sz="3000" u="sng" dirty="0">
                <a:latin typeface="Arial" panose="020B0604020202020204" pitchFamily="34" charset="0"/>
                <a:cs typeface="Arial" panose="020B0604020202020204" pitchFamily="34" charset="0"/>
              </a:rPr>
              <a:t>batteriche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EOSINOFILIA</a:t>
            </a:r>
            <a:r>
              <a:rPr lang="it-IT" altLang="it-IT" sz="3000" dirty="0">
                <a:latin typeface="Arial" panose="020B0604020202020204" pitchFamily="34" charset="0"/>
                <a:cs typeface="Arial" panose="020B0604020202020204" pitchFamily="34" charset="0"/>
              </a:rPr>
              <a:t>: allergie e </a:t>
            </a:r>
            <a:r>
              <a:rPr lang="it-IT" altLang="it-IT" sz="3000" u="sng" dirty="0">
                <a:latin typeface="Arial" panose="020B0604020202020204" pitchFamily="34" charset="0"/>
                <a:cs typeface="Arial" panose="020B0604020202020204" pitchFamily="34" charset="0"/>
              </a:rPr>
              <a:t>parassitosi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LINFOCITOSI</a:t>
            </a:r>
            <a:r>
              <a:rPr lang="it-IT" altLang="it-IT" sz="3000" dirty="0">
                <a:latin typeface="Arial" panose="020B0604020202020204" pitchFamily="34" charset="0"/>
                <a:cs typeface="Arial" panose="020B0604020202020204" pitchFamily="34" charset="0"/>
              </a:rPr>
              <a:t>: infezioni </a:t>
            </a:r>
            <a:r>
              <a:rPr lang="it-IT" altLang="it-IT" sz="3000" u="sng" dirty="0">
                <a:latin typeface="Arial" panose="020B0604020202020204" pitchFamily="34" charset="0"/>
                <a:cs typeface="Arial" panose="020B0604020202020204" pitchFamily="34" charset="0"/>
              </a:rPr>
              <a:t>virali</a:t>
            </a:r>
            <a:endParaRPr lang="it-IT" altLang="it-IT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3000" b="1" dirty="0">
                <a:latin typeface="Arial" panose="020B0604020202020204" pitchFamily="34" charset="0"/>
                <a:cs typeface="Arial" panose="020B0604020202020204" pitchFamily="34" charset="0"/>
              </a:rPr>
              <a:t>MONOCITOSI</a:t>
            </a:r>
            <a:r>
              <a:rPr lang="it-IT" altLang="it-IT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altLang="it-IT" sz="3000" u="sng" dirty="0">
                <a:latin typeface="Arial" panose="020B0604020202020204" pitchFamily="34" charset="0"/>
                <a:cs typeface="Arial" panose="020B0604020202020204" pitchFamily="34" charset="0"/>
              </a:rPr>
              <a:t>flogosi croniche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2C3626-FD9B-45CC-953E-102E46A8923B}"/>
              </a:ext>
            </a:extLst>
          </p:cNvPr>
          <p:cNvSpPr txBox="1"/>
          <p:nvPr/>
        </p:nvSpPr>
        <p:spPr>
          <a:xfrm>
            <a:off x="253757" y="271257"/>
            <a:ext cx="3850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LEUCOCITOSI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85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85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85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5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5091" grpId="0" build="p"/>
      <p:bldP spid="98509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119DA63E-20E1-44EC-BEBE-F766025077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850900"/>
          </a:xfrm>
        </p:spPr>
        <p:txBody>
          <a:bodyPr/>
          <a:lstStyle/>
          <a:p>
            <a:pPr eaLnBrk="1" hangingPunct="1"/>
            <a:r>
              <a:rPr lang="it-IT" altLang="it-IT" sz="4000" dirty="0"/>
              <a:t>ROS e invecchiamento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2682BB3-3EB5-8340-A018-24D05FBB19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0" y="865189"/>
            <a:ext cx="8928100" cy="5876925"/>
          </a:xfrm>
          <a:solidFill>
            <a:schemeClr val="bg1"/>
          </a:solidFill>
        </p:spPr>
        <p:txBody>
          <a:bodyPr/>
          <a:lstStyle/>
          <a:p>
            <a:pPr algn="just" eaLnBrk="1" hangingPunct="1">
              <a:defRPr/>
            </a:pPr>
            <a:r>
              <a:rPr lang="it-IT" altLang="it-IT">
                <a:latin typeface="+mj-lt"/>
              </a:rPr>
              <a:t>L’invecchiamento è un processo caratterizzato da una serie di alterazioni sequenziali che si accumulano con l’età e che portano ad un </a:t>
            </a:r>
            <a:r>
              <a:rPr lang="it-IT" altLang="it-IT" b="1">
                <a:solidFill>
                  <a:srgbClr val="FF0000"/>
                </a:solidFill>
                <a:latin typeface="+mj-lt"/>
              </a:rPr>
              <a:t>deterioramento dei meccanismi omeostatici</a:t>
            </a:r>
            <a:r>
              <a:rPr lang="it-IT" altLang="it-IT" b="1">
                <a:latin typeface="+mj-lt"/>
              </a:rPr>
              <a:t> di regolazione di diverse funzioni fisiologiche</a:t>
            </a:r>
          </a:p>
          <a:p>
            <a:pPr algn="just" eaLnBrk="1" hangingPunct="1">
              <a:defRPr/>
            </a:pPr>
            <a:endParaRPr lang="it-IT" altLang="it-IT" sz="1800">
              <a:latin typeface="+mj-lt"/>
            </a:endParaRPr>
          </a:p>
          <a:p>
            <a:pPr algn="just" eaLnBrk="1" hangingPunct="1">
              <a:defRPr/>
            </a:pPr>
            <a:r>
              <a:rPr lang="it-IT" altLang="it-IT">
                <a:latin typeface="+mj-lt"/>
              </a:rPr>
              <a:t>Nell’invecchiamento, una </a:t>
            </a:r>
            <a:r>
              <a:rPr lang="it-IT" altLang="it-IT" b="1" u="sng">
                <a:latin typeface="+mj-lt"/>
              </a:rPr>
              <a:t>minor efficienza dei sistemi anti-ossidanti</a:t>
            </a:r>
            <a:r>
              <a:rPr lang="it-IT" altLang="it-IT">
                <a:latin typeface="+mj-lt"/>
              </a:rPr>
              <a:t> è un fattore patogenetico che favorisce il </a:t>
            </a:r>
            <a:r>
              <a:rPr lang="it-IT" altLang="it-IT" u="sng">
                <a:latin typeface="+mj-lt"/>
              </a:rPr>
              <a:t>deposito tessutale di lipidi e proteine ossidati</a:t>
            </a:r>
            <a:r>
              <a:rPr lang="it-IT" altLang="it-IT">
                <a:latin typeface="+mj-lt"/>
              </a:rPr>
              <a:t> (lipofuscine; prevalentemente nei </a:t>
            </a:r>
            <a:r>
              <a:rPr lang="it-IT" altLang="it-IT" b="1">
                <a:latin typeface="+mj-lt"/>
              </a:rPr>
              <a:t>neuroni</a:t>
            </a:r>
            <a:r>
              <a:rPr lang="it-IT" altLang="it-IT">
                <a:latin typeface="+mj-lt"/>
              </a:rPr>
              <a:t> e nei </a:t>
            </a:r>
            <a:r>
              <a:rPr lang="it-IT" altLang="it-IT" b="1">
                <a:latin typeface="+mj-lt"/>
              </a:rPr>
              <a:t>miocardiociti</a:t>
            </a:r>
            <a:r>
              <a:rPr lang="it-IT" altLang="it-IT">
                <a:latin typeface="+mj-lt"/>
              </a:rPr>
              <a:t>). Tale deposito determina </a:t>
            </a:r>
            <a:r>
              <a:rPr lang="it-IT" altLang="it-IT" b="1">
                <a:solidFill>
                  <a:srgbClr val="FF0000"/>
                </a:solidFill>
                <a:latin typeface="+mj-lt"/>
              </a:rPr>
              <a:t>sofferenza cellulare</a:t>
            </a:r>
            <a:r>
              <a:rPr lang="it-IT" altLang="it-IT">
                <a:latin typeface="+mj-lt"/>
              </a:rPr>
              <a:t> e concorre alla comparsa di manifestazioni patologiche</a:t>
            </a:r>
            <a:endParaRPr lang="it-IT" altLang="it-IT" u="sng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>
            <a:extLst>
              <a:ext uri="{FF2B5EF4-FFF2-40B4-BE49-F238E27FC236}">
                <a16:creationId xmlns:a16="http://schemas.microsoft.com/office/drawing/2014/main" id="{7B651658-43D2-46E7-B479-31DEFB2DD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115888"/>
            <a:ext cx="9109075" cy="678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7" name="Line 5">
            <a:extLst>
              <a:ext uri="{FF2B5EF4-FFF2-40B4-BE49-F238E27FC236}">
                <a16:creationId xmlns:a16="http://schemas.microsoft.com/office/drawing/2014/main" id="{FA71AA88-E77E-44F6-A837-84C5BB822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1764" y="2033588"/>
            <a:ext cx="2663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3428" name="Line 6">
            <a:extLst>
              <a:ext uri="{FF2B5EF4-FFF2-40B4-BE49-F238E27FC236}">
                <a16:creationId xmlns:a16="http://schemas.microsoft.com/office/drawing/2014/main" id="{7843B33A-7C6D-4F9E-8FAF-B6B08AF17D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4" y="2276475"/>
            <a:ext cx="64087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30DEEDF6-2768-40B0-B4B1-F6F5D2F7C2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44451"/>
            <a:ext cx="9144000" cy="576263"/>
          </a:xfrm>
        </p:spPr>
        <p:txBody>
          <a:bodyPr/>
          <a:lstStyle/>
          <a:p>
            <a:pPr eaLnBrk="1" hangingPunct="1"/>
            <a:r>
              <a:rPr lang="it-IT" altLang="it-IT" sz="3400" b="1" dirty="0"/>
              <a:t>Principali meccanismi antiossidanti cellulari</a:t>
            </a:r>
          </a:p>
        </p:txBody>
      </p:sp>
      <p:sp>
        <p:nvSpPr>
          <p:cNvPr id="104451" name="Text Box 33">
            <a:extLst>
              <a:ext uri="{FF2B5EF4-FFF2-40B4-BE49-F238E27FC236}">
                <a16:creationId xmlns:a16="http://schemas.microsoft.com/office/drawing/2014/main" id="{8B4A6047-60A9-46EE-8CC7-E39527CC1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836614"/>
            <a:ext cx="7920037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solidFill>
                  <a:srgbClr val="FFFFFF"/>
                </a:solidFill>
              </a:rPr>
              <a:t>I meccanismi cellulari antiossidanti rappresentano uno dei più importanti meccanismi omeostatici </a:t>
            </a:r>
          </a:p>
        </p:txBody>
      </p:sp>
      <p:graphicFrame>
        <p:nvGraphicFramePr>
          <p:cNvPr id="20555" name="Group 75">
            <a:extLst>
              <a:ext uri="{FF2B5EF4-FFF2-40B4-BE49-F238E27FC236}">
                <a16:creationId xmlns:a16="http://schemas.microsoft.com/office/drawing/2014/main" id="{EE6DC6AE-524F-D84C-B6A1-99A3C49B12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58926" y="692150"/>
          <a:ext cx="9109075" cy="4216401"/>
        </p:xfrm>
        <a:graphic>
          <a:graphicData uri="http://schemas.openxmlformats.org/drawingml/2006/table">
            <a:tbl>
              <a:tblPr/>
              <a:tblGrid>
                <a:gridCol w="4848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2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975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Meccanismi </a:t>
                      </a:r>
                      <a:r>
                        <a:rPr kumimoji="0" lang="it-IT" altLang="it-IT" sz="21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non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enzimatici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Vitamina E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(α-Tocoferolo)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Liposolubile, nelle membrane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Vitamina C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(a. ascorbico)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Idrosolubile, citosol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Pro-vitamina A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(β-carotene)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Liposolubile, nelle membrane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975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Meccanismi enzimatici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2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Cu</a:t>
                      </a:r>
                      <a:r>
                        <a:rPr kumimoji="0" lang="it-IT" altLang="it-IT" sz="2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2+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/Zn</a:t>
                      </a:r>
                      <a:r>
                        <a:rPr kumimoji="0" lang="it-IT" altLang="it-IT" sz="2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2+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-superossido dismutasi (SOD) – citosol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Dismuta O</a:t>
                      </a:r>
                      <a:r>
                        <a:rPr kumimoji="0" lang="it-IT" altLang="it-IT" sz="21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kumimoji="0" lang="it-IT" altLang="it-IT" sz="2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it-IT" altLang="it-IT" sz="2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 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in H</a:t>
                      </a:r>
                      <a:r>
                        <a:rPr kumimoji="0" lang="it-IT" altLang="it-IT" sz="21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</a:t>
                      </a:r>
                      <a:r>
                        <a:rPr kumimoji="0" lang="it-IT" altLang="it-IT" sz="21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2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Mn</a:t>
                      </a:r>
                      <a:r>
                        <a:rPr kumimoji="0" lang="it-IT" altLang="it-IT" sz="2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2+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-SOD - mitocondri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865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Catalasi – perossisomi, mitocondri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Converte H</a:t>
                      </a:r>
                      <a:r>
                        <a:rPr kumimoji="0" lang="it-IT" altLang="it-IT" sz="21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</a:t>
                      </a:r>
                      <a:r>
                        <a:rPr kumimoji="0" lang="it-IT" altLang="it-IT" sz="21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in H</a:t>
                      </a:r>
                      <a:r>
                        <a:rPr kumimoji="0" lang="it-IT" altLang="it-IT" sz="21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kumimoji="0" lang="it-IT" altLang="it-IT" sz="2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</a:t>
                      </a:r>
                      <a:endParaRPr kumimoji="0" lang="it-IT" altLang="it-IT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7375" name="Picture 37" descr="http://upload.wikimedia.org/wikipedia/commons/b/b9/Antioxidant_pathway-it.png">
            <a:extLst>
              <a:ext uri="{FF2B5EF4-FFF2-40B4-BE49-F238E27FC236}">
                <a16:creationId xmlns:a16="http://schemas.microsoft.com/office/drawing/2014/main" id="{EF2B28B6-5D8F-47FD-9AAE-BBDA99154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6" y="4941888"/>
            <a:ext cx="8861425" cy="1871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Line 11">
            <a:extLst>
              <a:ext uri="{FF2B5EF4-FFF2-40B4-BE49-F238E27FC236}">
                <a16:creationId xmlns:a16="http://schemas.microsoft.com/office/drawing/2014/main" id="{0836A784-EE6A-4512-A38B-AFA87CC40A09}"/>
              </a:ext>
            </a:extLst>
          </p:cNvPr>
          <p:cNvSpPr>
            <a:spLocks noChangeShapeType="1"/>
          </p:cNvSpPr>
          <p:nvPr/>
        </p:nvSpPr>
        <p:spPr bwMode="auto">
          <a:xfrm rot="21410052" flipV="1">
            <a:off x="3695700" y="1917701"/>
            <a:ext cx="935038" cy="93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05475" name="Gruppo 3">
            <a:extLst>
              <a:ext uri="{FF2B5EF4-FFF2-40B4-BE49-F238E27FC236}">
                <a16:creationId xmlns:a16="http://schemas.microsoft.com/office/drawing/2014/main" id="{E8DB4DFD-D582-4D5F-B919-C02423672AF8}"/>
              </a:ext>
            </a:extLst>
          </p:cNvPr>
          <p:cNvGrpSpPr>
            <a:grpSpLocks/>
          </p:cNvGrpSpPr>
          <p:nvPr/>
        </p:nvGrpSpPr>
        <p:grpSpPr bwMode="auto">
          <a:xfrm>
            <a:off x="3000375" y="981076"/>
            <a:ext cx="6192838" cy="5789613"/>
            <a:chOff x="1476375" y="1052513"/>
            <a:chExt cx="6192838" cy="5789612"/>
          </a:xfrm>
        </p:grpSpPr>
        <p:pic>
          <p:nvPicPr>
            <p:cNvPr id="105478" name="Picture 7">
              <a:extLst>
                <a:ext uri="{FF2B5EF4-FFF2-40B4-BE49-F238E27FC236}">
                  <a16:creationId xmlns:a16="http://schemas.microsoft.com/office/drawing/2014/main" id="{BEC19C2B-8881-43A9-B0C0-5CD459E0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375" y="1052513"/>
              <a:ext cx="6192838" cy="5789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11781345-8085-B143-A85C-A01E504E5613}"/>
                </a:ext>
              </a:extLst>
            </p:cNvPr>
            <p:cNvSpPr/>
            <p:nvPr/>
          </p:nvSpPr>
          <p:spPr>
            <a:xfrm>
              <a:off x="3059113" y="6092825"/>
              <a:ext cx="1728787" cy="7191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>
                <a:solidFill>
                  <a:srgbClr val="FFFFFF"/>
                </a:solidFill>
              </a:endParaRPr>
            </a:p>
          </p:txBody>
        </p:sp>
      </p:grpSp>
      <p:sp>
        <p:nvSpPr>
          <p:cNvPr id="7" name="Rettangolo 6">
            <a:extLst>
              <a:ext uri="{FF2B5EF4-FFF2-40B4-BE49-F238E27FC236}">
                <a16:creationId xmlns:a16="http://schemas.microsoft.com/office/drawing/2014/main" id="{41E79CD3-C65D-B143-8BF3-911597B8CCFF}"/>
              </a:ext>
            </a:extLst>
          </p:cNvPr>
          <p:cNvSpPr/>
          <p:nvPr/>
        </p:nvSpPr>
        <p:spPr bwMode="auto">
          <a:xfrm>
            <a:off x="7391400" y="6021389"/>
            <a:ext cx="1728788" cy="7191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D3288CAF-FF63-D640-93CF-9EB8D9FCF151}"/>
              </a:ext>
            </a:extLst>
          </p:cNvPr>
          <p:cNvSpPr/>
          <p:nvPr/>
        </p:nvSpPr>
        <p:spPr>
          <a:xfrm>
            <a:off x="6383339" y="6021389"/>
            <a:ext cx="936625" cy="7191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CCCFDF10-1719-41E8-8085-75DFB53497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44450"/>
            <a:ext cx="9144000" cy="863600"/>
          </a:xfrm>
        </p:spPr>
        <p:txBody>
          <a:bodyPr/>
          <a:lstStyle/>
          <a:p>
            <a:pPr eaLnBrk="1" hangingPunct="1"/>
            <a:r>
              <a:rPr lang="it-IT" altLang="it-IT"/>
              <a:t>Morte cellulare: omicidio o suicidio?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BF2A69C-D94D-4B8C-8793-96894A6F54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052514"/>
            <a:ext cx="9144000" cy="5113337"/>
          </a:xfrm>
        </p:spPr>
        <p:txBody>
          <a:bodyPr/>
          <a:lstStyle/>
          <a:p>
            <a:pPr algn="just" eaLnBrk="1" hangingPunct="1"/>
            <a:r>
              <a:rPr lang="it-IT" altLang="it-IT"/>
              <a:t>È la cessazione delle funzioni organizzate e coordinate della cellula</a:t>
            </a:r>
          </a:p>
          <a:p>
            <a:pPr algn="just" eaLnBrk="1" hangingPunct="1"/>
            <a:endParaRPr lang="it-IT" altLang="it-IT" sz="2400"/>
          </a:p>
          <a:p>
            <a:pPr algn="just" eaLnBrk="1" hangingPunct="1"/>
            <a:r>
              <a:rPr lang="it-IT" altLang="it-IT"/>
              <a:t>Si verifica quando</a:t>
            </a:r>
          </a:p>
          <a:p>
            <a:pPr marL="971550" lvl="1" indent="-514350" algn="just">
              <a:buFontTx/>
              <a:buAutoNum type="arabicPeriod"/>
            </a:pPr>
            <a:r>
              <a:rPr lang="it-IT" altLang="it-IT"/>
              <a:t>un agente patogeno agisce provocando lesioni (</a:t>
            </a:r>
            <a:r>
              <a:rPr lang="it-IT" altLang="it-IT" u="sng"/>
              <a:t>danni irreversibili metabolici e/o strutturali</a:t>
            </a:r>
            <a:r>
              <a:rPr lang="it-IT" altLang="it-IT"/>
              <a:t>) tali da impedire alla cellula di sopravvivere</a:t>
            </a:r>
          </a:p>
          <a:p>
            <a:pPr marL="971550" lvl="1" indent="-514350" algn="just">
              <a:buFontTx/>
              <a:buAutoNum type="arabicPeriod"/>
            </a:pPr>
            <a:endParaRPr lang="it-IT" altLang="it-IT"/>
          </a:p>
          <a:p>
            <a:pPr marL="971550" lvl="1" indent="-514350" algn="just">
              <a:buFontTx/>
              <a:buAutoNum type="arabicPeriod"/>
            </a:pPr>
            <a:r>
              <a:rPr lang="it-IT" altLang="it-IT"/>
              <a:t>la cellula, in particolari situazioni, può attivare autonomamente un processo di </a:t>
            </a:r>
            <a:r>
              <a:rPr lang="it-IT" altLang="it-IT" u="sng"/>
              <a:t>autodistruzione</a:t>
            </a:r>
            <a:r>
              <a:rPr lang="it-IT" altLang="it-IT"/>
              <a:t> </a:t>
            </a:r>
          </a:p>
          <a:p>
            <a:pPr marL="971550" lvl="1" indent="-514350" algn="just">
              <a:buFontTx/>
              <a:buAutoNum type="arabicPeriod"/>
            </a:pPr>
            <a:endParaRPr lang="it-IT" altLang="it-IT"/>
          </a:p>
          <a:p>
            <a:pPr marL="971550" lvl="1" indent="-514350" algn="just"/>
            <a:endParaRPr lang="it-IT" altLang="it-IT"/>
          </a:p>
          <a:p>
            <a:pPr marL="971550" lvl="1" indent="-514350" algn="just"/>
            <a:endParaRPr lang="it-IT" altLang="it-IT"/>
          </a:p>
          <a:p>
            <a:pPr algn="just" eaLnBrk="1" hangingPunct="1"/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>
            <a:extLst>
              <a:ext uri="{FF2B5EF4-FFF2-40B4-BE49-F238E27FC236}">
                <a16:creationId xmlns:a16="http://schemas.microsoft.com/office/drawing/2014/main" id="{9EC4FABE-B77F-084D-96FF-9A6EFEA654C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65276" y="1268414"/>
            <a:ext cx="4098925" cy="5445125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2600" dirty="0"/>
              <a:t>Evento </a:t>
            </a:r>
            <a:r>
              <a:rPr lang="it-IT" altLang="it-IT" sz="2600" b="1" u="sng" dirty="0"/>
              <a:t>accidentale</a:t>
            </a:r>
          </a:p>
          <a:p>
            <a:pPr eaLnBrk="1" hangingPunct="1">
              <a:defRPr/>
            </a:pPr>
            <a:endParaRPr lang="it-IT" altLang="it-IT" sz="1050" dirty="0"/>
          </a:p>
          <a:p>
            <a:pPr eaLnBrk="1" hangingPunct="1">
              <a:defRPr/>
            </a:pPr>
            <a:r>
              <a:rPr lang="it-IT" altLang="it-IT" sz="2600" b="1" u="sng" dirty="0"/>
              <a:t>Passivamente</a:t>
            </a:r>
            <a:r>
              <a:rPr lang="it-IT" altLang="it-IT" sz="2600" b="1" dirty="0"/>
              <a:t> </a:t>
            </a:r>
            <a:r>
              <a:rPr lang="it-IT" altLang="it-IT" sz="2600" dirty="0"/>
              <a:t>subìto dalle cellule</a:t>
            </a:r>
          </a:p>
          <a:p>
            <a:pPr eaLnBrk="1" hangingPunct="1">
              <a:defRPr/>
            </a:pPr>
            <a:endParaRPr lang="it-IT" altLang="it-IT" sz="1050" dirty="0"/>
          </a:p>
          <a:p>
            <a:pPr eaLnBrk="1" hangingPunct="1">
              <a:defRPr/>
            </a:pPr>
            <a:r>
              <a:rPr lang="it-IT" altLang="it-IT" sz="2600" dirty="0"/>
              <a:t>Interessa </a:t>
            </a:r>
            <a:r>
              <a:rPr lang="it-IT" altLang="it-IT" sz="2600" b="1" u="sng" dirty="0"/>
              <a:t>gruppi di cellule</a:t>
            </a:r>
          </a:p>
          <a:p>
            <a:pPr eaLnBrk="1" hangingPunct="1">
              <a:defRPr/>
            </a:pPr>
            <a:endParaRPr lang="it-IT" altLang="it-IT" sz="1050" b="1" u="sng" dirty="0"/>
          </a:p>
          <a:p>
            <a:pPr eaLnBrk="1" hangingPunct="1">
              <a:defRPr/>
            </a:pPr>
            <a:r>
              <a:rPr lang="it-IT" altLang="it-IT" sz="2600" dirty="0"/>
              <a:t>Perdita dell’integrità di membrana</a:t>
            </a:r>
            <a:endParaRPr lang="it-IT" altLang="it-IT" sz="2600" b="1" u="sng" dirty="0"/>
          </a:p>
          <a:p>
            <a:pPr eaLnBrk="1" hangingPunct="1">
              <a:defRPr/>
            </a:pPr>
            <a:endParaRPr lang="it-IT" altLang="it-IT" sz="1050" dirty="0"/>
          </a:p>
          <a:p>
            <a:pPr eaLnBrk="1" hangingPunct="1">
              <a:defRPr/>
            </a:pPr>
            <a:r>
              <a:rPr lang="it-IT" altLang="it-IT" sz="2600" dirty="0"/>
              <a:t>Digestione enzimatica delle cellule (± rapida)</a:t>
            </a:r>
          </a:p>
          <a:p>
            <a:pPr eaLnBrk="1" hangingPunct="1">
              <a:defRPr/>
            </a:pPr>
            <a:endParaRPr lang="it-IT" altLang="it-IT" sz="1050" dirty="0"/>
          </a:p>
          <a:p>
            <a:pPr eaLnBrk="1" hangingPunct="1">
              <a:defRPr/>
            </a:pPr>
            <a:r>
              <a:rPr lang="it-IT" altLang="it-IT" sz="2600" dirty="0"/>
              <a:t>Reazione infiammatoria</a:t>
            </a:r>
            <a:endParaRPr lang="it-IT" altLang="it-IT" sz="2600" b="1" u="sng" dirty="0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7E499502-A11D-5E46-9C59-880862CA322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238876" y="1268414"/>
            <a:ext cx="4429125" cy="5462587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it-IT" altLang="it-IT" sz="2600"/>
              <a:t>Evento </a:t>
            </a:r>
            <a:r>
              <a:rPr lang="it-IT" altLang="it-IT" sz="2600" b="1" u="sng"/>
              <a:t>programmato</a:t>
            </a:r>
          </a:p>
          <a:p>
            <a:pPr eaLnBrk="1" hangingPunct="1">
              <a:defRPr/>
            </a:pPr>
            <a:endParaRPr lang="it-IT" altLang="it-IT" sz="1050"/>
          </a:p>
          <a:p>
            <a:pPr eaLnBrk="1" hangingPunct="1">
              <a:defRPr/>
            </a:pPr>
            <a:r>
              <a:rPr lang="it-IT" altLang="it-IT" sz="2600" b="1" u="sng"/>
              <a:t>Attivamente</a:t>
            </a:r>
            <a:r>
              <a:rPr lang="it-IT" altLang="it-IT" sz="2600" b="1"/>
              <a:t> </a:t>
            </a:r>
            <a:r>
              <a:rPr lang="it-IT" altLang="it-IT" sz="2600"/>
              <a:t>realizzato dalle cellule</a:t>
            </a:r>
          </a:p>
          <a:p>
            <a:pPr eaLnBrk="1" hangingPunct="1">
              <a:defRPr/>
            </a:pPr>
            <a:endParaRPr lang="it-IT" altLang="it-IT" sz="1050"/>
          </a:p>
          <a:p>
            <a:pPr eaLnBrk="1" hangingPunct="1">
              <a:defRPr/>
            </a:pPr>
            <a:r>
              <a:rPr lang="it-IT" altLang="it-IT" sz="2600"/>
              <a:t>Può interessare </a:t>
            </a:r>
            <a:r>
              <a:rPr lang="it-IT" altLang="it-IT" sz="2600" b="1" u="sng"/>
              <a:t>singole cellule</a:t>
            </a:r>
          </a:p>
          <a:p>
            <a:pPr eaLnBrk="1" hangingPunct="1">
              <a:defRPr/>
            </a:pPr>
            <a:endParaRPr lang="it-IT" altLang="it-IT" sz="1050" b="1" u="sng"/>
          </a:p>
          <a:p>
            <a:pPr eaLnBrk="1" hangingPunct="1">
              <a:defRPr/>
            </a:pPr>
            <a:r>
              <a:rPr lang="it-IT" altLang="it-IT" sz="2600"/>
              <a:t>Membrana integra ma </a:t>
            </a:r>
            <a:r>
              <a:rPr lang="it-IT" altLang="it-IT" sz="2600" b="1" u="sng"/>
              <a:t>alterata</a:t>
            </a:r>
          </a:p>
          <a:p>
            <a:pPr eaLnBrk="1" hangingPunct="1">
              <a:defRPr/>
            </a:pPr>
            <a:endParaRPr lang="it-IT" altLang="it-IT" sz="1050"/>
          </a:p>
          <a:p>
            <a:pPr eaLnBrk="1" hangingPunct="1">
              <a:defRPr/>
            </a:pPr>
            <a:r>
              <a:rPr lang="it-IT" altLang="it-IT" sz="2600"/>
              <a:t>Rapida eliminazione della cellula (per fagocitosi)</a:t>
            </a:r>
          </a:p>
          <a:p>
            <a:pPr eaLnBrk="1" hangingPunct="1">
              <a:defRPr/>
            </a:pPr>
            <a:endParaRPr lang="it-IT" altLang="it-IT" sz="1050"/>
          </a:p>
          <a:p>
            <a:pPr eaLnBrk="1" hangingPunct="1">
              <a:defRPr/>
            </a:pPr>
            <a:r>
              <a:rPr lang="it-IT" altLang="it-IT" sz="2600"/>
              <a:t>Assenza di infiammazione</a:t>
            </a:r>
            <a:endParaRPr lang="it-IT" altLang="it-IT" sz="2600" b="1" u="sng"/>
          </a:p>
          <a:p>
            <a:pPr eaLnBrk="1" hangingPunct="1">
              <a:defRPr/>
            </a:pPr>
            <a:endParaRPr lang="it-IT" altLang="it-IT" sz="2600" b="1" u="sng"/>
          </a:p>
          <a:p>
            <a:pPr eaLnBrk="1" hangingPunct="1">
              <a:defRPr/>
            </a:pPr>
            <a:endParaRPr lang="it-IT" altLang="it-IT" sz="2600" b="1" u="sng"/>
          </a:p>
          <a:p>
            <a:pPr eaLnBrk="1" hangingPunct="1">
              <a:defRPr/>
            </a:pPr>
            <a:endParaRPr lang="it-IT" altLang="it-IT" sz="2600"/>
          </a:p>
        </p:txBody>
      </p:sp>
      <p:sp>
        <p:nvSpPr>
          <p:cNvPr id="107524" name="Text Box 7">
            <a:extLst>
              <a:ext uri="{FF2B5EF4-FFF2-40B4-BE49-F238E27FC236}">
                <a16:creationId xmlns:a16="http://schemas.microsoft.com/office/drawing/2014/main" id="{A58454B8-06BF-411D-8B5D-598AD144B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620714"/>
            <a:ext cx="2232025" cy="523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/>
              <a:t>NECROSI</a:t>
            </a:r>
          </a:p>
        </p:txBody>
      </p:sp>
      <p:sp>
        <p:nvSpPr>
          <p:cNvPr id="107525" name="Text Box 8">
            <a:extLst>
              <a:ext uri="{FF2B5EF4-FFF2-40B4-BE49-F238E27FC236}">
                <a16:creationId xmlns:a16="http://schemas.microsoft.com/office/drawing/2014/main" id="{47DAD3A8-A6F6-405B-A2B8-5635B19FA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5" y="620714"/>
            <a:ext cx="2376488" cy="523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/>
              <a:t>APOPTOSI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A692B68-6EDE-FE48-90AC-4B7D11C106E8}"/>
              </a:ext>
            </a:extLst>
          </p:cNvPr>
          <p:cNvSpPr/>
          <p:nvPr/>
        </p:nvSpPr>
        <p:spPr>
          <a:xfrm>
            <a:off x="1919289" y="6165850"/>
            <a:ext cx="3671887" cy="5476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>
            <a:extLst>
              <a:ext uri="{FF2B5EF4-FFF2-40B4-BE49-F238E27FC236}">
                <a16:creationId xmlns:a16="http://schemas.microsoft.com/office/drawing/2014/main" id="{877C9089-6D11-42F5-9656-DE4ABA0DAB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-161925"/>
            <a:ext cx="8229600" cy="998538"/>
          </a:xfrm>
        </p:spPr>
        <p:txBody>
          <a:bodyPr/>
          <a:lstStyle/>
          <a:p>
            <a:pPr eaLnBrk="1" hangingPunct="1"/>
            <a:r>
              <a:rPr lang="it-IT" altLang="it-IT" sz="4000"/>
              <a:t>	Morte cellulare: necrosi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3CB8F41-C00C-A245-8266-2EB633B776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1" y="692151"/>
            <a:ext cx="8964613" cy="6049963"/>
          </a:xfrm>
        </p:spPr>
        <p:txBody>
          <a:bodyPr/>
          <a:lstStyle/>
          <a:p>
            <a:pPr marL="609600" indent="-609600" algn="just">
              <a:defRPr/>
            </a:pPr>
            <a:r>
              <a:rPr lang="it-IT" altLang="it-IT" dirty="0"/>
              <a:t>Manifestazione </a:t>
            </a:r>
            <a:r>
              <a:rPr lang="it-IT" altLang="it-IT" u="sng" dirty="0"/>
              <a:t>morfologica</a:t>
            </a:r>
            <a:r>
              <a:rPr lang="it-IT" altLang="it-IT" dirty="0"/>
              <a:t> del processo di morte cellulare causata da un </a:t>
            </a:r>
            <a:r>
              <a:rPr lang="it-IT" altLang="it-IT" b="1" dirty="0"/>
              <a:t>accumulo di lesioni biochimiche</a:t>
            </a:r>
          </a:p>
          <a:p>
            <a:pPr marL="609600" indent="-609600" algn="just">
              <a:defRPr/>
            </a:pPr>
            <a:endParaRPr lang="it-IT" altLang="it-IT" sz="1050" b="1" dirty="0"/>
          </a:p>
          <a:p>
            <a:pPr marL="609600" indent="-609600" algn="just">
              <a:defRPr/>
            </a:pPr>
            <a:r>
              <a:rPr lang="it-IT" altLang="it-IT" dirty="0"/>
              <a:t>Due fenomeni principali:</a:t>
            </a:r>
          </a:p>
          <a:p>
            <a:pPr marL="1752600" lvl="3" indent="-381000" algn="just">
              <a:buNone/>
              <a:defRPr/>
            </a:pPr>
            <a:endParaRPr lang="it-IT" altLang="it-IT" sz="1050" dirty="0"/>
          </a:p>
          <a:p>
            <a:pPr marL="1752600" lvl="3" indent="-381000" algn="just">
              <a:buFontTx/>
              <a:buAutoNum type="arabicPeriod"/>
              <a:defRPr/>
            </a:pPr>
            <a:r>
              <a:rPr lang="it-IT" altLang="it-IT" sz="2800" dirty="0"/>
              <a:t>Denaturazione delle proteine</a:t>
            </a:r>
          </a:p>
          <a:p>
            <a:pPr marL="1752600" lvl="3" indent="-381000" algn="just">
              <a:buFontTx/>
              <a:buAutoNum type="arabicPeriod"/>
              <a:defRPr/>
            </a:pPr>
            <a:endParaRPr lang="it-IT" altLang="it-IT" sz="1050" dirty="0"/>
          </a:p>
          <a:p>
            <a:pPr marL="1752600" lvl="3" indent="-381000" algn="just">
              <a:buFontTx/>
              <a:buAutoNum type="arabicPeriod"/>
              <a:defRPr/>
            </a:pPr>
            <a:r>
              <a:rPr lang="it-IT" altLang="it-IT" sz="2800" dirty="0"/>
              <a:t>Digestione enzimatica della cellula</a:t>
            </a:r>
          </a:p>
          <a:p>
            <a:pPr marL="1371600" lvl="3" indent="0" algn="just">
              <a:buNone/>
              <a:defRPr/>
            </a:pPr>
            <a:endParaRPr lang="it-IT" altLang="it-IT" sz="2800" dirty="0"/>
          </a:p>
          <a:p>
            <a:pPr marL="446088" lvl="3" indent="-446088" algn="just">
              <a:defRPr/>
            </a:pPr>
            <a:r>
              <a:rPr lang="it-IT" altLang="it-IT" sz="2800" dirty="0"/>
              <a:t>In ogni caso il risultato è la </a:t>
            </a:r>
            <a:r>
              <a:rPr lang="it-IT" altLang="it-IT" sz="2800" u="sng" dirty="0"/>
              <a:t>perdita</a:t>
            </a:r>
            <a:r>
              <a:rPr lang="it-IT" altLang="it-IT" sz="2800" dirty="0"/>
              <a:t> di una porzione discreta di tessuto e conseguente attivazione della risposta infiammatoria</a:t>
            </a: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0EB55579-C3F0-4344-A836-F772D58F3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5660220"/>
            <a:ext cx="8964612" cy="8937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it-IT" sz="2600" dirty="0"/>
              <a:t>Il prevalere, anche temporale, di uno dei due fenomeni consente di distinguere </a:t>
            </a:r>
            <a:r>
              <a:rPr lang="it-IT" altLang="it-IT" sz="2600" b="1" dirty="0"/>
              <a:t>tipi morfologici diversi</a:t>
            </a:r>
            <a:r>
              <a:rPr lang="it-IT" altLang="it-IT" sz="2600" dirty="0"/>
              <a:t> di necrosi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>
            <a:extLst>
              <a:ext uri="{FF2B5EF4-FFF2-40B4-BE49-F238E27FC236}">
                <a16:creationId xmlns:a16="http://schemas.microsoft.com/office/drawing/2014/main" id="{5FA18905-5632-4E38-B3FA-30916F87D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-26988"/>
            <a:ext cx="8229600" cy="850901"/>
          </a:xfrm>
        </p:spPr>
        <p:txBody>
          <a:bodyPr/>
          <a:lstStyle/>
          <a:p>
            <a:pPr eaLnBrk="1" hangingPunct="1"/>
            <a:r>
              <a:rPr lang="it-IT" altLang="it-IT" sz="4000" dirty="0"/>
              <a:t>Morte cellulare: necrosi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02A9B97A-718B-4F70-97DB-0A523636B0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1700214"/>
            <a:ext cx="8713788" cy="475297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it-IT" altLang="it-IT"/>
              <a:t>perdita del nucleo, </a:t>
            </a:r>
            <a:r>
              <a:rPr lang="it-IT" altLang="it-IT" b="1"/>
              <a:t>iniziale</a:t>
            </a:r>
            <a:r>
              <a:rPr lang="it-IT" altLang="it-IT"/>
              <a:t> conservazione della forma e dei profili cellulari con mantenimento dell’architettura tissutale (es: necrosi ischemica da mancato apporto sanguigno)</a:t>
            </a:r>
          </a:p>
          <a:p>
            <a:pPr algn="just" eaLnBrk="1" hangingPunct="1">
              <a:lnSpc>
                <a:spcPct val="90000"/>
              </a:lnSpc>
            </a:pPr>
            <a:endParaRPr lang="it-IT" altLang="it-IT" sz="2000"/>
          </a:p>
          <a:p>
            <a:pPr algn="just" eaLnBrk="1" hangingPunct="1">
              <a:lnSpc>
                <a:spcPct val="90000"/>
              </a:lnSpc>
            </a:pPr>
            <a:r>
              <a:rPr lang="it-IT" altLang="it-IT"/>
              <a:t>i processi di </a:t>
            </a:r>
            <a:r>
              <a:rPr lang="it-IT" altLang="it-IT" u="sng"/>
              <a:t>denaturazione</a:t>
            </a:r>
            <a:r>
              <a:rPr lang="it-IT" altLang="it-IT"/>
              <a:t> prevalgono </a:t>
            </a:r>
            <a:r>
              <a:rPr lang="it-IT" altLang="it-IT" b="1"/>
              <a:t>inizialmente</a:t>
            </a:r>
            <a:r>
              <a:rPr lang="it-IT" altLang="it-IT"/>
              <a:t> su quelli di digestione enzimatica: blocco della proteolisi per denaturazione degli enzimi proteolitici</a:t>
            </a:r>
          </a:p>
        </p:txBody>
      </p:sp>
      <p:sp>
        <p:nvSpPr>
          <p:cNvPr id="109571" name="Text Box 4">
            <a:extLst>
              <a:ext uri="{FF2B5EF4-FFF2-40B4-BE49-F238E27FC236}">
                <a16:creationId xmlns:a16="http://schemas.microsoft.com/office/drawing/2014/main" id="{3AD5BF3E-C472-419C-9707-0CF0FA9BB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1" y="863601"/>
            <a:ext cx="4537075" cy="5492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3000" dirty="0"/>
              <a:t>Necrosi COAGULATIVA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>
            <a:extLst>
              <a:ext uri="{FF2B5EF4-FFF2-40B4-BE49-F238E27FC236}">
                <a16:creationId xmlns:a16="http://schemas.microsoft.com/office/drawing/2014/main" id="{FA591FF7-680C-A141-A603-514EB1DD1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6489" y="71439"/>
            <a:ext cx="4537075" cy="5492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3000">
                <a:solidFill>
                  <a:srgbClr val="0000FF"/>
                </a:solidFill>
                <a:latin typeface="+mn-lt"/>
              </a:rPr>
              <a:t>Necrosi COAGULATIVA</a:t>
            </a:r>
          </a:p>
        </p:txBody>
      </p:sp>
      <p:pic>
        <p:nvPicPr>
          <p:cNvPr id="110594" name="Picture 7" descr="RENAL060">
            <a:extLst>
              <a:ext uri="{FF2B5EF4-FFF2-40B4-BE49-F238E27FC236}">
                <a16:creationId xmlns:a16="http://schemas.microsoft.com/office/drawing/2014/main" id="{FD464703-6BF6-42A6-9DAA-C631E028B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196975"/>
            <a:ext cx="5400675" cy="40338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288" name="Group 24">
            <a:extLst>
              <a:ext uri="{FF2B5EF4-FFF2-40B4-BE49-F238E27FC236}">
                <a16:creationId xmlns:a16="http://schemas.microsoft.com/office/drawing/2014/main" id="{19B8B1DF-30FA-9D4A-8392-4A4A91479CC2}"/>
              </a:ext>
            </a:extLst>
          </p:cNvPr>
          <p:cNvGraphicFramePr>
            <a:graphicFrameLocks noGrp="1"/>
          </p:cNvGraphicFramePr>
          <p:nvPr/>
        </p:nvGraphicFramePr>
        <p:xfrm>
          <a:off x="1631951" y="5370513"/>
          <a:ext cx="8964613" cy="1371600"/>
        </p:xfrm>
        <a:graphic>
          <a:graphicData uri="http://schemas.openxmlformats.org/drawingml/2006/table">
            <a:tbl>
              <a:tblPr/>
              <a:tblGrid>
                <a:gridCol w="8964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1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Examples of </a:t>
                      </a: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coagulative necrosis:</a:t>
                      </a:r>
                      <a:r>
                        <a:rPr kumimoji="0" lang="it-IT" alt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typical pattern with </a:t>
                      </a: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ischemia</a:t>
                      </a:r>
                      <a:r>
                        <a:rPr kumimoji="0" lang="it-IT" alt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infarction</a:t>
                      </a:r>
                      <a:r>
                        <a:rPr kumimoji="0" lang="it-IT" alt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(loss of blood supply and resultant tissue anoxia) </a:t>
                      </a:r>
                    </a:p>
                  </a:txBody>
                  <a:tcPr marL="91441" marR="91441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282" name="Oval 18">
            <a:extLst>
              <a:ext uri="{FF2B5EF4-FFF2-40B4-BE49-F238E27FC236}">
                <a16:creationId xmlns:a16="http://schemas.microsoft.com/office/drawing/2014/main" id="{F7A40D60-CFF0-5844-9D7B-5B873ED2F9F9}"/>
              </a:ext>
            </a:extLst>
          </p:cNvPr>
          <p:cNvSpPr>
            <a:spLocks noChangeArrowheads="1"/>
          </p:cNvSpPr>
          <p:nvPr/>
        </p:nvSpPr>
        <p:spPr bwMode="auto">
          <a:xfrm rot="18925863">
            <a:off x="2819401" y="1638301"/>
            <a:ext cx="1781175" cy="2117725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it-IT" altLang="it-IT" sz="1800">
              <a:latin typeface="+mn-lt"/>
            </a:endParaRPr>
          </a:p>
        </p:txBody>
      </p:sp>
      <p:sp>
        <p:nvSpPr>
          <p:cNvPr id="13321" name="Text Box 22">
            <a:extLst>
              <a:ext uri="{FF2B5EF4-FFF2-40B4-BE49-F238E27FC236}">
                <a16:creationId xmlns:a16="http://schemas.microsoft.com/office/drawing/2014/main" id="{47F5455C-C4E5-B544-9C94-E0B1BBD05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6" y="620714"/>
            <a:ext cx="12239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dirty="0">
                <a:latin typeface="+mn-lt"/>
              </a:rPr>
              <a:t>rene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>
            <a:extLst>
              <a:ext uri="{FF2B5EF4-FFF2-40B4-BE49-F238E27FC236}">
                <a16:creationId xmlns:a16="http://schemas.microsoft.com/office/drawing/2014/main" id="{6C6C7941-A376-4445-945B-21C34A44C2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1" y="1341438"/>
          <a:ext cx="4067175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Image" r:id="rId3" imgW="7202541" imgH="5398730" progId="Photoshop.Image.5">
                  <p:embed/>
                </p:oleObj>
              </mc:Choice>
              <mc:Fallback>
                <p:oleObj name="Image" r:id="rId3" imgW="7202541" imgH="5398730" progId="Photoshop.Image.5">
                  <p:embed/>
                  <p:pic>
                    <p:nvPicPr>
                      <p:cNvPr id="14338" name="Object 2">
                        <a:extLst>
                          <a:ext uri="{FF2B5EF4-FFF2-40B4-BE49-F238E27FC236}">
                            <a16:creationId xmlns:a16="http://schemas.microsoft.com/office/drawing/2014/main" id="{6C6C7941-A376-4445-945B-21C34A44C2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1" y="1341438"/>
                        <a:ext cx="4067175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ext Box 3">
            <a:extLst>
              <a:ext uri="{FF2B5EF4-FFF2-40B4-BE49-F238E27FC236}">
                <a16:creationId xmlns:a16="http://schemas.microsoft.com/office/drawing/2014/main" id="{10B9E6AC-5876-6D44-906C-B4AA91EE9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9" y="879476"/>
            <a:ext cx="4859337" cy="4619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400">
                <a:latin typeface="+mn-lt"/>
              </a:rPr>
              <a:t>zona midollare: necrosi ischemica </a:t>
            </a:r>
          </a:p>
        </p:txBody>
      </p:sp>
      <p:graphicFrame>
        <p:nvGraphicFramePr>
          <p:cNvPr id="111619" name="Object 5">
            <a:extLst>
              <a:ext uri="{FF2B5EF4-FFF2-40B4-BE49-F238E27FC236}">
                <a16:creationId xmlns:a16="http://schemas.microsoft.com/office/drawing/2014/main" id="{253E4701-76CB-40D1-9696-0A47889A3834}"/>
              </a:ext>
            </a:extLst>
          </p:cNvPr>
          <p:cNvGraphicFramePr>
            <a:graphicFrameLocks noChangeAspect="1"/>
          </p:cNvGraphicFramePr>
          <p:nvPr>
            <p:ph/>
          </p:nvPr>
        </p:nvGraphicFramePr>
        <p:xfrm>
          <a:off x="1558926" y="804863"/>
          <a:ext cx="3863975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Image" r:id="rId5" imgW="4282386" imgH="2757501" progId="Photoshop.Image.5">
                  <p:embed/>
                </p:oleObj>
              </mc:Choice>
              <mc:Fallback>
                <p:oleObj name="Image" r:id="rId5" imgW="4282386" imgH="2757501" progId="Photoshop.Image.5">
                  <p:embed/>
                  <p:pic>
                    <p:nvPicPr>
                      <p:cNvPr id="111619" name="Object 5">
                        <a:extLst>
                          <a:ext uri="{FF2B5EF4-FFF2-40B4-BE49-F238E27FC236}">
                            <a16:creationId xmlns:a16="http://schemas.microsoft.com/office/drawing/2014/main" id="{253E4701-76CB-40D1-9696-0A47889A38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8926" y="804863"/>
                        <a:ext cx="3863975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20" name="Text Box 6">
            <a:extLst>
              <a:ext uri="{FF2B5EF4-FFF2-40B4-BE49-F238E27FC236}">
                <a16:creationId xmlns:a16="http://schemas.microsoft.com/office/drawing/2014/main" id="{2C6C486B-0ADA-4555-9542-1879574BA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6226175"/>
            <a:ext cx="4392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>
              <a:latin typeface="Times New Roman" panose="02020603050405020304" pitchFamily="18" charset="0"/>
            </a:endParaRPr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4D5DE0BE-2211-7F4A-9946-8BA3FDEFC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514" y="3284539"/>
            <a:ext cx="3887787" cy="7699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200">
                <a:solidFill>
                  <a:schemeClr val="tx2"/>
                </a:solidFill>
                <a:latin typeface="+mn-lt"/>
              </a:rPr>
              <a:t>sezioni trasversali di tubuli nella zona midollare </a:t>
            </a:r>
            <a:r>
              <a:rPr lang="it-IT" altLang="it-IT" sz="2200" b="1">
                <a:solidFill>
                  <a:schemeClr val="tx2"/>
                </a:solidFill>
                <a:latin typeface="+mn-lt"/>
              </a:rPr>
              <a:t>normale</a:t>
            </a:r>
          </a:p>
        </p:txBody>
      </p:sp>
      <p:sp>
        <p:nvSpPr>
          <p:cNvPr id="111622" name="Text Box 10">
            <a:extLst>
              <a:ext uri="{FF2B5EF4-FFF2-40B4-BE49-F238E27FC236}">
                <a16:creationId xmlns:a16="http://schemas.microsoft.com/office/drawing/2014/main" id="{0A283B7A-F5D2-407A-ACBE-6888E650D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249238"/>
            <a:ext cx="35877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900" b="1">
                <a:latin typeface="Garamond" panose="02020404030301010803" pitchFamily="18" charset="0"/>
              </a:rPr>
              <a:t>IP07</a:t>
            </a:r>
          </a:p>
        </p:txBody>
      </p:sp>
      <p:sp>
        <p:nvSpPr>
          <p:cNvPr id="14344" name="Text Box 11">
            <a:extLst>
              <a:ext uri="{FF2B5EF4-FFF2-40B4-BE49-F238E27FC236}">
                <a16:creationId xmlns:a16="http://schemas.microsoft.com/office/drawing/2014/main" id="{CBC41DB5-70D7-5541-960A-706A67A72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1" y="142875"/>
            <a:ext cx="5762625" cy="5540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3000">
                <a:solidFill>
                  <a:srgbClr val="0000FF"/>
                </a:solidFill>
                <a:latin typeface="+mn-lt"/>
              </a:rPr>
              <a:t>Necrosi COAGULATIVA nel </a:t>
            </a:r>
            <a:r>
              <a:rPr lang="it-IT" altLang="it-IT" sz="3000" b="1">
                <a:solidFill>
                  <a:srgbClr val="0000FF"/>
                </a:solidFill>
                <a:latin typeface="+mn-lt"/>
              </a:rPr>
              <a:t>rene</a:t>
            </a:r>
          </a:p>
        </p:txBody>
      </p:sp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EC127546-0C10-4817-B319-F89EC9F228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32401" y="2708275"/>
          <a:ext cx="5381625" cy="403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Image" r:id="rId7" imgW="7202541" imgH="5398730" progId="Photoshop.Image.5">
                  <p:embed/>
                </p:oleObj>
              </mc:Choice>
              <mc:Fallback>
                <p:oleObj name="Image" r:id="rId7" imgW="7202541" imgH="5398730" progId="Photoshop.Image.5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EC127546-0C10-4817-B319-F89EC9F228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2401" y="2708275"/>
                        <a:ext cx="5381625" cy="4033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1">
            <a:extLst>
              <a:ext uri="{FF2B5EF4-FFF2-40B4-BE49-F238E27FC236}">
                <a16:creationId xmlns:a16="http://schemas.microsoft.com/office/drawing/2014/main" id="{F53AFC41-1D92-9743-973D-980AAFEE0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1" y="5949950"/>
            <a:ext cx="5400675" cy="800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300">
                <a:latin typeface="+mn-lt"/>
              </a:rPr>
              <a:t>La necrosi è accompagnata da una </a:t>
            </a:r>
            <a:r>
              <a:rPr lang="it-IT" altLang="it-IT" sz="2300" b="1">
                <a:latin typeface="+mn-lt"/>
              </a:rPr>
              <a:t>risposta infiammatoria acuta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7FF52BB9-1CF2-8E42-B518-DB564F3A4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288" y="2795588"/>
            <a:ext cx="1655762" cy="4889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600" b="1">
                <a:latin typeface="+mn-lt"/>
              </a:rPr>
              <a:t>neutrofili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226D9B56-3E32-4120-8CDD-7DA27762F4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14285" y="1004094"/>
            <a:ext cx="8229600" cy="792162"/>
          </a:xfrm>
        </p:spPr>
        <p:txBody>
          <a:bodyPr/>
          <a:lstStyle/>
          <a:p>
            <a:r>
              <a:rPr lang="it-IT" altLang="it-IT" sz="32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Proteine della fase acuta</a:t>
            </a:r>
          </a:p>
        </p:txBody>
      </p:sp>
      <p:sp>
        <p:nvSpPr>
          <p:cNvPr id="986115" name="Rectangle 3">
            <a:extLst>
              <a:ext uri="{FF2B5EF4-FFF2-40B4-BE49-F238E27FC236}">
                <a16:creationId xmlns:a16="http://schemas.microsoft.com/office/drawing/2014/main" id="{B66973DC-642D-44A9-905B-DF420020D5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0" y="1916114"/>
            <a:ext cx="9144000" cy="1584325"/>
          </a:xfrm>
        </p:spPr>
        <p:txBody>
          <a:bodyPr/>
          <a:lstStyle/>
          <a:p>
            <a:r>
              <a:rPr lang="it-IT" altLang="it-IT">
                <a:cs typeface="Arial" panose="020B0604020202020204" pitchFamily="34" charset="0"/>
              </a:rPr>
              <a:t>Prodotte dal fegato, reperibili nel plasma</a:t>
            </a:r>
          </a:p>
          <a:p>
            <a:r>
              <a:rPr lang="it-IT" altLang="it-IT">
                <a:cs typeface="Arial" panose="020B0604020202020204" pitchFamily="34" charset="0"/>
              </a:rPr>
              <a:t>Possono essere usate come </a:t>
            </a:r>
            <a:r>
              <a:rPr lang="it-IT" altLang="it-IT" u="sng">
                <a:cs typeface="Arial" panose="020B0604020202020204" pitchFamily="34" charset="0"/>
              </a:rPr>
              <a:t>marker di flogosi</a:t>
            </a:r>
          </a:p>
          <a:p>
            <a:r>
              <a:rPr lang="it-IT" altLang="it-IT">
                <a:cs typeface="Arial" panose="020B0604020202020204" pitchFamily="34" charset="0"/>
              </a:rPr>
              <a:t>Regolazione della risposta flogistica</a:t>
            </a:r>
          </a:p>
        </p:txBody>
      </p:sp>
      <p:sp>
        <p:nvSpPr>
          <p:cNvPr id="986116" name="Text Box 4">
            <a:extLst>
              <a:ext uri="{FF2B5EF4-FFF2-40B4-BE49-F238E27FC236}">
                <a16:creationId xmlns:a16="http://schemas.microsoft.com/office/drawing/2014/main" id="{59B924C2-1263-41AF-BE6C-7A271ED5D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6" y="3771900"/>
            <a:ext cx="7343775" cy="2800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dirty="0">
                <a:solidFill>
                  <a:srgbClr val="00001A"/>
                </a:solidFill>
                <a:latin typeface="+mn-lt"/>
                <a:cs typeface="Arial" panose="020B0604020202020204" pitchFamily="34" charset="0"/>
              </a:rPr>
              <a:t> proteina C reattiva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dirty="0">
                <a:solidFill>
                  <a:srgbClr val="00001A"/>
                </a:solidFill>
                <a:latin typeface="+mn-lt"/>
                <a:cs typeface="Arial" panose="020B0604020202020204" pitchFamily="34" charset="0"/>
              </a:rPr>
              <a:t> amiloide serica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dirty="0">
                <a:solidFill>
                  <a:srgbClr val="00001A"/>
                </a:solidFill>
                <a:latin typeface="+mn-lt"/>
                <a:cs typeface="Arial" panose="020B0604020202020204" pitchFamily="34" charset="0"/>
              </a:rPr>
              <a:t> proteine del complemento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dirty="0">
                <a:solidFill>
                  <a:srgbClr val="00001A"/>
                </a:solidFill>
                <a:latin typeface="+mn-lt"/>
                <a:cs typeface="Arial" panose="020B0604020202020204" pitchFamily="34" charset="0"/>
              </a:rPr>
              <a:t> fibrinogeno </a:t>
            </a:r>
          </a:p>
        </p:txBody>
      </p:sp>
      <p:sp>
        <p:nvSpPr>
          <p:cNvPr id="986117" name="Text Box 5">
            <a:extLst>
              <a:ext uri="{FF2B5EF4-FFF2-40B4-BE49-F238E27FC236}">
                <a16:creationId xmlns:a16="http://schemas.microsoft.com/office/drawing/2014/main" id="{E21C51EB-E16D-4170-8699-3A6B2776C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0" y="3937001"/>
            <a:ext cx="273685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effetto opsonizzante </a:t>
            </a:r>
          </a:p>
        </p:txBody>
      </p:sp>
      <p:sp>
        <p:nvSpPr>
          <p:cNvPr id="986119" name="AutoShape 7">
            <a:extLst>
              <a:ext uri="{FF2B5EF4-FFF2-40B4-BE49-F238E27FC236}">
                <a16:creationId xmlns:a16="http://schemas.microsoft.com/office/drawing/2014/main" id="{ECB128B4-933E-4251-A5B7-85F0B4B93996}"/>
              </a:ext>
            </a:extLst>
          </p:cNvPr>
          <p:cNvSpPr>
            <a:spLocks/>
          </p:cNvSpPr>
          <p:nvPr/>
        </p:nvSpPr>
        <p:spPr bwMode="auto">
          <a:xfrm>
            <a:off x="6888163" y="3859213"/>
            <a:ext cx="144462" cy="1225550"/>
          </a:xfrm>
          <a:prstGeom prst="rightBrace">
            <a:avLst>
              <a:gd name="adj1" fmla="val 70696"/>
              <a:gd name="adj2" fmla="val 4987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+mn-lt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38AC50B9-F556-1547-8C54-BF8730D8D4F5}"/>
              </a:ext>
            </a:extLst>
          </p:cNvPr>
          <p:cNvSpPr txBox="1">
            <a:spLocks/>
          </p:cNvSpPr>
          <p:nvPr/>
        </p:nvSpPr>
        <p:spPr bwMode="auto">
          <a:xfrm>
            <a:off x="52501" y="-100013"/>
            <a:ext cx="11515315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9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9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9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9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9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9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9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29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it-IT" sz="3400" b="1" kern="0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Risposte</a:t>
            </a:r>
            <a:r>
              <a:rPr lang="en-US" altLang="it-IT" sz="3400" b="1" kern="0" dirty="0">
                <a:solidFill>
                  <a:schemeClr val="tx1"/>
                </a:solidFill>
                <a:latin typeface="+mn-lt"/>
                <a:cs typeface="Arial" pitchFamily="34" charset="0"/>
              </a:rPr>
              <a:t> </a:t>
            </a:r>
            <a:r>
              <a:rPr lang="en-US" altLang="it-IT" sz="3400" b="1" kern="0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della</a:t>
            </a:r>
            <a:r>
              <a:rPr lang="en-US" altLang="it-IT" sz="3400" b="1" kern="0" dirty="0">
                <a:solidFill>
                  <a:schemeClr val="tx1"/>
                </a:solidFill>
                <a:latin typeface="+mn-lt"/>
                <a:cs typeface="Arial" pitchFamily="34" charset="0"/>
              </a:rPr>
              <a:t> </a:t>
            </a:r>
            <a:r>
              <a:rPr lang="en-US" altLang="it-IT" sz="3400" b="1" kern="0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fase</a:t>
            </a:r>
            <a:r>
              <a:rPr lang="en-US" altLang="it-IT" sz="3400" b="1" kern="0" dirty="0">
                <a:solidFill>
                  <a:schemeClr val="tx1"/>
                </a:solidFill>
                <a:latin typeface="+mn-lt"/>
                <a:cs typeface="Arial" pitchFamily="34" charset="0"/>
              </a:rPr>
              <a:t> acuta: </a:t>
            </a:r>
            <a:r>
              <a:rPr lang="en-US" altLang="it-IT" sz="3200" b="1" kern="0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parametri</a:t>
            </a:r>
            <a:r>
              <a:rPr lang="en-US" altLang="it-IT" sz="3200" b="1" kern="0" dirty="0">
                <a:solidFill>
                  <a:schemeClr val="tx1"/>
                </a:solidFill>
                <a:latin typeface="+mn-lt"/>
                <a:cs typeface="Arial" pitchFamily="34" charset="0"/>
              </a:rPr>
              <a:t> </a:t>
            </a:r>
            <a:r>
              <a:rPr lang="en-US" altLang="it-IT" sz="3200" b="1" kern="0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valutabili</a:t>
            </a:r>
            <a:r>
              <a:rPr lang="en-US" altLang="it-IT" sz="3200" b="1" kern="0" dirty="0">
                <a:solidFill>
                  <a:schemeClr val="tx1"/>
                </a:solidFill>
                <a:latin typeface="+mn-lt"/>
                <a:cs typeface="Arial" pitchFamily="34" charset="0"/>
              </a:rPr>
              <a:t> in </a:t>
            </a:r>
            <a:r>
              <a:rPr lang="en-US" altLang="it-IT" sz="3200" b="1" kern="0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laboratorio</a:t>
            </a:r>
            <a:endParaRPr lang="it-IT" altLang="it-IT" sz="3200" b="1" kern="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86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986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86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6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6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86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6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86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6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6115" grpId="0" build="p"/>
      <p:bldP spid="986116" grpId="0"/>
      <p:bldP spid="986117" grpId="0"/>
      <p:bldP spid="9861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859DBE1-E6E5-CE45-AAF8-048D2C89E6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-100013"/>
            <a:ext cx="8229600" cy="850901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4000">
                <a:latin typeface="+mn-lt"/>
              </a:rPr>
              <a:t>Morte cellulare: necrosi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FAA5DFFA-790D-A34C-BB89-54F2005F10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728788"/>
            <a:ext cx="9144000" cy="4868862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it-IT" altLang="it-IT"/>
              <a:t>Predominano dall’inizio i fenomeni di </a:t>
            </a:r>
            <a:r>
              <a:rPr lang="it-IT" altLang="it-IT" u="sng"/>
              <a:t>auto- ed eterolisi</a:t>
            </a:r>
            <a:r>
              <a:rPr lang="it-IT" altLang="it-IT"/>
              <a:t> operati da enzimi idrolitici</a:t>
            </a:r>
          </a:p>
          <a:p>
            <a:pPr algn="just" eaLnBrk="1" hangingPunct="1">
              <a:lnSpc>
                <a:spcPct val="90000"/>
              </a:lnSpc>
              <a:defRPr/>
            </a:pPr>
            <a:endParaRPr lang="it-IT" altLang="it-IT" sz="1050"/>
          </a:p>
          <a:p>
            <a:pPr algn="just" eaLnBrk="1" hangingPunct="1">
              <a:lnSpc>
                <a:spcPct val="90000"/>
              </a:lnSpc>
              <a:defRPr/>
            </a:pPr>
            <a:r>
              <a:rPr lang="it-IT" altLang="it-IT"/>
              <a:t>Es. </a:t>
            </a:r>
            <a:r>
              <a:rPr lang="it-IT" altLang="it-IT" b="1" i="1"/>
              <a:t>ascesso* </a:t>
            </a:r>
            <a:r>
              <a:rPr lang="it-IT" altLang="it-IT"/>
              <a:t>: enzimi di origine </a:t>
            </a:r>
            <a:r>
              <a:rPr lang="it-IT" altLang="it-IT" u="sng"/>
              <a:t>leucocitaria</a:t>
            </a:r>
            <a:r>
              <a:rPr lang="it-IT" altLang="it-IT"/>
              <a:t> e </a:t>
            </a:r>
            <a:r>
              <a:rPr lang="it-IT" altLang="it-IT" u="sng"/>
              <a:t>batterica</a:t>
            </a:r>
            <a:r>
              <a:rPr lang="it-IT" altLang="it-IT"/>
              <a:t> concorrono alla digestione delle cellule tissutali morte; auto-lisi dei neutrofili, formazione del </a:t>
            </a:r>
            <a:r>
              <a:rPr lang="it-IT" altLang="it-IT" u="sng"/>
              <a:t>pus</a:t>
            </a:r>
          </a:p>
          <a:p>
            <a:pPr algn="just" eaLnBrk="1" hangingPunct="1">
              <a:lnSpc>
                <a:spcPct val="90000"/>
              </a:lnSpc>
              <a:defRPr/>
            </a:pPr>
            <a:endParaRPr lang="it-IT" altLang="it-IT" u="sng"/>
          </a:p>
          <a:p>
            <a:pPr algn="just" eaLnBrk="1" hangingPunct="1">
              <a:lnSpc>
                <a:spcPct val="90000"/>
              </a:lnSpc>
              <a:defRPr/>
            </a:pPr>
            <a:r>
              <a:rPr lang="it-IT" altLang="it-IT"/>
              <a:t>* </a:t>
            </a:r>
            <a:r>
              <a:rPr lang="it-IT" altLang="it-IT" u="sng"/>
              <a:t>Ascesso</a:t>
            </a:r>
            <a:r>
              <a:rPr lang="it-IT" altLang="it-IT"/>
              <a:t>: definisce una raccolta di pus in una cavità </a:t>
            </a:r>
            <a:r>
              <a:rPr lang="it-IT" altLang="it-IT" b="1"/>
              <a:t>neoformata</a:t>
            </a:r>
          </a:p>
          <a:p>
            <a:pPr algn="just" eaLnBrk="1" hangingPunct="1">
              <a:lnSpc>
                <a:spcPct val="90000"/>
              </a:lnSpc>
              <a:defRPr/>
            </a:pPr>
            <a:endParaRPr lang="it-IT" altLang="it-IT" u="sng"/>
          </a:p>
          <a:p>
            <a:pPr algn="just" eaLnBrk="1" hangingPunct="1">
              <a:lnSpc>
                <a:spcPct val="90000"/>
              </a:lnSpc>
              <a:defRPr/>
            </a:pPr>
            <a:endParaRPr lang="it-IT" altLang="it-IT" u="sng"/>
          </a:p>
        </p:txBody>
      </p:sp>
      <p:sp>
        <p:nvSpPr>
          <p:cNvPr id="112643" name="Text Box 4">
            <a:extLst>
              <a:ext uri="{FF2B5EF4-FFF2-40B4-BE49-F238E27FC236}">
                <a16:creationId xmlns:a16="http://schemas.microsoft.com/office/drawing/2014/main" id="{983FF871-F568-4E15-A4F4-E0CA695E4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1" y="836614"/>
            <a:ext cx="4752975" cy="5492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3000"/>
              <a:t>Necrosi COLLIQUATIVA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6">
            <a:extLst>
              <a:ext uri="{FF2B5EF4-FFF2-40B4-BE49-F238E27FC236}">
                <a16:creationId xmlns:a16="http://schemas.microsoft.com/office/drawing/2014/main" id="{D0A823F6-75C9-8D4B-BD89-2CAE7799D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88914"/>
            <a:ext cx="7488238" cy="5492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3000">
                <a:latin typeface="+mn-lt"/>
              </a:rPr>
              <a:t>Necrosi COLLIQUATIVA: ascesso </a:t>
            </a:r>
            <a:r>
              <a:rPr lang="it-IT" altLang="it-IT" sz="3000" b="1">
                <a:latin typeface="+mn-lt"/>
              </a:rPr>
              <a:t>cutaneo</a:t>
            </a:r>
          </a:p>
        </p:txBody>
      </p:sp>
      <p:pic>
        <p:nvPicPr>
          <p:cNvPr id="27651" name="Picture 16" descr="SKIN%20ABSCESS">
            <a:extLst>
              <a:ext uri="{FF2B5EF4-FFF2-40B4-BE49-F238E27FC236}">
                <a16:creationId xmlns:a16="http://schemas.microsoft.com/office/drawing/2014/main" id="{F8ADEE39-9B26-40AA-A327-913FF4F03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2349500"/>
            <a:ext cx="51689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17">
            <a:extLst>
              <a:ext uri="{FF2B5EF4-FFF2-40B4-BE49-F238E27FC236}">
                <a16:creationId xmlns:a16="http://schemas.microsoft.com/office/drawing/2014/main" id="{643C33B1-3CA9-1647-8CF6-851B60E03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1054100"/>
            <a:ext cx="8785225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800">
                <a:latin typeface="+mn-lt"/>
              </a:rPr>
              <a:t>Causa più frequente: infezioni da cocchi piogeni</a:t>
            </a: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800">
                <a:latin typeface="+mn-lt"/>
              </a:rPr>
              <a:t>- infezioni da </a:t>
            </a:r>
            <a:r>
              <a:rPr lang="it-IT" altLang="it-IT" sz="2800" i="1">
                <a:latin typeface="+mn-lt"/>
              </a:rPr>
              <a:t>Staphylococcus epidermidis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8182204E-DA3E-43B5-9233-C27840CFF55A}"/>
              </a:ext>
            </a:extLst>
          </p:cNvPr>
          <p:cNvGrpSpPr>
            <a:grpSpLocks/>
          </p:cNvGrpSpPr>
          <p:nvPr/>
        </p:nvGrpSpPr>
        <p:grpSpPr bwMode="auto">
          <a:xfrm>
            <a:off x="1558926" y="3429000"/>
            <a:ext cx="5076825" cy="3384550"/>
            <a:chOff x="35495" y="3429001"/>
            <a:chExt cx="5076563" cy="3384376"/>
          </a:xfrm>
        </p:grpSpPr>
        <p:pic>
          <p:nvPicPr>
            <p:cNvPr id="113669" name="Picture 10" descr="Risultati immagini per cutaneous abscess histology">
              <a:extLst>
                <a:ext uri="{FF2B5EF4-FFF2-40B4-BE49-F238E27FC236}">
                  <a16:creationId xmlns:a16="http://schemas.microsoft.com/office/drawing/2014/main" id="{ACA51BA2-3FF5-4493-9F86-E0EE2EDD23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5" y="3429001"/>
              <a:ext cx="5076563" cy="3384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10580ADB-1FF1-AF45-B1E5-C127444F1A44}"/>
                </a:ext>
              </a:extLst>
            </p:cNvPr>
            <p:cNvSpPr/>
            <p:nvPr/>
          </p:nvSpPr>
          <p:spPr>
            <a:xfrm rot="19867864">
              <a:off x="265671" y="4000472"/>
              <a:ext cx="2960534" cy="23144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5">
            <a:extLst>
              <a:ext uri="{FF2B5EF4-FFF2-40B4-BE49-F238E27FC236}">
                <a16:creationId xmlns:a16="http://schemas.microsoft.com/office/drawing/2014/main" id="{7770D08A-CA1D-40F1-9D00-B9D79B7E1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4" y="1558926"/>
            <a:ext cx="6791325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0" name="Text Box 7">
            <a:extLst>
              <a:ext uri="{FF2B5EF4-FFF2-40B4-BE49-F238E27FC236}">
                <a16:creationId xmlns:a16="http://schemas.microsoft.com/office/drawing/2014/main" id="{102AC192-C995-40B2-A312-2AE9ACBD7114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2782888" y="188913"/>
            <a:ext cx="6769100" cy="77311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it-IT" sz="2600">
                <a:solidFill>
                  <a:srgbClr val="0000FF"/>
                </a:solidFill>
              </a:rPr>
              <a:t>Necrosi COLLIQUATIVA: ascesso </a:t>
            </a:r>
            <a:r>
              <a:rPr lang="it-IT" altLang="it-IT" sz="2600" b="1">
                <a:solidFill>
                  <a:srgbClr val="0000FF"/>
                </a:solidFill>
              </a:rPr>
              <a:t>cerebrale con marcata erosione del parenchima</a:t>
            </a:r>
          </a:p>
        </p:txBody>
      </p:sp>
      <p:sp>
        <p:nvSpPr>
          <p:cNvPr id="114691" name="Oval 8">
            <a:extLst>
              <a:ext uri="{FF2B5EF4-FFF2-40B4-BE49-F238E27FC236}">
                <a16:creationId xmlns:a16="http://schemas.microsoft.com/office/drawing/2014/main" id="{22D3D574-E0BB-471C-9FA4-8B46300FE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275" y="4005263"/>
            <a:ext cx="2374900" cy="1727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4692" name="CasellaDiTesto 1">
            <a:extLst>
              <a:ext uri="{FF2B5EF4-FFF2-40B4-BE49-F238E27FC236}">
                <a16:creationId xmlns:a16="http://schemas.microsoft.com/office/drawing/2014/main" id="{C4CDB515-93E1-4C55-96D6-03F553FB4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962025"/>
            <a:ext cx="69437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chemeClr val="bg1"/>
                </a:solidFill>
              </a:rPr>
              <a:t>Patogeno coinvolto: </a:t>
            </a:r>
            <a:r>
              <a:rPr lang="it-IT" altLang="it-IT" sz="2800" i="1">
                <a:solidFill>
                  <a:schemeClr val="bg1"/>
                </a:solidFill>
              </a:rPr>
              <a:t>Neisseria meningitidis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>
            <a:extLst>
              <a:ext uri="{FF2B5EF4-FFF2-40B4-BE49-F238E27FC236}">
                <a16:creationId xmlns:a16="http://schemas.microsoft.com/office/drawing/2014/main" id="{8F40044F-68A8-4B26-A3B9-B42A04E014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-26988"/>
            <a:ext cx="9144000" cy="850901"/>
          </a:xfrm>
        </p:spPr>
        <p:txBody>
          <a:bodyPr/>
          <a:lstStyle/>
          <a:p>
            <a:pPr eaLnBrk="1" hangingPunct="1"/>
            <a:r>
              <a:rPr lang="it-IT" altLang="it-IT" sz="3600" dirty="0"/>
              <a:t>Morte cellulare: casi particolari di necrosi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5F62706-2A67-438A-9D8B-C014ACF1F6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87488" y="1989138"/>
            <a:ext cx="9144001" cy="3600450"/>
          </a:xfrm>
        </p:spPr>
        <p:txBody>
          <a:bodyPr/>
          <a:lstStyle/>
          <a:p>
            <a:pPr eaLnBrk="1" hangingPunct="1"/>
            <a:r>
              <a:rPr lang="it-IT" altLang="it-IT"/>
              <a:t>necrosi coagulativa “astrutturata” </a:t>
            </a:r>
          </a:p>
          <a:p>
            <a:pPr eaLnBrk="1" hangingPunct="1"/>
            <a:endParaRPr lang="it-IT" altLang="it-IT"/>
          </a:p>
          <a:p>
            <a:pPr algn="just" eaLnBrk="1" hangingPunct="1"/>
            <a:r>
              <a:rPr lang="it-IT" altLang="it-IT"/>
              <a:t>caratteristica della zona centrale dei </a:t>
            </a:r>
            <a:r>
              <a:rPr lang="it-IT" altLang="it-IT" b="1" u="sng"/>
              <a:t>granulomi tubercolari</a:t>
            </a:r>
            <a:r>
              <a:rPr lang="it-IT" altLang="it-IT"/>
              <a:t>; la consistenza friabile e molle della massa necrotica è dovuta in parte alla componente lipidica della parete dei micobatteri </a:t>
            </a:r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D39A243F-10E4-4CD5-B213-AA97843E4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935039"/>
            <a:ext cx="3529012" cy="5492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3000"/>
              <a:t>Necrosi CASEOSA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4" descr="Risultati immagini per caseous necrosis histology">
            <a:extLst>
              <a:ext uri="{FF2B5EF4-FFF2-40B4-BE49-F238E27FC236}">
                <a16:creationId xmlns:a16="http://schemas.microsoft.com/office/drawing/2014/main" id="{AEE34E88-033F-4A0F-A489-82A79BFA3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225551"/>
            <a:ext cx="7585075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Text Box 5">
            <a:extLst>
              <a:ext uri="{FF2B5EF4-FFF2-40B4-BE49-F238E27FC236}">
                <a16:creationId xmlns:a16="http://schemas.microsoft.com/office/drawing/2014/main" id="{FE2BB9CD-9D7A-476E-B464-872C6E879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188914"/>
            <a:ext cx="3600450" cy="5492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3000">
                <a:solidFill>
                  <a:srgbClr val="0000FF"/>
                </a:solidFill>
              </a:rPr>
              <a:t>Necrosi CASEOSA</a:t>
            </a:r>
          </a:p>
        </p:txBody>
      </p:sp>
      <p:pic>
        <p:nvPicPr>
          <p:cNvPr id="13" name="Picture 4" descr="Risultati immagini per lung tubercoloma histology">
            <a:extLst>
              <a:ext uri="{FF2B5EF4-FFF2-40B4-BE49-F238E27FC236}">
                <a16:creationId xmlns:a16="http://schemas.microsoft.com/office/drawing/2014/main" id="{3F67040D-01FF-49BE-A889-78DECA118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9" y="1225551"/>
            <a:ext cx="7062787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Rectangle 21">
            <a:extLst>
              <a:ext uri="{FF2B5EF4-FFF2-40B4-BE49-F238E27FC236}">
                <a16:creationId xmlns:a16="http://schemas.microsoft.com/office/drawing/2014/main" id="{FF023FA7-6A0A-4D58-8D48-AB4A7D936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5213" y="4581526"/>
            <a:ext cx="3217862" cy="46196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tubercolosi polmonare</a:t>
            </a:r>
          </a:p>
        </p:txBody>
      </p:sp>
      <p:grpSp>
        <p:nvGrpSpPr>
          <p:cNvPr id="116741" name="Gruppo 1">
            <a:extLst>
              <a:ext uri="{FF2B5EF4-FFF2-40B4-BE49-F238E27FC236}">
                <a16:creationId xmlns:a16="http://schemas.microsoft.com/office/drawing/2014/main" id="{5F26C44F-B771-4D52-9C9D-93C2D1BBE526}"/>
              </a:ext>
            </a:extLst>
          </p:cNvPr>
          <p:cNvGrpSpPr>
            <a:grpSpLocks/>
          </p:cNvGrpSpPr>
          <p:nvPr/>
        </p:nvGrpSpPr>
        <p:grpSpPr bwMode="auto">
          <a:xfrm>
            <a:off x="7319964" y="44451"/>
            <a:ext cx="3240087" cy="4321175"/>
            <a:chOff x="2740618" y="116632"/>
            <a:chExt cx="3227318" cy="4924677"/>
          </a:xfrm>
        </p:grpSpPr>
        <p:pic>
          <p:nvPicPr>
            <p:cNvPr id="116745" name="Picture 3">
              <a:extLst>
                <a:ext uri="{FF2B5EF4-FFF2-40B4-BE49-F238E27FC236}">
                  <a16:creationId xmlns:a16="http://schemas.microsoft.com/office/drawing/2014/main" id="{4A592733-27E6-467B-A292-43C57A15E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07704" y="981077"/>
              <a:ext cx="4893146" cy="3227318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6746" name="Rectangle 21">
              <a:extLst>
                <a:ext uri="{FF2B5EF4-FFF2-40B4-BE49-F238E27FC236}">
                  <a16:creationId xmlns:a16="http://schemas.microsoft.com/office/drawing/2014/main" id="{A36D9C20-6730-4876-AED8-61986BE97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1546" y="116632"/>
              <a:ext cx="3226390" cy="52622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polmone normale</a:t>
              </a:r>
            </a:p>
          </p:txBody>
        </p:sp>
      </p:grpSp>
      <p:sp>
        <p:nvSpPr>
          <p:cNvPr id="2" name="Ovale 1">
            <a:extLst>
              <a:ext uri="{FF2B5EF4-FFF2-40B4-BE49-F238E27FC236}">
                <a16:creationId xmlns:a16="http://schemas.microsoft.com/office/drawing/2014/main" id="{9E82FD1E-B6A4-774D-8D0B-961E894F7791}"/>
              </a:ext>
            </a:extLst>
          </p:cNvPr>
          <p:cNvSpPr/>
          <p:nvPr/>
        </p:nvSpPr>
        <p:spPr>
          <a:xfrm rot="17888080">
            <a:off x="1505745" y="2267745"/>
            <a:ext cx="3024187" cy="201612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0C809C39-ADAD-1547-AE75-97A483D4FBA6}"/>
              </a:ext>
            </a:extLst>
          </p:cNvPr>
          <p:cNvSpPr/>
          <p:nvPr/>
        </p:nvSpPr>
        <p:spPr>
          <a:xfrm rot="16525747">
            <a:off x="3044032" y="5134769"/>
            <a:ext cx="1282700" cy="110966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67901FA9-9B9D-2B45-AC1E-AAAC6CC56205}"/>
              </a:ext>
            </a:extLst>
          </p:cNvPr>
          <p:cNvSpPr/>
          <p:nvPr/>
        </p:nvSpPr>
        <p:spPr>
          <a:xfrm rot="16385979">
            <a:off x="5387975" y="2368550"/>
            <a:ext cx="2217738" cy="1385888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>
            <a:extLst>
              <a:ext uri="{FF2B5EF4-FFF2-40B4-BE49-F238E27FC236}">
                <a16:creationId xmlns:a16="http://schemas.microsoft.com/office/drawing/2014/main" id="{5A82B68E-CEE7-4898-90D2-29414F478B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-100013"/>
            <a:ext cx="9144000" cy="792163"/>
          </a:xfrm>
        </p:spPr>
        <p:txBody>
          <a:bodyPr/>
          <a:lstStyle/>
          <a:p>
            <a:pPr eaLnBrk="1" hangingPunct="1"/>
            <a:r>
              <a:rPr lang="it-IT" altLang="it-IT" sz="3600"/>
              <a:t>Morte cellulare: casi particolari di necrosi</a:t>
            </a:r>
          </a:p>
        </p:txBody>
      </p:sp>
      <p:sp>
        <p:nvSpPr>
          <p:cNvPr id="117762" name="Rectangle 3">
            <a:extLst>
              <a:ext uri="{FF2B5EF4-FFF2-40B4-BE49-F238E27FC236}">
                <a16:creationId xmlns:a16="http://schemas.microsoft.com/office/drawing/2014/main" id="{37E46511-242D-48A1-A311-68596789EE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557339"/>
            <a:ext cx="9144000" cy="1150937"/>
          </a:xfrm>
        </p:spPr>
        <p:txBody>
          <a:bodyPr/>
          <a:lstStyle/>
          <a:p>
            <a:pPr algn="just" eaLnBrk="1" hangingPunct="1"/>
            <a:r>
              <a:rPr lang="it-IT" altLang="it-IT"/>
              <a:t>Zone focali di distruzione lipidica</a:t>
            </a:r>
          </a:p>
          <a:p>
            <a:pPr algn="just" eaLnBrk="1" hangingPunct="1"/>
            <a:r>
              <a:rPr lang="it-IT" altLang="it-IT"/>
              <a:t>Es. rilascio di lipasi pancreatiche nella </a:t>
            </a:r>
            <a:r>
              <a:rPr lang="it-IT" altLang="it-IT" b="1"/>
              <a:t>pancreatite</a:t>
            </a:r>
            <a:r>
              <a:rPr lang="it-IT" altLang="it-IT"/>
              <a:t> </a:t>
            </a:r>
          </a:p>
        </p:txBody>
      </p:sp>
      <p:sp>
        <p:nvSpPr>
          <p:cNvPr id="117763" name="Text Box 4">
            <a:extLst>
              <a:ext uri="{FF2B5EF4-FFF2-40B4-BE49-F238E27FC236}">
                <a16:creationId xmlns:a16="http://schemas.microsoft.com/office/drawing/2014/main" id="{20741F74-99CE-46A0-9BCB-7AEE0B0F7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792164"/>
            <a:ext cx="6553200" cy="5492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3000"/>
              <a:t>STEATONECROSI (necrosi grassa)</a:t>
            </a:r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1342392C-5B54-3145-85C8-7FEF8E009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789363"/>
            <a:ext cx="9144000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it-IT" altLang="it-IT" sz="2800" dirty="0">
                <a:solidFill>
                  <a:schemeClr val="accent2">
                    <a:lumMod val="75000"/>
                  </a:schemeClr>
                </a:solidFill>
              </a:rPr>
              <a:t>Necrosi di tipo </a:t>
            </a:r>
            <a:r>
              <a:rPr lang="it-IT" altLang="it-IT" sz="2800" dirty="0" err="1">
                <a:solidFill>
                  <a:schemeClr val="accent2">
                    <a:lumMod val="75000"/>
                  </a:schemeClr>
                </a:solidFill>
              </a:rPr>
              <a:t>simil</a:t>
            </a:r>
            <a:r>
              <a:rPr lang="it-IT" altLang="it-IT" sz="2800" dirty="0">
                <a:solidFill>
                  <a:schemeClr val="accent2">
                    <a:lumMod val="75000"/>
                  </a:schemeClr>
                </a:solidFill>
              </a:rPr>
              <a:t>-coagulativo che colpisce gli arti inferiori (gangrena secca; ischemia, diabete)</a:t>
            </a:r>
          </a:p>
          <a:p>
            <a:pPr algn="just" eaLnBrk="1" hangingPunct="1">
              <a:defRPr/>
            </a:pPr>
            <a:endParaRPr lang="it-IT" altLang="it-IT" sz="10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 eaLnBrk="1" hangingPunct="1">
              <a:defRPr/>
            </a:pPr>
            <a:r>
              <a:rPr lang="it-IT" altLang="it-IT" sz="2800" dirty="0">
                <a:solidFill>
                  <a:schemeClr val="accent2">
                    <a:lumMod val="75000"/>
                  </a:schemeClr>
                </a:solidFill>
              </a:rPr>
              <a:t>In seguito ad infezione batterica può colliquare con formazione di pus (gangrena </a:t>
            </a:r>
            <a:r>
              <a:rPr lang="it-IT" altLang="it-IT" sz="2800" b="1" dirty="0">
                <a:solidFill>
                  <a:schemeClr val="accent2">
                    <a:lumMod val="75000"/>
                  </a:schemeClr>
                </a:solidFill>
              </a:rPr>
              <a:t>umida</a:t>
            </a:r>
            <a:r>
              <a:rPr lang="it-IT" altLang="it-IT" sz="2800" dirty="0">
                <a:solidFill>
                  <a:schemeClr val="accent2">
                    <a:lumMod val="75000"/>
                  </a:schemeClr>
                </a:solidFill>
              </a:rPr>
              <a:t>); in presenza di </a:t>
            </a:r>
            <a:r>
              <a:rPr lang="it-IT" altLang="it-IT" sz="2800" i="1" dirty="0">
                <a:solidFill>
                  <a:schemeClr val="accent2">
                    <a:lumMod val="75000"/>
                  </a:schemeClr>
                </a:solidFill>
              </a:rPr>
              <a:t>C. </a:t>
            </a:r>
            <a:r>
              <a:rPr lang="it-IT" altLang="it-IT" sz="2800" i="1" dirty="0" err="1">
                <a:solidFill>
                  <a:schemeClr val="accent2">
                    <a:lumMod val="75000"/>
                  </a:schemeClr>
                </a:solidFill>
              </a:rPr>
              <a:t>perfrigens</a:t>
            </a:r>
            <a:r>
              <a:rPr lang="it-IT" altLang="it-IT" sz="2800" i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it-IT" altLang="it-IT" sz="2800" dirty="0">
                <a:solidFill>
                  <a:schemeClr val="accent2">
                    <a:lumMod val="75000"/>
                  </a:schemeClr>
                </a:solidFill>
              </a:rPr>
              <a:t>produttore di CO</a:t>
            </a:r>
            <a:r>
              <a:rPr lang="it-IT" altLang="it-IT" sz="2800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it-IT" altLang="it-IT" sz="2800" dirty="0">
                <a:solidFill>
                  <a:schemeClr val="accent2">
                    <a:lumMod val="75000"/>
                  </a:schemeClr>
                </a:solidFill>
              </a:rPr>
              <a:t>, diviene g. </a:t>
            </a:r>
            <a:r>
              <a:rPr lang="it-IT" altLang="it-IT" sz="2800" b="1" dirty="0">
                <a:solidFill>
                  <a:schemeClr val="accent2">
                    <a:lumMod val="75000"/>
                  </a:schemeClr>
                </a:solidFill>
              </a:rPr>
              <a:t>gassosa</a:t>
            </a:r>
            <a:r>
              <a:rPr lang="it-IT" altLang="it-IT" sz="2800" dirty="0">
                <a:solidFill>
                  <a:schemeClr val="accent2">
                    <a:lumMod val="75000"/>
                  </a:schemeClr>
                </a:solidFill>
              </a:rPr>
              <a:t>) </a:t>
            </a:r>
          </a:p>
        </p:txBody>
      </p:sp>
      <p:sp>
        <p:nvSpPr>
          <p:cNvPr id="117765" name="Text Box 6">
            <a:extLst>
              <a:ext uri="{FF2B5EF4-FFF2-40B4-BE49-F238E27FC236}">
                <a16:creationId xmlns:a16="http://schemas.microsoft.com/office/drawing/2014/main" id="{64F8AFCA-8D66-4E3C-9711-EDC4C6AB4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1" y="3068639"/>
            <a:ext cx="4824413" cy="5492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3000"/>
              <a:t>NECROSI GANGRENOSA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3">
            <a:extLst>
              <a:ext uri="{FF2B5EF4-FFF2-40B4-BE49-F238E27FC236}">
                <a16:creationId xmlns:a16="http://schemas.microsoft.com/office/drawing/2014/main" id="{E9FC76E0-B3A8-4B8E-8355-EBDE315E4C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557339"/>
            <a:ext cx="9144000" cy="1150937"/>
          </a:xfrm>
        </p:spPr>
        <p:txBody>
          <a:bodyPr/>
          <a:lstStyle/>
          <a:p>
            <a:pPr algn="just" eaLnBrk="1" hangingPunct="1"/>
            <a:r>
              <a:rPr lang="it-IT" altLang="it-IT"/>
              <a:t>Zone focali di distruzione lipidica</a:t>
            </a:r>
          </a:p>
          <a:p>
            <a:pPr algn="just" eaLnBrk="1" hangingPunct="1"/>
            <a:r>
              <a:rPr lang="it-IT" altLang="it-IT"/>
              <a:t>Es. rilascio di lipasi pancreatiche nella </a:t>
            </a:r>
            <a:r>
              <a:rPr lang="it-IT" altLang="it-IT" b="1"/>
              <a:t>pancreatite</a:t>
            </a:r>
            <a:r>
              <a:rPr lang="it-IT" altLang="it-IT"/>
              <a:t> </a:t>
            </a:r>
          </a:p>
        </p:txBody>
      </p:sp>
      <p:sp>
        <p:nvSpPr>
          <p:cNvPr id="119811" name="Text Box 4">
            <a:extLst>
              <a:ext uri="{FF2B5EF4-FFF2-40B4-BE49-F238E27FC236}">
                <a16:creationId xmlns:a16="http://schemas.microsoft.com/office/drawing/2014/main" id="{18B59711-228F-4949-9FA9-B217C02DA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792164"/>
            <a:ext cx="6553200" cy="5492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3000"/>
              <a:t>STEATONECROSI (necrosi grassa)</a:t>
            </a:r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1342392C-5B54-3145-85C8-7FEF8E009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789363"/>
            <a:ext cx="9144000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it-IT" altLang="it-IT" sz="2800" dirty="0"/>
              <a:t>Necrosi di tipo </a:t>
            </a:r>
            <a:r>
              <a:rPr lang="it-IT" altLang="it-IT" sz="2800" dirty="0" err="1"/>
              <a:t>simil</a:t>
            </a:r>
            <a:r>
              <a:rPr lang="it-IT" altLang="it-IT" sz="2800" dirty="0"/>
              <a:t>-coagulativo che colpisce gli arti inferiori (gangrena secca; ischemia, diabete)</a:t>
            </a:r>
          </a:p>
          <a:p>
            <a:pPr algn="just" eaLnBrk="1" hangingPunct="1">
              <a:defRPr/>
            </a:pPr>
            <a:endParaRPr lang="it-IT" altLang="it-IT" sz="1000" dirty="0"/>
          </a:p>
          <a:p>
            <a:pPr algn="just" eaLnBrk="1" hangingPunct="1">
              <a:defRPr/>
            </a:pPr>
            <a:r>
              <a:rPr lang="it-IT" altLang="it-IT" sz="2800" dirty="0"/>
              <a:t>In seguito ad infezione batterica può colliquare con formazione di pus (gangrena </a:t>
            </a:r>
            <a:r>
              <a:rPr lang="it-IT" altLang="it-IT" sz="2800" b="1" dirty="0"/>
              <a:t>umida</a:t>
            </a:r>
            <a:r>
              <a:rPr lang="it-IT" altLang="it-IT" sz="2800" dirty="0"/>
              <a:t>); in presenza di </a:t>
            </a:r>
            <a:r>
              <a:rPr lang="it-IT" altLang="it-IT" sz="2800" i="1" dirty="0"/>
              <a:t>C. </a:t>
            </a:r>
            <a:r>
              <a:rPr lang="it-IT" altLang="it-IT" sz="2800" i="1" dirty="0" err="1"/>
              <a:t>perfrigens</a:t>
            </a:r>
            <a:r>
              <a:rPr lang="it-IT" altLang="it-IT" sz="2800" i="1" dirty="0"/>
              <a:t>, </a:t>
            </a:r>
            <a:r>
              <a:rPr lang="it-IT" altLang="it-IT" sz="2800" dirty="0"/>
              <a:t>produttore di CO</a:t>
            </a:r>
            <a:r>
              <a:rPr lang="it-IT" altLang="it-IT" sz="2800" baseline="-25000" dirty="0"/>
              <a:t>2</a:t>
            </a:r>
            <a:r>
              <a:rPr lang="it-IT" altLang="it-IT" sz="2800" dirty="0"/>
              <a:t>, diviene g. </a:t>
            </a:r>
            <a:r>
              <a:rPr lang="it-IT" altLang="it-IT" sz="2800" b="1" dirty="0"/>
              <a:t>gassosa</a:t>
            </a:r>
            <a:r>
              <a:rPr lang="it-IT" altLang="it-IT" sz="2800" dirty="0"/>
              <a:t>) </a:t>
            </a:r>
          </a:p>
        </p:txBody>
      </p:sp>
      <p:sp>
        <p:nvSpPr>
          <p:cNvPr id="24582" name="Text Box 6">
            <a:extLst>
              <a:ext uri="{FF2B5EF4-FFF2-40B4-BE49-F238E27FC236}">
                <a16:creationId xmlns:a16="http://schemas.microsoft.com/office/drawing/2014/main" id="{5CD0EE54-DFEB-474F-83FD-94F31F805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1" y="3068639"/>
            <a:ext cx="4824413" cy="5492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3000"/>
              <a:t>NECROSI GANGRENOSA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  <p:bldP spid="2458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5395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7740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675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olo 1">
            <a:extLst>
              <a:ext uri="{FF2B5EF4-FFF2-40B4-BE49-F238E27FC236}">
                <a16:creationId xmlns:a16="http://schemas.microsoft.com/office/drawing/2014/main" id="{21EC6985-CEE0-498E-BB18-EA1D8A20F4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9" y="536575"/>
            <a:ext cx="7788275" cy="731838"/>
          </a:xfrm>
        </p:spPr>
        <p:txBody>
          <a:bodyPr/>
          <a:lstStyle/>
          <a:p>
            <a:r>
              <a:rPr lang="it-IT" altLang="it-IT" sz="3800" b="1"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</a:p>
        </p:txBody>
      </p:sp>
      <p:sp>
        <p:nvSpPr>
          <p:cNvPr id="46082" name="Segnaposto contenuto 2">
            <a:extLst>
              <a:ext uri="{FF2B5EF4-FFF2-40B4-BE49-F238E27FC236}">
                <a16:creationId xmlns:a16="http://schemas.microsoft.com/office/drawing/2014/main" id="{AE421963-87E6-4BE7-9B74-78E6D6DD2D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18197" y="1611359"/>
            <a:ext cx="9036050" cy="3382962"/>
          </a:xfrm>
        </p:spPr>
        <p:txBody>
          <a:bodyPr/>
          <a:lstStyle/>
          <a:p>
            <a:pPr algn="just"/>
            <a:r>
              <a:rPr lang="it-IT" altLang="it-IT" sz="2600" dirty="0">
                <a:cs typeface="Arial" panose="020B0604020202020204" pitchFamily="34" charset="0"/>
              </a:rPr>
              <a:t>La </a:t>
            </a:r>
            <a:r>
              <a:rPr lang="it-IT" altLang="it-IT" sz="2600" b="1" dirty="0">
                <a:cs typeface="Arial" panose="020B0604020202020204" pitchFamily="34" charset="0"/>
              </a:rPr>
              <a:t>PCR</a:t>
            </a:r>
            <a:r>
              <a:rPr lang="it-IT" altLang="it-IT" sz="2600" dirty="0">
                <a:cs typeface="Arial" panose="020B0604020202020204" pitchFamily="34" charset="0"/>
              </a:rPr>
              <a:t> viene prodotta principalmente a livello epatico, in risposta a stimoli quali vari agenti nocivi, microrganismi patogeni, immunocomplessi, ma anche in seguito a traumi</a:t>
            </a:r>
          </a:p>
          <a:p>
            <a:pPr algn="just"/>
            <a:r>
              <a:rPr lang="it-IT" altLang="it-IT" sz="2600" dirty="0">
                <a:cs typeface="Arial" panose="020B0604020202020204" pitchFamily="34" charset="0"/>
              </a:rPr>
              <a:t>La sua funzione consiste nel legarsi - complessandosi con la fosfatidilcolina - alla parete di molti batteri, favorendone la fagocitosi e la distruzione da parte dei fagociti; si misura nel plasma (mg/l)</a:t>
            </a:r>
          </a:p>
        </p:txBody>
      </p:sp>
      <p:sp>
        <p:nvSpPr>
          <p:cNvPr id="46083" name="CasellaDiTesto 1">
            <a:extLst>
              <a:ext uri="{FF2B5EF4-FFF2-40B4-BE49-F238E27FC236}">
                <a16:creationId xmlns:a16="http://schemas.microsoft.com/office/drawing/2014/main" id="{5A95CCB3-36F8-4912-B30A-158E4C5A6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966" y="4990818"/>
            <a:ext cx="8469312" cy="15700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00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 – 5.0:   assenza di processi infiammatori</a:t>
            </a:r>
            <a:br>
              <a:rPr lang="it-IT" altLang="it-IT" sz="2400" dirty="0">
                <a:solidFill>
                  <a:srgbClr val="0000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400" dirty="0">
                <a:solidFill>
                  <a:srgbClr val="00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5-0 – 10.0:   possibilità di processo infiammatorio</a:t>
            </a:r>
            <a:br>
              <a:rPr lang="it-IT" altLang="it-IT" sz="2400" dirty="0">
                <a:solidFill>
                  <a:srgbClr val="0000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400" dirty="0">
                <a:solidFill>
                  <a:srgbClr val="00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 – 100.0: processo infiammatorio acuto lieve o moderato</a:t>
            </a:r>
            <a:br>
              <a:rPr lang="it-IT" altLang="it-IT" sz="2400" dirty="0">
                <a:solidFill>
                  <a:srgbClr val="0000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400" dirty="0">
                <a:solidFill>
                  <a:srgbClr val="0000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&gt;100.0:         processo infiammatorio acuto ed esteso</a:t>
            </a:r>
          </a:p>
        </p:txBody>
      </p:sp>
      <p:pic>
        <p:nvPicPr>
          <p:cNvPr id="46084" name="Picture 5" descr="PDB 1lj7 EBI.jpg">
            <a:extLst>
              <a:ext uri="{FF2B5EF4-FFF2-40B4-BE49-F238E27FC236}">
                <a16:creationId xmlns:a16="http://schemas.microsoft.com/office/drawing/2014/main" id="{22A89394-AEE6-4494-8084-1EA85C726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44451"/>
            <a:ext cx="220821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1793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6733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9571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9347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148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7388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4199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6690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4769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972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olo 1">
            <a:extLst>
              <a:ext uri="{FF2B5EF4-FFF2-40B4-BE49-F238E27FC236}">
                <a16:creationId xmlns:a16="http://schemas.microsoft.com/office/drawing/2014/main" id="{6657E554-9669-41FC-994F-81854A1589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64371" y="66242"/>
            <a:ext cx="7788275" cy="731838"/>
          </a:xfrm>
        </p:spPr>
        <p:txBody>
          <a:bodyPr/>
          <a:lstStyle/>
          <a:p>
            <a:r>
              <a:rPr lang="it-IT" altLang="it-IT" sz="3600" b="1" dirty="0">
                <a:latin typeface="+mn-lt"/>
                <a:cs typeface="Arial" panose="020B0604020202020204" pitchFamily="34" charset="0"/>
              </a:rPr>
              <a:t>Modificazioni della VES</a:t>
            </a:r>
          </a:p>
        </p:txBody>
      </p:sp>
      <p:sp>
        <p:nvSpPr>
          <p:cNvPr id="86019" name="Segnaposto contenuto 3">
            <a:extLst>
              <a:ext uri="{FF2B5EF4-FFF2-40B4-BE49-F238E27FC236}">
                <a16:creationId xmlns:a16="http://schemas.microsoft.com/office/drawing/2014/main" id="{AE70B934-6080-46F7-9490-298736478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8374" y="856894"/>
            <a:ext cx="9109075" cy="5286575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2600" dirty="0">
                <a:cs typeface="Arial" panose="020B0604020202020204" pitchFamily="34" charset="0"/>
              </a:rPr>
              <a:t>Nel sangue, i globuli rossi tendono a rimanere in sospensione, separati gli uni dagli altri grazie alla carica negativa di membrana che ostacola la formazione di aggregati </a:t>
            </a:r>
          </a:p>
          <a:p>
            <a:pPr algn="just"/>
            <a:r>
              <a:rPr lang="it-IT" altLang="it-IT" sz="2600" dirty="0">
                <a:cs typeface="Arial" panose="020B0604020202020204" pitchFamily="34" charset="0"/>
              </a:rPr>
              <a:t>In condizioni normali, la componente proteica del plasma è tale da preservare la carica di superficie delle emazie</a:t>
            </a:r>
          </a:p>
          <a:p>
            <a:pPr algn="just"/>
            <a:r>
              <a:rPr lang="it-IT" altLang="it-IT" sz="2600" dirty="0">
                <a:cs typeface="Arial" panose="020B0604020202020204" pitchFamily="34" charset="0"/>
              </a:rPr>
              <a:t>In corso di flogosi, l'aumentata concentrazione ematica di proteine tipiche dell'infiammazione (tra cui il fibrinogeno e la proteina C reattiva) porta a un indebolimento delle forze repellenti</a:t>
            </a:r>
          </a:p>
          <a:p>
            <a:pPr algn="just"/>
            <a:r>
              <a:rPr lang="it-IT" altLang="it-IT" sz="2600" dirty="0">
                <a:cs typeface="Arial" panose="020B0604020202020204" pitchFamily="34" charset="0"/>
              </a:rPr>
              <a:t>I globuli rossi, di conseguenza, tendono ad aggregarsi e a precipitare</a:t>
            </a:r>
          </a:p>
          <a:p>
            <a:pPr algn="just"/>
            <a:r>
              <a:rPr lang="it-IT" altLang="it-IT" sz="2600" dirty="0">
                <a:cs typeface="Arial" panose="020B0604020202020204" pitchFamily="34" charset="0"/>
              </a:rPr>
              <a:t>Tanto più grossolani risultano tali ammassi, tanto più rapida è la sedimentazione</a:t>
            </a:r>
          </a:p>
        </p:txBody>
      </p:sp>
      <p:sp>
        <p:nvSpPr>
          <p:cNvPr id="47107" name="Rectangle 1">
            <a:extLst>
              <a:ext uri="{FF2B5EF4-FFF2-40B4-BE49-F238E27FC236}">
                <a16:creationId xmlns:a16="http://schemas.microsoft.com/office/drawing/2014/main" id="{6C5FBD02-8B78-45FC-A433-D26EFD328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1864" y="275684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0773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931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1404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0202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4893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0271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2236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7898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30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BC2D1C-F9F3-4731-BBD3-83690E5FFF39}"/>
              </a:ext>
            </a:extLst>
          </p:cNvPr>
          <p:cNvSpPr txBox="1"/>
          <p:nvPr/>
        </p:nvSpPr>
        <p:spPr>
          <a:xfrm>
            <a:off x="700019" y="573141"/>
            <a:ext cx="10202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IMMUNOPATOLOGIA: QUANDO CI FACCIAMO MALE DA SOLI</a:t>
            </a:r>
          </a:p>
        </p:txBody>
      </p:sp>
    </p:spTree>
    <p:extLst>
      <p:ext uri="{BB962C8B-B14F-4D97-AF65-F5344CB8AC3E}">
        <p14:creationId xmlns:p14="http://schemas.microsoft.com/office/powerpoint/2010/main" val="3500293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olo 1">
            <a:extLst>
              <a:ext uri="{FF2B5EF4-FFF2-40B4-BE49-F238E27FC236}">
                <a16:creationId xmlns:a16="http://schemas.microsoft.com/office/drawing/2014/main" id="{C38D9CDA-8AD3-4DFA-BAA6-9AD7A72449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3025" y="-26988"/>
            <a:ext cx="9505950" cy="587376"/>
          </a:xfrm>
        </p:spPr>
        <p:txBody>
          <a:bodyPr>
            <a:normAutofit fontScale="90000"/>
          </a:bodyPr>
          <a:lstStyle/>
          <a:p>
            <a:r>
              <a:rPr lang="it-IT" altLang="it-IT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Velocità di eritrosedimentazione (VES)</a:t>
            </a:r>
            <a:endParaRPr lang="it-IT" altLang="it-IT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0" name="Picture 2">
            <a:extLst>
              <a:ext uri="{FF2B5EF4-FFF2-40B4-BE49-F238E27FC236}">
                <a16:creationId xmlns:a16="http://schemas.microsoft.com/office/drawing/2014/main" id="{41DB225A-81DC-496E-8AC7-921E0298D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728664"/>
            <a:ext cx="79216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5A59FDB-0FAD-46E5-BCF5-0CB9EECDE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1196976"/>
            <a:ext cx="1465262" cy="4619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FFFF"/>
                </a:solidFill>
              </a:rPr>
              <a:t>fibrinogen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D4863E6E-0BDA-9544-BFC3-7CAE17DA0F5C}"/>
              </a:ext>
            </a:extLst>
          </p:cNvPr>
          <p:cNvGraphicFramePr>
            <a:graphicFrameLocks noGrp="1"/>
          </p:cNvGraphicFramePr>
          <p:nvPr/>
        </p:nvGraphicFramePr>
        <p:xfrm>
          <a:off x="3575050" y="4076701"/>
          <a:ext cx="6985000" cy="2652712"/>
        </p:xfrm>
        <a:graphic>
          <a:graphicData uri="http://schemas.openxmlformats.org/drawingml/2006/table">
            <a:tbl>
              <a:tblPr/>
              <a:tblGrid>
                <a:gridCol w="1746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6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6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6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89148">
                <a:tc>
                  <a:txBody>
                    <a:bodyPr/>
                    <a:lstStyle/>
                    <a:p>
                      <a:endParaRPr lang="it-IT" sz="1800" b="1"/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Età</a:t>
                      </a:r>
                      <a:br>
                        <a:rPr lang="it-IT" sz="18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8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(anni) 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 media</a:t>
                      </a:r>
                      <a:br>
                        <a:rPr lang="it-IT" sz="18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8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(mm/h) 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                           range</a:t>
                      </a:r>
                      <a:br>
                        <a:rPr lang="it-IT" sz="18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8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(mm/h) </a:t>
                      </a:r>
                    </a:p>
                    <a:p>
                      <a:pPr algn="ctr"/>
                      <a:endParaRPr lang="it-IT"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91">
                <a:tc rowSpan="2">
                  <a:txBody>
                    <a:bodyPr/>
                    <a:lstStyle/>
                    <a:p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Uomini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20-49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0-13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9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50-69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0-19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91">
                <a:tc rowSpan="2">
                  <a:txBody>
                    <a:bodyPr/>
                    <a:lstStyle/>
                    <a:p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Donne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20-49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0-21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9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50-69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0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0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0-28</a:t>
                      </a:r>
                    </a:p>
                  </a:txBody>
                  <a:tcPr marL="91443" marR="91443"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172" name="Titolo 1">
            <a:extLst>
              <a:ext uri="{FF2B5EF4-FFF2-40B4-BE49-F238E27FC236}">
                <a16:creationId xmlns:a16="http://schemas.microsoft.com/office/drawing/2014/main" id="{0FE3AB35-7375-4BDC-8E62-A1E7AA98A1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12126" y="609600"/>
            <a:ext cx="1878013" cy="1143000"/>
          </a:xfrm>
        </p:spPr>
        <p:txBody>
          <a:bodyPr/>
          <a:lstStyle/>
          <a:p>
            <a:r>
              <a:rPr lang="it-IT" altLang="it-IT" sz="3800">
                <a:latin typeface="Arial" panose="020B0604020202020204" pitchFamily="34" charset="0"/>
                <a:cs typeface="Arial" panose="020B0604020202020204" pitchFamily="34" charset="0"/>
              </a:rPr>
              <a:t>VES</a:t>
            </a:r>
          </a:p>
        </p:txBody>
      </p:sp>
      <p:pic>
        <p:nvPicPr>
          <p:cNvPr id="49173" name="Picture 5">
            <a:extLst>
              <a:ext uri="{FF2B5EF4-FFF2-40B4-BE49-F238E27FC236}">
                <a16:creationId xmlns:a16="http://schemas.microsoft.com/office/drawing/2014/main" id="{97A97B98-39A0-4676-8410-4BE361C4F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15889"/>
            <a:ext cx="4967288" cy="4016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olo 1">
            <a:extLst>
              <a:ext uri="{FF2B5EF4-FFF2-40B4-BE49-F238E27FC236}">
                <a16:creationId xmlns:a16="http://schemas.microsoft.com/office/drawing/2014/main" id="{266866B8-72CC-48BB-A6AE-BE0D313D91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1864" y="2265363"/>
            <a:ext cx="7788275" cy="1739900"/>
          </a:xfrm>
        </p:spPr>
        <p:txBody>
          <a:bodyPr/>
          <a:lstStyle/>
          <a:p>
            <a:r>
              <a:rPr lang="it-IT" altLang="it-IT" dirty="0">
                <a:latin typeface="+mn-lt"/>
                <a:cs typeface="Arial" panose="020B0604020202020204" pitchFamily="34" charset="0"/>
              </a:rPr>
              <a:t>Meccanismi di riparazione del danno tissutale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1891</Words>
  <Application>Microsoft Office PowerPoint</Application>
  <PresentationFormat>Widescreen</PresentationFormat>
  <Paragraphs>289</Paragraphs>
  <Slides>69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Arial</vt:lpstr>
      <vt:lpstr>Calibri</vt:lpstr>
      <vt:lpstr>Calibri Light</vt:lpstr>
      <vt:lpstr>Garamond</vt:lpstr>
      <vt:lpstr>Times</vt:lpstr>
      <vt:lpstr>Times New Roman</vt:lpstr>
      <vt:lpstr>Wingdings</vt:lpstr>
      <vt:lpstr>Office Theme</vt:lpstr>
      <vt:lpstr>Adobe Photoshop Image</vt:lpstr>
      <vt:lpstr>PowerPoint Presentation</vt:lpstr>
      <vt:lpstr>PowerPoint Presentation</vt:lpstr>
      <vt:lpstr>PowerPoint Presentation</vt:lpstr>
      <vt:lpstr>Proteine della fase acuta</vt:lpstr>
      <vt:lpstr>PCR</vt:lpstr>
      <vt:lpstr>Modificazioni della VES</vt:lpstr>
      <vt:lpstr>Velocità di eritrosedimentazione (VES)</vt:lpstr>
      <vt:lpstr>VES</vt:lpstr>
      <vt:lpstr>Meccanismi di riparazione del danno tissutale</vt:lpstr>
      <vt:lpstr>Riparazione del danno tissutale</vt:lpstr>
      <vt:lpstr>Rigenerazione </vt:lpstr>
      <vt:lpstr>Riparazione del danno tissutale</vt:lpstr>
      <vt:lpstr>Sostituzione: riparazione con deposizione di tessuto connettivo cicatriziale</vt:lpstr>
      <vt:lpstr>Riparazione del danno tissutale</vt:lpstr>
      <vt:lpstr>Pulmonary fibrosis (stained for collagen) </vt:lpstr>
      <vt:lpstr>Guarigione con formazione di cicatrici </vt:lpstr>
      <vt:lpstr>Ruolo della risposta infiammatoria nel processo multifasico di guarigione</vt:lpstr>
      <vt:lpstr>PowerPoint Presentation</vt:lpstr>
      <vt:lpstr>Neo-angiogenesi: formazione di nuovi vasi da vasi pre-esistenti</vt:lpstr>
      <vt:lpstr>Migrazione e proliferazione dei fibroblasti, deposizione di ECM</vt:lpstr>
      <vt:lpstr>PowerPoint Presentation</vt:lpstr>
      <vt:lpstr>Danno ossidativo:   radicali liberi  e altre molecole ossidanti  ROS (reactive oxygen species)  </vt:lpstr>
      <vt:lpstr>PowerPoint Presentation</vt:lpstr>
      <vt:lpstr>PowerPoint Presentation</vt:lpstr>
      <vt:lpstr>Danno ossidativo: ruolo dei ROS</vt:lpstr>
      <vt:lpstr>PowerPoint Presentation</vt:lpstr>
      <vt:lpstr>Danno da radicali liberi</vt:lpstr>
      <vt:lpstr>PowerPoint Presentation</vt:lpstr>
      <vt:lpstr>ROS nella patologia umana</vt:lpstr>
      <vt:lpstr>ROS e invecchiamento</vt:lpstr>
      <vt:lpstr>PowerPoint Presentation</vt:lpstr>
      <vt:lpstr>Principali meccanismi antiossidanti cellulari</vt:lpstr>
      <vt:lpstr>PowerPoint Presentation</vt:lpstr>
      <vt:lpstr>Morte cellulare: omicidio o suicidio?</vt:lpstr>
      <vt:lpstr>PowerPoint Presentation</vt:lpstr>
      <vt:lpstr> Morte cellulare: necrosi</vt:lpstr>
      <vt:lpstr>Morte cellulare: necrosi</vt:lpstr>
      <vt:lpstr>PowerPoint Presentation</vt:lpstr>
      <vt:lpstr>PowerPoint Presentation</vt:lpstr>
      <vt:lpstr>Morte cellulare: necrosi</vt:lpstr>
      <vt:lpstr>PowerPoint Presentation</vt:lpstr>
      <vt:lpstr>Necrosi COLLIQUATIVA: ascesso cerebrale con marcata erosione del parenchima</vt:lpstr>
      <vt:lpstr>Morte cellulare: casi particolari di necrosi</vt:lpstr>
      <vt:lpstr>PowerPoint Presentation</vt:lpstr>
      <vt:lpstr>Morte cellulare: casi particolari di necrosi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Tommasini</dc:creator>
  <cp:lastModifiedBy>Alberto Tommasini</cp:lastModifiedBy>
  <cp:revision>44</cp:revision>
  <dcterms:created xsi:type="dcterms:W3CDTF">2021-01-24T09:29:02Z</dcterms:created>
  <dcterms:modified xsi:type="dcterms:W3CDTF">2022-03-25T07:33:11Z</dcterms:modified>
</cp:coreProperties>
</file>