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4" r:id="rId4"/>
    <p:sldId id="257" r:id="rId5"/>
    <p:sldId id="258" r:id="rId6"/>
    <p:sldId id="265" r:id="rId7"/>
    <p:sldId id="268" r:id="rId8"/>
    <p:sldId id="266" r:id="rId9"/>
    <p:sldId id="267" r:id="rId10"/>
    <p:sldId id="271" r:id="rId11"/>
    <p:sldId id="272" r:id="rId12"/>
    <p:sldId id="269" r:id="rId13"/>
    <p:sldId id="270" r:id="rId14"/>
    <p:sldId id="273" r:id="rId15"/>
    <p:sldId id="274" r:id="rId16"/>
    <p:sldId id="276" r:id="rId17"/>
    <p:sldId id="27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837B"/>
    <a:srgbClr val="AB5D53"/>
    <a:srgbClr val="B75447"/>
    <a:srgbClr val="B24340"/>
    <a:srgbClr val="B55A3D"/>
    <a:srgbClr val="C1514B"/>
    <a:srgbClr val="B64A30"/>
    <a:srgbClr val="B6664A"/>
    <a:srgbClr val="CF8783"/>
    <a:srgbClr val="DC96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16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3/28/2022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3/28/2022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smtClean="0"/>
              <a:t>Fare clic per modificare lo stile del titolo</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3/28/2022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3/28/2022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smtClean="0"/>
              <a:t>Fare clic per modificare lo stile del titolo</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3/28/2022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3/28/2022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oleObject" Target="../embeddings/oleObject1.bin"/><Relationship Id="rId7" Type="http://schemas.openxmlformats.org/officeDocument/2006/relationships/package" Target="../embeddings/Documento_di_Microsoft_Word2.docx"/><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emf"/><Relationship Id="rId4" Type="http://schemas.openxmlformats.org/officeDocument/2006/relationships/package" Target="../embeddings/Documento_di_Microsoft_Word1.docx"/></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993" y="0"/>
            <a:ext cx="8063345" cy="6858000"/>
          </a:xfrm>
          <a:prstGeom prst="rect">
            <a:avLst/>
          </a:prstGeom>
        </p:spPr>
      </p:pic>
    </p:spTree>
    <p:extLst>
      <p:ext uri="{BB962C8B-B14F-4D97-AF65-F5344CB8AC3E}">
        <p14:creationId xmlns:p14="http://schemas.microsoft.com/office/powerpoint/2010/main" val="3916682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2" y="815879"/>
            <a:ext cx="9601196" cy="713664"/>
          </a:xfrm>
        </p:spPr>
        <p:txBody>
          <a:bodyPr>
            <a:normAutofit fontScale="90000"/>
          </a:bodyPr>
          <a:lstStyle/>
          <a:p>
            <a:r>
              <a:rPr lang="en-US" b="1" i="1" dirty="0" smtClean="0"/>
              <a:t>Will</a:t>
            </a:r>
            <a:r>
              <a:rPr lang="en-US" b="1" dirty="0" smtClean="0"/>
              <a:t>  vs. </a:t>
            </a:r>
            <a:r>
              <a:rPr lang="en-US" b="1" i="1" dirty="0" smtClean="0"/>
              <a:t>going to</a:t>
            </a:r>
            <a:endParaRPr lang="en-US" b="1" i="1"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449133704"/>
              </p:ext>
            </p:extLst>
          </p:nvPr>
        </p:nvGraphicFramePr>
        <p:xfrm>
          <a:off x="931027" y="1534986"/>
          <a:ext cx="10249593" cy="4668704"/>
        </p:xfrm>
        <a:graphic>
          <a:graphicData uri="http://schemas.openxmlformats.org/drawingml/2006/table">
            <a:tbl>
              <a:tblPr firstRow="1" firstCol="1" bandRow="1">
                <a:tableStyleId>{21E4AEA4-8DFA-4A89-87EB-49C32662AFE0}</a:tableStyleId>
              </a:tblPr>
              <a:tblGrid>
                <a:gridCol w="5066088"/>
                <a:gridCol w="5183505"/>
              </a:tblGrid>
              <a:tr h="341483">
                <a:tc>
                  <a:txBody>
                    <a:bodyPr/>
                    <a:lstStyle/>
                    <a:p>
                      <a:pPr algn="l">
                        <a:lnSpc>
                          <a:spcPct val="100000"/>
                        </a:lnSpc>
                        <a:spcAft>
                          <a:spcPts val="0"/>
                        </a:spcAft>
                      </a:pPr>
                      <a:r>
                        <a:rPr lang="it-IT" sz="2000" dirty="0">
                          <a:effectLst/>
                        </a:rPr>
                        <a:t>Will + infinitive</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801" marR="43801" marT="43801" marB="43801" anchor="ctr">
                    <a:gradFill flip="none" rotWithShape="1">
                      <a:gsLst>
                        <a:gs pos="0">
                          <a:srgbClr val="BF837B">
                            <a:shade val="30000"/>
                            <a:satMod val="115000"/>
                          </a:srgbClr>
                        </a:gs>
                        <a:gs pos="50000">
                          <a:srgbClr val="BF837B">
                            <a:shade val="67500"/>
                            <a:satMod val="115000"/>
                          </a:srgbClr>
                        </a:gs>
                        <a:gs pos="100000">
                          <a:srgbClr val="BF837B">
                            <a:shade val="100000"/>
                            <a:satMod val="115000"/>
                          </a:srgbClr>
                        </a:gs>
                      </a:gsLst>
                      <a:lin ang="5400000" scaled="1"/>
                      <a:tileRect/>
                    </a:gradFill>
                  </a:tcPr>
                </a:tc>
                <a:tc>
                  <a:txBody>
                    <a:bodyPr/>
                    <a:lstStyle/>
                    <a:p>
                      <a:pPr algn="l">
                        <a:lnSpc>
                          <a:spcPct val="100000"/>
                        </a:lnSpc>
                        <a:spcAft>
                          <a:spcPts val="0"/>
                        </a:spcAft>
                      </a:pPr>
                      <a:r>
                        <a:rPr lang="it-IT" sz="2000" dirty="0" err="1" smtClean="0">
                          <a:effectLst/>
                        </a:rPr>
                        <a:t>Going</a:t>
                      </a:r>
                      <a:r>
                        <a:rPr lang="it-IT" sz="2000" dirty="0" smtClean="0">
                          <a:effectLst/>
                        </a:rPr>
                        <a:t> </a:t>
                      </a:r>
                      <a:r>
                        <a:rPr lang="it-IT" sz="2000" dirty="0">
                          <a:effectLst/>
                        </a:rPr>
                        <a:t>to + infinitive</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801" marR="43801" marT="43801" marB="43801" anchor="ctr">
                    <a:gradFill flip="none" rotWithShape="1">
                      <a:gsLst>
                        <a:gs pos="0">
                          <a:srgbClr val="BF837B">
                            <a:shade val="30000"/>
                            <a:satMod val="115000"/>
                          </a:srgbClr>
                        </a:gs>
                        <a:gs pos="50000">
                          <a:srgbClr val="BF837B">
                            <a:shade val="67500"/>
                            <a:satMod val="115000"/>
                          </a:srgbClr>
                        </a:gs>
                        <a:gs pos="100000">
                          <a:srgbClr val="BF837B">
                            <a:shade val="100000"/>
                            <a:satMod val="115000"/>
                          </a:srgbClr>
                        </a:gs>
                      </a:gsLst>
                      <a:lin ang="5400000" scaled="1"/>
                      <a:tileRect/>
                    </a:gradFill>
                  </a:tcPr>
                </a:tc>
              </a:tr>
              <a:tr h="1260254">
                <a:tc>
                  <a:txBody>
                    <a:bodyPr/>
                    <a:lstStyle/>
                    <a:p>
                      <a:pPr algn="l">
                        <a:lnSpc>
                          <a:spcPct val="100000"/>
                        </a:lnSpc>
                        <a:spcAft>
                          <a:spcPts val="0"/>
                        </a:spcAft>
                      </a:pPr>
                      <a:r>
                        <a:rPr lang="en-US" sz="1800" dirty="0">
                          <a:effectLst/>
                        </a:rPr>
                        <a:t>A decision at the moment of speaking:</a:t>
                      </a:r>
                      <a:br>
                        <a:rPr lang="en-US" sz="1800" dirty="0">
                          <a:effectLst/>
                        </a:rPr>
                      </a:br>
                      <a:r>
                        <a:rPr lang="en-US" sz="1000" dirty="0">
                          <a:effectLst/>
                        </a:rPr>
                        <a:t/>
                      </a:r>
                      <a:br>
                        <a:rPr lang="en-US" sz="1000" dirty="0">
                          <a:effectLst/>
                        </a:rPr>
                      </a:br>
                      <a:r>
                        <a:rPr lang="en-US" sz="1800" dirty="0">
                          <a:effectLst/>
                        </a:rPr>
                        <a:t>Julie: There's no milk.</a:t>
                      </a:r>
                      <a:br>
                        <a:rPr lang="en-US" sz="1800" dirty="0">
                          <a:effectLst/>
                        </a:rPr>
                      </a:br>
                      <a:r>
                        <a:rPr lang="en-US" sz="1800" dirty="0">
                          <a:effectLst/>
                        </a:rPr>
                        <a:t>John: Really? In that case, I'll go and get some.</a:t>
                      </a:r>
                      <a:endParaRPr lang="it-IT"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01" marR="43801" marT="43801" marB="43801" anchor="ctr">
                    <a:gradFill flip="none" rotWithShape="1">
                      <a:gsLst>
                        <a:gs pos="0">
                          <a:srgbClr val="CF8783">
                            <a:shade val="30000"/>
                            <a:satMod val="115000"/>
                          </a:srgbClr>
                        </a:gs>
                        <a:gs pos="50000">
                          <a:srgbClr val="CF8783">
                            <a:shade val="67500"/>
                            <a:satMod val="115000"/>
                          </a:srgbClr>
                        </a:gs>
                        <a:gs pos="100000">
                          <a:srgbClr val="CF8783">
                            <a:shade val="100000"/>
                            <a:satMod val="115000"/>
                          </a:srgbClr>
                        </a:gs>
                      </a:gsLst>
                      <a:path path="circle">
                        <a:fillToRect t="100000" r="100000"/>
                      </a:path>
                      <a:tileRect l="-100000" b="-100000"/>
                    </a:gradFill>
                  </a:tcPr>
                </a:tc>
                <a:tc>
                  <a:txBody>
                    <a:bodyPr/>
                    <a:lstStyle/>
                    <a:p>
                      <a:pPr algn="l">
                        <a:lnSpc>
                          <a:spcPct val="100000"/>
                        </a:lnSpc>
                        <a:spcAft>
                          <a:spcPts val="0"/>
                        </a:spcAft>
                      </a:pPr>
                      <a:r>
                        <a:rPr lang="en-US" sz="1800" b="1" dirty="0">
                          <a:effectLst/>
                        </a:rPr>
                        <a:t>A decision before the moment of speaking:</a:t>
                      </a:r>
                      <a:br>
                        <a:rPr lang="en-US" sz="1800" b="1" dirty="0">
                          <a:effectLst/>
                        </a:rPr>
                      </a:br>
                      <a:r>
                        <a:rPr lang="en-US" sz="1000" b="1" dirty="0">
                          <a:effectLst/>
                        </a:rPr>
                        <a:t/>
                      </a:r>
                      <a:br>
                        <a:rPr lang="en-US" sz="1000" b="1" dirty="0">
                          <a:effectLst/>
                        </a:rPr>
                      </a:br>
                      <a:r>
                        <a:rPr lang="en-US" sz="1800" b="1" dirty="0">
                          <a:effectLst/>
                        </a:rPr>
                        <a:t>Julie: There's no milk.</a:t>
                      </a:r>
                      <a:br>
                        <a:rPr lang="en-US" sz="1800" b="1" dirty="0">
                          <a:effectLst/>
                        </a:rPr>
                      </a:br>
                      <a:r>
                        <a:rPr lang="en-US" sz="1800" b="1" dirty="0">
                          <a:effectLst/>
                        </a:rPr>
                        <a:t>John: I know. I'm going to go and get some when this TV </a:t>
                      </a:r>
                      <a:r>
                        <a:rPr lang="en-US" sz="1800" b="1" dirty="0" smtClean="0">
                          <a:effectLst/>
                        </a:rPr>
                        <a:t>program </a:t>
                      </a:r>
                      <a:r>
                        <a:rPr lang="en-US" sz="1800" b="1" dirty="0">
                          <a:effectLst/>
                        </a:rPr>
                        <a:t>finishes.</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801" marR="43801" marT="43801" marB="43801" anchor="ctr"/>
                </a:tc>
              </a:tr>
              <a:tr h="1116137">
                <a:tc>
                  <a:txBody>
                    <a:bodyPr/>
                    <a:lstStyle/>
                    <a:p>
                      <a:pPr algn="l">
                        <a:lnSpc>
                          <a:spcPct val="100000"/>
                        </a:lnSpc>
                        <a:spcAft>
                          <a:spcPts val="0"/>
                        </a:spcAft>
                      </a:pPr>
                      <a:r>
                        <a:rPr lang="en-US" sz="1800" dirty="0">
                          <a:effectLst/>
                        </a:rPr>
                        <a:t>A prediction based on opinion:</a:t>
                      </a:r>
                      <a:br>
                        <a:rPr lang="en-US" sz="1800" dirty="0">
                          <a:effectLst/>
                        </a:rPr>
                      </a:br>
                      <a:r>
                        <a:rPr lang="en-US" sz="1000" dirty="0">
                          <a:effectLst/>
                        </a:rPr>
                        <a:t/>
                      </a:r>
                      <a:br>
                        <a:rPr lang="en-US" sz="1000" dirty="0">
                          <a:effectLst/>
                        </a:rPr>
                      </a:br>
                      <a:r>
                        <a:rPr lang="en-US" sz="1800" dirty="0">
                          <a:effectLst/>
                        </a:rPr>
                        <a:t>I think the Conservatives will win the next election.</a:t>
                      </a:r>
                      <a:endParaRPr lang="it-IT"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01" marR="43801" marT="43801" marB="43801" anchor="ctr">
                    <a:gradFill flip="none" rotWithShape="1">
                      <a:gsLst>
                        <a:gs pos="0">
                          <a:srgbClr val="CF8783">
                            <a:shade val="30000"/>
                            <a:satMod val="115000"/>
                          </a:srgbClr>
                        </a:gs>
                        <a:gs pos="50000">
                          <a:srgbClr val="CF8783">
                            <a:shade val="67500"/>
                            <a:satMod val="115000"/>
                          </a:srgbClr>
                        </a:gs>
                        <a:gs pos="100000">
                          <a:srgbClr val="CF8783">
                            <a:shade val="100000"/>
                            <a:satMod val="115000"/>
                          </a:srgbClr>
                        </a:gs>
                      </a:gsLst>
                      <a:path path="circle">
                        <a:fillToRect t="100000" r="100000"/>
                      </a:path>
                      <a:tileRect l="-100000" b="-100000"/>
                    </a:gradFill>
                  </a:tcPr>
                </a:tc>
                <a:tc>
                  <a:txBody>
                    <a:bodyPr/>
                    <a:lstStyle/>
                    <a:p>
                      <a:pPr algn="l">
                        <a:lnSpc>
                          <a:spcPct val="100000"/>
                        </a:lnSpc>
                        <a:spcAft>
                          <a:spcPts val="0"/>
                        </a:spcAft>
                      </a:pPr>
                      <a:r>
                        <a:rPr lang="en-US" sz="1800" b="1" dirty="0">
                          <a:effectLst/>
                        </a:rPr>
                        <a:t>A prediction based on something we can see (or hear) now:</a:t>
                      </a:r>
                      <a:br>
                        <a:rPr lang="en-US" sz="1800" b="1" dirty="0">
                          <a:effectLst/>
                        </a:rPr>
                      </a:br>
                      <a:r>
                        <a:rPr lang="en-US" sz="1000" b="1" dirty="0">
                          <a:effectLst/>
                        </a:rPr>
                        <a:t/>
                      </a:r>
                      <a:br>
                        <a:rPr lang="en-US" sz="1000" b="1" dirty="0">
                          <a:effectLst/>
                        </a:rPr>
                      </a:br>
                      <a:r>
                        <a:rPr lang="en-US" sz="1800" b="1" dirty="0">
                          <a:effectLst/>
                        </a:rPr>
                        <a:t>The Conservatives are going to win the election. </a:t>
                      </a:r>
                      <a:r>
                        <a:rPr lang="en-US" sz="1800" b="1" noProof="0" dirty="0" smtClean="0">
                          <a:effectLst/>
                        </a:rPr>
                        <a:t>They already have most of the votes.</a:t>
                      </a:r>
                      <a:endParaRPr lang="en-US" sz="18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801" marR="43801" marT="43801" marB="43801" anchor="ctr"/>
                </a:tc>
              </a:tr>
              <a:tr h="800869">
                <a:tc>
                  <a:txBody>
                    <a:bodyPr/>
                    <a:lstStyle/>
                    <a:p>
                      <a:pPr algn="l">
                        <a:lnSpc>
                          <a:spcPct val="100000"/>
                        </a:lnSpc>
                        <a:spcAft>
                          <a:spcPts val="0"/>
                        </a:spcAft>
                      </a:pPr>
                      <a:r>
                        <a:rPr lang="en-US" sz="1800" dirty="0">
                          <a:effectLst/>
                        </a:rPr>
                        <a:t>A future fact:</a:t>
                      </a:r>
                      <a:br>
                        <a:rPr lang="en-US" sz="1800" dirty="0">
                          <a:effectLst/>
                        </a:rPr>
                      </a:br>
                      <a:r>
                        <a:rPr lang="en-US" sz="1000" dirty="0">
                          <a:effectLst/>
                        </a:rPr>
                        <a:t/>
                      </a:r>
                      <a:br>
                        <a:rPr lang="en-US" sz="1000" dirty="0">
                          <a:effectLst/>
                        </a:rPr>
                      </a:br>
                      <a:r>
                        <a:rPr lang="en-US" sz="1800" dirty="0">
                          <a:effectLst/>
                        </a:rPr>
                        <a:t>The sun will rise tomorrow.</a:t>
                      </a:r>
                      <a:endParaRPr lang="it-IT"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01" marR="43801" marT="43801" marB="43801" anchor="ctr">
                    <a:gradFill flip="none" rotWithShape="1">
                      <a:gsLst>
                        <a:gs pos="0">
                          <a:srgbClr val="CF8783">
                            <a:shade val="30000"/>
                            <a:satMod val="115000"/>
                          </a:srgbClr>
                        </a:gs>
                        <a:gs pos="50000">
                          <a:srgbClr val="CF8783">
                            <a:shade val="67500"/>
                            <a:satMod val="115000"/>
                          </a:srgbClr>
                        </a:gs>
                        <a:gs pos="100000">
                          <a:srgbClr val="CF8783">
                            <a:shade val="100000"/>
                            <a:satMod val="115000"/>
                          </a:srgbClr>
                        </a:gs>
                      </a:gsLst>
                      <a:path path="circle">
                        <a:fillToRect t="100000" r="100000"/>
                      </a:path>
                      <a:tileRect l="-100000" b="-100000"/>
                    </a:gradFill>
                  </a:tcPr>
                </a:tc>
                <a:tc>
                  <a:txBody>
                    <a:bodyPr/>
                    <a:lstStyle/>
                    <a:p>
                      <a:pPr algn="l">
                        <a:lnSpc>
                          <a:spcPct val="100000"/>
                        </a:lnSpc>
                        <a:spcAft>
                          <a:spcPts val="0"/>
                        </a:spcAft>
                      </a:pPr>
                      <a:endParaRPr lang="it-IT" sz="1000" dirty="0">
                        <a:effectLst/>
                        <a:latin typeface="Calibri" panose="020F0502020204030204" pitchFamily="34" charset="0"/>
                        <a:cs typeface="Times New Roman" panose="02020603050405020304" pitchFamily="18" charset="0"/>
                      </a:endParaRPr>
                    </a:p>
                  </a:txBody>
                  <a:tcPr marL="43801" marR="43801" marT="43801" marB="43801" anchor="ctr"/>
                </a:tc>
              </a:tr>
              <a:tr h="800869">
                <a:tc>
                  <a:txBody>
                    <a:bodyPr/>
                    <a:lstStyle/>
                    <a:p>
                      <a:pPr algn="l">
                        <a:lnSpc>
                          <a:spcPct val="100000"/>
                        </a:lnSpc>
                        <a:spcAft>
                          <a:spcPts val="0"/>
                        </a:spcAft>
                      </a:pPr>
                      <a:r>
                        <a:rPr lang="en-US" sz="1800" dirty="0">
                          <a:effectLst/>
                        </a:rPr>
                        <a:t>For promises / requests / refusals / offers:</a:t>
                      </a:r>
                      <a:br>
                        <a:rPr lang="en-US" sz="1800" dirty="0">
                          <a:effectLst/>
                        </a:rPr>
                      </a:br>
                      <a:r>
                        <a:rPr lang="en-US" sz="1000" dirty="0">
                          <a:effectLst/>
                        </a:rPr>
                        <a:t/>
                      </a:r>
                      <a:br>
                        <a:rPr lang="en-US" sz="1000" dirty="0">
                          <a:effectLst/>
                        </a:rPr>
                      </a:br>
                      <a:r>
                        <a:rPr lang="en-US" sz="1800" dirty="0">
                          <a:effectLst/>
                        </a:rPr>
                        <a:t>I'll help you tomorrow, if you like.</a:t>
                      </a:r>
                      <a:endParaRPr lang="it-IT"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01" marR="43801" marT="43801" marB="43801" anchor="ctr">
                    <a:gradFill flip="none" rotWithShape="1">
                      <a:gsLst>
                        <a:gs pos="0">
                          <a:srgbClr val="CF8783">
                            <a:shade val="30000"/>
                            <a:satMod val="115000"/>
                          </a:srgbClr>
                        </a:gs>
                        <a:gs pos="50000">
                          <a:srgbClr val="CF8783">
                            <a:shade val="67500"/>
                            <a:satMod val="115000"/>
                          </a:srgbClr>
                        </a:gs>
                        <a:gs pos="100000">
                          <a:srgbClr val="CF8783">
                            <a:shade val="100000"/>
                            <a:satMod val="115000"/>
                          </a:srgbClr>
                        </a:gs>
                      </a:gsLst>
                      <a:path path="circle">
                        <a:fillToRect t="100000" r="100000"/>
                      </a:path>
                      <a:tileRect l="-100000" b="-100000"/>
                    </a:gradFill>
                  </a:tcPr>
                </a:tc>
                <a:tc>
                  <a:txBody>
                    <a:bodyPr/>
                    <a:lstStyle/>
                    <a:p>
                      <a:pPr algn="l">
                        <a:lnSpc>
                          <a:spcPct val="100000"/>
                        </a:lnSpc>
                        <a:spcAft>
                          <a:spcPts val="0"/>
                        </a:spcAft>
                      </a:pPr>
                      <a:endParaRPr lang="it-IT" sz="1000" dirty="0">
                        <a:effectLst/>
                        <a:latin typeface="Calibri" panose="020F0502020204030204" pitchFamily="34" charset="0"/>
                        <a:cs typeface="Times New Roman" panose="02020603050405020304" pitchFamily="18" charset="0"/>
                      </a:endParaRPr>
                    </a:p>
                  </a:txBody>
                  <a:tcPr marL="43801" marR="43801" marT="43801" marB="43801" anchor="ctr"/>
                </a:tc>
              </a:tr>
            </a:tbl>
          </a:graphicData>
        </a:graphic>
      </p:graphicFrame>
    </p:spTree>
    <p:extLst>
      <p:ext uri="{BB962C8B-B14F-4D97-AF65-F5344CB8AC3E}">
        <p14:creationId xmlns:p14="http://schemas.microsoft.com/office/powerpoint/2010/main" val="650095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39338" y="872826"/>
            <a:ext cx="10440786" cy="5170646"/>
          </a:xfrm>
          <a:prstGeom prst="rect">
            <a:avLst/>
          </a:prstGeom>
          <a:noFill/>
        </p:spPr>
        <p:txBody>
          <a:bodyPr wrap="square" rtlCol="0">
            <a:spAutoFit/>
          </a:bodyPr>
          <a:lstStyle/>
          <a:p>
            <a:r>
              <a:rPr lang="en-US" sz="2000" b="1" dirty="0"/>
              <a:t>Other points about the future:</a:t>
            </a:r>
            <a:r>
              <a:rPr lang="en-US" b="1" dirty="0"/>
              <a:t/>
            </a:r>
            <a:br>
              <a:rPr lang="en-US" b="1" dirty="0"/>
            </a:br>
            <a:r>
              <a:rPr lang="en-US" b="1" dirty="0"/>
              <a:t/>
            </a:r>
            <a:br>
              <a:rPr lang="en-US" b="1" dirty="0"/>
            </a:br>
            <a:r>
              <a:rPr lang="en-US" dirty="0"/>
              <a:t>We use the </a:t>
            </a:r>
            <a:r>
              <a:rPr lang="en-US" b="1" dirty="0"/>
              <a:t>present progressive</a:t>
            </a:r>
            <a:r>
              <a:rPr lang="en-US" dirty="0"/>
              <a:t> for definite future arrangements. Often, it doesn't really matter if we choose 'be going to' or the present progressive. In the following example, there is really very little difference in meaning</a:t>
            </a:r>
            <a:r>
              <a:rPr lang="en-US" dirty="0" smtClean="0"/>
              <a:t>:</a:t>
            </a:r>
          </a:p>
          <a:p>
            <a:endParaRPr lang="it-IT" sz="1200" dirty="0"/>
          </a:p>
          <a:p>
            <a:pPr marL="285750" lvl="0" indent="-285750">
              <a:buClr>
                <a:schemeClr val="accent1"/>
              </a:buClr>
              <a:buFont typeface="Wingdings" panose="05000000000000000000" pitchFamily="2" charset="2"/>
              <a:buChar char="§"/>
            </a:pPr>
            <a:r>
              <a:rPr lang="en-US" dirty="0"/>
              <a:t>I</a:t>
            </a:r>
            <a:r>
              <a:rPr lang="en-US" b="1" dirty="0"/>
              <a:t>'m going</a:t>
            </a:r>
            <a:r>
              <a:rPr lang="en-US" dirty="0"/>
              <a:t> to the cinema tonight.</a:t>
            </a:r>
            <a:endParaRPr lang="it-IT" dirty="0"/>
          </a:p>
          <a:p>
            <a:pPr marL="285750" lvl="0" indent="-285750">
              <a:buClr>
                <a:schemeClr val="accent1"/>
              </a:buClr>
              <a:buFont typeface="Wingdings" panose="05000000000000000000" pitchFamily="2" charset="2"/>
              <a:buChar char="§"/>
            </a:pPr>
            <a:r>
              <a:rPr lang="en-US" dirty="0"/>
              <a:t>I</a:t>
            </a:r>
            <a:r>
              <a:rPr lang="en-US" b="1" dirty="0"/>
              <a:t>'m going to go </a:t>
            </a:r>
            <a:r>
              <a:rPr lang="en-US" dirty="0"/>
              <a:t>to the cinema tonight</a:t>
            </a:r>
            <a:r>
              <a:rPr lang="en-US" dirty="0" smtClean="0"/>
              <a:t>.</a:t>
            </a:r>
          </a:p>
          <a:p>
            <a:pPr lvl="0"/>
            <a:endParaRPr lang="it-IT" sz="1200" dirty="0"/>
          </a:p>
          <a:p>
            <a:r>
              <a:rPr lang="en-US" dirty="0"/>
              <a:t>We use the </a:t>
            </a:r>
            <a:r>
              <a:rPr lang="en-US" b="1" dirty="0"/>
              <a:t>simple present</a:t>
            </a:r>
            <a:r>
              <a:rPr lang="en-US" dirty="0"/>
              <a:t> in two cases. First, we use it for a timetabled event in the future, like public transport or the start of a class</a:t>
            </a:r>
            <a:r>
              <a:rPr lang="en-US" dirty="0" smtClean="0"/>
              <a:t>:</a:t>
            </a:r>
          </a:p>
          <a:p>
            <a:endParaRPr lang="it-IT" sz="1200" dirty="0"/>
          </a:p>
          <a:p>
            <a:pPr marL="285750" lvl="0" indent="-285750">
              <a:buClr>
                <a:schemeClr val="accent1"/>
              </a:buClr>
              <a:buFont typeface="Wingdings" panose="05000000000000000000" pitchFamily="2" charset="2"/>
              <a:buChar char="§"/>
            </a:pPr>
            <a:r>
              <a:rPr lang="en-US" dirty="0"/>
              <a:t>My train </a:t>
            </a:r>
            <a:r>
              <a:rPr lang="en-US" b="1" dirty="0"/>
              <a:t>leaves</a:t>
            </a:r>
            <a:r>
              <a:rPr lang="en-US" dirty="0"/>
              <a:t> at six tonight.</a:t>
            </a:r>
            <a:endParaRPr lang="it-IT" dirty="0"/>
          </a:p>
          <a:p>
            <a:pPr marL="285750" lvl="0" indent="-285750">
              <a:buClr>
                <a:schemeClr val="accent1"/>
              </a:buClr>
              <a:buFont typeface="Wingdings" panose="05000000000000000000" pitchFamily="2" charset="2"/>
              <a:buChar char="§"/>
            </a:pPr>
            <a:r>
              <a:rPr lang="en-US" dirty="0"/>
              <a:t>His class </a:t>
            </a:r>
            <a:r>
              <a:rPr lang="en-US" b="1" dirty="0"/>
              <a:t>starts</a:t>
            </a:r>
            <a:r>
              <a:rPr lang="en-US" dirty="0"/>
              <a:t> at 9am tomorrow</a:t>
            </a:r>
            <a:r>
              <a:rPr lang="en-US" dirty="0" smtClean="0"/>
              <a:t>.</a:t>
            </a:r>
          </a:p>
          <a:p>
            <a:pPr lvl="0"/>
            <a:endParaRPr lang="it-IT" sz="1200" dirty="0"/>
          </a:p>
          <a:p>
            <a:r>
              <a:rPr lang="en-US" dirty="0"/>
              <a:t>Second, we use it after certain words, when the sentence has a future meaning. </a:t>
            </a:r>
            <a:endParaRPr lang="en-US" dirty="0" smtClean="0"/>
          </a:p>
          <a:p>
            <a:r>
              <a:rPr lang="en-US" dirty="0" smtClean="0"/>
              <a:t>These </a:t>
            </a:r>
            <a:r>
              <a:rPr lang="en-US" dirty="0"/>
              <a:t>words are: </a:t>
            </a:r>
            <a:r>
              <a:rPr lang="en-US" b="1" dirty="0"/>
              <a:t>before / after / as soon as / until / when</a:t>
            </a:r>
            <a:r>
              <a:rPr lang="en-US" dirty="0" smtClean="0"/>
              <a:t>:</a:t>
            </a:r>
          </a:p>
          <a:p>
            <a:endParaRPr lang="it-IT" sz="1200" dirty="0"/>
          </a:p>
          <a:p>
            <a:pPr marL="285750" lvl="0" indent="-285750">
              <a:buClr>
                <a:schemeClr val="accent1"/>
              </a:buClr>
              <a:buFont typeface="Wingdings" panose="05000000000000000000" pitchFamily="2" charset="2"/>
              <a:buChar char="§"/>
            </a:pPr>
            <a:r>
              <a:rPr lang="en-US" dirty="0"/>
              <a:t>I'll call you when I </a:t>
            </a:r>
            <a:r>
              <a:rPr lang="en-US" b="1" dirty="0"/>
              <a:t>get</a:t>
            </a:r>
            <a:r>
              <a:rPr lang="en-US" dirty="0"/>
              <a:t> home.</a:t>
            </a:r>
            <a:endParaRPr lang="it-IT" dirty="0"/>
          </a:p>
          <a:p>
            <a:pPr marL="285750" lvl="0" indent="-285750">
              <a:buClr>
                <a:schemeClr val="accent1"/>
              </a:buClr>
              <a:buFont typeface="Wingdings" panose="05000000000000000000" pitchFamily="2" charset="2"/>
              <a:buChar char="§"/>
            </a:pPr>
            <a:r>
              <a:rPr lang="en-US" dirty="0"/>
              <a:t>She's going to study after she </a:t>
            </a:r>
            <a:r>
              <a:rPr lang="en-US" b="1" dirty="0"/>
              <a:t>finishes</a:t>
            </a:r>
            <a:r>
              <a:rPr lang="en-US" dirty="0"/>
              <a:t> dinner.</a:t>
            </a:r>
            <a:endParaRPr lang="it-IT" dirty="0"/>
          </a:p>
          <a:p>
            <a:pPr marL="285750" lvl="0" indent="-285750">
              <a:buClr>
                <a:schemeClr val="accent1"/>
              </a:buClr>
              <a:buFont typeface="Wingdings" panose="05000000000000000000" pitchFamily="2" charset="2"/>
              <a:buChar char="§"/>
            </a:pPr>
            <a:r>
              <a:rPr lang="en-US" dirty="0"/>
              <a:t>Please drink some water as soon as you </a:t>
            </a:r>
            <a:r>
              <a:rPr lang="en-US" b="1" dirty="0"/>
              <a:t>complete</a:t>
            </a:r>
            <a:r>
              <a:rPr lang="en-US" dirty="0"/>
              <a:t> the race</a:t>
            </a:r>
            <a:r>
              <a:rPr lang="en-US" dirty="0" smtClean="0"/>
              <a:t>.</a:t>
            </a:r>
            <a:endParaRPr lang="it-IT" dirty="0"/>
          </a:p>
        </p:txBody>
      </p:sp>
    </p:spTree>
    <p:extLst>
      <p:ext uri="{BB962C8B-B14F-4D97-AF65-F5344CB8AC3E}">
        <p14:creationId xmlns:p14="http://schemas.microsoft.com/office/powerpoint/2010/main" val="2300958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12027" y="1023695"/>
            <a:ext cx="9601196" cy="1303867"/>
          </a:xfrm>
        </p:spPr>
        <p:txBody>
          <a:bodyPr>
            <a:normAutofit/>
          </a:bodyPr>
          <a:lstStyle/>
          <a:p>
            <a:pPr algn="l"/>
            <a:r>
              <a:rPr lang="en-US" sz="3600" dirty="0" smtClean="0"/>
              <a:t>	Exercises</a:t>
            </a:r>
            <a:endParaRPr lang="en-US" sz="3600" dirty="0"/>
          </a:p>
        </p:txBody>
      </p:sp>
      <p:sp>
        <p:nvSpPr>
          <p:cNvPr id="3" name="Segnaposto contenuto 2"/>
          <p:cNvSpPr>
            <a:spLocks noGrp="1"/>
          </p:cNvSpPr>
          <p:nvPr>
            <p:ph idx="1"/>
          </p:nvPr>
        </p:nvSpPr>
        <p:spPr>
          <a:xfrm>
            <a:off x="1287088" y="2432240"/>
            <a:ext cx="9601196" cy="3677613"/>
          </a:xfrm>
        </p:spPr>
        <p:txBody>
          <a:bodyPr>
            <a:noAutofit/>
          </a:bodyPr>
          <a:lstStyle/>
          <a:p>
            <a:pPr marL="0" indent="0" algn="ctr">
              <a:spcBef>
                <a:spcPts val="0"/>
              </a:spcBef>
              <a:spcAft>
                <a:spcPts val="0"/>
              </a:spcAft>
              <a:buNone/>
            </a:pPr>
            <a:r>
              <a:rPr lang="en-US" sz="2000" b="1" dirty="0"/>
              <a:t>‘Will’ or ‘be going to</a:t>
            </a:r>
            <a:r>
              <a:rPr lang="en-US" sz="2000" b="1" dirty="0" smtClean="0"/>
              <a:t>’?</a:t>
            </a:r>
          </a:p>
          <a:p>
            <a:pPr marL="0" indent="0" algn="ctr">
              <a:spcBef>
                <a:spcPts val="0"/>
              </a:spcBef>
              <a:spcAft>
                <a:spcPts val="0"/>
              </a:spcAft>
              <a:buNone/>
            </a:pPr>
            <a:endParaRPr lang="en-US" sz="1000" dirty="0"/>
          </a:p>
          <a:p>
            <a:pPr marL="457200" indent="-457200">
              <a:spcBef>
                <a:spcPts val="0"/>
              </a:spcBef>
              <a:spcAft>
                <a:spcPts val="0"/>
              </a:spcAft>
              <a:buAutoNum type="arabicPeriod"/>
            </a:pPr>
            <a:r>
              <a:rPr lang="en-US" sz="2000" dirty="0" smtClean="0"/>
              <a:t>A</a:t>
            </a:r>
            <a:r>
              <a:rPr lang="en-US" sz="2000" dirty="0"/>
              <a:t>: We don’t have any bread. </a:t>
            </a:r>
            <a:endParaRPr lang="en-US" sz="2000" dirty="0" smtClean="0"/>
          </a:p>
          <a:p>
            <a:pPr marL="0" indent="0">
              <a:spcBef>
                <a:spcPts val="0"/>
              </a:spcBef>
              <a:spcAft>
                <a:spcPts val="0"/>
              </a:spcAft>
              <a:buNone/>
            </a:pPr>
            <a:r>
              <a:rPr lang="en-US" sz="2000" dirty="0"/>
              <a:t>	</a:t>
            </a:r>
            <a:r>
              <a:rPr lang="en-US" sz="2000" dirty="0" smtClean="0"/>
              <a:t>B</a:t>
            </a:r>
            <a:r>
              <a:rPr lang="en-US" sz="2000" dirty="0"/>
              <a:t>: I know. I __________________ get some from the shop. </a:t>
            </a:r>
            <a:endParaRPr lang="en-US" sz="2000" dirty="0" smtClean="0"/>
          </a:p>
          <a:p>
            <a:pPr marL="457200" indent="-457200">
              <a:spcBef>
                <a:spcPts val="0"/>
              </a:spcBef>
              <a:spcAft>
                <a:spcPts val="0"/>
              </a:spcAft>
              <a:buFont typeface="+mj-lt"/>
              <a:buAutoNum type="arabicPeriod" startAt="2"/>
            </a:pPr>
            <a:r>
              <a:rPr lang="en-US" sz="2000" dirty="0" smtClean="0"/>
              <a:t>A</a:t>
            </a:r>
            <a:r>
              <a:rPr lang="en-US" sz="2000" dirty="0"/>
              <a:t>: We don’t have any bread. </a:t>
            </a:r>
            <a:endParaRPr lang="en-US" sz="2000" dirty="0" smtClean="0"/>
          </a:p>
          <a:p>
            <a:pPr marL="0" indent="0">
              <a:spcBef>
                <a:spcPts val="0"/>
              </a:spcBef>
              <a:spcAft>
                <a:spcPts val="0"/>
              </a:spcAft>
              <a:buNone/>
            </a:pPr>
            <a:r>
              <a:rPr lang="en-US" sz="2000" dirty="0"/>
              <a:t>	</a:t>
            </a:r>
            <a:r>
              <a:rPr lang="en-US" sz="2000" dirty="0" smtClean="0"/>
              <a:t>B</a:t>
            </a:r>
            <a:r>
              <a:rPr lang="en-US" sz="2000" dirty="0"/>
              <a:t>: Really? I __________________ get some from the shop </a:t>
            </a:r>
            <a:r>
              <a:rPr lang="en-US" sz="2000" dirty="0" smtClean="0"/>
              <a:t>then.</a:t>
            </a:r>
          </a:p>
          <a:p>
            <a:pPr marL="457200" indent="-457200">
              <a:spcBef>
                <a:spcPts val="0"/>
              </a:spcBef>
              <a:spcAft>
                <a:spcPts val="0"/>
              </a:spcAft>
              <a:buFont typeface="+mj-lt"/>
              <a:buAutoNum type="arabicPeriod" startAt="3"/>
            </a:pPr>
            <a:r>
              <a:rPr lang="en-US" sz="2000" dirty="0" smtClean="0"/>
              <a:t>A</a:t>
            </a:r>
            <a:r>
              <a:rPr lang="en-US" sz="2000" dirty="0"/>
              <a:t>: Why do you need to borrow my suitcase? </a:t>
            </a:r>
            <a:endParaRPr lang="en-US" sz="2000" dirty="0" smtClean="0"/>
          </a:p>
          <a:p>
            <a:pPr marL="0" indent="0">
              <a:spcBef>
                <a:spcPts val="0"/>
              </a:spcBef>
              <a:spcAft>
                <a:spcPts val="0"/>
              </a:spcAft>
              <a:buNone/>
            </a:pPr>
            <a:r>
              <a:rPr lang="en-US" sz="2000" dirty="0"/>
              <a:t>	</a:t>
            </a:r>
            <a:r>
              <a:rPr lang="en-US" sz="2000" dirty="0" smtClean="0"/>
              <a:t>B</a:t>
            </a:r>
            <a:r>
              <a:rPr lang="en-US" sz="2000" dirty="0"/>
              <a:t>: I __________________ visit my mother in Scotland next month. </a:t>
            </a:r>
            <a:endParaRPr lang="en-US" sz="2000" dirty="0" smtClean="0"/>
          </a:p>
          <a:p>
            <a:pPr marL="457200" indent="-457200">
              <a:spcBef>
                <a:spcPts val="0"/>
              </a:spcBef>
              <a:spcAft>
                <a:spcPts val="0"/>
              </a:spcAft>
              <a:buFont typeface="+mj-lt"/>
              <a:buAutoNum type="arabicPeriod" startAt="4"/>
            </a:pPr>
            <a:r>
              <a:rPr lang="en-US" sz="2000" dirty="0" smtClean="0"/>
              <a:t>A</a:t>
            </a:r>
            <a:r>
              <a:rPr lang="en-US" sz="2000" dirty="0"/>
              <a:t>: I’m really cold. </a:t>
            </a:r>
            <a:endParaRPr lang="en-US" sz="2000" dirty="0" smtClean="0"/>
          </a:p>
          <a:p>
            <a:pPr marL="0" indent="0">
              <a:spcBef>
                <a:spcPts val="0"/>
              </a:spcBef>
              <a:spcAft>
                <a:spcPts val="0"/>
              </a:spcAft>
              <a:buNone/>
            </a:pPr>
            <a:r>
              <a:rPr lang="en-US" sz="2000" dirty="0"/>
              <a:t>	</a:t>
            </a:r>
            <a:r>
              <a:rPr lang="en-US" sz="2000" dirty="0" smtClean="0"/>
              <a:t>B</a:t>
            </a:r>
            <a:r>
              <a:rPr lang="en-US" sz="2000" dirty="0"/>
              <a:t>: I __________________ turn the heating on. </a:t>
            </a:r>
            <a:endParaRPr lang="en-US" sz="2000" dirty="0" smtClean="0"/>
          </a:p>
          <a:p>
            <a:pPr marL="457200" indent="-457200">
              <a:spcBef>
                <a:spcPts val="0"/>
              </a:spcBef>
              <a:spcAft>
                <a:spcPts val="0"/>
              </a:spcAft>
              <a:buFont typeface="+mj-lt"/>
              <a:buAutoNum type="arabicPeriod" startAt="5"/>
            </a:pPr>
            <a:r>
              <a:rPr lang="en-US" sz="2000" dirty="0" smtClean="0"/>
              <a:t>A</a:t>
            </a:r>
            <a:r>
              <a:rPr lang="en-US" sz="2000" dirty="0"/>
              <a:t>: Are you going to John’s party tonight? </a:t>
            </a:r>
            <a:endParaRPr lang="en-US" sz="2000" dirty="0" smtClean="0"/>
          </a:p>
          <a:p>
            <a:pPr marL="0" indent="0">
              <a:spcBef>
                <a:spcPts val="0"/>
              </a:spcBef>
              <a:spcAft>
                <a:spcPts val="0"/>
              </a:spcAft>
              <a:buNone/>
            </a:pPr>
            <a:r>
              <a:rPr lang="en-US" sz="2000" dirty="0"/>
              <a:t>	</a:t>
            </a:r>
            <a:r>
              <a:rPr lang="en-US" sz="2000" dirty="0" smtClean="0"/>
              <a:t>B</a:t>
            </a:r>
            <a:r>
              <a:rPr lang="en-US" sz="2000" dirty="0"/>
              <a:t>: Yes. Are you going too? I __________________ give you a lift. </a:t>
            </a:r>
          </a:p>
        </p:txBody>
      </p:sp>
    </p:spTree>
    <p:extLst>
      <p:ext uri="{BB962C8B-B14F-4D97-AF65-F5344CB8AC3E}">
        <p14:creationId xmlns:p14="http://schemas.microsoft.com/office/powerpoint/2010/main" val="597445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a:r>
              <a:rPr lang="en-US" sz="3600" dirty="0" smtClean="0"/>
              <a:t>	Exercises</a:t>
            </a:r>
            <a:endParaRPr lang="en-US" sz="3600" dirty="0"/>
          </a:p>
        </p:txBody>
      </p:sp>
      <p:sp>
        <p:nvSpPr>
          <p:cNvPr id="3" name="Segnaposto contenuto 2"/>
          <p:cNvSpPr>
            <a:spLocks noGrp="1"/>
          </p:cNvSpPr>
          <p:nvPr>
            <p:ph idx="1"/>
          </p:nvPr>
        </p:nvSpPr>
        <p:spPr/>
        <p:txBody>
          <a:bodyPr>
            <a:normAutofit fontScale="77500" lnSpcReduction="20000"/>
          </a:bodyPr>
          <a:lstStyle/>
          <a:p>
            <a:pPr marL="457200" indent="-457200">
              <a:buFont typeface="+mj-lt"/>
              <a:buAutoNum type="arabicPeriod" startAt="6"/>
            </a:pPr>
            <a:r>
              <a:rPr lang="en-US" dirty="0" smtClean="0"/>
              <a:t>A</a:t>
            </a:r>
            <a:r>
              <a:rPr lang="en-US" dirty="0"/>
              <a:t>: What are your plans after you leave university? </a:t>
            </a:r>
            <a:endParaRPr lang="en-US" dirty="0" smtClean="0"/>
          </a:p>
          <a:p>
            <a:pPr marL="0" indent="0">
              <a:buNone/>
            </a:pPr>
            <a:r>
              <a:rPr lang="en-US" dirty="0" smtClean="0"/>
              <a:t>	B</a:t>
            </a:r>
            <a:r>
              <a:rPr lang="en-US" dirty="0"/>
              <a:t>: I __________________ work in a hospital in Africa. I leave on the </a:t>
            </a:r>
            <a:r>
              <a:rPr lang="en-US" dirty="0" smtClean="0"/>
              <a:t>28</a:t>
            </a:r>
            <a:r>
              <a:rPr lang="en-US" baseline="30000" dirty="0" smtClean="0"/>
              <a:t>th</a:t>
            </a:r>
            <a:r>
              <a:rPr lang="en-US" dirty="0" smtClean="0"/>
              <a:t>. </a:t>
            </a:r>
          </a:p>
          <a:p>
            <a:pPr marL="457200" indent="-457200">
              <a:buFont typeface="+mj-lt"/>
              <a:buAutoNum type="arabicPeriod" startAt="7"/>
            </a:pPr>
            <a:r>
              <a:rPr lang="en-US" dirty="0" smtClean="0"/>
              <a:t>(The </a:t>
            </a:r>
            <a:r>
              <a:rPr lang="en-US" dirty="0"/>
              <a:t>phone rings) A: I __________________ get it! </a:t>
            </a:r>
            <a:endParaRPr lang="en-US" dirty="0" smtClean="0"/>
          </a:p>
          <a:p>
            <a:pPr marL="457200" indent="-457200">
              <a:buFont typeface="+mj-lt"/>
              <a:buAutoNum type="arabicPeriod" startAt="8"/>
            </a:pPr>
            <a:r>
              <a:rPr lang="en-US" dirty="0" smtClean="0"/>
              <a:t>A</a:t>
            </a:r>
            <a:r>
              <a:rPr lang="en-US" dirty="0"/>
              <a:t>: Are you ready to order? </a:t>
            </a:r>
          </a:p>
          <a:p>
            <a:pPr marL="0" indent="0">
              <a:buNone/>
            </a:pPr>
            <a:r>
              <a:rPr lang="en-US" dirty="0" smtClean="0"/>
              <a:t>	B</a:t>
            </a:r>
            <a:r>
              <a:rPr lang="en-US" dirty="0"/>
              <a:t>: I can’t decide … Okay, I __________________ have the steak, please. </a:t>
            </a:r>
            <a:endParaRPr lang="en-US" dirty="0" smtClean="0"/>
          </a:p>
          <a:p>
            <a:pPr marL="457200" indent="-457200">
              <a:buFont typeface="+mj-lt"/>
              <a:buAutoNum type="arabicPeriod" startAt="9"/>
            </a:pPr>
            <a:r>
              <a:rPr lang="en-US" dirty="0" smtClean="0"/>
              <a:t>A</a:t>
            </a:r>
            <a:r>
              <a:rPr lang="en-US" dirty="0"/>
              <a:t>: Are you busy tonight? Would you like to have coffee? </a:t>
            </a:r>
            <a:endParaRPr lang="en-US" dirty="0" smtClean="0"/>
          </a:p>
          <a:p>
            <a:pPr marL="0" indent="0">
              <a:buNone/>
            </a:pPr>
            <a:r>
              <a:rPr lang="en-US" dirty="0"/>
              <a:t>	</a:t>
            </a:r>
            <a:r>
              <a:rPr lang="en-US" dirty="0" smtClean="0"/>
              <a:t>B</a:t>
            </a:r>
            <a:r>
              <a:rPr lang="en-US" dirty="0"/>
              <a:t>: Sorry. I __________________ go to the library. I’ve been planning to study all day. </a:t>
            </a:r>
            <a:endParaRPr lang="en-US" dirty="0" smtClean="0"/>
          </a:p>
          <a:p>
            <a:pPr marL="457200" indent="-457200">
              <a:buFont typeface="+mj-lt"/>
              <a:buAutoNum type="arabicPeriod" startAt="10"/>
            </a:pPr>
            <a:r>
              <a:rPr lang="en-US" dirty="0" smtClean="0"/>
              <a:t>A</a:t>
            </a:r>
            <a:r>
              <a:rPr lang="en-US" dirty="0"/>
              <a:t>: Why are you carrying a hammer? </a:t>
            </a:r>
            <a:endParaRPr lang="en-US" dirty="0" smtClean="0"/>
          </a:p>
          <a:p>
            <a:pPr marL="0" indent="0">
              <a:buNone/>
            </a:pPr>
            <a:r>
              <a:rPr lang="en-US" dirty="0"/>
              <a:t>	</a:t>
            </a:r>
            <a:r>
              <a:rPr lang="en-US" dirty="0" smtClean="0"/>
              <a:t>B</a:t>
            </a:r>
            <a:r>
              <a:rPr lang="en-US" dirty="0"/>
              <a:t>: I __________________ put up some pictures.</a:t>
            </a:r>
          </a:p>
        </p:txBody>
      </p:sp>
    </p:spTree>
    <p:extLst>
      <p:ext uri="{BB962C8B-B14F-4D97-AF65-F5344CB8AC3E}">
        <p14:creationId xmlns:p14="http://schemas.microsoft.com/office/powerpoint/2010/main" val="1198849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2" y="982133"/>
            <a:ext cx="9601196" cy="938108"/>
          </a:xfrm>
        </p:spPr>
        <p:txBody>
          <a:bodyPr>
            <a:normAutofit/>
          </a:bodyPr>
          <a:lstStyle/>
          <a:p>
            <a:pPr algn="l"/>
            <a:r>
              <a:rPr lang="en-US" sz="3600" dirty="0" smtClean="0"/>
              <a:t>	Exercises</a:t>
            </a:r>
            <a:endParaRPr lang="en-US" sz="3600" dirty="0"/>
          </a:p>
        </p:txBody>
      </p:sp>
      <p:sp>
        <p:nvSpPr>
          <p:cNvPr id="3" name="Segnaposto contenuto 2"/>
          <p:cNvSpPr>
            <a:spLocks noGrp="1"/>
          </p:cNvSpPr>
          <p:nvPr>
            <p:ph idx="1"/>
          </p:nvPr>
        </p:nvSpPr>
        <p:spPr>
          <a:xfrm>
            <a:off x="1113905" y="2556931"/>
            <a:ext cx="10208030" cy="3552923"/>
          </a:xfrm>
        </p:spPr>
        <p:txBody>
          <a:bodyPr>
            <a:normAutofit fontScale="92500" lnSpcReduction="20000"/>
          </a:bodyPr>
          <a:lstStyle/>
          <a:p>
            <a:pPr marL="457200" indent="-457200">
              <a:buSzPct val="110000"/>
              <a:buFont typeface="+mj-lt"/>
              <a:buAutoNum type="arabicPeriod"/>
            </a:pPr>
            <a:r>
              <a:rPr lang="en-US" dirty="0" smtClean="0"/>
              <a:t>A</a:t>
            </a:r>
            <a:r>
              <a:rPr lang="en-US" dirty="0"/>
              <a:t>: Why are you holding a piece of paper?</a:t>
            </a:r>
            <a:br>
              <a:rPr lang="en-US" dirty="0"/>
            </a:br>
            <a:r>
              <a:rPr lang="en-US" dirty="0" smtClean="0"/>
              <a:t>B</a:t>
            </a:r>
            <a:r>
              <a:rPr lang="en-US" dirty="0"/>
              <a:t>: I (write) </a:t>
            </a:r>
            <a:r>
              <a:rPr lang="en-US" dirty="0" smtClean="0"/>
              <a:t>______________</a:t>
            </a:r>
            <a:r>
              <a:rPr lang="en-US" dirty="0"/>
              <a:t> a letter to my friends back home in Texas</a:t>
            </a:r>
            <a:r>
              <a:rPr lang="en-US" dirty="0" smtClean="0"/>
              <a:t>.</a:t>
            </a:r>
          </a:p>
          <a:p>
            <a:pPr marL="457200" indent="-457200">
              <a:buSzPct val="110000"/>
              <a:buFont typeface="+mj-lt"/>
              <a:buAutoNum type="arabicPeriod"/>
            </a:pPr>
            <a:r>
              <a:rPr lang="en-US" dirty="0" smtClean="0"/>
              <a:t>A</a:t>
            </a:r>
            <a:r>
              <a:rPr lang="en-US" dirty="0"/>
              <a:t>: I'm about to fall asleep. I need to wake up!</a:t>
            </a:r>
            <a:br>
              <a:rPr lang="en-US" dirty="0"/>
            </a:br>
            <a:r>
              <a:rPr lang="en-US" dirty="0" smtClean="0"/>
              <a:t>B</a:t>
            </a:r>
            <a:r>
              <a:rPr lang="en-US" dirty="0"/>
              <a:t>: I (get) </a:t>
            </a:r>
            <a:r>
              <a:rPr lang="en-US" dirty="0" smtClean="0"/>
              <a:t>____________</a:t>
            </a:r>
            <a:r>
              <a:rPr lang="en-US" dirty="0"/>
              <a:t> you a cup of coffee. That will wake you </a:t>
            </a:r>
            <a:r>
              <a:rPr lang="en-US" dirty="0" smtClean="0"/>
              <a:t>up.</a:t>
            </a:r>
            <a:endParaRPr lang="en-US" dirty="0"/>
          </a:p>
          <a:p>
            <a:pPr marL="457200" indent="-457200">
              <a:buSzPct val="110000"/>
              <a:buFont typeface="+mj-lt"/>
              <a:buAutoNum type="arabicPeriod"/>
            </a:pPr>
            <a:r>
              <a:rPr lang="en-US" dirty="0" smtClean="0"/>
              <a:t>A</a:t>
            </a:r>
            <a:r>
              <a:rPr lang="en-US" dirty="0"/>
              <a:t>: I can't hear the television!</a:t>
            </a:r>
            <a:br>
              <a:rPr lang="en-US" dirty="0"/>
            </a:br>
            <a:r>
              <a:rPr lang="en-US" dirty="0" smtClean="0"/>
              <a:t>B</a:t>
            </a:r>
            <a:r>
              <a:rPr lang="en-US" dirty="0"/>
              <a:t>: I (turn) </a:t>
            </a:r>
            <a:r>
              <a:rPr lang="en-US" dirty="0" smtClean="0"/>
              <a:t>_______________</a:t>
            </a:r>
            <a:r>
              <a:rPr lang="en-US" dirty="0"/>
              <a:t> it up so you can hear </a:t>
            </a:r>
            <a:r>
              <a:rPr lang="en-US" dirty="0" smtClean="0"/>
              <a:t>it.</a:t>
            </a:r>
            <a:endParaRPr lang="en-US" dirty="0"/>
          </a:p>
          <a:p>
            <a:pPr marL="457200" indent="-457200">
              <a:buSzPct val="110000"/>
              <a:buFont typeface="+mj-lt"/>
              <a:buAutoNum type="arabicPeriod"/>
            </a:pPr>
            <a:r>
              <a:rPr lang="en-US" dirty="0" smtClean="0"/>
              <a:t>We </a:t>
            </a:r>
            <a:r>
              <a:rPr lang="en-US" dirty="0"/>
              <a:t>are so excited about our trip next month to France.  </a:t>
            </a:r>
            <a:r>
              <a:rPr lang="en-US" dirty="0" smtClean="0"/>
              <a:t>We </a:t>
            </a:r>
            <a:r>
              <a:rPr lang="en-US" dirty="0"/>
              <a:t>(visit) </a:t>
            </a:r>
            <a:r>
              <a:rPr lang="en-US" dirty="0" smtClean="0"/>
              <a:t>____________</a:t>
            </a:r>
            <a:r>
              <a:rPr lang="en-US" dirty="0"/>
              <a:t> </a:t>
            </a:r>
            <a:r>
              <a:rPr lang="en-US" dirty="0" smtClean="0"/>
              <a:t>Paris, Nice </a:t>
            </a:r>
            <a:r>
              <a:rPr lang="en-US" dirty="0"/>
              <a:t>and </a:t>
            </a:r>
            <a:r>
              <a:rPr lang="en-US" dirty="0" smtClean="0"/>
              <a:t>Grenoble.</a:t>
            </a:r>
            <a:endParaRPr lang="en-US" dirty="0"/>
          </a:p>
          <a:p>
            <a:pPr marL="457200" indent="-457200">
              <a:buSzPct val="110000"/>
              <a:buFont typeface="+mj-lt"/>
              <a:buAutoNum type="arabicPeriod"/>
            </a:pPr>
            <a:r>
              <a:rPr lang="en-US" dirty="0" smtClean="0"/>
              <a:t>Sarah (come) _________________ to the party. Oliver (be) ____________ there as well.</a:t>
            </a:r>
            <a:endParaRPr lang="en-US" dirty="0"/>
          </a:p>
        </p:txBody>
      </p:sp>
    </p:spTree>
    <p:extLst>
      <p:ext uri="{BB962C8B-B14F-4D97-AF65-F5344CB8AC3E}">
        <p14:creationId xmlns:p14="http://schemas.microsoft.com/office/powerpoint/2010/main" val="1643052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2" y="982133"/>
            <a:ext cx="9601196" cy="913170"/>
          </a:xfrm>
        </p:spPr>
        <p:txBody>
          <a:bodyPr>
            <a:normAutofit/>
          </a:bodyPr>
          <a:lstStyle/>
          <a:p>
            <a:pPr algn="l"/>
            <a:r>
              <a:rPr lang="en-US" sz="3600" dirty="0" smtClean="0"/>
              <a:t>	Exercises</a:t>
            </a:r>
            <a:endParaRPr lang="en-US" sz="3600" dirty="0"/>
          </a:p>
        </p:txBody>
      </p:sp>
      <p:sp>
        <p:nvSpPr>
          <p:cNvPr id="3" name="Segnaposto contenuto 2"/>
          <p:cNvSpPr>
            <a:spLocks noGrp="1"/>
          </p:cNvSpPr>
          <p:nvPr>
            <p:ph idx="1"/>
          </p:nvPr>
        </p:nvSpPr>
        <p:spPr>
          <a:xfrm>
            <a:off x="1138844" y="2556932"/>
            <a:ext cx="10191403" cy="3318936"/>
          </a:xfrm>
        </p:spPr>
        <p:txBody>
          <a:bodyPr>
            <a:normAutofit fontScale="85000" lnSpcReduction="10000"/>
          </a:bodyPr>
          <a:lstStyle/>
          <a:p>
            <a:pPr marL="457200" indent="-457200">
              <a:buSzPct val="110000"/>
              <a:buFont typeface="+mj-lt"/>
              <a:buAutoNum type="arabicPeriod" startAt="6"/>
            </a:pPr>
            <a:r>
              <a:rPr lang="en-US" dirty="0" smtClean="0"/>
              <a:t>Ted</a:t>
            </a:r>
            <a:r>
              <a:rPr lang="en-US" dirty="0"/>
              <a:t>: It is so hot in here!</a:t>
            </a:r>
            <a:br>
              <a:rPr lang="en-US" dirty="0"/>
            </a:br>
            <a:r>
              <a:rPr lang="en-US" dirty="0"/>
              <a:t>Sarah: I (turn) </a:t>
            </a:r>
            <a:r>
              <a:rPr lang="en-US" dirty="0" smtClean="0"/>
              <a:t>_______________</a:t>
            </a:r>
            <a:r>
              <a:rPr lang="en-US" dirty="0"/>
              <a:t> the air-conditioning </a:t>
            </a:r>
            <a:r>
              <a:rPr lang="en-US" dirty="0" smtClean="0"/>
              <a:t>on.</a:t>
            </a:r>
            <a:endParaRPr lang="en-US" dirty="0"/>
          </a:p>
          <a:p>
            <a:pPr marL="457200" indent="-457200">
              <a:buSzPct val="110000"/>
              <a:buFont typeface="+mj-lt"/>
              <a:buAutoNum type="arabicPeriod" startAt="6"/>
            </a:pPr>
            <a:r>
              <a:rPr lang="en-US" dirty="0" smtClean="0"/>
              <a:t>I think he (be) _______________ the next President of the United States.</a:t>
            </a:r>
            <a:endParaRPr lang="en-US" dirty="0"/>
          </a:p>
          <a:p>
            <a:pPr marL="457200" indent="-457200">
              <a:buSzPct val="110000"/>
              <a:buFont typeface="+mj-lt"/>
              <a:buAutoNum type="arabicPeriod" startAt="6"/>
            </a:pPr>
            <a:r>
              <a:rPr lang="en-US" dirty="0" smtClean="0"/>
              <a:t>After I graduate, I (attend) _______________ medical school and become a doctor. I have wanted to be a doctor all my life.</a:t>
            </a:r>
            <a:endParaRPr lang="en-US" dirty="0"/>
          </a:p>
          <a:p>
            <a:pPr marL="457200" indent="-457200">
              <a:buSzPct val="110000"/>
              <a:buFont typeface="+mj-lt"/>
              <a:buAutoNum type="arabicPeriod" startAt="6"/>
            </a:pPr>
            <a:r>
              <a:rPr lang="en-US" dirty="0" smtClean="0"/>
              <a:t>A: Excuse me, I need to talk to someone about our hotel room. I am afraid it is simply too small for four people.</a:t>
            </a:r>
            <a:br>
              <a:rPr lang="en-US" dirty="0" smtClean="0"/>
            </a:br>
            <a:r>
              <a:rPr lang="en-US" dirty="0" smtClean="0"/>
              <a:t>B: That man at the service counter (help) ______________ you.</a:t>
            </a:r>
            <a:endParaRPr lang="en-US" dirty="0"/>
          </a:p>
          <a:p>
            <a:pPr marL="457200" indent="-457200">
              <a:buSzPct val="110000"/>
              <a:buFont typeface="+mj-lt"/>
              <a:buAutoNum type="arabicPeriod" startAt="6"/>
            </a:pPr>
            <a:r>
              <a:rPr lang="en-US" dirty="0" smtClean="0"/>
              <a:t>As soon as the weather clears up, we (walk) ___________ down to the beach and go swimming.</a:t>
            </a:r>
            <a:endParaRPr lang="en-US" dirty="0"/>
          </a:p>
        </p:txBody>
      </p:sp>
    </p:spTree>
    <p:extLst>
      <p:ext uri="{BB962C8B-B14F-4D97-AF65-F5344CB8AC3E}">
        <p14:creationId xmlns:p14="http://schemas.microsoft.com/office/powerpoint/2010/main" val="2382944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2" y="982133"/>
            <a:ext cx="9601196" cy="979672"/>
          </a:xfrm>
        </p:spPr>
        <p:txBody>
          <a:bodyPr>
            <a:normAutofit/>
          </a:bodyPr>
          <a:lstStyle/>
          <a:p>
            <a:pPr algn="l"/>
            <a:r>
              <a:rPr lang="en-US" sz="3600" dirty="0" smtClean="0"/>
              <a:t>	Exercises</a:t>
            </a:r>
            <a:endParaRPr lang="en-US" sz="3600" dirty="0"/>
          </a:p>
        </p:txBody>
      </p:sp>
      <p:sp>
        <p:nvSpPr>
          <p:cNvPr id="3" name="Segnaposto contenuto 2"/>
          <p:cNvSpPr>
            <a:spLocks noGrp="1"/>
          </p:cNvSpPr>
          <p:nvPr>
            <p:ph idx="1"/>
          </p:nvPr>
        </p:nvSpPr>
        <p:spPr>
          <a:xfrm>
            <a:off x="1295401" y="2556931"/>
            <a:ext cx="9601196" cy="3602799"/>
          </a:xfrm>
        </p:spPr>
        <p:txBody>
          <a:bodyPr>
            <a:normAutofit fontScale="92500" lnSpcReduction="20000"/>
          </a:bodyPr>
          <a:lstStyle/>
          <a:p>
            <a:pPr marL="457200" indent="-457200">
              <a:buSzPct val="110000"/>
              <a:buFont typeface="+mj-lt"/>
              <a:buAutoNum type="arabicPeriod"/>
            </a:pPr>
            <a:r>
              <a:rPr lang="en-US" dirty="0" smtClean="0"/>
              <a:t>- </a:t>
            </a:r>
            <a:r>
              <a:rPr lang="en-US" dirty="0"/>
              <a:t>Have you got any plans for tomorrow?</a:t>
            </a:r>
            <a:br>
              <a:rPr lang="en-US" dirty="0"/>
            </a:br>
            <a:r>
              <a:rPr lang="en-US" dirty="0" smtClean="0"/>
              <a:t>- </a:t>
            </a:r>
            <a:r>
              <a:rPr lang="en-US" dirty="0"/>
              <a:t>Yes, I </a:t>
            </a:r>
            <a:r>
              <a:rPr lang="en-US" dirty="0" smtClean="0"/>
              <a:t>_______________</a:t>
            </a:r>
            <a:r>
              <a:rPr lang="en-US" dirty="0"/>
              <a:t> visit my grandparents.</a:t>
            </a:r>
            <a:endParaRPr lang="it-IT" dirty="0"/>
          </a:p>
          <a:p>
            <a:pPr marL="457200" indent="-457200">
              <a:buSzPct val="110000"/>
              <a:buFont typeface="+mj-lt"/>
              <a:buAutoNum type="arabicPeriod"/>
            </a:pPr>
            <a:r>
              <a:rPr lang="en-US" dirty="0" smtClean="0"/>
              <a:t>- </a:t>
            </a:r>
            <a:r>
              <a:rPr lang="en-US" dirty="0"/>
              <a:t>Why is she learning Spanish?</a:t>
            </a:r>
            <a:br>
              <a:rPr lang="en-US" dirty="0"/>
            </a:br>
            <a:r>
              <a:rPr lang="en-US" dirty="0" smtClean="0"/>
              <a:t>- </a:t>
            </a:r>
            <a:r>
              <a:rPr lang="en-US" dirty="0"/>
              <a:t>She </a:t>
            </a:r>
            <a:r>
              <a:rPr lang="en-US" dirty="0" smtClean="0"/>
              <a:t>_____________</a:t>
            </a:r>
            <a:r>
              <a:rPr lang="en-US" dirty="0"/>
              <a:t> travel to Spain.</a:t>
            </a:r>
            <a:endParaRPr lang="it-IT" dirty="0"/>
          </a:p>
          <a:p>
            <a:pPr marL="457200" indent="-457200">
              <a:buSzPct val="110000"/>
              <a:buFont typeface="+mj-lt"/>
              <a:buAutoNum type="arabicPeriod"/>
            </a:pPr>
            <a:r>
              <a:rPr lang="en-US" dirty="0" smtClean="0"/>
              <a:t>- </a:t>
            </a:r>
            <a:r>
              <a:rPr lang="en-US" dirty="0"/>
              <a:t>We are thirsty.</a:t>
            </a:r>
            <a:br>
              <a:rPr lang="en-US" dirty="0"/>
            </a:br>
            <a:r>
              <a:rPr lang="en-US" dirty="0" smtClean="0"/>
              <a:t>- </a:t>
            </a:r>
            <a:r>
              <a:rPr lang="en-US" dirty="0"/>
              <a:t>Wait here. I </a:t>
            </a:r>
            <a:r>
              <a:rPr lang="en-US" dirty="0" smtClean="0"/>
              <a:t>_______________</a:t>
            </a:r>
            <a:r>
              <a:rPr lang="en-US" dirty="0"/>
              <a:t> get some water.</a:t>
            </a:r>
            <a:endParaRPr lang="it-IT" dirty="0"/>
          </a:p>
          <a:p>
            <a:pPr marL="457200" indent="-457200">
              <a:buSzPct val="110000"/>
              <a:buFont typeface="+mj-lt"/>
              <a:buAutoNum type="arabicPeriod"/>
            </a:pPr>
            <a:r>
              <a:rPr lang="en-US" dirty="0" smtClean="0"/>
              <a:t>- </a:t>
            </a:r>
            <a:r>
              <a:rPr lang="en-US" dirty="0"/>
              <a:t>Meat or fish?</a:t>
            </a:r>
            <a:br>
              <a:rPr lang="en-US" dirty="0"/>
            </a:br>
            <a:r>
              <a:rPr lang="en-US" dirty="0" smtClean="0"/>
              <a:t>- </a:t>
            </a:r>
            <a:r>
              <a:rPr lang="en-US" dirty="0"/>
              <a:t>I </a:t>
            </a:r>
            <a:r>
              <a:rPr lang="en-US" dirty="0" smtClean="0"/>
              <a:t>_______________</a:t>
            </a:r>
            <a:r>
              <a:rPr lang="en-US" dirty="0"/>
              <a:t> have some fish, please.</a:t>
            </a:r>
            <a:endParaRPr lang="it-IT" dirty="0"/>
          </a:p>
          <a:p>
            <a:pPr marL="457200" indent="-457200">
              <a:buSzPct val="110000"/>
              <a:buFont typeface="+mj-lt"/>
              <a:buAutoNum type="arabicPeriod"/>
            </a:pPr>
            <a:r>
              <a:rPr lang="en-US" dirty="0" smtClean="0"/>
              <a:t>- </a:t>
            </a:r>
            <a:r>
              <a:rPr lang="en-US" dirty="0"/>
              <a:t>What do you want the keys for?</a:t>
            </a:r>
            <a:br>
              <a:rPr lang="en-US" dirty="0"/>
            </a:br>
            <a:r>
              <a:rPr lang="en-US" dirty="0" smtClean="0"/>
              <a:t>- </a:t>
            </a:r>
            <a:r>
              <a:rPr lang="en-US" dirty="0"/>
              <a:t>I </a:t>
            </a:r>
            <a:r>
              <a:rPr lang="en-US" dirty="0" smtClean="0"/>
              <a:t>______________</a:t>
            </a:r>
            <a:r>
              <a:rPr lang="en-US" dirty="0"/>
              <a:t> close the door</a:t>
            </a:r>
            <a:r>
              <a:rPr lang="en-US" dirty="0" smtClean="0"/>
              <a:t>.</a:t>
            </a:r>
            <a:endParaRPr lang="it-IT" dirty="0"/>
          </a:p>
        </p:txBody>
      </p:sp>
    </p:spTree>
    <p:extLst>
      <p:ext uri="{BB962C8B-B14F-4D97-AF65-F5344CB8AC3E}">
        <p14:creationId xmlns:p14="http://schemas.microsoft.com/office/powerpoint/2010/main" val="1731614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2" y="982133"/>
            <a:ext cx="9601196" cy="896544"/>
          </a:xfrm>
        </p:spPr>
        <p:txBody>
          <a:bodyPr>
            <a:normAutofit/>
          </a:bodyPr>
          <a:lstStyle/>
          <a:p>
            <a:pPr algn="l"/>
            <a:r>
              <a:rPr lang="en-US" sz="3600" dirty="0" smtClean="0"/>
              <a:t>	 Exercises</a:t>
            </a:r>
            <a:endParaRPr lang="en-US" sz="3600" dirty="0"/>
          </a:p>
        </p:txBody>
      </p:sp>
      <p:sp>
        <p:nvSpPr>
          <p:cNvPr id="3" name="Segnaposto contenuto 2"/>
          <p:cNvSpPr>
            <a:spLocks noGrp="1"/>
          </p:cNvSpPr>
          <p:nvPr>
            <p:ph idx="1"/>
          </p:nvPr>
        </p:nvSpPr>
        <p:spPr>
          <a:xfrm>
            <a:off x="1295401" y="2556931"/>
            <a:ext cx="9601196" cy="3586173"/>
          </a:xfrm>
        </p:spPr>
        <p:txBody>
          <a:bodyPr>
            <a:normAutofit fontScale="92500" lnSpcReduction="10000"/>
          </a:bodyPr>
          <a:lstStyle/>
          <a:p>
            <a:pPr marL="457200" indent="-457200">
              <a:buSzPct val="110000"/>
              <a:buFont typeface="+mj-lt"/>
              <a:buAutoNum type="arabicPeriod" startAt="6"/>
            </a:pPr>
            <a:r>
              <a:rPr lang="en-US" dirty="0" smtClean="0"/>
              <a:t>- If you don't take a taxi, you _____________ arrive on time.</a:t>
            </a:r>
            <a:endParaRPr lang="it-IT" dirty="0" smtClean="0"/>
          </a:p>
          <a:p>
            <a:pPr marL="457200" indent="-457200">
              <a:buSzPct val="110000"/>
              <a:buFont typeface="+mj-lt"/>
              <a:buAutoNum type="arabicPeriod" startAt="6"/>
            </a:pPr>
            <a:r>
              <a:rPr lang="en-US" dirty="0" smtClean="0"/>
              <a:t>- Why do you want so many oranges?</a:t>
            </a:r>
            <a:br>
              <a:rPr lang="en-US" dirty="0" smtClean="0"/>
            </a:br>
            <a:r>
              <a:rPr lang="en-US" dirty="0" smtClean="0"/>
              <a:t>- I ________________ make an orange juice.</a:t>
            </a:r>
            <a:endParaRPr lang="it-IT" dirty="0" smtClean="0"/>
          </a:p>
          <a:p>
            <a:pPr marL="457200" indent="-457200">
              <a:buSzPct val="110000"/>
              <a:buFont typeface="+mj-lt"/>
              <a:buAutoNum type="arabicPeriod" startAt="6"/>
            </a:pPr>
            <a:r>
              <a:rPr lang="en-US" dirty="0" smtClean="0"/>
              <a:t>- Oh! I haven't got enough money to pay!</a:t>
            </a:r>
            <a:br>
              <a:rPr lang="en-US" dirty="0" smtClean="0"/>
            </a:br>
            <a:r>
              <a:rPr lang="en-US" dirty="0" smtClean="0"/>
              <a:t>- Don't worry. I _____________ lend you some.</a:t>
            </a:r>
            <a:endParaRPr lang="it-IT" dirty="0" smtClean="0"/>
          </a:p>
          <a:p>
            <a:pPr marL="457200" indent="-457200">
              <a:buSzPct val="110000"/>
              <a:buFont typeface="+mj-lt"/>
              <a:buAutoNum type="arabicPeriod" startAt="6"/>
            </a:pPr>
            <a:r>
              <a:rPr lang="en-US" dirty="0" smtClean="0"/>
              <a:t>- We need one more player.</a:t>
            </a:r>
            <a:br>
              <a:rPr lang="en-US" dirty="0" smtClean="0"/>
            </a:br>
            <a:r>
              <a:rPr lang="en-US" dirty="0" smtClean="0"/>
              <a:t>- ____________ you play with us tomorrow?</a:t>
            </a:r>
            <a:endParaRPr lang="it-IT" dirty="0" smtClean="0"/>
          </a:p>
          <a:p>
            <a:pPr marL="457200" indent="-457200">
              <a:buSzPct val="110000"/>
              <a:buFont typeface="+mj-lt"/>
              <a:buAutoNum type="arabicPeriod" startAt="6"/>
            </a:pPr>
            <a:r>
              <a:rPr lang="en-US" dirty="0" smtClean="0"/>
              <a:t>- Why are you turning on the TV?</a:t>
            </a:r>
            <a:br>
              <a:rPr lang="en-US" dirty="0" smtClean="0"/>
            </a:br>
            <a:r>
              <a:rPr lang="en-US" dirty="0" smtClean="0"/>
              <a:t>- I _________________ watch a football match.</a:t>
            </a:r>
            <a:endParaRPr lang="en-US" dirty="0"/>
          </a:p>
        </p:txBody>
      </p:sp>
    </p:spTree>
    <p:extLst>
      <p:ext uri="{BB962C8B-B14F-4D97-AF65-F5344CB8AC3E}">
        <p14:creationId xmlns:p14="http://schemas.microsoft.com/office/powerpoint/2010/main" val="799357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15069" y="1886989"/>
            <a:ext cx="8158688" cy="1421476"/>
          </a:xfrm>
        </p:spPr>
        <p:txBody>
          <a:bodyPr>
            <a:normAutofit fontScale="90000"/>
          </a:bodyPr>
          <a:lstStyle/>
          <a:p>
            <a:r>
              <a:rPr lang="en-US" b="1" dirty="0" smtClean="0">
                <a:solidFill>
                  <a:schemeClr val="accent1"/>
                </a:solidFill>
              </a:rPr>
              <a:t>Simple Future (I) – </a:t>
            </a:r>
            <a:r>
              <a:rPr lang="en-US" b="1" i="1" dirty="0" smtClean="0">
                <a:solidFill>
                  <a:schemeClr val="accent1"/>
                </a:solidFill>
              </a:rPr>
              <a:t>Will</a:t>
            </a:r>
            <a:r>
              <a:rPr lang="en-US" b="1" dirty="0" smtClean="0">
                <a:solidFill>
                  <a:schemeClr val="accent1"/>
                </a:solidFill>
              </a:rPr>
              <a:t/>
            </a:r>
            <a:br>
              <a:rPr lang="en-US" b="1" dirty="0" smtClean="0">
                <a:solidFill>
                  <a:schemeClr val="accent1"/>
                </a:solidFill>
              </a:rPr>
            </a:br>
            <a:r>
              <a:rPr lang="en-US" b="1" dirty="0" smtClean="0">
                <a:solidFill>
                  <a:schemeClr val="accent1"/>
                </a:solidFill>
              </a:rPr>
              <a:t>Simple Future (I) – </a:t>
            </a:r>
            <a:r>
              <a:rPr lang="en-US" b="1" i="1" dirty="0" smtClean="0">
                <a:solidFill>
                  <a:schemeClr val="accent1"/>
                </a:solidFill>
              </a:rPr>
              <a:t>Going to</a:t>
            </a:r>
            <a:endParaRPr lang="en-US" dirty="0">
              <a:solidFill>
                <a:schemeClr val="accent1"/>
              </a:solidFill>
            </a:endParaRPr>
          </a:p>
        </p:txBody>
      </p:sp>
    </p:spTree>
    <p:extLst>
      <p:ext uri="{BB962C8B-B14F-4D97-AF65-F5344CB8AC3E}">
        <p14:creationId xmlns:p14="http://schemas.microsoft.com/office/powerpoint/2010/main" val="4041473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2" y="982133"/>
            <a:ext cx="9601196" cy="1162552"/>
          </a:xfrm>
        </p:spPr>
        <p:txBody>
          <a:bodyPr>
            <a:normAutofit fontScale="90000"/>
          </a:bodyPr>
          <a:lstStyle/>
          <a:p>
            <a:r>
              <a:rPr lang="en-US" b="1" i="1" dirty="0" smtClean="0"/>
              <a:t>Will</a:t>
            </a:r>
            <a:r>
              <a:rPr lang="en-US" b="1" dirty="0" smtClean="0"/>
              <a:t>  – </a:t>
            </a:r>
            <a:r>
              <a:rPr lang="en-US" b="1" i="1" dirty="0"/>
              <a:t>Going </a:t>
            </a:r>
            <a:r>
              <a:rPr lang="en-US" b="1" i="1" dirty="0" smtClean="0"/>
              <a:t>to</a:t>
            </a:r>
            <a:br>
              <a:rPr lang="en-US" b="1" i="1" dirty="0" smtClean="0"/>
            </a:br>
            <a:r>
              <a:rPr lang="en-US" b="1" dirty="0" smtClean="0"/>
              <a:t>Structure</a:t>
            </a:r>
            <a:endParaRPr lang="en-US" dirty="0"/>
          </a:p>
        </p:txBody>
      </p:sp>
      <p:sp>
        <p:nvSpPr>
          <p:cNvPr id="16" name="Rectangle 11"/>
          <p:cNvSpPr>
            <a:spLocks noChangeArrowheads="1"/>
          </p:cNvSpPr>
          <p:nvPr/>
        </p:nvSpPr>
        <p:spPr bwMode="auto">
          <a:xfrm flipV="1">
            <a:off x="1761066" y="2900681"/>
            <a:ext cx="49360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7" name="Oggetto 16"/>
          <p:cNvGraphicFramePr>
            <a:graphicFrameLocks noChangeAspect="1"/>
          </p:cNvGraphicFramePr>
          <p:nvPr>
            <p:extLst>
              <p:ext uri="{D42A27DB-BD31-4B8C-83A1-F6EECF244321}">
                <p14:modId xmlns:p14="http://schemas.microsoft.com/office/powerpoint/2010/main" val="4103691393"/>
              </p:ext>
            </p:extLst>
          </p:nvPr>
        </p:nvGraphicFramePr>
        <p:xfrm>
          <a:off x="663456" y="2725362"/>
          <a:ext cx="5188704" cy="2860790"/>
        </p:xfrm>
        <a:graphic>
          <a:graphicData uri="http://schemas.openxmlformats.org/presentationml/2006/ole">
            <mc:AlternateContent xmlns:mc="http://schemas.openxmlformats.org/markup-compatibility/2006">
              <mc:Choice xmlns:v="urn:schemas-microsoft-com:vml" Requires="v">
                <p:oleObj spid="_x0000_s2197" name="Documento" r:id="rId4" imgW="4807737" imgH="2387515" progId="Word.Document.12">
                  <p:embed/>
                </p:oleObj>
              </mc:Choice>
              <mc:Fallback>
                <p:oleObj name="Documento" r:id="rId4" imgW="4807737" imgH="2387515" progId="Word.Document.12">
                  <p:embed/>
                  <p:pic>
                    <p:nvPicPr>
                      <p:cNvPr id="0" name="Object 10"/>
                      <p:cNvPicPr>
                        <a:picLocks noChangeAspect="1" noChangeArrowheads="1"/>
                      </p:cNvPicPr>
                      <p:nvPr/>
                    </p:nvPicPr>
                    <p:blipFill>
                      <a:blip r:embed="rId5"/>
                      <a:srcRect/>
                      <a:stretch>
                        <a:fillRect/>
                      </a:stretch>
                    </p:blipFill>
                    <p:spPr bwMode="auto">
                      <a:xfrm>
                        <a:off x="663456" y="2725362"/>
                        <a:ext cx="5188704" cy="2860790"/>
                      </a:xfrm>
                      <a:prstGeom prst="rect">
                        <a:avLst/>
                      </a:prstGeom>
                      <a:noFill/>
                    </p:spPr>
                  </p:pic>
                </p:oleObj>
              </mc:Fallback>
            </mc:AlternateContent>
          </a:graphicData>
        </a:graphic>
      </p:graphicFrame>
      <p:graphicFrame>
        <p:nvGraphicFramePr>
          <p:cNvPr id="19" name="Oggetto 18"/>
          <p:cNvGraphicFramePr>
            <a:graphicFrameLocks noChangeAspect="1"/>
          </p:cNvGraphicFramePr>
          <p:nvPr>
            <p:extLst>
              <p:ext uri="{D42A27DB-BD31-4B8C-83A1-F6EECF244321}">
                <p14:modId xmlns:p14="http://schemas.microsoft.com/office/powerpoint/2010/main" val="376901698"/>
              </p:ext>
            </p:extLst>
          </p:nvPr>
        </p:nvGraphicFramePr>
        <p:xfrm>
          <a:off x="5764213" y="2725738"/>
          <a:ext cx="5764212" cy="2859087"/>
        </p:xfrm>
        <a:graphic>
          <a:graphicData uri="http://schemas.openxmlformats.org/presentationml/2006/ole">
            <mc:AlternateContent xmlns:mc="http://schemas.openxmlformats.org/markup-compatibility/2006">
              <mc:Choice xmlns:v="urn:schemas-microsoft-com:vml" Requires="v">
                <p:oleObj spid="_x0000_s2198" name="Documento" r:id="rId7" imgW="4807737" imgH="2387515" progId="Word.Document.12">
                  <p:embed/>
                </p:oleObj>
              </mc:Choice>
              <mc:Fallback>
                <p:oleObj name="Documento" r:id="rId7" imgW="4807737" imgH="2387515" progId="Word.Document.12">
                  <p:embed/>
                  <p:pic>
                    <p:nvPicPr>
                      <p:cNvPr id="0" name=""/>
                      <p:cNvPicPr>
                        <a:picLocks noChangeAspect="1" noChangeArrowheads="1"/>
                      </p:cNvPicPr>
                      <p:nvPr/>
                    </p:nvPicPr>
                    <p:blipFill>
                      <a:blip r:embed="rId8"/>
                      <a:srcRect/>
                      <a:stretch>
                        <a:fillRect/>
                      </a:stretch>
                    </p:blipFill>
                    <p:spPr bwMode="auto">
                      <a:xfrm>
                        <a:off x="5764213" y="2725738"/>
                        <a:ext cx="5764212" cy="2859087"/>
                      </a:xfrm>
                      <a:prstGeom prst="rect">
                        <a:avLst/>
                      </a:prstGeom>
                      <a:noFill/>
                    </p:spPr>
                  </p:pic>
                </p:oleObj>
              </mc:Fallback>
            </mc:AlternateContent>
          </a:graphicData>
        </a:graphic>
      </p:graphicFrame>
    </p:spTree>
    <p:extLst>
      <p:ext uri="{BB962C8B-B14F-4D97-AF65-F5344CB8AC3E}">
        <p14:creationId xmlns:p14="http://schemas.microsoft.com/office/powerpoint/2010/main" val="3755357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295402" y="982132"/>
            <a:ext cx="9601196" cy="971359"/>
          </a:xfrm>
        </p:spPr>
        <p:txBody>
          <a:bodyPr/>
          <a:lstStyle/>
          <a:p>
            <a:pPr algn="l"/>
            <a:r>
              <a:rPr lang="en-US" sz="3600" b="1" dirty="0"/>
              <a:t>	Simple </a:t>
            </a:r>
            <a:r>
              <a:rPr lang="en-US" sz="3600" b="1" dirty="0" smtClean="0"/>
              <a:t>Future</a:t>
            </a:r>
            <a:endParaRPr lang="en-US" sz="3600" b="1" dirty="0"/>
          </a:p>
        </p:txBody>
      </p:sp>
      <p:sp>
        <p:nvSpPr>
          <p:cNvPr id="5" name="Segnaposto contenuto 4"/>
          <p:cNvSpPr>
            <a:spLocks noGrp="1"/>
          </p:cNvSpPr>
          <p:nvPr>
            <p:ph idx="1"/>
          </p:nvPr>
        </p:nvSpPr>
        <p:spPr>
          <a:xfrm>
            <a:off x="1295401" y="2556932"/>
            <a:ext cx="9601196" cy="3478108"/>
          </a:xfrm>
        </p:spPr>
        <p:txBody>
          <a:bodyPr>
            <a:normAutofit/>
          </a:bodyPr>
          <a:lstStyle/>
          <a:p>
            <a:pPr marL="0" indent="0">
              <a:buNone/>
            </a:pPr>
            <a:r>
              <a:rPr lang="en-US" i="1" dirty="0" smtClean="0"/>
              <a:t>Will</a:t>
            </a:r>
            <a:r>
              <a:rPr lang="en-US" dirty="0" smtClean="0"/>
              <a:t> and </a:t>
            </a:r>
            <a:r>
              <a:rPr lang="en-US" i="1" dirty="0" smtClean="0"/>
              <a:t>be going to</a:t>
            </a:r>
            <a:r>
              <a:rPr lang="en-US" dirty="0" smtClean="0"/>
              <a:t> express future time and often have essentially the same meaning.</a:t>
            </a:r>
          </a:p>
          <a:p>
            <a:pPr marL="0" indent="0">
              <a:spcBef>
                <a:spcPts val="0"/>
              </a:spcBef>
              <a:spcAft>
                <a:spcPts val="0"/>
              </a:spcAft>
              <a:buNone/>
            </a:pPr>
            <a:endParaRPr lang="en-US" sz="1200" dirty="0" smtClean="0"/>
          </a:p>
          <a:p>
            <a:pPr marL="0" indent="0">
              <a:spcBef>
                <a:spcPts val="0"/>
              </a:spcBef>
              <a:spcAft>
                <a:spcPts val="0"/>
              </a:spcAft>
              <a:buNone/>
            </a:pPr>
            <a:r>
              <a:rPr lang="en-US" dirty="0" smtClean="0"/>
              <a:t>As a general rule, the Future I simple with </a:t>
            </a:r>
            <a:r>
              <a:rPr lang="en-US" b="1" dirty="0" smtClean="0"/>
              <a:t>will</a:t>
            </a:r>
            <a:r>
              <a:rPr lang="en-US" dirty="0" smtClean="0"/>
              <a:t> is used for:</a:t>
            </a:r>
          </a:p>
          <a:p>
            <a:pPr marL="0" indent="0">
              <a:spcBef>
                <a:spcPts val="0"/>
              </a:spcBef>
              <a:spcAft>
                <a:spcPts val="0"/>
              </a:spcAft>
              <a:buNone/>
            </a:pPr>
            <a:endParaRPr lang="en-US" sz="2000" dirty="0" smtClean="0"/>
          </a:p>
          <a:p>
            <a:pPr>
              <a:spcBef>
                <a:spcPts val="0"/>
              </a:spcBef>
              <a:spcAft>
                <a:spcPts val="0"/>
              </a:spcAft>
              <a:buFont typeface="Wingdings" panose="05000000000000000000" pitchFamily="2" charset="2"/>
              <a:buChar char="§"/>
            </a:pPr>
            <a:r>
              <a:rPr lang="en-US" dirty="0" smtClean="0"/>
              <a:t>Actions/predictions </a:t>
            </a:r>
            <a:r>
              <a:rPr lang="en-US" dirty="0"/>
              <a:t>in the future that cannot be influenced</a:t>
            </a:r>
            <a:endParaRPr lang="it-IT" dirty="0"/>
          </a:p>
          <a:p>
            <a:pPr>
              <a:spcBef>
                <a:spcPts val="0"/>
              </a:spcBef>
              <a:spcAft>
                <a:spcPts val="0"/>
              </a:spcAft>
              <a:buFont typeface="Wingdings" panose="05000000000000000000" pitchFamily="2" charset="2"/>
              <a:buChar char="§"/>
              <a:tabLst>
                <a:tab pos="2062163" algn="l"/>
              </a:tabLst>
            </a:pPr>
            <a:r>
              <a:rPr lang="en-US" dirty="0"/>
              <a:t>S</a:t>
            </a:r>
            <a:r>
              <a:rPr lang="en-US" dirty="0" smtClean="0"/>
              <a:t>pontaneous </a:t>
            </a:r>
            <a:r>
              <a:rPr lang="en-US" dirty="0"/>
              <a:t>decisions</a:t>
            </a:r>
            <a:endParaRPr lang="it-IT" dirty="0"/>
          </a:p>
          <a:p>
            <a:pPr>
              <a:spcBef>
                <a:spcPts val="0"/>
              </a:spcBef>
              <a:spcAft>
                <a:spcPts val="0"/>
              </a:spcAft>
              <a:buFont typeface="Wingdings" panose="05000000000000000000" pitchFamily="2" charset="2"/>
              <a:buChar char="§"/>
            </a:pPr>
            <a:r>
              <a:rPr lang="en-US" dirty="0" smtClean="0"/>
              <a:t>Assumptions </a:t>
            </a:r>
            <a:r>
              <a:rPr lang="en-US" dirty="0"/>
              <a:t>with regard to the </a:t>
            </a:r>
            <a:r>
              <a:rPr lang="en-US" dirty="0" smtClean="0"/>
              <a:t>future</a:t>
            </a:r>
          </a:p>
          <a:p>
            <a:pPr>
              <a:spcBef>
                <a:spcPts val="0"/>
              </a:spcBef>
              <a:spcAft>
                <a:spcPts val="0"/>
              </a:spcAft>
              <a:buFont typeface="Wingdings" panose="05000000000000000000" pitchFamily="2" charset="2"/>
              <a:buChar char="§"/>
            </a:pPr>
            <a:r>
              <a:rPr lang="en-US" dirty="0" smtClean="0"/>
              <a:t>Promises with regard to events set in the future</a:t>
            </a:r>
            <a:endParaRPr lang="it-IT" dirty="0"/>
          </a:p>
          <a:p>
            <a:pPr marL="0" indent="0">
              <a:spcBef>
                <a:spcPts val="0"/>
              </a:spcBef>
              <a:spcAft>
                <a:spcPts val="0"/>
              </a:spcAft>
              <a:buNone/>
            </a:pPr>
            <a:endParaRPr lang="en-US" dirty="0"/>
          </a:p>
        </p:txBody>
      </p:sp>
    </p:spTree>
    <p:extLst>
      <p:ext uri="{BB962C8B-B14F-4D97-AF65-F5344CB8AC3E}">
        <p14:creationId xmlns:p14="http://schemas.microsoft.com/office/powerpoint/2010/main" val="2621106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l"/>
            <a:r>
              <a:rPr lang="en-US" sz="3600" b="1" dirty="0" smtClean="0"/>
              <a:t>	</a:t>
            </a:r>
            <a:r>
              <a:rPr lang="en-US" sz="3600" b="1" dirty="0"/>
              <a:t> Simple </a:t>
            </a:r>
            <a:r>
              <a:rPr lang="en-US" sz="3600" b="1" dirty="0" smtClean="0"/>
              <a:t>Future – </a:t>
            </a:r>
            <a:r>
              <a:rPr lang="en-US" sz="3600" b="1" i="1" dirty="0" smtClean="0"/>
              <a:t>will </a:t>
            </a:r>
            <a:endParaRPr lang="en-US" sz="3600" i="1" dirty="0"/>
          </a:p>
        </p:txBody>
      </p:sp>
      <p:sp>
        <p:nvSpPr>
          <p:cNvPr id="5" name="Segnaposto contenuto 4"/>
          <p:cNvSpPr>
            <a:spLocks noGrp="1"/>
          </p:cNvSpPr>
          <p:nvPr>
            <p:ph idx="1"/>
          </p:nvPr>
        </p:nvSpPr>
        <p:spPr>
          <a:xfrm>
            <a:off x="1295401" y="2556931"/>
            <a:ext cx="9601196" cy="3586173"/>
          </a:xfrm>
        </p:spPr>
        <p:txBody>
          <a:bodyPr/>
          <a:lstStyle/>
          <a:p>
            <a:pPr marL="0" indent="0">
              <a:buNone/>
            </a:pPr>
            <a:r>
              <a:rPr lang="en-US" b="1" dirty="0" smtClean="0"/>
              <a:t>Actions/predictions </a:t>
            </a:r>
            <a:r>
              <a:rPr lang="en-US" b="1" dirty="0"/>
              <a:t>in the future that cannot be </a:t>
            </a:r>
            <a:r>
              <a:rPr lang="en-US" b="1" dirty="0" smtClean="0"/>
              <a:t>influenced</a:t>
            </a:r>
          </a:p>
          <a:p>
            <a:pPr>
              <a:buFont typeface="Wingdings" panose="05000000000000000000" pitchFamily="2" charset="2"/>
              <a:buChar char="§"/>
            </a:pPr>
            <a:r>
              <a:rPr lang="it-IT" dirty="0" err="1"/>
              <a:t>It</a:t>
            </a:r>
            <a:r>
              <a:rPr lang="it-IT" dirty="0"/>
              <a:t> </a:t>
            </a:r>
            <a:r>
              <a:rPr lang="it-IT" b="1" dirty="0" err="1"/>
              <a:t>will</a:t>
            </a:r>
            <a:r>
              <a:rPr lang="it-IT" b="1" dirty="0"/>
              <a:t> </a:t>
            </a:r>
            <a:r>
              <a:rPr lang="it-IT" b="1" dirty="0" err="1"/>
              <a:t>rain</a:t>
            </a:r>
            <a:r>
              <a:rPr lang="it-IT" dirty="0"/>
              <a:t> </a:t>
            </a:r>
            <a:r>
              <a:rPr lang="it-IT" dirty="0" err="1" smtClean="0"/>
              <a:t>tomorrow</a:t>
            </a:r>
            <a:r>
              <a:rPr lang="it-IT" dirty="0" smtClean="0"/>
              <a:t>.</a:t>
            </a:r>
          </a:p>
          <a:p>
            <a:pPr>
              <a:buFont typeface="Wingdings" panose="05000000000000000000" pitchFamily="2" charset="2"/>
              <a:buChar char="§"/>
            </a:pPr>
            <a:r>
              <a:rPr lang="en-US" dirty="0"/>
              <a:t>People </a:t>
            </a:r>
            <a:r>
              <a:rPr lang="en-US" b="1" dirty="0"/>
              <a:t>won't go</a:t>
            </a:r>
            <a:r>
              <a:rPr lang="en-US" dirty="0"/>
              <a:t> to Jupiter before the 22nd century.</a:t>
            </a:r>
          </a:p>
          <a:p>
            <a:pPr marL="0" indent="0">
              <a:spcBef>
                <a:spcPts val="0"/>
              </a:spcBef>
              <a:spcAft>
                <a:spcPts val="0"/>
              </a:spcAft>
              <a:buNone/>
            </a:pPr>
            <a:endParaRPr lang="en-US" b="1" dirty="0" smtClean="0"/>
          </a:p>
          <a:p>
            <a:pPr marL="0" indent="0">
              <a:buNone/>
            </a:pPr>
            <a:r>
              <a:rPr lang="en-US" b="1" dirty="0" smtClean="0"/>
              <a:t>Spontaneous decisions </a:t>
            </a:r>
            <a:r>
              <a:rPr lang="en-US" dirty="0" smtClean="0"/>
              <a:t>(not planned)</a:t>
            </a:r>
            <a:endParaRPr lang="it-IT" dirty="0"/>
          </a:p>
          <a:p>
            <a:pPr>
              <a:buFont typeface="Wingdings" panose="05000000000000000000" pitchFamily="2" charset="2"/>
              <a:buChar char="§"/>
            </a:pPr>
            <a:r>
              <a:rPr lang="en-US" dirty="0" smtClean="0"/>
              <a:t>“Wait</a:t>
            </a:r>
            <a:r>
              <a:rPr lang="en-US" dirty="0"/>
              <a:t>, I </a:t>
            </a:r>
            <a:r>
              <a:rPr lang="en-US" b="1" dirty="0"/>
              <a:t>will help</a:t>
            </a:r>
            <a:r>
              <a:rPr lang="en-US" dirty="0"/>
              <a:t> </a:t>
            </a:r>
            <a:r>
              <a:rPr lang="en-US" dirty="0" smtClean="0"/>
              <a:t>you!” (I’</a:t>
            </a:r>
            <a:r>
              <a:rPr lang="en-US" b="1" dirty="0" smtClean="0"/>
              <a:t>ll</a:t>
            </a:r>
            <a:r>
              <a:rPr lang="en-US" dirty="0" smtClean="0"/>
              <a:t> help you)</a:t>
            </a:r>
          </a:p>
          <a:p>
            <a:pPr>
              <a:buFont typeface="Wingdings" panose="05000000000000000000" pitchFamily="2" charset="2"/>
              <a:buChar char="§"/>
            </a:pPr>
            <a:r>
              <a:rPr lang="en-US" dirty="0" smtClean="0"/>
              <a:t>“Hold </a:t>
            </a:r>
            <a:r>
              <a:rPr lang="en-US" dirty="0"/>
              <a:t>on. I</a:t>
            </a:r>
            <a:r>
              <a:rPr lang="en-US" b="1" dirty="0"/>
              <a:t>'ll get</a:t>
            </a:r>
            <a:r>
              <a:rPr lang="en-US" dirty="0"/>
              <a:t> a </a:t>
            </a:r>
            <a:r>
              <a:rPr lang="en-US" dirty="0" smtClean="0"/>
              <a:t>pen”.</a:t>
            </a:r>
            <a:endParaRPr lang="en-US" dirty="0"/>
          </a:p>
        </p:txBody>
      </p:sp>
    </p:spTree>
    <p:extLst>
      <p:ext uri="{BB962C8B-B14F-4D97-AF65-F5344CB8AC3E}">
        <p14:creationId xmlns:p14="http://schemas.microsoft.com/office/powerpoint/2010/main" val="4275705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l"/>
            <a:r>
              <a:rPr lang="en-US" sz="3600" b="1" dirty="0" smtClean="0"/>
              <a:t>	</a:t>
            </a:r>
            <a:r>
              <a:rPr lang="en-US" sz="3600" b="1" dirty="0"/>
              <a:t> Simple </a:t>
            </a:r>
            <a:r>
              <a:rPr lang="en-US" sz="3600" b="1" dirty="0" smtClean="0"/>
              <a:t>Future – </a:t>
            </a:r>
            <a:r>
              <a:rPr lang="en-US" sz="3600" b="1" i="1" dirty="0" smtClean="0"/>
              <a:t>will</a:t>
            </a:r>
            <a:r>
              <a:rPr lang="en-US" sz="3600" b="1" dirty="0" smtClean="0"/>
              <a:t> </a:t>
            </a:r>
            <a:endParaRPr lang="en-US" sz="3600" dirty="0"/>
          </a:p>
        </p:txBody>
      </p:sp>
      <p:sp>
        <p:nvSpPr>
          <p:cNvPr id="5" name="Segnaposto contenuto 4"/>
          <p:cNvSpPr>
            <a:spLocks noGrp="1"/>
          </p:cNvSpPr>
          <p:nvPr>
            <p:ph idx="1"/>
          </p:nvPr>
        </p:nvSpPr>
        <p:spPr>
          <a:xfrm>
            <a:off x="1295401" y="2556931"/>
            <a:ext cx="9601196" cy="3586173"/>
          </a:xfrm>
        </p:spPr>
        <p:txBody>
          <a:bodyPr>
            <a:normAutofit/>
          </a:bodyPr>
          <a:lstStyle/>
          <a:p>
            <a:pPr marL="0" indent="0">
              <a:spcBef>
                <a:spcPts val="576"/>
              </a:spcBef>
              <a:buNone/>
            </a:pPr>
            <a:r>
              <a:rPr lang="en-US" b="1" dirty="0"/>
              <a:t>A</a:t>
            </a:r>
            <a:r>
              <a:rPr lang="en-US" b="1" dirty="0" smtClean="0"/>
              <a:t>n </a:t>
            </a:r>
            <a:r>
              <a:rPr lang="en-US" b="1" dirty="0"/>
              <a:t>opinion, hope, uncertainty or assumption regarding the </a:t>
            </a:r>
            <a:r>
              <a:rPr lang="en-US" b="1" dirty="0" smtClean="0"/>
              <a:t>future</a:t>
            </a:r>
          </a:p>
          <a:p>
            <a:pPr>
              <a:spcBef>
                <a:spcPts val="576"/>
              </a:spcBef>
              <a:buFont typeface="Wingdings" panose="05000000000000000000" pitchFamily="2" charset="2"/>
              <a:buChar char="§"/>
            </a:pPr>
            <a:r>
              <a:rPr lang="en-US" dirty="0" smtClean="0"/>
              <a:t>He </a:t>
            </a:r>
            <a:r>
              <a:rPr lang="en-US" b="1" dirty="0"/>
              <a:t>will</a:t>
            </a:r>
            <a:r>
              <a:rPr lang="en-US" dirty="0"/>
              <a:t> </a:t>
            </a:r>
            <a:r>
              <a:rPr lang="en-US" u="sng" dirty="0"/>
              <a:t>probably</a:t>
            </a:r>
            <a:r>
              <a:rPr lang="en-US" dirty="0"/>
              <a:t> </a:t>
            </a:r>
            <a:r>
              <a:rPr lang="en-US" b="1" dirty="0"/>
              <a:t>come back</a:t>
            </a:r>
            <a:r>
              <a:rPr lang="en-US" dirty="0"/>
              <a:t> </a:t>
            </a:r>
            <a:r>
              <a:rPr lang="en-US" dirty="0" smtClean="0"/>
              <a:t>on Tuesday.</a:t>
            </a:r>
          </a:p>
          <a:p>
            <a:pPr>
              <a:spcBef>
                <a:spcPts val="576"/>
              </a:spcBef>
              <a:buFont typeface="Wingdings" panose="05000000000000000000" pitchFamily="2" charset="2"/>
              <a:buChar char="§"/>
            </a:pPr>
            <a:r>
              <a:rPr lang="en-US" dirty="0"/>
              <a:t>I </a:t>
            </a:r>
            <a:r>
              <a:rPr lang="en-US" u="sng" dirty="0"/>
              <a:t>think</a:t>
            </a:r>
            <a:r>
              <a:rPr lang="en-US" dirty="0"/>
              <a:t> I</a:t>
            </a:r>
            <a:r>
              <a:rPr lang="en-US" b="1" dirty="0"/>
              <a:t>'ll go </a:t>
            </a:r>
            <a:r>
              <a:rPr lang="en-US" dirty="0"/>
              <a:t>to the gym tomorrow.</a:t>
            </a:r>
          </a:p>
          <a:p>
            <a:pPr marL="0" indent="0">
              <a:spcBef>
                <a:spcPts val="0"/>
              </a:spcBef>
              <a:spcAft>
                <a:spcPts val="0"/>
              </a:spcAft>
              <a:buNone/>
            </a:pPr>
            <a:endParaRPr lang="en-US" b="1" dirty="0" smtClean="0"/>
          </a:p>
          <a:p>
            <a:pPr marL="0" indent="0">
              <a:buNone/>
            </a:pPr>
            <a:r>
              <a:rPr lang="en-US" b="1" dirty="0" smtClean="0"/>
              <a:t>A promise</a:t>
            </a:r>
            <a:endParaRPr lang="it-IT" b="1" dirty="0"/>
          </a:p>
          <a:p>
            <a:pPr>
              <a:buFont typeface="Wingdings" panose="05000000000000000000" pitchFamily="2" charset="2"/>
              <a:buChar char="§"/>
            </a:pPr>
            <a:r>
              <a:rPr lang="en-US" dirty="0" smtClean="0"/>
              <a:t>“I will not watch TV tonight”.</a:t>
            </a:r>
          </a:p>
          <a:p>
            <a:pPr>
              <a:buFont typeface="Wingdings" panose="05000000000000000000" pitchFamily="2" charset="2"/>
              <a:buChar char="§"/>
            </a:pPr>
            <a:r>
              <a:rPr lang="en-US" dirty="0" smtClean="0"/>
              <a:t>“I will babysit for you on Saturday!”</a:t>
            </a:r>
            <a:endParaRPr lang="en-US" dirty="0"/>
          </a:p>
        </p:txBody>
      </p:sp>
    </p:spTree>
    <p:extLst>
      <p:ext uri="{BB962C8B-B14F-4D97-AF65-F5344CB8AC3E}">
        <p14:creationId xmlns:p14="http://schemas.microsoft.com/office/powerpoint/2010/main" val="214583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a:r>
              <a:rPr lang="en-US" sz="3600" b="1" dirty="0" smtClean="0"/>
              <a:t>	</a:t>
            </a:r>
            <a:r>
              <a:rPr lang="en-US" sz="3600" b="1" dirty="0"/>
              <a:t> Simple </a:t>
            </a:r>
            <a:r>
              <a:rPr lang="en-US" sz="3600" b="1" dirty="0" smtClean="0"/>
              <a:t>Future – </a:t>
            </a:r>
            <a:r>
              <a:rPr lang="en-US" sz="3600" b="1" i="1" dirty="0"/>
              <a:t>will</a:t>
            </a:r>
            <a:endParaRPr lang="en-US" sz="3600" dirty="0"/>
          </a:p>
        </p:txBody>
      </p:sp>
      <p:sp>
        <p:nvSpPr>
          <p:cNvPr id="3" name="Segnaposto contenuto 2"/>
          <p:cNvSpPr>
            <a:spLocks noGrp="1"/>
          </p:cNvSpPr>
          <p:nvPr>
            <p:ph idx="1"/>
          </p:nvPr>
        </p:nvSpPr>
        <p:spPr/>
        <p:txBody>
          <a:bodyPr>
            <a:normAutofit/>
          </a:bodyPr>
          <a:lstStyle/>
          <a:p>
            <a:pPr marL="0" indent="0">
              <a:buNone/>
            </a:pPr>
            <a:r>
              <a:rPr lang="en-US" b="1" i="1" dirty="0"/>
              <a:t>Be</a:t>
            </a:r>
            <a:endParaRPr lang="en-US" b="1" dirty="0"/>
          </a:p>
          <a:p>
            <a:pPr marL="0" indent="0">
              <a:buNone/>
            </a:pPr>
            <a:r>
              <a:rPr lang="en-US" dirty="0"/>
              <a:t>When the main verb is </a:t>
            </a:r>
            <a:r>
              <a:rPr lang="en-US" b="1" i="1" dirty="0"/>
              <a:t>be</a:t>
            </a:r>
            <a:r>
              <a:rPr lang="en-US" dirty="0"/>
              <a:t>, we can use the </a:t>
            </a:r>
            <a:r>
              <a:rPr lang="en-US" dirty="0" smtClean="0"/>
              <a:t>future I simple with </a:t>
            </a:r>
            <a:r>
              <a:rPr lang="en-US" b="1" i="1" dirty="0" smtClean="0"/>
              <a:t>will</a:t>
            </a:r>
            <a:r>
              <a:rPr lang="en-US" dirty="0" smtClean="0"/>
              <a:t> even if </a:t>
            </a:r>
            <a:r>
              <a:rPr lang="en-US" dirty="0"/>
              <a:t>we have a firm plan or decision before </a:t>
            </a:r>
            <a:r>
              <a:rPr lang="en-US" dirty="0" smtClean="0"/>
              <a:t>speaking:</a:t>
            </a:r>
            <a:endParaRPr lang="en-US" dirty="0"/>
          </a:p>
          <a:p>
            <a:pPr>
              <a:buFont typeface="Wingdings" panose="05000000000000000000" pitchFamily="2" charset="2"/>
              <a:buChar char="§"/>
            </a:pPr>
            <a:r>
              <a:rPr lang="en-US" dirty="0"/>
              <a:t>I</a:t>
            </a:r>
            <a:r>
              <a:rPr lang="en-US" b="1" dirty="0"/>
              <a:t>'ll be</a:t>
            </a:r>
            <a:r>
              <a:rPr lang="en-US" dirty="0"/>
              <a:t> in London tomorrow.</a:t>
            </a:r>
          </a:p>
          <a:p>
            <a:pPr>
              <a:buFont typeface="Wingdings" panose="05000000000000000000" pitchFamily="2" charset="2"/>
              <a:buChar char="§"/>
            </a:pPr>
            <a:r>
              <a:rPr lang="en-US" dirty="0"/>
              <a:t>I'm going shopping. I </a:t>
            </a:r>
            <a:r>
              <a:rPr lang="en-US" b="1" dirty="0"/>
              <a:t>won't be</a:t>
            </a:r>
            <a:r>
              <a:rPr lang="en-US" dirty="0"/>
              <a:t> very long.</a:t>
            </a:r>
          </a:p>
          <a:p>
            <a:pPr>
              <a:buFont typeface="Wingdings" panose="05000000000000000000" pitchFamily="2" charset="2"/>
              <a:buChar char="§"/>
            </a:pPr>
            <a:r>
              <a:rPr lang="en-US" b="1" dirty="0"/>
              <a:t>Will</a:t>
            </a:r>
            <a:r>
              <a:rPr lang="en-US" dirty="0"/>
              <a:t> you </a:t>
            </a:r>
            <a:r>
              <a:rPr lang="en-US" b="1" dirty="0"/>
              <a:t>be</a:t>
            </a:r>
            <a:r>
              <a:rPr lang="en-US" dirty="0"/>
              <a:t> at work tomorrow</a:t>
            </a:r>
            <a:r>
              <a:rPr lang="en-US" dirty="0" smtClean="0"/>
              <a:t>?</a:t>
            </a:r>
            <a:r>
              <a:rPr lang="en-US" dirty="0"/>
              <a:t/>
            </a:r>
            <a:br>
              <a:rPr lang="en-US" dirty="0"/>
            </a:br>
            <a:endParaRPr lang="en-US" dirty="0"/>
          </a:p>
        </p:txBody>
      </p:sp>
    </p:spTree>
    <p:extLst>
      <p:ext uri="{BB962C8B-B14F-4D97-AF65-F5344CB8AC3E}">
        <p14:creationId xmlns:p14="http://schemas.microsoft.com/office/powerpoint/2010/main" val="4033518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l"/>
            <a:r>
              <a:rPr lang="en-US" sz="3600" b="1" dirty="0" smtClean="0"/>
              <a:t>	</a:t>
            </a:r>
            <a:r>
              <a:rPr lang="en-US" sz="3600" b="1" dirty="0"/>
              <a:t> Simple </a:t>
            </a:r>
            <a:r>
              <a:rPr lang="en-US" sz="3600" b="1" dirty="0" smtClean="0"/>
              <a:t>Future – </a:t>
            </a:r>
            <a:r>
              <a:rPr lang="en-US" sz="3600" b="1" i="1" dirty="0" smtClean="0"/>
              <a:t>going to</a:t>
            </a:r>
            <a:r>
              <a:rPr lang="en-US" sz="3600" b="1" dirty="0" smtClean="0"/>
              <a:t> </a:t>
            </a:r>
            <a:endParaRPr lang="en-US" sz="3600" dirty="0"/>
          </a:p>
        </p:txBody>
      </p:sp>
      <p:sp>
        <p:nvSpPr>
          <p:cNvPr id="5" name="Segnaposto contenuto 4"/>
          <p:cNvSpPr>
            <a:spLocks noGrp="1"/>
          </p:cNvSpPr>
          <p:nvPr>
            <p:ph idx="1"/>
          </p:nvPr>
        </p:nvSpPr>
        <p:spPr>
          <a:xfrm>
            <a:off x="1278776" y="2457179"/>
            <a:ext cx="9601196" cy="3544610"/>
          </a:xfrm>
        </p:spPr>
        <p:txBody>
          <a:bodyPr>
            <a:noAutofit/>
          </a:bodyPr>
          <a:lstStyle/>
          <a:p>
            <a:pPr marL="0" indent="0">
              <a:spcBef>
                <a:spcPts val="0"/>
              </a:spcBef>
              <a:spcAft>
                <a:spcPts val="0"/>
              </a:spcAft>
              <a:buNone/>
            </a:pPr>
            <a:r>
              <a:rPr lang="en-US" sz="2000" b="1" i="1" dirty="0"/>
              <a:t>Going to</a:t>
            </a:r>
            <a:r>
              <a:rPr lang="en-US" sz="2000" dirty="0"/>
              <a:t> is not a tense. It is a special structure </a:t>
            </a:r>
            <a:r>
              <a:rPr lang="en-US" sz="2000" dirty="0" smtClean="0"/>
              <a:t>used </a:t>
            </a:r>
            <a:r>
              <a:rPr lang="en-US" sz="2000" dirty="0"/>
              <a:t>to </a:t>
            </a:r>
            <a:r>
              <a:rPr lang="en-US" sz="2000" dirty="0" smtClean="0"/>
              <a:t>express predictions </a:t>
            </a:r>
            <a:r>
              <a:rPr lang="en-US" sz="2000" dirty="0"/>
              <a:t>about the future</a:t>
            </a:r>
            <a:r>
              <a:rPr lang="en-US" sz="2000" dirty="0" smtClean="0"/>
              <a:t>.</a:t>
            </a:r>
            <a:r>
              <a:rPr lang="en-US" sz="2000" b="1" i="1" dirty="0" smtClean="0"/>
              <a:t> </a:t>
            </a:r>
          </a:p>
          <a:p>
            <a:pPr marL="0" indent="0">
              <a:spcBef>
                <a:spcPts val="0"/>
              </a:spcBef>
              <a:spcAft>
                <a:spcPts val="0"/>
              </a:spcAft>
              <a:buNone/>
            </a:pPr>
            <a:endParaRPr lang="en-US" sz="1200" b="1" i="1" dirty="0"/>
          </a:p>
          <a:p>
            <a:pPr marL="0" indent="0">
              <a:spcBef>
                <a:spcPts val="0"/>
              </a:spcBef>
              <a:spcAft>
                <a:spcPts val="0"/>
              </a:spcAft>
              <a:buNone/>
            </a:pPr>
            <a:r>
              <a:rPr lang="en-US" sz="2000" b="1" i="1" dirty="0" smtClean="0"/>
              <a:t>We use going to</a:t>
            </a:r>
            <a:r>
              <a:rPr lang="en-US" sz="2000" dirty="0"/>
              <a:t> </a:t>
            </a:r>
            <a:r>
              <a:rPr lang="en-US" sz="2000" dirty="0" smtClean="0"/>
              <a:t>for:</a:t>
            </a:r>
          </a:p>
          <a:p>
            <a:pPr marL="0" indent="0">
              <a:spcBef>
                <a:spcPts val="0"/>
              </a:spcBef>
              <a:spcAft>
                <a:spcPts val="0"/>
              </a:spcAft>
              <a:buNone/>
            </a:pPr>
            <a:endParaRPr lang="en-US" sz="1200" dirty="0"/>
          </a:p>
          <a:p>
            <a:pPr marL="0" indent="0">
              <a:spcBef>
                <a:spcPts val="0"/>
              </a:spcBef>
              <a:spcAft>
                <a:spcPts val="0"/>
              </a:spcAft>
              <a:buNone/>
            </a:pPr>
            <a:r>
              <a:rPr lang="en-US" sz="2000" b="1" u="sng" dirty="0" smtClean="0"/>
              <a:t>Intention</a:t>
            </a:r>
          </a:p>
          <a:p>
            <a:pPr marL="0" indent="0">
              <a:spcBef>
                <a:spcPts val="0"/>
              </a:spcBef>
              <a:spcAft>
                <a:spcPts val="0"/>
              </a:spcAft>
              <a:buNone/>
            </a:pPr>
            <a:endParaRPr lang="en-US" sz="1200" b="1" u="sng" dirty="0" smtClean="0"/>
          </a:p>
          <a:p>
            <a:pPr marL="0" indent="0">
              <a:spcBef>
                <a:spcPts val="0"/>
              </a:spcBef>
              <a:spcAft>
                <a:spcPts val="0"/>
              </a:spcAft>
              <a:buNone/>
            </a:pPr>
            <a:r>
              <a:rPr lang="en-US" sz="2000" dirty="0" smtClean="0"/>
              <a:t>When </a:t>
            </a:r>
            <a:r>
              <a:rPr lang="en-US" sz="2000" dirty="0"/>
              <a:t>we have the intention to do something before we speak. We have already made a decision before </a:t>
            </a:r>
            <a:r>
              <a:rPr lang="en-US" sz="2000" dirty="0" smtClean="0"/>
              <a:t>speaking:</a:t>
            </a:r>
          </a:p>
          <a:p>
            <a:pPr marL="0" indent="0">
              <a:spcBef>
                <a:spcPts val="0"/>
              </a:spcBef>
              <a:spcAft>
                <a:spcPts val="0"/>
              </a:spcAft>
              <a:buNone/>
            </a:pPr>
            <a:endParaRPr lang="en-US" sz="2000" dirty="0" smtClean="0"/>
          </a:p>
          <a:p>
            <a:pPr>
              <a:spcBef>
                <a:spcPts val="0"/>
              </a:spcBef>
              <a:spcAft>
                <a:spcPts val="0"/>
              </a:spcAft>
              <a:buFont typeface="Wingdings" panose="05000000000000000000" pitchFamily="2" charset="2"/>
              <a:buChar char="§"/>
            </a:pPr>
            <a:r>
              <a:rPr lang="en-US" sz="2000" dirty="0"/>
              <a:t>Jo has won the lottery. He says he</a:t>
            </a:r>
            <a:r>
              <a:rPr lang="en-US" sz="2000" b="1" dirty="0"/>
              <a:t>'s going to buy</a:t>
            </a:r>
            <a:r>
              <a:rPr lang="en-US" sz="2000" dirty="0"/>
              <a:t> a Porsche.</a:t>
            </a:r>
          </a:p>
          <a:p>
            <a:pPr>
              <a:spcBef>
                <a:spcPts val="0"/>
              </a:spcBef>
              <a:spcAft>
                <a:spcPts val="0"/>
              </a:spcAft>
              <a:buFont typeface="Wingdings" panose="05000000000000000000" pitchFamily="2" charset="2"/>
              <a:buChar char="§"/>
            </a:pPr>
            <a:r>
              <a:rPr lang="en-US" sz="2000" dirty="0"/>
              <a:t>We</a:t>
            </a:r>
            <a:r>
              <a:rPr lang="en-US" sz="2000" b="1" dirty="0"/>
              <a:t>'re</a:t>
            </a:r>
            <a:r>
              <a:rPr lang="en-US" sz="2000" dirty="0"/>
              <a:t> not </a:t>
            </a:r>
            <a:r>
              <a:rPr lang="en-US" sz="2000" b="1" dirty="0"/>
              <a:t>going to paint</a:t>
            </a:r>
            <a:r>
              <a:rPr lang="en-US" sz="2000" dirty="0"/>
              <a:t> our bedroom tomorrow.</a:t>
            </a:r>
          </a:p>
          <a:p>
            <a:pPr>
              <a:spcBef>
                <a:spcPts val="0"/>
              </a:spcBef>
              <a:spcAft>
                <a:spcPts val="0"/>
              </a:spcAft>
              <a:buFont typeface="Wingdings" panose="05000000000000000000" pitchFamily="2" charset="2"/>
              <a:buChar char="§"/>
            </a:pPr>
            <a:r>
              <a:rPr lang="en-US" sz="2000" dirty="0"/>
              <a:t>When </a:t>
            </a:r>
            <a:r>
              <a:rPr lang="en-US" sz="2000" b="1" dirty="0"/>
              <a:t>are</a:t>
            </a:r>
            <a:r>
              <a:rPr lang="en-US" sz="2000" dirty="0"/>
              <a:t> you </a:t>
            </a:r>
            <a:r>
              <a:rPr lang="en-US" sz="2000" b="1" dirty="0"/>
              <a:t>going to go</a:t>
            </a:r>
            <a:r>
              <a:rPr lang="en-US" sz="2000" dirty="0"/>
              <a:t> on holiday</a:t>
            </a:r>
            <a:r>
              <a:rPr lang="en-US" sz="2000" dirty="0" smtClean="0"/>
              <a:t>?</a:t>
            </a:r>
          </a:p>
        </p:txBody>
      </p:sp>
    </p:spTree>
    <p:extLst>
      <p:ext uri="{BB962C8B-B14F-4D97-AF65-F5344CB8AC3E}">
        <p14:creationId xmlns:p14="http://schemas.microsoft.com/office/powerpoint/2010/main" val="2433795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l"/>
            <a:r>
              <a:rPr lang="en-US" sz="3600" b="1" dirty="0" smtClean="0"/>
              <a:t>	</a:t>
            </a:r>
            <a:r>
              <a:rPr lang="en-US" sz="3600" b="1" dirty="0"/>
              <a:t> Simple </a:t>
            </a:r>
            <a:r>
              <a:rPr lang="en-US" sz="3600" b="1" dirty="0" smtClean="0"/>
              <a:t>Future – </a:t>
            </a:r>
            <a:r>
              <a:rPr lang="en-US" sz="3600" b="1" i="1" dirty="0" smtClean="0"/>
              <a:t>going to</a:t>
            </a:r>
            <a:r>
              <a:rPr lang="en-US" sz="3600" b="1" dirty="0" smtClean="0"/>
              <a:t> </a:t>
            </a:r>
            <a:endParaRPr lang="en-US" sz="3600" dirty="0"/>
          </a:p>
        </p:txBody>
      </p:sp>
      <p:sp>
        <p:nvSpPr>
          <p:cNvPr id="5" name="Segnaposto contenuto 4"/>
          <p:cNvSpPr>
            <a:spLocks noGrp="1"/>
          </p:cNvSpPr>
          <p:nvPr>
            <p:ph idx="1"/>
          </p:nvPr>
        </p:nvSpPr>
        <p:spPr>
          <a:xfrm>
            <a:off x="1278776" y="2457179"/>
            <a:ext cx="9601196" cy="3536297"/>
          </a:xfrm>
        </p:spPr>
        <p:txBody>
          <a:bodyPr>
            <a:noAutofit/>
          </a:bodyPr>
          <a:lstStyle/>
          <a:p>
            <a:pPr marL="0" indent="0">
              <a:spcBef>
                <a:spcPts val="0"/>
              </a:spcBef>
              <a:spcAft>
                <a:spcPts val="0"/>
              </a:spcAft>
              <a:buNone/>
            </a:pPr>
            <a:r>
              <a:rPr lang="it-IT" sz="2000" b="1" u="sng" dirty="0" err="1" smtClean="0"/>
              <a:t>Prediction</a:t>
            </a:r>
            <a:endParaRPr lang="it-IT" sz="2000" b="1" u="sng" dirty="0"/>
          </a:p>
          <a:p>
            <a:pPr marL="0" indent="0">
              <a:buNone/>
            </a:pPr>
            <a:endParaRPr lang="en-US" sz="1200" dirty="0" smtClean="0"/>
          </a:p>
          <a:p>
            <a:pPr marL="0" indent="0">
              <a:spcBef>
                <a:spcPts val="0"/>
              </a:spcBef>
              <a:spcAft>
                <a:spcPts val="0"/>
              </a:spcAft>
              <a:buNone/>
            </a:pPr>
            <a:r>
              <a:rPr lang="en-US" sz="2000" dirty="0" smtClean="0"/>
              <a:t>We </a:t>
            </a:r>
            <a:r>
              <a:rPr lang="en-US" sz="2000" dirty="0"/>
              <a:t>often use </a:t>
            </a:r>
            <a:r>
              <a:rPr lang="en-US" sz="2000" i="1" dirty="0"/>
              <a:t>going to</a:t>
            </a:r>
            <a:r>
              <a:rPr lang="en-US" sz="2000" dirty="0"/>
              <a:t> </a:t>
            </a:r>
            <a:r>
              <a:rPr lang="en-US" sz="2000" dirty="0" err="1"/>
              <a:t>to</a:t>
            </a:r>
            <a:r>
              <a:rPr lang="en-US" sz="2000" dirty="0"/>
              <a:t> make a prediction about the future. Our prediction is based on present evidence. We are saying what we think will </a:t>
            </a:r>
            <a:r>
              <a:rPr lang="en-US" sz="2000" dirty="0" smtClean="0"/>
              <a:t>happen:</a:t>
            </a:r>
          </a:p>
          <a:p>
            <a:pPr marL="0" indent="0">
              <a:spcBef>
                <a:spcPts val="0"/>
              </a:spcBef>
              <a:spcAft>
                <a:spcPts val="0"/>
              </a:spcAft>
              <a:buNone/>
            </a:pPr>
            <a:endParaRPr lang="en-US" sz="1200" dirty="0"/>
          </a:p>
          <a:p>
            <a:pPr>
              <a:spcBef>
                <a:spcPts val="0"/>
              </a:spcBef>
              <a:spcAft>
                <a:spcPts val="0"/>
              </a:spcAft>
              <a:buFont typeface="Wingdings" panose="05000000000000000000" pitchFamily="2" charset="2"/>
              <a:buChar char="§"/>
            </a:pPr>
            <a:r>
              <a:rPr lang="en-US" sz="2000" dirty="0"/>
              <a:t>The sky is very black. It</a:t>
            </a:r>
            <a:r>
              <a:rPr lang="en-US" sz="2000" b="1" dirty="0"/>
              <a:t>'s going to snow</a:t>
            </a:r>
            <a:r>
              <a:rPr lang="en-US" sz="2000" dirty="0"/>
              <a:t>.</a:t>
            </a:r>
          </a:p>
          <a:p>
            <a:pPr>
              <a:spcBef>
                <a:spcPts val="0"/>
              </a:spcBef>
              <a:spcAft>
                <a:spcPts val="0"/>
              </a:spcAft>
              <a:buFont typeface="Wingdings" panose="05000000000000000000" pitchFamily="2" charset="2"/>
              <a:buChar char="§"/>
            </a:pPr>
            <a:r>
              <a:rPr lang="en-US" sz="2000" dirty="0"/>
              <a:t>It's 8.30! You</a:t>
            </a:r>
            <a:r>
              <a:rPr lang="en-US" sz="2000" b="1" dirty="0"/>
              <a:t>'re going to miss</a:t>
            </a:r>
            <a:r>
              <a:rPr lang="en-US" sz="2000" dirty="0"/>
              <a:t> your train!</a:t>
            </a:r>
          </a:p>
          <a:p>
            <a:pPr>
              <a:spcBef>
                <a:spcPts val="0"/>
              </a:spcBef>
              <a:spcAft>
                <a:spcPts val="0"/>
              </a:spcAft>
              <a:buFont typeface="Wingdings" panose="05000000000000000000" pitchFamily="2" charset="2"/>
              <a:buChar char="§"/>
            </a:pPr>
            <a:r>
              <a:rPr lang="en-US" sz="2000" dirty="0"/>
              <a:t>I crashed the company car. My boss </a:t>
            </a:r>
            <a:r>
              <a:rPr lang="en-US" sz="2000" b="1" dirty="0"/>
              <a:t>isn't going to be</a:t>
            </a:r>
            <a:r>
              <a:rPr lang="en-US" sz="2000" dirty="0"/>
              <a:t> </a:t>
            </a:r>
            <a:r>
              <a:rPr lang="en-US" sz="2000" dirty="0" smtClean="0"/>
              <a:t>very </a:t>
            </a:r>
            <a:r>
              <a:rPr lang="en-US" sz="2000" dirty="0"/>
              <a:t>happy</a:t>
            </a:r>
            <a:r>
              <a:rPr lang="en-US" sz="2000" dirty="0" smtClean="0"/>
              <a:t>!</a:t>
            </a:r>
          </a:p>
          <a:p>
            <a:pPr marL="0" indent="0">
              <a:spcBef>
                <a:spcPts val="0"/>
              </a:spcBef>
              <a:spcAft>
                <a:spcPts val="0"/>
              </a:spcAft>
              <a:buNone/>
            </a:pPr>
            <a:endParaRPr lang="en-US" sz="1200" dirty="0" smtClean="0"/>
          </a:p>
          <a:p>
            <a:pPr marL="0" indent="0">
              <a:spcBef>
                <a:spcPts val="0"/>
              </a:spcBef>
              <a:spcAft>
                <a:spcPts val="0"/>
              </a:spcAft>
              <a:buNone/>
            </a:pPr>
            <a:r>
              <a:rPr lang="en-US" sz="2000" dirty="0"/>
              <a:t>T</a:t>
            </a:r>
            <a:r>
              <a:rPr lang="en-US" sz="2000" dirty="0" smtClean="0"/>
              <a:t>he</a:t>
            </a:r>
            <a:r>
              <a:rPr lang="en-US" sz="2000" dirty="0"/>
              <a:t> </a:t>
            </a:r>
            <a:r>
              <a:rPr lang="en-US" sz="2000" b="1" dirty="0"/>
              <a:t>present situation</a:t>
            </a:r>
            <a:r>
              <a:rPr lang="en-US" sz="2000" dirty="0"/>
              <a:t> (black sky, the time, damaged car) gives us a good idea of what is going to happen.</a:t>
            </a:r>
            <a:endParaRPr lang="en-US" sz="2000" dirty="0" smtClean="0"/>
          </a:p>
        </p:txBody>
      </p:sp>
    </p:spTree>
    <p:extLst>
      <p:ext uri="{BB962C8B-B14F-4D97-AF65-F5344CB8AC3E}">
        <p14:creationId xmlns:p14="http://schemas.microsoft.com/office/powerpoint/2010/main" val="5146330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1192</TotalTime>
  <Words>246</Words>
  <Application>Microsoft Office PowerPoint</Application>
  <PresentationFormat>Widescreen</PresentationFormat>
  <Paragraphs>127</Paragraphs>
  <Slides>17</Slides>
  <Notes>0</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17</vt:i4>
      </vt:variant>
    </vt:vector>
  </HeadingPairs>
  <TitlesOfParts>
    <vt:vector size="24" baseType="lpstr">
      <vt:lpstr>Arial</vt:lpstr>
      <vt:lpstr>Calibri</vt:lpstr>
      <vt:lpstr>Garamond</vt:lpstr>
      <vt:lpstr>Times New Roman</vt:lpstr>
      <vt:lpstr>Wingdings</vt:lpstr>
      <vt:lpstr>Organico</vt:lpstr>
      <vt:lpstr>Documento</vt:lpstr>
      <vt:lpstr>Presentazione standard di PowerPoint</vt:lpstr>
      <vt:lpstr>Simple Future (I) – Will Simple Future (I) – Going to</vt:lpstr>
      <vt:lpstr>Will  – Going to Structure</vt:lpstr>
      <vt:lpstr> Simple Future</vt:lpstr>
      <vt:lpstr>  Simple Future – will </vt:lpstr>
      <vt:lpstr>  Simple Future – will </vt:lpstr>
      <vt:lpstr>  Simple Future – will</vt:lpstr>
      <vt:lpstr>  Simple Future – going to </vt:lpstr>
      <vt:lpstr>  Simple Future – going to </vt:lpstr>
      <vt:lpstr>Will  vs. going to</vt:lpstr>
      <vt:lpstr>Presentazione standard di PowerPoint</vt:lpstr>
      <vt:lpstr> Exercises</vt:lpstr>
      <vt:lpstr> Exercises</vt:lpstr>
      <vt:lpstr> Exercises</vt:lpstr>
      <vt:lpstr> Exercises</vt:lpstr>
      <vt:lpstr> Exercises</vt:lpstr>
      <vt:lpstr>  Exercises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Elena</dc:creator>
  <cp:lastModifiedBy>Account Microsoft</cp:lastModifiedBy>
  <cp:revision>73</cp:revision>
  <dcterms:created xsi:type="dcterms:W3CDTF">2020-11-12T22:39:29Z</dcterms:created>
  <dcterms:modified xsi:type="dcterms:W3CDTF">2022-03-28T19:18:01Z</dcterms:modified>
</cp:coreProperties>
</file>