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9" r:id="rId7"/>
    <p:sldId id="269" r:id="rId8"/>
    <p:sldId id="258" r:id="rId9"/>
    <p:sldId id="260" r:id="rId10"/>
    <p:sldId id="270" r:id="rId11"/>
    <p:sldId id="272" r:id="rId12"/>
    <p:sldId id="271" r:id="rId13"/>
    <p:sldId id="274" r:id="rId14"/>
    <p:sldId id="275" r:id="rId1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r>
              <a:rPr lang="it-IT" dirty="0" smtClean="0"/>
              <a:t>​</a:t>
            </a:r>
            <a:fld id="{0D8742EA-96E8-4119-9E72-91D63DB4C6D4}" type="datetime1">
              <a:rPr lang="it-IT" smtClean="0"/>
              <a:t>28/03/2022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3E80DBD-3AF4-4240-8960-760299330EB7}" type="datetime1">
              <a:rPr lang="it-IT" smtClean="0"/>
              <a:pPr/>
              <a:t>28/03/2022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88DA2626-EB79-4D40-8DD1-555BED05B3C0}" type="datetime1">
              <a:rPr lang="it-IT" smtClean="0"/>
              <a:pPr/>
              <a:t>28/03/2022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4C681C7C-6639-4D2E-928A-C2226BCBB7AE}" type="datetime1">
              <a:rPr lang="it-IT" smtClean="0"/>
              <a:pPr/>
              <a:t>28/03/2022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2289B057-FE3E-4297-86E4-524E5B4C4EA4}" type="datetime1">
              <a:rPr lang="it-IT" smtClean="0"/>
              <a:pPr/>
              <a:t>28/03/2022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901D9FD7-BECD-4BE6-A740-363393FEA6A9}" type="datetime1">
              <a:rPr lang="it-IT" smtClean="0"/>
              <a:pPr/>
              <a:t>28/03/2022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nettore dirit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7D3E48-7CFA-43F1-BF5B-DD6A94F20CF7}" type="datetime1">
              <a:rPr lang="it-IT" smtClean="0"/>
              <a:pPr/>
              <a:t>28/03/2022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nettore dirit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Segnaposto immagin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19" name="Testo informativo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it-IT" sz="1200" b="1" i="1" noProof="0" dirty="0" smtClean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it-IT" sz="1200" i="1" noProof="0" dirty="0" smtClean="0">
                <a:latin typeface="Arial" pitchFamily="34" charset="0"/>
                <a:cs typeface="Arial" pitchFamily="34" charset="0"/>
              </a:rPr>
              <a:t>per cambiare l'immagine in questa diapositiva, selezionarla ed eliminarla. Quindi fare clic sull'icona Inserisci nel segnaposto per inserire l'immagine desiderata.</a:t>
            </a:r>
            <a:endParaRPr lang="it-IT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ttore dirit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tango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grpSp>
          <p:nvGrpSpPr>
            <p:cNvPr id="11" name="Grup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ttore drit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dirit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1B5B84BD-C738-4193-B426-11DBFAEC3B0A}" type="datetime1">
              <a:rPr lang="it-IT" smtClean="0"/>
              <a:pPr/>
              <a:t>28/03/2022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FF3D9C6F-44CE-44AE-B189-57E10132D6CF}" type="datetime1">
              <a:rPr lang="it-IT" smtClean="0"/>
              <a:pPr/>
              <a:t>28/03/2022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455B8012-B7FA-4C61-A0EB-C485F055AA2D}" type="datetime1">
              <a:rPr lang="it-IT" smtClean="0"/>
              <a:pPr/>
              <a:t>28/03/2022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08DBBCB2-4B70-4357-AB5C-E060867535C5}" type="datetime1">
              <a:rPr lang="it-IT" smtClean="0"/>
              <a:pPr/>
              <a:t>28/03/2022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76371F20-0268-448B-AFB7-300F3C817564}" type="datetime1">
              <a:rPr lang="it-IT" smtClean="0"/>
              <a:pPr/>
              <a:t>28/03/2022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BAE1EB03-BE9B-435F-AF92-24636D07E5BB}" type="datetime1">
              <a:rPr lang="it-IT" smtClean="0"/>
              <a:pPr/>
              <a:t>28/03/2022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</a:p>
          <a:p>
            <a:pPr lvl="5" rtl="0"/>
            <a:r>
              <a:rPr lang="it-IT" noProof="0" dirty="0" smtClean="0"/>
              <a:t>Sesto livello</a:t>
            </a:r>
          </a:p>
          <a:p>
            <a:pPr lvl="6" rtl="0"/>
            <a:r>
              <a:rPr lang="it-IT" noProof="0" dirty="0" smtClean="0"/>
              <a:t>Settimo livello</a:t>
            </a:r>
          </a:p>
          <a:p>
            <a:pPr lvl="7" rtl="0"/>
            <a:r>
              <a:rPr lang="it-IT" noProof="0" dirty="0" smtClean="0"/>
              <a:t>Ottavo livello</a:t>
            </a:r>
          </a:p>
          <a:p>
            <a:pPr lvl="8" rtl="0"/>
            <a:r>
              <a:rPr lang="it-IT" noProof="0" dirty="0" smtClean="0"/>
              <a:t>Nono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 dirty="0" smtClean="0"/>
              <a:t>​</a:t>
            </a:r>
            <a:fld id="{87034BDA-9F79-4AB9-9F75-289F981917B9}" type="datetime1">
              <a:rPr lang="it-IT" smtClean="0"/>
              <a:pPr/>
              <a:t>28/03/2022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it-IT" smtClean="0"/>
              <a:pPr/>
              <a:t>‹N›</a:t>
            </a:fld>
            <a:endParaRPr lang="it-IT" dirty="0"/>
          </a:p>
        </p:txBody>
      </p:sp>
      <p:grpSp>
        <p:nvGrpSpPr>
          <p:cNvPr id="15" name="Grup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nettore dirit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immagine 1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r="9444"/>
          <a:stretch>
            <a:fillRect/>
          </a:stretch>
        </p:blipFill>
        <p:spPr>
          <a:xfrm>
            <a:off x="3628261" y="1319123"/>
            <a:ext cx="5210937" cy="4208604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512064"/>
            <a:ext cx="9980682" cy="661098"/>
          </a:xfrm>
        </p:spPr>
        <p:txBody>
          <a:bodyPr rtlCol="0"/>
          <a:lstStyle/>
          <a:p>
            <a:pPr algn="ctr" rtl="0"/>
            <a:r>
              <a:rPr lang="it" dirty="0" smtClean="0"/>
              <a:t>Verbs not usually used in the progressive (stative verbs)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4294967295"/>
          </p:nvPr>
        </p:nvSpPr>
        <p:spPr>
          <a:xfrm>
            <a:off x="1402588" y="1271016"/>
            <a:ext cx="9207500" cy="55138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Some verbs – like </a:t>
            </a:r>
            <a:r>
              <a:rPr lang="en-US" b="1" i="1" dirty="0" smtClean="0"/>
              <a:t>know</a:t>
            </a:r>
            <a:r>
              <a:rPr lang="en-US" dirty="0" smtClean="0"/>
              <a:t> – are </a:t>
            </a:r>
            <a:r>
              <a:rPr lang="en-US" i="1" dirty="0" smtClean="0"/>
              <a:t>stative</a:t>
            </a:r>
            <a:r>
              <a:rPr lang="en-US" dirty="0" smtClean="0"/>
              <a:t> or </a:t>
            </a:r>
            <a:r>
              <a:rPr lang="en-US" i="1" dirty="0" smtClean="0"/>
              <a:t>non-progressive</a:t>
            </a:r>
            <a:r>
              <a:rPr lang="en-US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They describe </a:t>
            </a:r>
            <a:r>
              <a:rPr lang="en-US" u="sng" dirty="0" smtClean="0"/>
              <a:t>states</a:t>
            </a:r>
            <a:r>
              <a:rPr lang="en-US" dirty="0" smtClean="0"/>
              <a:t>, not actions, and are rarely used in progressive tenses.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States</a:t>
            </a:r>
            <a:r>
              <a:rPr lang="en-US" dirty="0" smtClean="0"/>
              <a:t> are conditions or situations </a:t>
            </a:r>
            <a:r>
              <a:rPr lang="en-US" smtClean="0"/>
              <a:t>that exist.  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Ex. </a:t>
            </a:r>
            <a:r>
              <a:rPr lang="en-US" i="1" dirty="0" smtClean="0"/>
              <a:t>I </a:t>
            </a:r>
            <a:r>
              <a:rPr lang="en-US" b="1" i="1" dirty="0">
                <a:solidFill>
                  <a:srgbClr val="0070C0"/>
                </a:solidFill>
              </a:rPr>
              <a:t>know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/>
              <a:t>your cousin.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873511"/>
              </p:ext>
            </p:extLst>
          </p:nvPr>
        </p:nvGraphicFramePr>
        <p:xfrm>
          <a:off x="1958016" y="2930852"/>
          <a:ext cx="8547608" cy="3778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432"/>
                <a:gridCol w="1335024"/>
                <a:gridCol w="859536"/>
                <a:gridCol w="1051560"/>
                <a:gridCol w="1216152"/>
                <a:gridCol w="1371600"/>
                <a:gridCol w="1289304"/>
              </a:tblGrid>
              <a:tr h="41982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Common verbs that are usually non-progressive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9820">
                <a:tc>
                  <a:txBody>
                    <a:bodyPr/>
                    <a:lstStyle/>
                    <a:p>
                      <a:r>
                        <a:rPr lang="en-US" dirty="0" smtClean="0"/>
                        <a:t>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Dislike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Belong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Consist 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Agree</a:t>
                      </a:r>
                      <a:endParaRPr lang="en-US" dirty="0"/>
                    </a:p>
                  </a:txBody>
                  <a:tcPr/>
                </a:tc>
              </a:tr>
              <a:tr h="419820">
                <a:tc>
                  <a:txBody>
                    <a:bodyPr/>
                    <a:lstStyle/>
                    <a:p>
                      <a:r>
                        <a:rPr lang="en-US" dirty="0" smtClean="0"/>
                        <a:t>Believe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Appreciate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Possess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Disagree</a:t>
                      </a:r>
                      <a:endParaRPr lang="en-US" dirty="0"/>
                    </a:p>
                  </a:txBody>
                  <a:tcPr/>
                </a:tc>
              </a:tr>
              <a:tr h="419820">
                <a:tc>
                  <a:txBody>
                    <a:bodyPr/>
                    <a:lstStyle/>
                    <a:p>
                      <a:r>
                        <a:rPr lang="en-US" dirty="0" smtClean="0"/>
                        <a:t>Doubt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Care about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</a:tr>
              <a:tr h="419820">
                <a:tc>
                  <a:txBody>
                    <a:bodyPr/>
                    <a:lstStyle/>
                    <a:p>
                      <a:r>
                        <a:rPr lang="en-US" dirty="0" smtClean="0"/>
                        <a:t>Recognize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Promise</a:t>
                      </a:r>
                      <a:endParaRPr lang="en-US" dirty="0"/>
                    </a:p>
                  </a:txBody>
                  <a:tcPr/>
                </a:tc>
              </a:tr>
              <a:tr h="419820">
                <a:tc>
                  <a:txBody>
                    <a:bodyPr/>
                    <a:lstStyle/>
                    <a:p>
                      <a:r>
                        <a:rPr lang="en-US" dirty="0" smtClean="0"/>
                        <a:t>Remember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 like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Amaze</a:t>
                      </a:r>
                      <a:endParaRPr lang="en-US" dirty="0"/>
                    </a:p>
                  </a:txBody>
                  <a:tcPr/>
                </a:tc>
              </a:tr>
              <a:tr h="419820">
                <a:tc>
                  <a:txBody>
                    <a:bodyPr/>
                    <a:lstStyle/>
                    <a:p>
                      <a:r>
                        <a:rPr lang="en-US" dirty="0" smtClean="0"/>
                        <a:t>Suppose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Resemble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Surprise</a:t>
                      </a:r>
                      <a:endParaRPr lang="en-US" dirty="0"/>
                    </a:p>
                  </a:txBody>
                  <a:tcPr/>
                </a:tc>
              </a:tr>
              <a:tr h="419820">
                <a:tc>
                  <a:txBody>
                    <a:bodyPr/>
                    <a:lstStyle/>
                    <a:p>
                      <a:r>
                        <a:rPr lang="en-US" dirty="0" smtClean="0"/>
                        <a:t>Understand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4198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43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3337" y="395687"/>
            <a:ext cx="9980682" cy="661098"/>
          </a:xfrm>
        </p:spPr>
        <p:txBody>
          <a:bodyPr rtlCol="0">
            <a:normAutofit/>
          </a:bodyPr>
          <a:lstStyle/>
          <a:p>
            <a:pPr algn="ctr" rtl="0"/>
            <a:r>
              <a:rPr lang="it" sz="2600" dirty="0"/>
              <a:t>S</a:t>
            </a:r>
            <a:r>
              <a:rPr lang="it" sz="2600" dirty="0" smtClean="0"/>
              <a:t>tative verbs that can be used in progressive tenses</a:t>
            </a:r>
            <a:endParaRPr lang="en-US" sz="2600" dirty="0"/>
          </a:p>
        </p:txBody>
      </p:sp>
      <p:sp>
        <p:nvSpPr>
          <p:cNvPr id="4" name="Segnaposto contenuto 3"/>
          <p:cNvSpPr>
            <a:spLocks noGrp="1"/>
          </p:cNvSpPr>
          <p:nvPr>
            <p:ph idx="4294967295"/>
          </p:nvPr>
        </p:nvSpPr>
        <p:spPr>
          <a:xfrm>
            <a:off x="1022466" y="1304268"/>
            <a:ext cx="10116589" cy="539579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/>
              <a:t>Some verbs – like </a:t>
            </a:r>
            <a:r>
              <a:rPr lang="en-US" sz="1800" b="1" i="1" dirty="0" smtClean="0"/>
              <a:t>think</a:t>
            </a:r>
            <a:r>
              <a:rPr lang="en-US" sz="1800" dirty="0" smtClean="0"/>
              <a:t> – have both </a:t>
            </a:r>
            <a:r>
              <a:rPr lang="en-US" sz="1800" i="1" dirty="0" smtClean="0"/>
              <a:t>non-progressive</a:t>
            </a:r>
            <a:r>
              <a:rPr lang="en-US" sz="1800" dirty="0" smtClean="0"/>
              <a:t> </a:t>
            </a:r>
            <a:r>
              <a:rPr lang="en-US" sz="1800" b="1" dirty="0" smtClean="0"/>
              <a:t>and</a:t>
            </a:r>
            <a:r>
              <a:rPr lang="en-US" sz="1800" dirty="0" smtClean="0"/>
              <a:t> </a:t>
            </a:r>
            <a:r>
              <a:rPr lang="en-US" sz="1800" i="1" dirty="0" smtClean="0"/>
              <a:t>progressive meanings</a:t>
            </a:r>
            <a:r>
              <a:rPr lang="en-US" sz="1800" dirty="0" smtClean="0"/>
              <a:t>.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/>
              <a:t>I </a:t>
            </a:r>
            <a:r>
              <a:rPr lang="en-US" sz="1800" b="1" i="1" dirty="0" smtClean="0">
                <a:solidFill>
                  <a:srgbClr val="0070C0"/>
                </a:solidFill>
              </a:rPr>
              <a:t>think</a:t>
            </a:r>
            <a:r>
              <a:rPr lang="en-US" sz="1800" dirty="0" smtClean="0"/>
              <a:t> that your cousin is very nice (</a:t>
            </a:r>
            <a:r>
              <a:rPr lang="en-US" sz="1800" i="1" dirty="0" smtClean="0"/>
              <a:t>think</a:t>
            </a:r>
            <a:r>
              <a:rPr lang="en-US" sz="1800" dirty="0" smtClean="0"/>
              <a:t> = believe)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/>
              <a:t>I</a:t>
            </a:r>
            <a:r>
              <a:rPr lang="en-US" sz="1800" b="1" i="1" dirty="0" smtClean="0">
                <a:solidFill>
                  <a:srgbClr val="0070C0"/>
                </a:solidFill>
              </a:rPr>
              <a:t>’m thinking </a:t>
            </a:r>
            <a:r>
              <a:rPr lang="en-US" sz="1800" dirty="0" smtClean="0"/>
              <a:t>about my trip to Rome (</a:t>
            </a:r>
            <a:r>
              <a:rPr lang="en-US" sz="1800" i="1" dirty="0" smtClean="0"/>
              <a:t>am thinking </a:t>
            </a:r>
            <a:r>
              <a:rPr lang="en-US" sz="1800" dirty="0" smtClean="0"/>
              <a:t>= thoughts are going around in my mind right now)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644493"/>
              </p:ext>
            </p:extLst>
          </p:nvPr>
        </p:nvGraphicFramePr>
        <p:xfrm>
          <a:off x="1144203" y="2518540"/>
          <a:ext cx="983691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168"/>
                <a:gridCol w="4172990"/>
                <a:gridCol w="467175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Common</a:t>
                      </a:r>
                      <a:r>
                        <a:rPr lang="en-US" baseline="0" dirty="0" smtClean="0"/>
                        <a:t> verbs with both non-progressive and progressive meanings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looks</a:t>
                      </a:r>
                      <a:r>
                        <a:rPr lang="en-US" baseline="0" dirty="0" smtClean="0"/>
                        <a:t> cold outside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is looking</a:t>
                      </a:r>
                      <a:r>
                        <a:rPr lang="en-US" baseline="0" dirty="0" smtClean="0"/>
                        <a:t> out of the window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Jack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appears</a:t>
                      </a:r>
                      <a:r>
                        <a:rPr lang="en-US" baseline="0" dirty="0" smtClean="0"/>
                        <a:t> to be tired today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She’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s appearing</a:t>
                      </a:r>
                      <a:r>
                        <a:rPr lang="en-US" baseline="0" dirty="0" smtClean="0"/>
                        <a:t> on a TV show today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think</a:t>
                      </a:r>
                      <a:r>
                        <a:rPr lang="en-US" baseline="0" dirty="0" smtClean="0"/>
                        <a:t> that Mr. Smith is a good teacher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I’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m thinking</a:t>
                      </a:r>
                      <a:r>
                        <a:rPr lang="en-US" dirty="0" smtClean="0"/>
                        <a:t> about my family right</a:t>
                      </a:r>
                      <a:r>
                        <a:rPr lang="en-US" baseline="0" dirty="0" smtClean="0"/>
                        <a:t> now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feel</a:t>
                      </a:r>
                      <a:r>
                        <a:rPr lang="en-US" baseline="0" dirty="0" smtClean="0"/>
                        <a:t> that Mr. Smith is a good teacher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I’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m feeling</a:t>
                      </a:r>
                      <a:r>
                        <a:rPr lang="en-US" dirty="0" smtClean="0"/>
                        <a:t> a little tired today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I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have</a:t>
                      </a:r>
                      <a:r>
                        <a:rPr lang="en-US" baseline="0" dirty="0" smtClean="0"/>
                        <a:t> a bike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I’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m having</a:t>
                      </a:r>
                      <a:r>
                        <a:rPr lang="en-US" dirty="0" smtClean="0"/>
                        <a:t> a good 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</a:t>
                      </a:r>
                      <a:r>
                        <a:rPr lang="en-US" baseline="0" dirty="0" smtClean="0"/>
                        <a:t> you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see</a:t>
                      </a:r>
                      <a:r>
                        <a:rPr lang="en-US" baseline="0" dirty="0" smtClean="0"/>
                        <a:t> that bird?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doctor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is seeing</a:t>
                      </a:r>
                      <a:r>
                        <a:rPr lang="en-US" dirty="0" smtClean="0"/>
                        <a:t> a patient</a:t>
                      </a:r>
                      <a:r>
                        <a:rPr lang="en-US" baseline="0" dirty="0" smtClean="0"/>
                        <a:t> right now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The soup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tastes</a:t>
                      </a:r>
                      <a:r>
                        <a:rPr lang="en-US" baseline="0" dirty="0" smtClean="0"/>
                        <a:t> salty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chef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is tasting</a:t>
                      </a:r>
                      <a:r>
                        <a:rPr lang="en-US" dirty="0" smtClean="0"/>
                        <a:t> the soup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Something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smells</a:t>
                      </a:r>
                      <a:r>
                        <a:rPr lang="en-US" baseline="0" dirty="0" smtClean="0"/>
                        <a:t> bad. What is it?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is smelling</a:t>
                      </a:r>
                      <a:r>
                        <a:rPr lang="en-US" baseline="0" dirty="0" smtClean="0"/>
                        <a:t> her new perfume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John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loves</a:t>
                      </a:r>
                      <a:r>
                        <a:rPr lang="en-US" dirty="0" smtClean="0"/>
                        <a:t> his baby 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 is enjoying</a:t>
                      </a:r>
                      <a:r>
                        <a:rPr lang="en-US" baseline="0" dirty="0" smtClean="0"/>
                        <a:t> parenthood. He’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s loving </a:t>
                      </a:r>
                      <a:r>
                        <a:rPr lang="en-US" baseline="0" dirty="0" smtClean="0"/>
                        <a:t>it!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Mary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is</a:t>
                      </a:r>
                      <a:r>
                        <a:rPr lang="en-US" dirty="0" smtClean="0"/>
                        <a:t> young,</a:t>
                      </a:r>
                      <a:r>
                        <a:rPr lang="en-US" baseline="0" dirty="0" smtClean="0"/>
                        <a:t> but wise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You’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re being</a:t>
                      </a:r>
                      <a:r>
                        <a:rPr lang="en-US" dirty="0" smtClean="0"/>
                        <a:t> foolish! Go</a:t>
                      </a:r>
                      <a:r>
                        <a:rPr lang="en-US" baseline="0" dirty="0" smtClean="0"/>
                        <a:t> see a doctor!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36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096587" y="374072"/>
            <a:ext cx="9980682" cy="699337"/>
          </a:xfrm>
        </p:spPr>
        <p:txBody>
          <a:bodyPr rtlCol="0"/>
          <a:lstStyle/>
          <a:p>
            <a:pPr algn="ctr"/>
            <a:r>
              <a:rPr lang="en-US" b="1" dirty="0"/>
              <a:t>The 12 Basic English </a:t>
            </a:r>
            <a:r>
              <a:rPr lang="en-US" b="1" dirty="0" smtClean="0"/>
              <a:t>Tenses</a:t>
            </a:r>
            <a:endParaRPr lang="en-US" dirty="0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1096587" y="1999208"/>
            <a:ext cx="3209406" cy="3495502"/>
          </a:xfrm>
        </p:spPr>
        <p:txBody>
          <a:bodyPr rtlCol="0"/>
          <a:lstStyle/>
          <a:p>
            <a:pPr>
              <a:spcBef>
                <a:spcPts val="1200"/>
              </a:spcBef>
            </a:pPr>
            <a:r>
              <a:rPr lang="en-US" b="1" u="sng" dirty="0" smtClean="0"/>
              <a:t>Simple Present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I do</a:t>
            </a:r>
            <a:endParaRPr lang="it-IT" dirty="0"/>
          </a:p>
          <a:p>
            <a:pPr>
              <a:spcBef>
                <a:spcPts val="1200"/>
              </a:spcBef>
            </a:pPr>
            <a:r>
              <a:rPr lang="en-US" b="1" u="sng" dirty="0"/>
              <a:t>Present </a:t>
            </a:r>
            <a:r>
              <a:rPr lang="en-US" b="1" u="sng" dirty="0" smtClean="0"/>
              <a:t>Progressive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I am doing</a:t>
            </a:r>
            <a:endParaRPr lang="it-IT" dirty="0"/>
          </a:p>
          <a:p>
            <a:pPr>
              <a:spcBef>
                <a:spcPts val="1200"/>
              </a:spcBef>
            </a:pPr>
            <a:r>
              <a:rPr lang="en-US" b="1" u="sng" dirty="0"/>
              <a:t>Present Perfect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I have </a:t>
            </a:r>
            <a:r>
              <a:rPr lang="en-US" i="1" dirty="0" smtClean="0"/>
              <a:t>done</a:t>
            </a:r>
          </a:p>
          <a:p>
            <a:pPr>
              <a:spcBef>
                <a:spcPts val="1200"/>
              </a:spcBef>
            </a:pPr>
            <a:r>
              <a:rPr lang="en-US" b="1" u="sng" dirty="0"/>
              <a:t>Present Perfect </a:t>
            </a:r>
            <a:r>
              <a:rPr lang="en-US" b="1" u="sng" dirty="0" smtClean="0"/>
              <a:t>Progressive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I have been doing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contenuto 13"/>
          <p:cNvSpPr txBox="1">
            <a:spLocks/>
          </p:cNvSpPr>
          <p:nvPr/>
        </p:nvSpPr>
        <p:spPr>
          <a:xfrm>
            <a:off x="4707082" y="1993670"/>
            <a:ext cx="3090256" cy="35010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b="1" u="sng" dirty="0" smtClean="0"/>
              <a:t>Simple Past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I did</a:t>
            </a:r>
            <a:endParaRPr lang="it-IT" dirty="0"/>
          </a:p>
          <a:p>
            <a:pPr>
              <a:spcBef>
                <a:spcPts val="1200"/>
              </a:spcBef>
            </a:pPr>
            <a:r>
              <a:rPr lang="en-US" b="1" u="sng" dirty="0"/>
              <a:t>Past </a:t>
            </a:r>
            <a:r>
              <a:rPr lang="en-US" b="1" u="sng" dirty="0" smtClean="0"/>
              <a:t>Progressive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I was doing</a:t>
            </a:r>
            <a:endParaRPr lang="it-IT" dirty="0"/>
          </a:p>
          <a:p>
            <a:pPr>
              <a:spcBef>
                <a:spcPts val="1200"/>
              </a:spcBef>
            </a:pPr>
            <a:r>
              <a:rPr lang="en-US" b="1" u="sng" dirty="0"/>
              <a:t>Past Perfect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I had done</a:t>
            </a:r>
            <a:endParaRPr lang="it-IT" dirty="0"/>
          </a:p>
          <a:p>
            <a:pPr>
              <a:spcBef>
                <a:spcPts val="1200"/>
              </a:spcBef>
            </a:pPr>
            <a:r>
              <a:rPr lang="en-US" b="1" u="sng" dirty="0"/>
              <a:t>Past Perfect </a:t>
            </a:r>
            <a:r>
              <a:rPr lang="en-US" b="1" u="sng" dirty="0" smtClean="0"/>
              <a:t>Progressive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I had been </a:t>
            </a:r>
            <a:r>
              <a:rPr lang="en-US" i="1" dirty="0" smtClean="0"/>
              <a:t>doing</a:t>
            </a:r>
            <a:endParaRPr lang="it-IT" dirty="0"/>
          </a:p>
        </p:txBody>
      </p:sp>
      <p:sp>
        <p:nvSpPr>
          <p:cNvPr id="6" name="Segnaposto contenuto 13"/>
          <p:cNvSpPr>
            <a:spLocks noGrp="1"/>
          </p:cNvSpPr>
          <p:nvPr>
            <p:ph sz="half" idx="1"/>
          </p:nvPr>
        </p:nvSpPr>
        <p:spPr>
          <a:xfrm>
            <a:off x="8032174" y="1993672"/>
            <a:ext cx="3209406" cy="3484419"/>
          </a:xfrm>
        </p:spPr>
        <p:txBody>
          <a:bodyPr rtlCol="0"/>
          <a:lstStyle/>
          <a:p>
            <a:pPr>
              <a:spcBef>
                <a:spcPts val="1200"/>
              </a:spcBef>
            </a:pPr>
            <a:r>
              <a:rPr lang="en-US" b="1" u="sng" dirty="0" smtClean="0"/>
              <a:t>Simple Future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I will do</a:t>
            </a:r>
            <a:endParaRPr lang="it-IT" dirty="0"/>
          </a:p>
          <a:p>
            <a:pPr>
              <a:spcBef>
                <a:spcPts val="1200"/>
              </a:spcBef>
            </a:pPr>
            <a:r>
              <a:rPr lang="en-US" b="1" u="sng" dirty="0"/>
              <a:t>Future </a:t>
            </a:r>
            <a:r>
              <a:rPr lang="en-US" b="1" u="sng" dirty="0" smtClean="0"/>
              <a:t>Progressive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I will be doing</a:t>
            </a:r>
            <a:endParaRPr lang="it-IT" dirty="0"/>
          </a:p>
          <a:p>
            <a:pPr>
              <a:spcBef>
                <a:spcPts val="1200"/>
              </a:spcBef>
            </a:pPr>
            <a:r>
              <a:rPr lang="en-US" b="1" u="sng" dirty="0"/>
              <a:t>Future Perfect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I will have done</a:t>
            </a:r>
            <a:endParaRPr lang="it-IT" dirty="0"/>
          </a:p>
          <a:p>
            <a:pPr>
              <a:spcBef>
                <a:spcPts val="1200"/>
              </a:spcBef>
            </a:pPr>
            <a:r>
              <a:rPr lang="en-US" b="1" u="sng" dirty="0"/>
              <a:t>Future Perfect </a:t>
            </a:r>
            <a:r>
              <a:rPr lang="en-US" b="1" u="sng" dirty="0" smtClean="0"/>
              <a:t>Progressive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I will have been doing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 dirty="0" smtClean="0"/>
              <a:t>Simple Present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The simple </a:t>
            </a:r>
            <a:r>
              <a:rPr lang="en-US" dirty="0"/>
              <a:t>p</a:t>
            </a:r>
            <a:r>
              <a:rPr lang="en-US" dirty="0" smtClean="0"/>
              <a:t>resent says that something was true in the past, is true in the present, and will be true in the future.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It expresses </a:t>
            </a:r>
            <a:r>
              <a:rPr lang="en-US" b="1" i="1" dirty="0" smtClean="0"/>
              <a:t>general statements of fact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i="1" dirty="0" smtClean="0"/>
              <a:t>general truths</a:t>
            </a:r>
            <a:r>
              <a:rPr lang="en-US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Water </a:t>
            </a:r>
            <a:r>
              <a:rPr lang="en-US" b="1" dirty="0" smtClean="0">
                <a:solidFill>
                  <a:srgbClr val="996633"/>
                </a:solidFill>
              </a:rPr>
              <a:t>consists</a:t>
            </a:r>
            <a:r>
              <a:rPr lang="en-US" dirty="0" smtClean="0"/>
              <a:t> of hydrogen and oxygen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The average person </a:t>
            </a:r>
            <a:r>
              <a:rPr lang="en-US" b="1" dirty="0" smtClean="0">
                <a:solidFill>
                  <a:srgbClr val="996633"/>
                </a:solidFill>
              </a:rPr>
              <a:t>breathes</a:t>
            </a:r>
            <a:r>
              <a:rPr lang="en-US" dirty="0" smtClean="0"/>
              <a:t> 21,600 times a day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The world </a:t>
            </a:r>
            <a:r>
              <a:rPr lang="en-US" b="1" dirty="0" smtClean="0">
                <a:solidFill>
                  <a:srgbClr val="996633"/>
                </a:solidFill>
              </a:rPr>
              <a:t>is</a:t>
            </a:r>
            <a:r>
              <a:rPr lang="en-US" dirty="0" smtClean="0"/>
              <a:t> round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The simple present is used to express </a:t>
            </a:r>
            <a:r>
              <a:rPr lang="en-US" b="1" i="1" dirty="0" smtClean="0"/>
              <a:t>habitual or everyday activities</a:t>
            </a:r>
            <a:r>
              <a:rPr lang="en-US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 </a:t>
            </a:r>
            <a:r>
              <a:rPr lang="en-US" b="1" dirty="0" smtClean="0">
                <a:solidFill>
                  <a:srgbClr val="996633"/>
                </a:solidFill>
              </a:rPr>
              <a:t>get</a:t>
            </a:r>
            <a:r>
              <a:rPr lang="en-US" dirty="0" smtClean="0"/>
              <a:t> up at seven </a:t>
            </a:r>
            <a:r>
              <a:rPr lang="en-US" i="1" dirty="0" smtClean="0"/>
              <a:t>every morning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 </a:t>
            </a:r>
            <a:r>
              <a:rPr lang="en-US" i="1" dirty="0" smtClean="0"/>
              <a:t>always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996633"/>
                </a:solidFill>
              </a:rPr>
              <a:t>eat</a:t>
            </a:r>
            <a:r>
              <a:rPr lang="en-US" dirty="0" smtClean="0"/>
              <a:t> a salad for lunch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" dirty="0"/>
              <a:t>Present Progressive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The present progressive expresses an activity that is </a:t>
            </a:r>
            <a:r>
              <a:rPr lang="en-US" b="1" i="1" dirty="0" smtClean="0"/>
              <a:t>in progress at the moment of speaking</a:t>
            </a:r>
            <a:r>
              <a:rPr lang="en-US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The students </a:t>
            </a:r>
            <a:r>
              <a:rPr lang="en-US" b="1" dirty="0" smtClean="0">
                <a:solidFill>
                  <a:srgbClr val="996633"/>
                </a:solidFill>
              </a:rPr>
              <a:t>are sitting</a:t>
            </a:r>
            <a:r>
              <a:rPr lang="en-US" dirty="0" smtClean="0"/>
              <a:t> at their desks right now.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The present progressive is a </a:t>
            </a:r>
            <a:r>
              <a:rPr lang="en-US" i="1" dirty="0" smtClean="0"/>
              <a:t>temporary</a:t>
            </a:r>
            <a:r>
              <a:rPr lang="en-US" dirty="0" smtClean="0"/>
              <a:t> activity that began in the past, is continuing at present, and will probably end at some point in the future.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 need an umbrella because </a:t>
            </a:r>
            <a:r>
              <a:rPr lang="en-US" b="1" dirty="0" smtClean="0">
                <a:solidFill>
                  <a:srgbClr val="996633"/>
                </a:solidFill>
              </a:rPr>
              <a:t>it is raining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996633"/>
                </a:solidFill>
              </a:rPr>
              <a:t>I am taking </a:t>
            </a:r>
            <a:r>
              <a:rPr lang="en-US" dirty="0" smtClean="0"/>
              <a:t>five courses this semester.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6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 dirty="0" smtClean="0"/>
              <a:t>Simple Present and Present Progressive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9838" y="1608513"/>
            <a:ext cx="9982200" cy="496685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Simple Present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	       now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past          </a:t>
            </a:r>
            <a:r>
              <a:rPr lang="en-US" b="1" dirty="0" smtClean="0">
                <a:solidFill>
                  <a:srgbClr val="FF0000"/>
                </a:solidFill>
              </a:rPr>
              <a:t>XXXXXXXXXXXXXXXX</a:t>
            </a:r>
            <a:r>
              <a:rPr lang="en-US" dirty="0" smtClean="0"/>
              <a:t>           future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Present Progressive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    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               </a:t>
            </a:r>
            <a:r>
              <a:rPr lang="en-US" b="1" dirty="0" err="1" smtClean="0">
                <a:solidFill>
                  <a:srgbClr val="FF0000"/>
                </a:solidFill>
              </a:rPr>
              <a:t>X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start	        now	 finish?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---------------------------------------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…in progress…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cxnSp>
        <p:nvCxnSpPr>
          <p:cNvPr id="10" name="Connettore 2 9"/>
          <p:cNvCxnSpPr/>
          <p:nvPr/>
        </p:nvCxnSpPr>
        <p:spPr>
          <a:xfrm>
            <a:off x="1770611" y="2834640"/>
            <a:ext cx="3832168" cy="831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3665912" y="2460567"/>
            <a:ext cx="1" cy="79802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1870366" y="4937760"/>
            <a:ext cx="3765663" cy="8315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3699164" y="4380807"/>
            <a:ext cx="0" cy="5320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3699164" y="4929448"/>
            <a:ext cx="2" cy="59851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5640185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5353397" y="6059980"/>
            <a:ext cx="174567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756" y="27432"/>
            <a:ext cx="9980682" cy="1096962"/>
          </a:xfrm>
        </p:spPr>
        <p:txBody>
          <a:bodyPr rtlCol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" sz="2700" dirty="0" smtClean="0"/>
              <a:t>Exercises</a:t>
            </a:r>
            <a:r>
              <a:rPr lang="it" dirty="0" smtClean="0"/>
              <a:t/>
            </a:r>
            <a:br>
              <a:rPr lang="it" dirty="0" smtClean="0"/>
            </a:br>
            <a:r>
              <a:rPr lang="en-US" sz="2000" dirty="0" smtClean="0"/>
              <a:t>Complete </a:t>
            </a:r>
            <a:r>
              <a:rPr lang="en-US" sz="2000" dirty="0"/>
              <a:t>the sentences. Use the simple present or the present progressive of the verbs in parentheses</a:t>
            </a:r>
            <a:r>
              <a:rPr lang="en-US" sz="2000" dirty="0" smtClean="0"/>
              <a:t>: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92289" y="1384070"/>
            <a:ext cx="99087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7188"/>
            <a:r>
              <a:rPr lang="en-US" dirty="0" smtClean="0"/>
              <a:t>1)	a. Kristin is in the shower. She (wash)  ___________________ her hair.</a:t>
            </a:r>
          </a:p>
          <a:p>
            <a:pPr defTabSz="357188"/>
            <a:r>
              <a:rPr lang="en-US" dirty="0" smtClean="0"/>
              <a:t>	b. Kristin (wash) ________________ her hair every other day or so.</a:t>
            </a:r>
          </a:p>
          <a:p>
            <a:pPr defTabSz="357188"/>
            <a:endParaRPr lang="en-US" sz="1200" dirty="0"/>
          </a:p>
          <a:p>
            <a:pPr defTabSz="357188"/>
            <a:r>
              <a:rPr lang="en-US" dirty="0" smtClean="0"/>
              <a:t>2)	a. Tony usually (sit) _________________ in the front row during class.</a:t>
            </a:r>
          </a:p>
          <a:p>
            <a:pPr defTabSz="357188"/>
            <a:r>
              <a:rPr lang="en-US" dirty="0"/>
              <a:t>	</a:t>
            </a:r>
            <a:r>
              <a:rPr lang="en-US" dirty="0" smtClean="0"/>
              <a:t>b. Today he (sit) ____________________ in the last row.</a:t>
            </a:r>
          </a:p>
          <a:p>
            <a:pPr defTabSz="357188"/>
            <a:endParaRPr lang="en-US" sz="1200" dirty="0"/>
          </a:p>
          <a:p>
            <a:pPr marL="342900" indent="-342900" defTabSz="357188">
              <a:buAutoNum type="arabicParenR" startAt="3"/>
            </a:pPr>
            <a:r>
              <a:rPr lang="en-US" dirty="0" smtClean="0"/>
              <a:t>a. Andrew (work) __________________ the night shifts on weekends.</a:t>
            </a:r>
          </a:p>
          <a:p>
            <a:pPr defTabSz="357188"/>
            <a:r>
              <a:rPr lang="en-US" dirty="0"/>
              <a:t>	</a:t>
            </a:r>
            <a:r>
              <a:rPr lang="en-US" dirty="0" smtClean="0"/>
              <a:t>b. He’s not home now. He (work) _____________________ a double shift.</a:t>
            </a:r>
          </a:p>
          <a:p>
            <a:pPr defTabSz="357188"/>
            <a:endParaRPr lang="en-US" sz="1200" dirty="0"/>
          </a:p>
          <a:p>
            <a:pPr marL="342900" indent="-342900" defTabSz="357188">
              <a:buAutoNum type="arabicParenR" startAt="4"/>
            </a:pPr>
            <a:r>
              <a:rPr lang="en-US" dirty="0" smtClean="0"/>
              <a:t>a. After six days of rain, I’m glad that the sun (shine) ____________________.</a:t>
            </a:r>
          </a:p>
          <a:p>
            <a:pPr defTabSz="357188"/>
            <a:r>
              <a:rPr lang="en-US" dirty="0"/>
              <a:t>	</a:t>
            </a:r>
            <a:r>
              <a:rPr lang="en-US" dirty="0" smtClean="0"/>
              <a:t>b. Every morning, the sun (shine) ______________ in my bedroom window and (wake) 	</a:t>
            </a:r>
            <a:r>
              <a:rPr lang="en-US" sz="1200" dirty="0" smtClean="0"/>
              <a:t>________________</a:t>
            </a:r>
            <a:r>
              <a:rPr lang="en-US" dirty="0" smtClean="0"/>
              <a:t> me up.</a:t>
            </a:r>
          </a:p>
          <a:p>
            <a:pPr defTabSz="357188"/>
            <a:endParaRPr lang="en-US" sz="1200" dirty="0" smtClean="0"/>
          </a:p>
          <a:p>
            <a:pPr marL="342900" indent="-342900" defTabSz="357188">
              <a:buAutoNum type="arabicParenR" startAt="5"/>
            </a:pPr>
            <a:r>
              <a:rPr lang="en-US" dirty="0" smtClean="0"/>
              <a:t>a. Babies (grow) ________________ very quickly. Newborn babies are very different from three-month olds.</a:t>
            </a:r>
          </a:p>
          <a:p>
            <a:pPr defTabSz="357188"/>
            <a:r>
              <a:rPr lang="en-US" dirty="0"/>
              <a:t>	</a:t>
            </a:r>
            <a:r>
              <a:rPr lang="en-US" dirty="0" smtClean="0"/>
              <a:t>b. Your baby (grow) ________________ so fast. She isn’t a newborn anymore!</a:t>
            </a:r>
          </a:p>
          <a:p>
            <a:pPr defTabSz="357188"/>
            <a:endParaRPr lang="en-US" sz="1200" dirty="0"/>
          </a:p>
          <a:p>
            <a:pPr marL="342900" indent="-342900" defTabSz="357188">
              <a:buAutoNum type="arabicParenR" startAt="6"/>
            </a:pPr>
            <a:r>
              <a:rPr lang="en-US" dirty="0" smtClean="0"/>
              <a:t>a. Please, be quiet. I (try) _____________ to concentrate on my math homework.</a:t>
            </a:r>
          </a:p>
          <a:p>
            <a:pPr defTabSz="357188"/>
            <a:r>
              <a:rPr lang="en-US" dirty="0"/>
              <a:t>	</a:t>
            </a:r>
            <a:r>
              <a:rPr lang="en-US" dirty="0" smtClean="0"/>
              <a:t>b. Each day, our math teacher (try) ______________ to explain the material clearly, but I am</a:t>
            </a:r>
          </a:p>
          <a:p>
            <a:pPr defTabSz="357188"/>
            <a:r>
              <a:rPr lang="en-US" dirty="0"/>
              <a:t>	</a:t>
            </a:r>
            <a:r>
              <a:rPr lang="en-US" dirty="0" smtClean="0"/>
              <a:t>very confused.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 dirty="0" smtClean="0"/>
              <a:t>Simple Present and Present Progressive: affirmative, negative, question forms</a:t>
            </a:r>
            <a:endParaRPr lang="en-US" dirty="0"/>
          </a:p>
        </p:txBody>
      </p:sp>
      <p:graphicFrame>
        <p:nvGraphicFramePr>
          <p:cNvPr id="3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109459"/>
              </p:ext>
            </p:extLst>
          </p:nvPr>
        </p:nvGraphicFramePr>
        <p:xfrm>
          <a:off x="1063335" y="1975104"/>
          <a:ext cx="10075719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573"/>
                <a:gridCol w="3358573"/>
                <a:gridCol w="33585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Simple 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Progressive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AFFIRMATIVE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747713">
                        <a:tabLst>
                          <a:tab pos="2332038" algn="l"/>
                        </a:tabLst>
                      </a:pPr>
                      <a:r>
                        <a:rPr lang="en-US" dirty="0" smtClean="0"/>
                        <a:t>I</a:t>
                      </a:r>
                      <a:r>
                        <a:rPr lang="en-US" baseline="0" dirty="0" smtClean="0"/>
                        <a:t>                                        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h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elp</a:t>
                      </a:r>
                    </a:p>
                    <a:p>
                      <a:r>
                        <a:rPr lang="en-US" dirty="0" smtClean="0"/>
                        <a:t>You,</a:t>
                      </a:r>
                      <a:r>
                        <a:rPr lang="en-US" baseline="0" dirty="0" smtClean="0"/>
                        <a:t> We, They                 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help</a:t>
                      </a:r>
                    </a:p>
                    <a:p>
                      <a:r>
                        <a:rPr lang="en-US" baseline="0" dirty="0" smtClean="0"/>
                        <a:t>He/She/It                        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helps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                           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am helping</a:t>
                      </a:r>
                    </a:p>
                    <a:p>
                      <a:r>
                        <a:rPr lang="en-US" dirty="0" smtClean="0"/>
                        <a:t>You, We,</a:t>
                      </a:r>
                      <a:r>
                        <a:rPr lang="en-US" baseline="0" dirty="0" smtClean="0"/>
                        <a:t> they       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are helping</a:t>
                      </a:r>
                    </a:p>
                    <a:p>
                      <a:r>
                        <a:rPr lang="en-US" baseline="0" dirty="0" smtClean="0"/>
                        <a:t>He/She/It                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is helping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NEGATIVE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747713">
                        <a:tabLst>
                          <a:tab pos="2332038" algn="l"/>
                        </a:tabLst>
                      </a:pPr>
                      <a:r>
                        <a:rPr lang="en-US" dirty="0" smtClean="0"/>
                        <a:t>I</a:t>
                      </a:r>
                      <a:r>
                        <a:rPr lang="en-US" baseline="0" dirty="0" smtClean="0"/>
                        <a:t>                              do not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h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elp</a:t>
                      </a:r>
                    </a:p>
                    <a:p>
                      <a:r>
                        <a:rPr lang="en-US" dirty="0" smtClean="0"/>
                        <a:t>You,</a:t>
                      </a:r>
                      <a:r>
                        <a:rPr lang="en-US" baseline="0" dirty="0" smtClean="0"/>
                        <a:t> We, They       do not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help</a:t>
                      </a:r>
                    </a:p>
                    <a:p>
                      <a:r>
                        <a:rPr lang="en-US" baseline="0" dirty="0" smtClean="0"/>
                        <a:t>He/She/It            does not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help</a:t>
                      </a:r>
                      <a:endParaRPr lang="en-US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                    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am not helping</a:t>
                      </a:r>
                    </a:p>
                    <a:p>
                      <a:r>
                        <a:rPr lang="en-US" dirty="0" smtClean="0"/>
                        <a:t>You, We,</a:t>
                      </a:r>
                      <a:r>
                        <a:rPr lang="en-US" baseline="0" dirty="0" smtClean="0"/>
                        <a:t> they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are not helping</a:t>
                      </a:r>
                    </a:p>
                    <a:p>
                      <a:r>
                        <a:rPr lang="en-US" baseline="0" dirty="0" smtClean="0"/>
                        <a:t>He/She/It          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is not helping</a:t>
                      </a:r>
                      <a:endParaRPr lang="en-US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QUESTION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 I                                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help?</a:t>
                      </a:r>
                    </a:p>
                    <a:p>
                      <a:r>
                        <a:rPr lang="en-US" dirty="0" smtClean="0"/>
                        <a:t>Do</a:t>
                      </a:r>
                      <a:r>
                        <a:rPr lang="en-US" baseline="0" dirty="0" smtClean="0"/>
                        <a:t> you, we, they            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help?</a:t>
                      </a:r>
                      <a:endParaRPr lang="en-US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baseline="0" dirty="0" smtClean="0"/>
                        <a:t>Does he/she/it               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help?</a:t>
                      </a:r>
                      <a:endParaRPr lang="en-US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baseline="0" dirty="0" smtClean="0"/>
                        <a:t>When do I                      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help?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 I                          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helping?</a:t>
                      </a:r>
                    </a:p>
                    <a:p>
                      <a:r>
                        <a:rPr lang="en-US" dirty="0" smtClean="0"/>
                        <a:t>Are</a:t>
                      </a:r>
                      <a:r>
                        <a:rPr lang="en-US" baseline="0" dirty="0" smtClean="0"/>
                        <a:t> you, we, they     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helping?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Is he/she/it                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helping?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When am I                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helping?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73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756" y="27432"/>
            <a:ext cx="9980682" cy="1096962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it" sz="2700" dirty="0" smtClean="0"/>
              <a:t>Exercises</a:t>
            </a:r>
            <a:r>
              <a:rPr lang="it" dirty="0" smtClean="0"/>
              <a:t/>
            </a:r>
            <a:br>
              <a:rPr lang="it" dirty="0" smtClean="0"/>
            </a:br>
            <a:r>
              <a:rPr lang="en-US" sz="2000" dirty="0" smtClean="0"/>
              <a:t>Complete </a:t>
            </a:r>
            <a:r>
              <a:rPr lang="en-US" sz="2000" dirty="0"/>
              <a:t>the </a:t>
            </a:r>
            <a:r>
              <a:rPr lang="en-US" sz="2000" dirty="0" smtClean="0"/>
              <a:t>sentences</a:t>
            </a:r>
            <a:r>
              <a:rPr lang="en-US" sz="2000" dirty="0"/>
              <a:t> </a:t>
            </a:r>
            <a:r>
              <a:rPr lang="en-US" sz="2000" dirty="0" smtClean="0"/>
              <a:t>with </a:t>
            </a:r>
            <a:r>
              <a:rPr lang="en-US" sz="2000" b="1" dirty="0" smtClean="0"/>
              <a:t>Do</a:t>
            </a:r>
            <a:r>
              <a:rPr lang="en-US" sz="2000" dirty="0" smtClean="0"/>
              <a:t>, </a:t>
            </a:r>
            <a:r>
              <a:rPr lang="en-US" sz="2000" b="1" dirty="0" smtClean="0"/>
              <a:t>Does</a:t>
            </a:r>
            <a:r>
              <a:rPr lang="en-US" sz="2000" dirty="0" smtClean="0"/>
              <a:t>, </a:t>
            </a:r>
            <a:r>
              <a:rPr lang="en-US" sz="2000" b="1" dirty="0" smtClean="0"/>
              <a:t>Is</a:t>
            </a:r>
            <a:r>
              <a:rPr lang="en-US" sz="2000" dirty="0" smtClean="0"/>
              <a:t> or </a:t>
            </a:r>
            <a:r>
              <a:rPr lang="en-US" sz="2000" b="1" dirty="0" smtClean="0"/>
              <a:t>Are</a:t>
            </a:r>
            <a:endParaRPr lang="en-US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88136" y="1591056"/>
            <a:ext cx="10030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an airplane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________________ you ready for takeoff?</a:t>
            </a:r>
          </a:p>
          <a:p>
            <a:pPr marL="342900" indent="-342900">
              <a:buAutoNum type="arabicPeriod"/>
            </a:pPr>
            <a:r>
              <a:rPr lang="en-US" dirty="0" smtClean="0"/>
              <a:t>________________ the plane taking off soon?</a:t>
            </a:r>
          </a:p>
          <a:p>
            <a:pPr marL="342900" indent="-342900">
              <a:buAutoNum type="arabicPeriod"/>
            </a:pPr>
            <a:r>
              <a:rPr lang="en-US" dirty="0" smtClean="0"/>
              <a:t>________________ you nervous?</a:t>
            </a:r>
          </a:p>
          <a:p>
            <a:pPr marL="342900" indent="-342900">
              <a:buAutoNum type="arabicPeriod"/>
            </a:pPr>
            <a:r>
              <a:rPr lang="en-US" dirty="0" smtClean="0"/>
              <a:t>________________ you have your seat belt on?</a:t>
            </a:r>
          </a:p>
          <a:p>
            <a:pPr marL="342900" indent="-342900">
              <a:buAutoNum type="arabicPeriod"/>
            </a:pPr>
            <a:r>
              <a:rPr lang="en-US" dirty="0" smtClean="0"/>
              <a:t>________________ the seats comfortable?</a:t>
            </a:r>
          </a:p>
          <a:p>
            <a:pPr marL="342900" indent="-342900">
              <a:buAutoNum type="arabicPeriod"/>
            </a:pPr>
            <a:r>
              <a:rPr lang="en-US" dirty="0" smtClean="0"/>
              <a:t>________________ your seat comfortable?</a:t>
            </a:r>
          </a:p>
          <a:p>
            <a:pPr marL="342900" indent="-342900">
              <a:buAutoNum type="arabicPeriod"/>
            </a:pPr>
            <a:r>
              <a:rPr lang="en-US" dirty="0" smtClean="0"/>
              <a:t>________________ the seat go back more?</a:t>
            </a:r>
          </a:p>
          <a:p>
            <a:pPr marL="342900" indent="-342900">
              <a:buAutoNum type="arabicPeriod"/>
            </a:pPr>
            <a:r>
              <a:rPr lang="en-US" dirty="0" smtClean="0"/>
              <a:t>________________ they serve food on this flight?</a:t>
            </a:r>
          </a:p>
          <a:p>
            <a:pPr marL="342900" indent="-342900">
              <a:buAutoNum type="arabicPeriod"/>
            </a:pPr>
            <a:r>
              <a:rPr lang="en-US" dirty="0" smtClean="0"/>
              <a:t>________________ the movie beginning?</a:t>
            </a:r>
          </a:p>
          <a:p>
            <a:pPr marL="342900" indent="-342900">
              <a:buAutoNum type="arabicPeriod"/>
            </a:pPr>
            <a:r>
              <a:rPr lang="en-US" dirty="0" smtClean="0"/>
              <a:t>________________ you like to fly?</a:t>
            </a:r>
          </a:p>
          <a:p>
            <a:pPr marL="342900" indent="-342900">
              <a:buAutoNum type="arabicPeriod"/>
            </a:pPr>
            <a:r>
              <a:rPr lang="en-US" dirty="0" smtClean="0"/>
              <a:t>________________ the co-pilot flying the plane?</a:t>
            </a:r>
          </a:p>
          <a:p>
            <a:pPr marL="342900" indent="-342900">
              <a:buAutoNum type="arabicPeriod"/>
            </a:pPr>
            <a:r>
              <a:rPr lang="en-US" dirty="0" smtClean="0"/>
              <a:t>________________ the co-pilot sleep during the flight?</a:t>
            </a:r>
          </a:p>
          <a:p>
            <a:pPr marL="342900" indent="-342900">
              <a:buAutoNum type="arabicPeriod"/>
            </a:pPr>
            <a:r>
              <a:rPr lang="en-US" dirty="0" smtClean="0"/>
              <a:t>________________ the pilots sleep during the flight?</a:t>
            </a:r>
          </a:p>
          <a:p>
            <a:pPr marL="342900" indent="-342900">
              <a:buAutoNum type="arabicPeriod"/>
            </a:pPr>
            <a:r>
              <a:rPr lang="en-US" dirty="0" smtClean="0"/>
              <a:t>________________ the plane on autopilot?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9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40" y="0"/>
            <a:ext cx="7004536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cumentazione accade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51_TF03431380_TF03431380.potx" id="{F752DA82-D50A-4AE0-8DD8-25DD4AAFB5E8}" vid="{140E91C9-CCE7-4C34-B3F5-184A9FB2C478}"/>
    </a:ext>
  </a:extLst>
</a:theme>
</file>

<file path=ppt/theme/theme2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microsoft.com/office/2006/documentManagement/types"/>
    <ds:schemaRef ds:uri="4873beb7-5857-4685-be1f-d57550cc96cc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accademica, schema con righe verticali e nastro (widescreen)</Template>
  <TotalTime>0</TotalTime>
  <Words>693</Words>
  <Application>Microsoft Office PowerPoint</Application>
  <PresentationFormat>Widescreen</PresentationFormat>
  <Paragraphs>199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Euphemia</vt:lpstr>
      <vt:lpstr>Plantagenet Cherokee</vt:lpstr>
      <vt:lpstr>Wingdings</vt:lpstr>
      <vt:lpstr>Documentazione accademica 16x9</vt:lpstr>
      <vt:lpstr>Presentazione standard di PowerPoint</vt:lpstr>
      <vt:lpstr>The 12 Basic English Tenses</vt:lpstr>
      <vt:lpstr>Simple Present</vt:lpstr>
      <vt:lpstr>Present Progressive</vt:lpstr>
      <vt:lpstr>Simple Present and Present Progressive</vt:lpstr>
      <vt:lpstr>Exercises Complete the sentences. Use the simple present or the present progressive of the verbs in parentheses:</vt:lpstr>
      <vt:lpstr>Simple Present and Present Progressive: affirmative, negative, question forms</vt:lpstr>
      <vt:lpstr>Exercises Complete the sentences with Do, Does, Is or Are</vt:lpstr>
      <vt:lpstr>Presentazione standard di PowerPoint</vt:lpstr>
      <vt:lpstr>Verbs not usually used in the progressive (stative verbs)</vt:lpstr>
      <vt:lpstr>Stative verbs that can be used in progressive tenses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2020-10-26T18:26:15Z</dcterms:created>
  <dcterms:modified xsi:type="dcterms:W3CDTF">2022-03-28T19:08:15Z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