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4" r:id="rId4"/>
    <p:sldId id="266" r:id="rId5"/>
    <p:sldId id="280" r:id="rId6"/>
    <p:sldId id="282" r:id="rId7"/>
    <p:sldId id="274" r:id="rId8"/>
    <p:sldId id="276" r:id="rId9"/>
    <p:sldId id="281" r:id="rId10"/>
    <p:sldId id="257" r:id="rId11"/>
    <p:sldId id="284" r:id="rId12"/>
    <p:sldId id="278" r:id="rId13"/>
    <p:sldId id="269" r:id="rId14"/>
    <p:sldId id="270" r:id="rId15"/>
    <p:sldId id="273" r:id="rId16"/>
    <p:sldId id="283" r:id="rId17"/>
    <p:sldId id="279" r:id="rId18"/>
    <p:sldId id="268" r:id="rId19"/>
    <p:sldId id="285" r:id="rId20"/>
    <p:sldId id="277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837B"/>
    <a:srgbClr val="AB5D53"/>
    <a:srgbClr val="B75447"/>
    <a:srgbClr val="B24340"/>
    <a:srgbClr val="B55A3D"/>
    <a:srgbClr val="C1514B"/>
    <a:srgbClr val="B64A30"/>
    <a:srgbClr val="B6664A"/>
    <a:srgbClr val="CF8783"/>
    <a:srgbClr val="DC9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Documento_di_Microsoft_Word3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Documento_di_Microsoft_Word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Documento_di_Microsoft_Word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6" y="1404851"/>
            <a:ext cx="6829421" cy="41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1359"/>
          </a:xfrm>
        </p:spPr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sz="3600" b="1" dirty="0" smtClean="0"/>
              <a:t>Future Perfect</a:t>
            </a:r>
            <a:endParaRPr lang="en-US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781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future perfect </a:t>
            </a:r>
            <a:r>
              <a:rPr lang="en-US" dirty="0"/>
              <a:t>expresses an action that will be </a:t>
            </a:r>
            <a:r>
              <a:rPr lang="en-US" b="1" dirty="0"/>
              <a:t>finished</a:t>
            </a:r>
            <a:r>
              <a:rPr lang="en-US" dirty="0"/>
              <a:t> at a </a:t>
            </a:r>
            <a:r>
              <a:rPr lang="en-US" dirty="0" smtClean="0"/>
              <a:t>certain time </a:t>
            </a:r>
            <a:r>
              <a:rPr lang="en-US" dirty="0"/>
              <a:t>in the future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It also expresses an action </a:t>
            </a:r>
            <a:r>
              <a:rPr lang="en-US" dirty="0"/>
              <a:t>in the future </a:t>
            </a:r>
            <a:r>
              <a:rPr lang="en-US" b="1" dirty="0"/>
              <a:t>before</a:t>
            </a:r>
            <a:r>
              <a:rPr lang="en-US" dirty="0"/>
              <a:t> another action in the future. This is the </a:t>
            </a:r>
            <a:r>
              <a:rPr lang="en-US" b="1" dirty="0"/>
              <a:t>past in the </a:t>
            </a:r>
            <a:r>
              <a:rPr lang="en-US" b="1" dirty="0" smtClean="0"/>
              <a:t>future</a:t>
            </a:r>
            <a:r>
              <a:rPr lang="en-US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i="1" dirty="0"/>
              <a:t>The train will leave the station at 9am. You will arrive at the station at 9.15am. When you arrive, the train </a:t>
            </a:r>
            <a:r>
              <a:rPr lang="en-US" b="1" i="1" dirty="0"/>
              <a:t>will have left</a:t>
            </a:r>
            <a:r>
              <a:rPr lang="en-US" i="1" dirty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1359"/>
          </a:xfrm>
        </p:spPr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sz="3600" b="1" dirty="0" smtClean="0"/>
              <a:t>Future Perfect</a:t>
            </a:r>
            <a:endParaRPr lang="en-US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7810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use the future perfect to indicate the </a:t>
            </a:r>
            <a:r>
              <a:rPr lang="en-US" b="1" dirty="0"/>
              <a:t>duration</a:t>
            </a:r>
            <a:r>
              <a:rPr lang="en-US" dirty="0"/>
              <a:t> of an action that starts before and continues up to another action </a:t>
            </a:r>
            <a:r>
              <a:rPr lang="en-US" dirty="0" smtClean="0"/>
              <a:t>(or time) </a:t>
            </a:r>
            <a:r>
              <a:rPr lang="en-US" dirty="0"/>
              <a:t>in the future. Usually we need '</a:t>
            </a:r>
            <a:r>
              <a:rPr lang="en-US" i="1" dirty="0"/>
              <a:t>for</a:t>
            </a:r>
            <a:r>
              <a:rPr lang="en-US" dirty="0"/>
              <a:t>'. 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</a:t>
            </a:r>
            <a:r>
              <a:rPr lang="en-US" dirty="0"/>
              <a:t>often use the future perfect </a:t>
            </a:r>
            <a:r>
              <a:rPr lang="en-US" dirty="0" smtClean="0"/>
              <a:t>with</a:t>
            </a:r>
            <a:r>
              <a:rPr lang="en-US" dirty="0"/>
              <a:t> </a:t>
            </a:r>
            <a:r>
              <a:rPr lang="en-US" b="1" dirty="0"/>
              <a:t>stative verbs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i="1" dirty="0"/>
              <a:t>At 4 o'clock, I'll have been in this office for 24 hours.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use the future perfect with a future time word, (and often with '</a:t>
            </a:r>
            <a:r>
              <a:rPr lang="en-US" i="1" dirty="0"/>
              <a:t>by</a:t>
            </a:r>
            <a:r>
              <a:rPr lang="en-US" dirty="0"/>
              <a:t>') to talk about an action </a:t>
            </a:r>
            <a:r>
              <a:rPr lang="en-US" u="sng" dirty="0"/>
              <a:t>that will finish</a:t>
            </a:r>
            <a:r>
              <a:rPr lang="en-US" dirty="0"/>
              <a:t> </a:t>
            </a:r>
            <a:r>
              <a:rPr lang="en-US" b="1" dirty="0"/>
              <a:t>before</a:t>
            </a:r>
            <a:r>
              <a:rPr lang="en-US" dirty="0"/>
              <a:t> a certain time in the future, but we don't know </a:t>
            </a:r>
            <a:r>
              <a:rPr lang="en-US" b="1" dirty="0"/>
              <a:t>exactly</a:t>
            </a: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i="1" dirty="0"/>
              <a:t>By 10 o'clock, I will have finished my homework. </a:t>
            </a:r>
            <a:r>
              <a:rPr lang="en-US" dirty="0"/>
              <a:t>(= I will finish my homework some time before 10, but we don't know exactly </a:t>
            </a:r>
            <a:r>
              <a:rPr lang="en-US" dirty="0" smtClean="0"/>
              <a:t>when).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1359"/>
          </a:xfrm>
        </p:spPr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sz="3600" b="1" dirty="0" smtClean="0"/>
              <a:t>Future Perfect</a:t>
            </a:r>
            <a:endParaRPr lang="en-US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781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It is possible to sometimes </a:t>
            </a:r>
            <a:r>
              <a:rPr lang="en-US" dirty="0"/>
              <a:t>think of the Future Perfect </a:t>
            </a:r>
            <a:r>
              <a:rPr lang="en-US" dirty="0" smtClean="0"/>
              <a:t>like </a:t>
            </a:r>
            <a:r>
              <a:rPr lang="en-US" dirty="0"/>
              <a:t>the Present </a:t>
            </a:r>
            <a:r>
              <a:rPr lang="en-US" dirty="0" smtClean="0"/>
              <a:t>Perfect, </a:t>
            </a:r>
            <a:r>
              <a:rPr lang="en-US" dirty="0"/>
              <a:t>but instead of </a:t>
            </a:r>
            <a:r>
              <a:rPr lang="en-US" dirty="0" smtClean="0"/>
              <a:t>the viewpoint </a:t>
            </a:r>
            <a:r>
              <a:rPr lang="en-US" dirty="0"/>
              <a:t>being in the present, it is in the </a:t>
            </a:r>
            <a:r>
              <a:rPr lang="en-US" b="1" dirty="0" smtClean="0"/>
              <a:t>future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You can call me at work at 8am. I </a:t>
            </a:r>
            <a:r>
              <a:rPr lang="en-US" b="1" dirty="0"/>
              <a:t>will have arrived</a:t>
            </a:r>
            <a:r>
              <a:rPr lang="en-US" dirty="0"/>
              <a:t> at the office by 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will be tired when they arrive. They </a:t>
            </a:r>
            <a:r>
              <a:rPr lang="en-US" b="1" dirty="0"/>
              <a:t>will</a:t>
            </a:r>
            <a:r>
              <a:rPr lang="en-US" dirty="0"/>
              <a:t> not </a:t>
            </a:r>
            <a:r>
              <a:rPr lang="en-US" b="1" dirty="0"/>
              <a:t>have slept</a:t>
            </a:r>
            <a:r>
              <a:rPr lang="en-US" dirty="0"/>
              <a:t> for a long time.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"Mary won't be at home when you arrive." / "Really? Where </a:t>
            </a:r>
            <a:r>
              <a:rPr lang="en-US" b="1" dirty="0"/>
              <a:t>will</a:t>
            </a:r>
            <a:r>
              <a:rPr lang="en-US" dirty="0"/>
              <a:t> she </a:t>
            </a:r>
            <a:r>
              <a:rPr lang="en-US" b="1" dirty="0"/>
              <a:t>have gone</a:t>
            </a:r>
            <a:r>
              <a:rPr lang="en-US" dirty="0"/>
              <a:t>?"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2027" y="102369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	Exercises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7088" y="2432240"/>
            <a:ext cx="9601196" cy="3677613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By 9 o'clock we (cook) </a:t>
            </a:r>
            <a:r>
              <a:rPr lang="en-US" sz="2000" dirty="0" smtClean="0"/>
              <a:t>_____________</a:t>
            </a:r>
            <a:r>
              <a:rPr lang="en-US" sz="2000" dirty="0"/>
              <a:t> dinner.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They (eat) </a:t>
            </a:r>
            <a:r>
              <a:rPr lang="en-US" sz="2000" dirty="0" smtClean="0"/>
              <a:t>______________</a:t>
            </a:r>
            <a:r>
              <a:rPr lang="en-US" sz="2000" dirty="0"/>
              <a:t> by then.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In one week he (cross) </a:t>
            </a:r>
            <a:r>
              <a:rPr lang="en-US" sz="2000" dirty="0" smtClean="0"/>
              <a:t>_________________</a:t>
            </a:r>
            <a:r>
              <a:rPr lang="en-US" sz="2000" dirty="0"/>
              <a:t> the Atlantic by boat.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She (go) </a:t>
            </a:r>
            <a:r>
              <a:rPr lang="en-US" sz="2000" dirty="0" smtClean="0"/>
              <a:t>_____________</a:t>
            </a:r>
            <a:r>
              <a:rPr lang="en-US" sz="2000" dirty="0"/>
              <a:t> home.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Jane (not / finish) </a:t>
            </a:r>
            <a:r>
              <a:rPr lang="en-US" sz="2000" dirty="0" smtClean="0"/>
              <a:t>_________________</a:t>
            </a:r>
            <a:r>
              <a:rPr lang="en-US" sz="2000" dirty="0"/>
              <a:t> her work</a:t>
            </a:r>
            <a:r>
              <a:rPr lang="en-US" sz="2000" dirty="0" smtClean="0"/>
              <a:t>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 smtClean="0"/>
              <a:t>Fred (not / return) _______________ from his holiday by Monday.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 smtClean="0"/>
              <a:t>The sun (not / rise) ______________ by 4 o'clock.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 smtClean="0"/>
              <a:t>(do / you) _________________ the washing up by six o'clock?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 smtClean="0"/>
              <a:t>Our boss (not / leave) _______________ the office yet.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 smtClean="0"/>
              <a:t>(buy / she) _______________ the new car?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74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	Exercises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0339" y="2094808"/>
            <a:ext cx="9601196" cy="422286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/>
              <a:t>Make the future perfect. Choose positive, negative or question. </a:t>
            </a:r>
            <a:endParaRPr lang="en-US" sz="33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sz="3300" dirty="0" smtClean="0"/>
              <a:t>(</a:t>
            </a:r>
            <a:r>
              <a:rPr lang="en-US" sz="3300" dirty="0"/>
              <a:t>I / leave by six) </a:t>
            </a:r>
            <a:r>
              <a:rPr lang="en-US" sz="3300" dirty="0" smtClean="0"/>
              <a:t>_____________________________________________________</a:t>
            </a:r>
          </a:p>
          <a:p>
            <a:pPr marL="457200" indent="-457200">
              <a:buAutoNum type="arabicPeriod"/>
            </a:pPr>
            <a:r>
              <a:rPr lang="en-US" sz="3300" dirty="0" smtClean="0"/>
              <a:t>(you </a:t>
            </a:r>
            <a:r>
              <a:rPr lang="en-US" sz="3300" dirty="0"/>
              <a:t>/ finish the report by the deadline?) </a:t>
            </a:r>
            <a:r>
              <a:rPr lang="en-US" sz="3300" dirty="0" smtClean="0"/>
              <a:t>__________________________________</a:t>
            </a:r>
          </a:p>
          <a:p>
            <a:pPr marL="457200" indent="-457200">
              <a:buAutoNum type="arabicPeriod"/>
            </a:pPr>
            <a:r>
              <a:rPr lang="en-US" sz="3300" dirty="0" smtClean="0"/>
              <a:t>(when </a:t>
            </a:r>
            <a:r>
              <a:rPr lang="en-US" sz="3300" dirty="0"/>
              <a:t>/ we / do everything?) </a:t>
            </a:r>
            <a:r>
              <a:rPr lang="en-US" sz="3300" dirty="0" smtClean="0"/>
              <a:t>___________________________________________</a:t>
            </a:r>
          </a:p>
          <a:p>
            <a:pPr marL="457200" indent="-457200">
              <a:buAutoNum type="arabicPeriod"/>
            </a:pPr>
            <a:r>
              <a:rPr lang="en-US" sz="3300" dirty="0" smtClean="0"/>
              <a:t>(she </a:t>
            </a:r>
            <a:r>
              <a:rPr lang="en-US" sz="3300" dirty="0"/>
              <a:t>/ finish her exams by then, so we can go out for dinner) </a:t>
            </a:r>
            <a:r>
              <a:rPr lang="en-US" sz="3300" dirty="0" smtClean="0"/>
              <a:t>___________________</a:t>
            </a:r>
          </a:p>
          <a:p>
            <a:pPr marL="457200" indent="-457200">
              <a:buAutoNum type="arabicPeriod"/>
            </a:pPr>
            <a:r>
              <a:rPr lang="en-US" sz="3300" dirty="0" smtClean="0"/>
              <a:t>(you </a:t>
            </a:r>
            <a:r>
              <a:rPr lang="en-US" sz="3300" dirty="0"/>
              <a:t>/ read the book before the next class) </a:t>
            </a:r>
            <a:r>
              <a:rPr lang="en-US" sz="3300" dirty="0" smtClean="0"/>
              <a:t>_________________________________</a:t>
            </a:r>
          </a:p>
          <a:p>
            <a:pPr marL="457200" indent="-457200">
              <a:buAutoNum type="arabicPeriod"/>
            </a:pPr>
            <a:r>
              <a:rPr lang="en-US" sz="3300" dirty="0" smtClean="0"/>
              <a:t>she </a:t>
            </a:r>
            <a:r>
              <a:rPr lang="en-US" sz="3300" dirty="0"/>
              <a:t>/ not / finish work by seven) </a:t>
            </a:r>
            <a:r>
              <a:rPr lang="en-US" sz="3300" dirty="0" smtClean="0"/>
              <a:t>________________________________________</a:t>
            </a:r>
          </a:p>
          <a:p>
            <a:pPr marL="457200" indent="-457200">
              <a:buAutoNum type="arabicPeriod"/>
            </a:pPr>
            <a:r>
              <a:rPr lang="en-US" sz="3300" dirty="0" smtClean="0"/>
              <a:t>(when </a:t>
            </a:r>
            <a:r>
              <a:rPr lang="en-US" sz="3300" dirty="0"/>
              <a:t>/ you / complete the work? </a:t>
            </a:r>
            <a:r>
              <a:rPr lang="en-US" sz="3300" dirty="0" smtClean="0"/>
              <a:t>_______________________________________</a:t>
            </a:r>
          </a:p>
          <a:p>
            <a:pPr marL="457200" indent="-457200">
              <a:buAutoNum type="arabicPeriod"/>
            </a:pPr>
            <a:r>
              <a:rPr lang="en-US" sz="3300" dirty="0" smtClean="0"/>
              <a:t>(they </a:t>
            </a:r>
            <a:r>
              <a:rPr lang="en-US" sz="3300" dirty="0"/>
              <a:t>/ arrive by dinnertime) </a:t>
            </a:r>
            <a:r>
              <a:rPr lang="en-US" sz="3300" dirty="0" smtClean="0"/>
              <a:t>____________________________________________</a:t>
            </a:r>
          </a:p>
          <a:p>
            <a:pPr marL="457200" indent="-457200">
              <a:buAutoNum type="arabicPeriod"/>
            </a:pPr>
            <a:r>
              <a:rPr lang="en-US" sz="3300" dirty="0" smtClean="0"/>
              <a:t>(we </a:t>
            </a:r>
            <a:r>
              <a:rPr lang="en-US" sz="3300" dirty="0"/>
              <a:t>/ be in London for three years next week) </a:t>
            </a:r>
            <a:r>
              <a:rPr lang="en-US" sz="3300" dirty="0" smtClean="0"/>
              <a:t>______________________________</a:t>
            </a:r>
          </a:p>
          <a:p>
            <a:pPr marL="457200" indent="-457200">
              <a:buAutoNum type="arabicPeriod"/>
            </a:pPr>
            <a:r>
              <a:rPr lang="en-US" sz="3300" dirty="0" smtClean="0"/>
              <a:t>she </a:t>
            </a:r>
            <a:r>
              <a:rPr lang="en-US" sz="3300" dirty="0"/>
              <a:t>/ get home by lunchtime?) </a:t>
            </a:r>
            <a:r>
              <a:rPr lang="en-US" sz="3300" dirty="0" smtClean="0"/>
              <a:t>__________________________________________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1988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810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	Exercises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3905" y="2556931"/>
            <a:ext cx="10208030" cy="355292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SzPct val="110000"/>
              <a:buFont typeface="+mj-lt"/>
              <a:buAutoNum type="arabicPeriod" startAt="11"/>
            </a:pPr>
            <a:r>
              <a:rPr lang="en-US" dirty="0" smtClean="0"/>
              <a:t>(they </a:t>
            </a:r>
            <a:r>
              <a:rPr lang="en-US" dirty="0"/>
              <a:t>/ not / go at six) </a:t>
            </a:r>
            <a:r>
              <a:rPr lang="en-US" dirty="0" smtClean="0"/>
              <a:t>_____________________________________________________</a:t>
            </a:r>
          </a:p>
          <a:p>
            <a:pPr marL="457200" indent="-457200">
              <a:buSzPct val="110000"/>
              <a:buFont typeface="+mj-lt"/>
              <a:buAutoNum type="arabicPeriod" startAt="11"/>
            </a:pPr>
            <a:r>
              <a:rPr lang="en-US" dirty="0" smtClean="0"/>
              <a:t>(you </a:t>
            </a:r>
            <a:r>
              <a:rPr lang="en-US" dirty="0"/>
              <a:t>/ do everything by seven?) </a:t>
            </a:r>
            <a:r>
              <a:rPr lang="en-US" dirty="0" smtClean="0"/>
              <a:t>______________________________________________</a:t>
            </a:r>
          </a:p>
          <a:p>
            <a:pPr marL="457200" indent="-457200">
              <a:buSzPct val="110000"/>
              <a:buFont typeface="+mj-lt"/>
              <a:buAutoNum type="arabicPeriod" startAt="11"/>
            </a:pPr>
            <a:r>
              <a:rPr lang="en-US" dirty="0" smtClean="0"/>
              <a:t>(we </a:t>
            </a:r>
            <a:r>
              <a:rPr lang="en-US" dirty="0"/>
              <a:t>/ not / eat before we come, so we’ll be hungry) </a:t>
            </a:r>
            <a:r>
              <a:rPr lang="en-US" dirty="0" smtClean="0"/>
              <a:t>______________________________</a:t>
            </a:r>
          </a:p>
          <a:p>
            <a:pPr marL="457200" indent="-457200">
              <a:buSzPct val="110000"/>
              <a:buFont typeface="+mj-lt"/>
              <a:buAutoNum type="arabicPeriod" startAt="11"/>
            </a:pPr>
            <a:r>
              <a:rPr lang="en-US" dirty="0" smtClean="0"/>
              <a:t>(he </a:t>
            </a:r>
            <a:r>
              <a:rPr lang="en-US" dirty="0"/>
              <a:t>/ finish his exams when we go on holiday?) </a:t>
            </a:r>
            <a:r>
              <a:rPr lang="en-US" dirty="0" smtClean="0"/>
              <a:t>__________________________________</a:t>
            </a:r>
          </a:p>
          <a:p>
            <a:pPr marL="457200" indent="-457200">
              <a:buSzPct val="110000"/>
              <a:buFont typeface="+mj-lt"/>
              <a:buAutoNum type="arabicPeriod" startAt="11"/>
            </a:pPr>
            <a:r>
              <a:rPr lang="en-US" dirty="0" smtClean="0"/>
              <a:t>(we </a:t>
            </a:r>
            <a:r>
              <a:rPr lang="en-US" dirty="0"/>
              <a:t>/ arrive by the time it gets dark?) </a:t>
            </a:r>
            <a:r>
              <a:rPr lang="en-US" dirty="0" smtClean="0"/>
              <a:t>__________________________________________</a:t>
            </a:r>
          </a:p>
          <a:p>
            <a:pPr marL="457200" indent="-457200">
              <a:buSzPct val="110000"/>
              <a:buFont typeface="+mj-lt"/>
              <a:buAutoNum type="arabicPeriod" startAt="11"/>
            </a:pPr>
            <a:r>
              <a:rPr lang="en-US" dirty="0" smtClean="0"/>
              <a:t>(how </a:t>
            </a:r>
            <a:r>
              <a:rPr lang="en-US" dirty="0"/>
              <a:t>long / you / know your boyfriend when you get married?) </a:t>
            </a:r>
            <a:r>
              <a:rPr lang="en-US" dirty="0" smtClean="0"/>
              <a:t>_____________________</a:t>
            </a:r>
          </a:p>
          <a:p>
            <a:pPr marL="457200" indent="-457200">
              <a:buSzPct val="110000"/>
              <a:buFont typeface="+mj-lt"/>
              <a:buAutoNum type="arabicPeriod" startAt="11"/>
            </a:pPr>
            <a:r>
              <a:rPr lang="en-US" dirty="0" smtClean="0"/>
              <a:t>(he </a:t>
            </a:r>
            <a:r>
              <a:rPr lang="en-US" dirty="0"/>
              <a:t>/ not / complete the project by July) </a:t>
            </a:r>
            <a:r>
              <a:rPr lang="en-US" dirty="0" smtClean="0"/>
              <a:t>_______________________________________</a:t>
            </a:r>
          </a:p>
          <a:p>
            <a:pPr marL="457200" indent="-457200">
              <a:buSzPct val="110000"/>
              <a:buFont typeface="+mj-lt"/>
              <a:buAutoNum type="arabicPeriod" startAt="11"/>
            </a:pPr>
            <a:r>
              <a:rPr lang="en-US" dirty="0" smtClean="0"/>
              <a:t>(I </a:t>
            </a:r>
            <a:r>
              <a:rPr lang="en-US" dirty="0"/>
              <a:t>/ not / finish the essay before the weekend) </a:t>
            </a:r>
            <a:r>
              <a:rPr lang="en-US" dirty="0" smtClean="0"/>
              <a:t>__________________________________</a:t>
            </a:r>
          </a:p>
          <a:p>
            <a:pPr marL="457200" indent="-457200">
              <a:buSzPct val="110000"/>
              <a:buFont typeface="+mj-lt"/>
              <a:buAutoNum type="arabicPeriod" startAt="11"/>
            </a:pPr>
            <a:r>
              <a:rPr lang="en-US" dirty="0" smtClean="0"/>
              <a:t>(she </a:t>
            </a:r>
            <a:r>
              <a:rPr lang="en-US" dirty="0"/>
              <a:t>/ finish the cleaning by six?) </a:t>
            </a:r>
            <a:r>
              <a:rPr lang="en-US" dirty="0" smtClean="0"/>
              <a:t>_______________________________________</a:t>
            </a:r>
          </a:p>
          <a:p>
            <a:pPr marL="457200" indent="-457200">
              <a:buSzPct val="110000"/>
              <a:buFont typeface="+mj-lt"/>
              <a:buAutoNum type="arabicPeriod" startAt="11"/>
            </a:pPr>
            <a:r>
              <a:rPr lang="en-US" dirty="0" smtClean="0"/>
              <a:t>(how </a:t>
            </a:r>
            <a:r>
              <a:rPr lang="en-US" dirty="0"/>
              <a:t>long / you / be in this company when you retire?) </a:t>
            </a:r>
            <a:r>
              <a:rPr lang="en-US" dirty="0" smtClean="0"/>
              <a:t>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6430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1014153"/>
            <a:ext cx="9601196" cy="123028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Future Perfect Progressive</a:t>
            </a:r>
            <a:endParaRPr lang="en-US" sz="3600" b="1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 flipV="1">
            <a:off x="1761066" y="2900681"/>
            <a:ext cx="4936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48613"/>
              </p:ext>
            </p:extLst>
          </p:nvPr>
        </p:nvGraphicFramePr>
        <p:xfrm>
          <a:off x="2558385" y="2858741"/>
          <a:ext cx="7483390" cy="3099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Documento" r:id="rId4" imgW="5763233" imgH="2387515" progId="Word.Document.12">
                  <p:embed/>
                </p:oleObj>
              </mc:Choice>
              <mc:Fallback>
                <p:oleObj name="Documento" r:id="rId4" imgW="5763233" imgH="23875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385" y="2858741"/>
                        <a:ext cx="7483390" cy="3099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5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1359"/>
          </a:xfrm>
        </p:spPr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sz="3600" b="1" dirty="0" smtClean="0"/>
              <a:t>Future Perfect Progressive</a:t>
            </a:r>
            <a:endParaRPr lang="en-US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138844" y="2490432"/>
            <a:ext cx="10041773" cy="34781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smtClean="0"/>
              <a:t>We use </a:t>
            </a:r>
            <a:r>
              <a:rPr lang="en-US" sz="1900" dirty="0"/>
              <a:t>the future perfect </a:t>
            </a:r>
            <a:r>
              <a:rPr lang="en-US" sz="1900" dirty="0" smtClean="0"/>
              <a:t>progressive </a:t>
            </a:r>
            <a:r>
              <a:rPr lang="en-US" sz="1900" b="1" dirty="0" smtClean="0"/>
              <a:t>to </a:t>
            </a:r>
            <a:r>
              <a:rPr lang="en-US" sz="1900" b="1" dirty="0"/>
              <a:t>talk abou</a:t>
            </a:r>
            <a:r>
              <a:rPr lang="en-US" sz="1900" dirty="0"/>
              <a:t>t an event that will </a:t>
            </a:r>
            <a:r>
              <a:rPr lang="en-US" sz="1900" u="sng" dirty="0"/>
              <a:t>be in progress for some time before a specified time in the </a:t>
            </a:r>
            <a:r>
              <a:rPr lang="en-US" sz="1900" u="sng" dirty="0" smtClean="0"/>
              <a:t>future</a:t>
            </a:r>
            <a:r>
              <a:rPr lang="en-US" sz="19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u="sng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900" i="1" dirty="0" smtClean="0"/>
              <a:t>Janet </a:t>
            </a:r>
            <a:r>
              <a:rPr lang="en-US" sz="1900" i="1" dirty="0"/>
              <a:t>will be really tired when we get home. She </a:t>
            </a:r>
            <a:r>
              <a:rPr lang="en-US" sz="1900" i="1" u="sng" dirty="0"/>
              <a:t>will have been looking</a:t>
            </a:r>
            <a:r>
              <a:rPr lang="en-US" sz="1900" i="1" dirty="0"/>
              <a:t> after the children all day!</a:t>
            </a: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smtClean="0"/>
              <a:t>It </a:t>
            </a:r>
            <a:r>
              <a:rPr lang="en-US" sz="1900" dirty="0"/>
              <a:t>can be used </a:t>
            </a:r>
            <a:r>
              <a:rPr lang="en-US" sz="1900" b="1" dirty="0"/>
              <a:t>to make predictions </a:t>
            </a:r>
            <a:r>
              <a:rPr lang="en-US" sz="1900" dirty="0"/>
              <a:t>about </a:t>
            </a:r>
            <a:r>
              <a:rPr lang="en-US" sz="1900" dirty="0" smtClean="0"/>
              <a:t>events </a:t>
            </a:r>
            <a:r>
              <a:rPr lang="en-US" sz="1900" dirty="0"/>
              <a:t>that will </a:t>
            </a:r>
            <a:r>
              <a:rPr lang="en-US" sz="1900" u="sng" dirty="0"/>
              <a:t>be in progress before a specified time in the </a:t>
            </a:r>
            <a:r>
              <a:rPr lang="en-US" sz="1900" u="sng" dirty="0" smtClean="0"/>
              <a:t>future</a:t>
            </a:r>
            <a:r>
              <a:rPr lang="en-US" sz="1900" dirty="0" smtClean="0"/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900" i="1" dirty="0"/>
              <a:t>Joe won’t mind that we are late. He </a:t>
            </a:r>
            <a:r>
              <a:rPr lang="en-US" sz="1900" i="1" u="sng" dirty="0"/>
              <a:t>won’t have been waiting</a:t>
            </a:r>
            <a:r>
              <a:rPr lang="en-US" sz="1900" i="1" dirty="0"/>
              <a:t> long.</a:t>
            </a: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smtClean="0"/>
              <a:t>It can also </a:t>
            </a:r>
            <a:r>
              <a:rPr lang="en-US" sz="1900" dirty="0"/>
              <a:t>be used to </a:t>
            </a:r>
            <a:r>
              <a:rPr lang="en-US" sz="1900" dirty="0" smtClean="0"/>
              <a:t>predict (</a:t>
            </a:r>
            <a:r>
              <a:rPr lang="en-US" sz="1900" i="1" dirty="0" smtClean="0"/>
              <a:t>imagine</a:t>
            </a:r>
            <a:r>
              <a:rPr lang="en-US" sz="1900" dirty="0" smtClean="0"/>
              <a:t>…) </a:t>
            </a:r>
            <a:r>
              <a:rPr lang="en-US" sz="1900" dirty="0"/>
              <a:t>what was happening </a:t>
            </a:r>
            <a:r>
              <a:rPr lang="en-US" sz="1900" b="1" dirty="0"/>
              <a:t>in the </a:t>
            </a:r>
            <a:r>
              <a:rPr lang="en-US" sz="1900" b="1" dirty="0" smtClean="0"/>
              <a:t>past</a:t>
            </a:r>
            <a:r>
              <a:rPr lang="en-US" sz="19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900" i="1" dirty="0"/>
              <a:t>“What do you think the men were doing in the store room?”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i="1" dirty="0"/>
              <a:t>“Don’t worry. They </a:t>
            </a:r>
            <a:r>
              <a:rPr lang="en-US" sz="1900" i="1" u="sng" dirty="0"/>
              <a:t>will have been unpacking</a:t>
            </a:r>
            <a:r>
              <a:rPr lang="en-US" sz="1900" i="1" dirty="0"/>
              <a:t> boxes.” </a:t>
            </a: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	Future Perfect Progressive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404851" y="2510494"/>
            <a:ext cx="963445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Both the </a:t>
            </a:r>
            <a:r>
              <a:rPr lang="en-US" sz="2000" b="1" dirty="0"/>
              <a:t>fixed future time</a:t>
            </a:r>
            <a:r>
              <a:rPr lang="en-US" sz="2000" dirty="0"/>
              <a:t> and the </a:t>
            </a:r>
            <a:r>
              <a:rPr lang="en-US" sz="2000" b="1" dirty="0"/>
              <a:t>length of time</a:t>
            </a:r>
            <a:r>
              <a:rPr lang="en-US" sz="2000" dirty="0"/>
              <a:t> are often mentioned in future perfect progressive sentences. We normally need </a:t>
            </a:r>
            <a:r>
              <a:rPr lang="en-US" sz="2000" i="1" dirty="0"/>
              <a:t>'</a:t>
            </a:r>
            <a:r>
              <a:rPr lang="it-IT" sz="2000" i="1" dirty="0"/>
              <a:t>for + </a:t>
            </a:r>
            <a:r>
              <a:rPr lang="en-US" sz="2000" i="1" dirty="0"/>
              <a:t>length</a:t>
            </a:r>
            <a:r>
              <a:rPr lang="it-IT" sz="2000" i="1" dirty="0"/>
              <a:t> of time’ </a:t>
            </a:r>
            <a:r>
              <a:rPr lang="en-US" sz="2000" dirty="0" smtClean="0"/>
              <a:t>:</a:t>
            </a:r>
          </a:p>
          <a:p>
            <a:endParaRPr lang="en-US" sz="12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i="1" dirty="0"/>
              <a:t>By the end of this week, I’ll have been working here </a:t>
            </a:r>
            <a:r>
              <a:rPr lang="en-US" sz="2000" b="1" i="1" dirty="0"/>
              <a:t>for five months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>
              <a:buClr>
                <a:schemeClr val="accent1"/>
              </a:buClr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2000" b="1" dirty="0" smtClean="0"/>
              <a:t>Fixed </a:t>
            </a:r>
            <a:r>
              <a:rPr lang="en-US" sz="2000" b="1" dirty="0"/>
              <a:t>future time</a:t>
            </a:r>
            <a:r>
              <a:rPr lang="en-US" sz="2000" dirty="0"/>
              <a:t>: 	the end of this week</a:t>
            </a:r>
            <a:br>
              <a:rPr lang="en-US" sz="2000" dirty="0"/>
            </a:br>
            <a:r>
              <a:rPr lang="en-US" sz="2000" b="1" dirty="0"/>
              <a:t>Length of time</a:t>
            </a:r>
            <a:r>
              <a:rPr lang="en-US" sz="2000" dirty="0"/>
              <a:t>: 	five months</a:t>
            </a:r>
          </a:p>
          <a:p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2000" dirty="0"/>
              <a:t>But this is not always the </a:t>
            </a:r>
            <a:r>
              <a:rPr lang="en-US" sz="2000" dirty="0" smtClean="0"/>
              <a:t>case:</a:t>
            </a:r>
          </a:p>
          <a:p>
            <a:endParaRPr lang="en-US" sz="1200" dirty="0" smtClean="0"/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i="1" dirty="0" smtClean="0"/>
              <a:t>Anne </a:t>
            </a:r>
            <a:r>
              <a:rPr lang="en-US" sz="2000" i="1" dirty="0"/>
              <a:t>will be in a bad mood at the party this evening because </a:t>
            </a:r>
            <a:r>
              <a:rPr lang="en-US" sz="2000" i="1" u="sng" dirty="0"/>
              <a:t>she’ll have been doing </a:t>
            </a:r>
            <a:r>
              <a:rPr lang="en-US" sz="2000" i="1" dirty="0"/>
              <a:t>housework</a:t>
            </a:r>
            <a:r>
              <a:rPr lang="en-US" sz="20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5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	Future Perfect Progressive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404851" y="2510494"/>
            <a:ext cx="96344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We can use the future perfect </a:t>
            </a:r>
            <a:r>
              <a:rPr lang="en-US" sz="2000" dirty="0" smtClean="0"/>
              <a:t>progressive, </a:t>
            </a:r>
            <a:r>
              <a:rPr lang="en-US" sz="2000" dirty="0"/>
              <a:t>like the other perfect </a:t>
            </a:r>
            <a:r>
              <a:rPr lang="en-US" sz="2000" dirty="0" smtClean="0"/>
              <a:t>progressive tenses</a:t>
            </a:r>
            <a:r>
              <a:rPr lang="en-US" sz="2000" dirty="0"/>
              <a:t>, to talk about something that </a:t>
            </a:r>
            <a:r>
              <a:rPr lang="en-US" sz="2000" b="1" dirty="0"/>
              <a:t>finishes</a:t>
            </a:r>
            <a:r>
              <a:rPr lang="en-US" sz="2000" dirty="0"/>
              <a:t> just </a:t>
            </a:r>
            <a:r>
              <a:rPr lang="en-US" sz="2000" u="sng" dirty="0"/>
              <a:t>before</a:t>
            </a:r>
            <a:r>
              <a:rPr lang="en-US" sz="2000" dirty="0"/>
              <a:t> another time or action (in this case, in the </a:t>
            </a:r>
            <a:r>
              <a:rPr lang="en-US" sz="2000" u="sng" dirty="0"/>
              <a:t>future</a:t>
            </a:r>
            <a:r>
              <a:rPr lang="en-US" sz="2000" dirty="0"/>
              <a:t>). It's often used because there will be </a:t>
            </a:r>
            <a:r>
              <a:rPr lang="en-US" sz="2000" b="1" dirty="0"/>
              <a:t>a result</a:t>
            </a:r>
            <a:r>
              <a:rPr lang="en-US" sz="2000" dirty="0"/>
              <a:t> at the second point in the future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i="1" dirty="0"/>
              <a:t>When I see you, I'll have been studying, so I'll be tired.</a:t>
            </a:r>
          </a:p>
          <a:p>
            <a:pPr>
              <a:lnSpc>
                <a:spcPct val="120000"/>
              </a:lnSpc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If </a:t>
            </a:r>
            <a:r>
              <a:rPr lang="en-US" sz="2000" dirty="0"/>
              <a:t>we use </a:t>
            </a:r>
            <a:r>
              <a:rPr lang="en-US" sz="2000" i="1" dirty="0"/>
              <a:t>'when</a:t>
            </a:r>
            <a:r>
              <a:rPr lang="en-US" sz="2000" dirty="0"/>
              <a:t>' or '</a:t>
            </a:r>
            <a:r>
              <a:rPr lang="en-US" sz="2000" i="1" dirty="0"/>
              <a:t>by the time</a:t>
            </a:r>
            <a:r>
              <a:rPr lang="en-US" sz="2000" dirty="0"/>
              <a:t>', we usually use the </a:t>
            </a:r>
            <a:r>
              <a:rPr lang="en-US" sz="2000" b="1" dirty="0"/>
              <a:t>present </a:t>
            </a:r>
            <a:r>
              <a:rPr lang="en-US" sz="2000" b="1" dirty="0" smtClean="0"/>
              <a:t>simple</a:t>
            </a:r>
            <a:r>
              <a:rPr lang="en-US" sz="2000" dirty="0"/>
              <a:t> </a:t>
            </a:r>
            <a:r>
              <a:rPr lang="en-US" sz="2000" dirty="0" smtClean="0"/>
              <a:t>in the subordinate clause.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7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0982" y="1778923"/>
            <a:ext cx="9077497" cy="182048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</a:rPr>
              <a:t>	Future Progressive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	Future Perfect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	Future Perfect Progressive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654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	 Exercises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8652" y="2036619"/>
            <a:ext cx="9943407" cy="3923607"/>
          </a:xfrm>
        </p:spPr>
        <p:txBody>
          <a:bodyPr>
            <a:normAutofit fontScale="25000" lnSpcReduction="20000"/>
          </a:bodyPr>
          <a:lstStyle/>
          <a:p>
            <a:pPr marL="0" indent="0">
              <a:buSzPct val="110000"/>
              <a:buNone/>
            </a:pPr>
            <a:r>
              <a:rPr lang="en-US" sz="7200" dirty="0"/>
              <a:t>Make the future perfect </a:t>
            </a:r>
            <a:r>
              <a:rPr lang="en-US" sz="7200" dirty="0" smtClean="0"/>
              <a:t>progressive. </a:t>
            </a:r>
            <a:r>
              <a:rPr lang="en-US" sz="7200" dirty="0"/>
              <a:t>Choose the positive, negative or question form: </a:t>
            </a:r>
            <a:endParaRPr lang="en-US" sz="7200" dirty="0" smtClean="0"/>
          </a:p>
          <a:p>
            <a:pPr marL="0" indent="0">
              <a:buSzPct val="110000"/>
              <a:buNone/>
            </a:pPr>
            <a:endParaRPr lang="en-US" sz="4000" dirty="0" smtClean="0"/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SzPct val="110000"/>
              <a:buAutoNum type="arabicPeriod"/>
            </a:pPr>
            <a:r>
              <a:rPr lang="en-US" sz="7200" dirty="0" smtClean="0"/>
              <a:t>I ______________________________ </a:t>
            </a:r>
            <a:r>
              <a:rPr lang="en-US" sz="7200" dirty="0"/>
              <a:t>(work) all weekend so I won’t be energetic on Sunday night. </a:t>
            </a:r>
            <a:endParaRPr lang="en-US" sz="7200" dirty="0" smtClean="0"/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SzPct val="110000"/>
              <a:buAutoNum type="arabicPeriod"/>
            </a:pPr>
            <a:r>
              <a:rPr lang="en-US" sz="7200" dirty="0" smtClean="0"/>
              <a:t>How </a:t>
            </a:r>
            <a:r>
              <a:rPr lang="en-US" sz="7200" dirty="0"/>
              <a:t>long </a:t>
            </a:r>
            <a:r>
              <a:rPr lang="en-US" sz="7200" dirty="0" smtClean="0"/>
              <a:t>_____________________________ </a:t>
            </a:r>
            <a:r>
              <a:rPr lang="en-US" sz="7200" dirty="0"/>
              <a:t>(</a:t>
            </a:r>
            <a:r>
              <a:rPr lang="en-US" sz="7200" dirty="0" smtClean="0"/>
              <a:t>you/ </a:t>
            </a:r>
            <a:r>
              <a:rPr lang="en-US" sz="7200" dirty="0"/>
              <a:t>wait) when you finally get your exam results? </a:t>
            </a:r>
            <a:endParaRPr lang="en-US" sz="7200" dirty="0" smtClean="0"/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SzPct val="110000"/>
              <a:buAutoNum type="arabicPeriod"/>
            </a:pPr>
            <a:r>
              <a:rPr lang="en-US" sz="7200" dirty="0" smtClean="0"/>
              <a:t>Julie ______________ </a:t>
            </a:r>
            <a:r>
              <a:rPr lang="en-US" sz="7200" dirty="0"/>
              <a:t>(</a:t>
            </a:r>
            <a:r>
              <a:rPr lang="en-US" sz="7200" dirty="0" smtClean="0"/>
              <a:t>not/eat</a:t>
            </a:r>
            <a:r>
              <a:rPr lang="en-US" sz="7200" dirty="0"/>
              <a:t>) </a:t>
            </a:r>
            <a:r>
              <a:rPr lang="en-US" sz="7200" dirty="0" smtClean="0"/>
              <a:t>much, </a:t>
            </a:r>
            <a:r>
              <a:rPr lang="en-US" sz="7200" dirty="0"/>
              <a:t>so we’ll need to make sure she has a good meal when she arrives. </a:t>
            </a:r>
            <a:endParaRPr lang="en-US" sz="7200" dirty="0" smtClean="0"/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SzPct val="110000"/>
              <a:buAutoNum type="arabicPeriod"/>
            </a:pPr>
            <a:r>
              <a:rPr lang="en-US" sz="7200" dirty="0" smtClean="0"/>
              <a:t>How </a:t>
            </a:r>
            <a:r>
              <a:rPr lang="en-US" sz="7200" dirty="0"/>
              <a:t>long </a:t>
            </a:r>
            <a:r>
              <a:rPr lang="en-US" sz="7200" dirty="0" smtClean="0"/>
              <a:t>_____________________________ </a:t>
            </a:r>
            <a:r>
              <a:rPr lang="en-US" sz="7200" dirty="0"/>
              <a:t>(</a:t>
            </a:r>
            <a:r>
              <a:rPr lang="en-US" sz="7200" dirty="0" smtClean="0"/>
              <a:t>she/plan</a:t>
            </a:r>
            <a:r>
              <a:rPr lang="en-US" sz="7200" dirty="0"/>
              <a:t>) to move </a:t>
            </a:r>
            <a:r>
              <a:rPr lang="en-US" sz="7200" dirty="0" smtClean="0"/>
              <a:t>out </a:t>
            </a:r>
            <a:r>
              <a:rPr lang="en-US" sz="7200" dirty="0"/>
              <a:t>when she finally moves? </a:t>
            </a:r>
            <a:endParaRPr lang="en-US" sz="7200" dirty="0" smtClean="0"/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SzPct val="110000"/>
              <a:buAutoNum type="arabicPeriod"/>
            </a:pPr>
            <a:r>
              <a:rPr lang="en-US" sz="7200" dirty="0" smtClean="0"/>
              <a:t>__________________________________ </a:t>
            </a:r>
            <a:r>
              <a:rPr lang="en-US" sz="7200" dirty="0"/>
              <a:t>(</a:t>
            </a:r>
            <a:r>
              <a:rPr lang="en-US" sz="7200" dirty="0" smtClean="0"/>
              <a:t>she/wait</a:t>
            </a:r>
            <a:r>
              <a:rPr lang="en-US" sz="7200" dirty="0"/>
              <a:t>) long by the time we get there? </a:t>
            </a:r>
            <a:endParaRPr lang="en-US" sz="7200" dirty="0" smtClean="0"/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SzPct val="110000"/>
              <a:buAutoNum type="arabicPeriod"/>
            </a:pPr>
            <a:r>
              <a:rPr lang="en-US" sz="7200" dirty="0" smtClean="0"/>
              <a:t>___________________________ </a:t>
            </a:r>
            <a:r>
              <a:rPr lang="en-US" sz="7200" dirty="0"/>
              <a:t>(</a:t>
            </a:r>
            <a:r>
              <a:rPr lang="en-US" sz="7200" dirty="0" smtClean="0"/>
              <a:t>he/play</a:t>
            </a:r>
            <a:r>
              <a:rPr lang="en-US" sz="7200" dirty="0"/>
              <a:t>) computer games for ten hours when he finally stops? </a:t>
            </a:r>
            <a:endParaRPr lang="en-US" sz="7200" dirty="0" smtClean="0"/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SzPct val="110000"/>
              <a:buAutoNum type="arabicPeriod"/>
            </a:pPr>
            <a:r>
              <a:rPr lang="en-US" sz="7200" dirty="0" smtClean="0"/>
              <a:t>They _____________________________ </a:t>
            </a:r>
            <a:r>
              <a:rPr lang="en-US" sz="7200" dirty="0"/>
              <a:t>(study) all day, so they’ll want to go out in the evening. </a:t>
            </a:r>
            <a:endParaRPr lang="en-US" sz="7200" dirty="0" smtClean="0"/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SzPct val="110000"/>
              <a:buAutoNum type="arabicPeriod"/>
            </a:pPr>
            <a:r>
              <a:rPr lang="en-US" sz="7200" dirty="0" smtClean="0"/>
              <a:t>They _______________________________ </a:t>
            </a:r>
            <a:r>
              <a:rPr lang="en-US" sz="7200" dirty="0"/>
              <a:t>(</a:t>
            </a:r>
            <a:r>
              <a:rPr lang="en-US" sz="7200" dirty="0" smtClean="0"/>
              <a:t>not/stay</a:t>
            </a:r>
            <a:r>
              <a:rPr lang="en-US" sz="7200" dirty="0"/>
              <a:t>) in the hotel for long when she arrives. </a:t>
            </a:r>
            <a:endParaRPr lang="en-US" sz="7200" dirty="0" smtClean="0"/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SzPct val="110000"/>
              <a:buAutoNum type="arabicPeriod"/>
            </a:pPr>
            <a:r>
              <a:rPr lang="en-US" sz="7200" dirty="0" smtClean="0"/>
              <a:t>I </a:t>
            </a:r>
            <a:r>
              <a:rPr lang="en-US" sz="7200" dirty="0"/>
              <a:t>__________________________________ (</a:t>
            </a:r>
            <a:r>
              <a:rPr lang="en-US" sz="7200" dirty="0" smtClean="0"/>
              <a:t>not/walk</a:t>
            </a:r>
            <a:r>
              <a:rPr lang="en-US" sz="7200" dirty="0"/>
              <a:t>) when I meet you – I’ll have been cycling. </a:t>
            </a:r>
            <a:endParaRPr lang="en-US" sz="7200" dirty="0" smtClean="0"/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SzPct val="110000"/>
              <a:buAutoNum type="arabicPeriod"/>
            </a:pPr>
            <a:r>
              <a:rPr lang="en-US" sz="7200" dirty="0" smtClean="0"/>
              <a:t>She _________________________________ </a:t>
            </a:r>
            <a:r>
              <a:rPr lang="en-US" sz="7200" dirty="0"/>
              <a:t>(play) squash, so she won’t be dressed up</a:t>
            </a:r>
            <a:r>
              <a:rPr lang="en-US" sz="7200" dirty="0" smtClean="0"/>
              <a:t>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993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654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	 Exercises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7157" y="2465491"/>
            <a:ext cx="10050086" cy="3960248"/>
          </a:xfrm>
        </p:spPr>
        <p:txBody>
          <a:bodyPr>
            <a:noAutofit/>
          </a:bodyPr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SzPct val="110000"/>
              <a:buFont typeface="+mj-lt"/>
              <a:buAutoNum type="arabicPeriod" startAt="11"/>
            </a:pPr>
            <a:r>
              <a:rPr lang="en-US" sz="1800" dirty="0" smtClean="0"/>
              <a:t>We ______________________________ </a:t>
            </a:r>
            <a:r>
              <a:rPr lang="en-US" sz="1800" dirty="0"/>
              <a:t>(look) at houses for four months next Tuesday. </a:t>
            </a:r>
            <a:endParaRPr lang="en-US" sz="1800" dirty="0" smtClean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SzPct val="110000"/>
              <a:buFont typeface="+mj-lt"/>
              <a:buAutoNum type="arabicPeriod" startAt="11"/>
            </a:pPr>
            <a:r>
              <a:rPr lang="en-US" sz="1800" dirty="0" smtClean="0"/>
              <a:t>We _______________________ </a:t>
            </a:r>
            <a:r>
              <a:rPr lang="en-US" sz="1800" dirty="0"/>
              <a:t>(not / do)this project for long when the inspector arrives. </a:t>
            </a:r>
            <a:endParaRPr lang="en-US" sz="1800" dirty="0" smtClean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SzPct val="110000"/>
              <a:buFont typeface="+mj-lt"/>
              <a:buAutoNum type="arabicPeriod" startAt="11"/>
            </a:pPr>
            <a:r>
              <a:rPr lang="en-US" sz="1800" dirty="0" smtClean="0"/>
              <a:t>How </a:t>
            </a:r>
            <a:r>
              <a:rPr lang="en-US" sz="1800" dirty="0"/>
              <a:t>long </a:t>
            </a:r>
            <a:r>
              <a:rPr lang="en-US" sz="1800" dirty="0" smtClean="0"/>
              <a:t>_____________________________ </a:t>
            </a:r>
            <a:r>
              <a:rPr lang="en-US" sz="1800" dirty="0"/>
              <a:t>(you / work) on this project when it is finished? </a:t>
            </a:r>
            <a:endParaRPr lang="en-US" sz="1800" dirty="0" smtClean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SzPct val="110000"/>
              <a:buFont typeface="+mj-lt"/>
              <a:buAutoNum type="arabicPeriod" startAt="11"/>
            </a:pPr>
            <a:r>
              <a:rPr lang="en-US" sz="1800" dirty="0" smtClean="0"/>
              <a:t> </a:t>
            </a:r>
            <a:r>
              <a:rPr lang="en-US" sz="1800" dirty="0"/>
              <a:t>__________________________________ (you / buy) clothes when I see you? </a:t>
            </a:r>
            <a:endParaRPr lang="en-US" sz="1800" dirty="0" smtClean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SzPct val="110000"/>
              <a:buFont typeface="+mj-lt"/>
              <a:buAutoNum type="arabicPeriod" startAt="11"/>
            </a:pPr>
            <a:r>
              <a:rPr lang="en-US" sz="1800" dirty="0" smtClean="0"/>
              <a:t>He _______________________ </a:t>
            </a:r>
            <a:r>
              <a:rPr lang="en-US" sz="1800" dirty="0"/>
              <a:t>(not / do) much work, so he’ll be happy to start a new project. </a:t>
            </a:r>
            <a:endParaRPr lang="en-US" sz="1800" dirty="0" smtClean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SzPct val="110000"/>
              <a:buFont typeface="+mj-lt"/>
              <a:buAutoNum type="arabicPeriod" startAt="11"/>
            </a:pPr>
            <a:r>
              <a:rPr lang="en-US" sz="1800" dirty="0" smtClean="0"/>
              <a:t>How </a:t>
            </a:r>
            <a:r>
              <a:rPr lang="en-US" sz="1800" dirty="0"/>
              <a:t>long </a:t>
            </a:r>
            <a:r>
              <a:rPr lang="en-US" sz="1800" dirty="0" smtClean="0"/>
              <a:t>_____________ </a:t>
            </a:r>
            <a:r>
              <a:rPr lang="en-US" sz="1800" dirty="0"/>
              <a:t>(the children / sleep) in the living room when their new bedroom is ready? </a:t>
            </a:r>
            <a:endParaRPr lang="en-US" sz="1800" dirty="0" smtClean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SzPct val="110000"/>
              <a:buFont typeface="+mj-lt"/>
              <a:buAutoNum type="arabicPeriod" startAt="11"/>
            </a:pPr>
            <a:r>
              <a:rPr lang="en-US" sz="1800" dirty="0" smtClean="0"/>
              <a:t>How </a:t>
            </a:r>
            <a:r>
              <a:rPr lang="en-US" sz="1800" dirty="0"/>
              <a:t>long __________________________________ (he / train) when he enters the competition? </a:t>
            </a:r>
            <a:endParaRPr lang="en-US" sz="1800" dirty="0" smtClean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SzPct val="110000"/>
              <a:buFont typeface="+mj-lt"/>
              <a:buAutoNum type="arabicPeriod" startAt="11"/>
            </a:pPr>
            <a:r>
              <a:rPr lang="en-US" sz="1800" dirty="0" smtClean="0"/>
              <a:t>__________________________________ </a:t>
            </a:r>
            <a:r>
              <a:rPr lang="en-US" sz="1800" dirty="0"/>
              <a:t>(you / take) exams the day we meet? </a:t>
            </a:r>
            <a:endParaRPr lang="en-US" sz="1800" dirty="0" smtClean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SzPct val="110000"/>
              <a:buFont typeface="+mj-lt"/>
              <a:buAutoNum type="arabicPeriod" startAt="11"/>
            </a:pPr>
            <a:r>
              <a:rPr lang="en-US" sz="1800" dirty="0" smtClean="0"/>
              <a:t>I __________________________ </a:t>
            </a:r>
            <a:r>
              <a:rPr lang="en-US" sz="1800" dirty="0"/>
              <a:t>(answer) students’ questions all morning, so I’ll want a quiet lunch. </a:t>
            </a:r>
            <a:endParaRPr lang="en-US" sz="1800" dirty="0" smtClean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SzPct val="110000"/>
              <a:buFont typeface="+mj-lt"/>
              <a:buAutoNum type="arabicPeriod" startAt="11"/>
            </a:pPr>
            <a:r>
              <a:rPr lang="en-US" sz="1800" dirty="0" smtClean="0"/>
              <a:t>__________________________________ </a:t>
            </a:r>
            <a:r>
              <a:rPr lang="en-US" sz="1800" dirty="0"/>
              <a:t>(they / travel) for long when they arrive?</a:t>
            </a:r>
          </a:p>
        </p:txBody>
      </p:sp>
    </p:spTree>
    <p:extLst>
      <p:ext uri="{BB962C8B-B14F-4D97-AF65-F5344CB8AC3E}">
        <p14:creationId xmlns:p14="http://schemas.microsoft.com/office/powerpoint/2010/main" val="26474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654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	 Exercises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3838" y="2493820"/>
            <a:ext cx="9943407" cy="3640974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/>
              <a:t>By the end of the week I (work) </a:t>
            </a:r>
            <a:r>
              <a:rPr lang="en-US" sz="1800" dirty="0" smtClean="0"/>
              <a:t>_______________</a:t>
            </a:r>
            <a:r>
              <a:rPr lang="en-US" sz="1800" dirty="0"/>
              <a:t> here for four months.</a:t>
            </a:r>
            <a:endParaRPr lang="it-IT" sz="1800" dirty="0"/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/>
              <a:t>By the end of this month we (live) </a:t>
            </a:r>
            <a:r>
              <a:rPr lang="en-US" sz="1800" dirty="0" smtClean="0"/>
              <a:t>________________</a:t>
            </a:r>
            <a:r>
              <a:rPr lang="en-US" sz="1800" dirty="0"/>
              <a:t> together for six years.</a:t>
            </a:r>
            <a:endParaRPr lang="it-IT" sz="1800" dirty="0"/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/>
              <a:t>By the end of the term she (study) </a:t>
            </a:r>
            <a:r>
              <a:rPr lang="en-US" sz="1800" dirty="0" smtClean="0"/>
              <a:t>_________________</a:t>
            </a:r>
            <a:r>
              <a:rPr lang="en-US" sz="1800" dirty="0"/>
              <a:t> for nine years.</a:t>
            </a:r>
            <a:endParaRPr lang="it-IT" sz="1800" dirty="0"/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/>
              <a:t>By midnight we (play) </a:t>
            </a:r>
            <a:r>
              <a:rPr lang="en-US" sz="1800" dirty="0" smtClean="0"/>
              <a:t>__________________</a:t>
            </a:r>
            <a:r>
              <a:rPr lang="en-US" sz="1800" dirty="0"/>
              <a:t> this computer game for 48 hours.</a:t>
            </a:r>
            <a:endParaRPr lang="it-IT" sz="1800" dirty="0"/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/>
              <a:t>She (talk) </a:t>
            </a:r>
            <a:r>
              <a:rPr lang="en-US" sz="1800" dirty="0" smtClean="0"/>
              <a:t>__________________</a:t>
            </a:r>
            <a:r>
              <a:rPr lang="en-US" sz="1800" dirty="0"/>
              <a:t> on the phone for the last couple of hours.</a:t>
            </a:r>
            <a:endParaRPr lang="it-IT" sz="1800" dirty="0"/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/>
              <a:t>They (look for) </a:t>
            </a:r>
            <a:r>
              <a:rPr lang="en-US" sz="1800" dirty="0" smtClean="0"/>
              <a:t>__________________</a:t>
            </a:r>
            <a:r>
              <a:rPr lang="en-US" sz="1800" dirty="0"/>
              <a:t> me all night long.</a:t>
            </a:r>
            <a:endParaRPr lang="it-IT" sz="1800" dirty="0"/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/>
              <a:t>He (play) </a:t>
            </a:r>
            <a:r>
              <a:rPr lang="en-US" sz="1800" dirty="0" smtClean="0"/>
              <a:t>_________________________</a:t>
            </a:r>
            <a:r>
              <a:rPr lang="en-US" sz="1800" dirty="0"/>
              <a:t> soccer all day long.</a:t>
            </a:r>
            <a:endParaRPr lang="it-IT" sz="1800" dirty="0"/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/>
              <a:t>You (watch) </a:t>
            </a:r>
            <a:r>
              <a:rPr lang="en-US" sz="1800" dirty="0" smtClean="0"/>
              <a:t>_______________________</a:t>
            </a:r>
            <a:r>
              <a:rPr lang="en-US" sz="1800" dirty="0"/>
              <a:t> TV all the time.</a:t>
            </a:r>
            <a:endParaRPr lang="it-IT" sz="1800" dirty="0"/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800" dirty="0"/>
              <a:t>He (not / sleep) </a:t>
            </a:r>
            <a:r>
              <a:rPr lang="en-US" sz="1800" dirty="0" smtClean="0"/>
              <a:t>____________________</a:t>
            </a:r>
            <a:r>
              <a:rPr lang="en-US" sz="1800" dirty="0"/>
              <a:t> all morning.</a:t>
            </a:r>
            <a:endParaRPr lang="it-IT" sz="1800" dirty="0"/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it-IT" sz="1800" dirty="0"/>
              <a:t>(</a:t>
            </a:r>
            <a:r>
              <a:rPr lang="it-IT" sz="1800" dirty="0" err="1"/>
              <a:t>wait</a:t>
            </a:r>
            <a:r>
              <a:rPr lang="it-IT" sz="1800" dirty="0"/>
              <a:t> / </a:t>
            </a:r>
            <a:r>
              <a:rPr lang="it-IT" sz="1800" dirty="0" err="1"/>
              <a:t>they</a:t>
            </a:r>
            <a:r>
              <a:rPr lang="it-IT" sz="1800" dirty="0"/>
              <a:t>) </a:t>
            </a:r>
            <a:r>
              <a:rPr lang="it-IT" sz="1800" dirty="0" smtClean="0"/>
              <a:t>_________________</a:t>
            </a:r>
            <a:r>
              <a:rPr lang="it-IT" sz="1800" dirty="0"/>
              <a:t> for 2 hours</a:t>
            </a:r>
            <a:r>
              <a:rPr lang="it-IT" sz="1800" dirty="0" smtClean="0"/>
              <a:t>?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9680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1014153"/>
            <a:ext cx="9601196" cy="126353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Future Progressive</a:t>
            </a:r>
            <a:endParaRPr lang="en-US" sz="3600" b="1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 flipV="1">
            <a:off x="1761066" y="2900681"/>
            <a:ext cx="4936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277297"/>
              </p:ext>
            </p:extLst>
          </p:nvPr>
        </p:nvGraphicFramePr>
        <p:xfrm>
          <a:off x="2593567" y="2725738"/>
          <a:ext cx="6924502" cy="373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Documento" r:id="rId4" imgW="4544822" imgH="2387515" progId="Word.Document.12">
                  <p:embed/>
                </p:oleObj>
              </mc:Choice>
              <mc:Fallback>
                <p:oleObj name="Documento" r:id="rId4" imgW="4544822" imgH="2387515" progId="Word.Documen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567" y="2725738"/>
                        <a:ext cx="6924502" cy="3738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3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	Future </a:t>
            </a:r>
            <a:r>
              <a:rPr lang="en-US" sz="3600" b="1" dirty="0"/>
              <a:t>P</a:t>
            </a:r>
            <a:r>
              <a:rPr lang="en-US" sz="3600" b="1" dirty="0" smtClean="0"/>
              <a:t>rogressive</a:t>
            </a:r>
            <a:endParaRPr lang="en-US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78776" y="2457179"/>
            <a:ext cx="9601196" cy="35446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The </a:t>
            </a:r>
            <a:r>
              <a:rPr lang="en-US" sz="2000" dirty="0"/>
              <a:t>Future </a:t>
            </a:r>
            <a:r>
              <a:rPr lang="en-US" sz="2000" dirty="0" smtClean="0"/>
              <a:t>Progressive </a:t>
            </a:r>
            <a:r>
              <a:rPr lang="en-US" sz="2000" dirty="0"/>
              <a:t>is often used in English as a way to talk about something happening at a given point in the </a:t>
            </a:r>
            <a:r>
              <a:rPr lang="en-US" sz="2000" dirty="0" smtClean="0"/>
              <a:t>future. This tense puts </a:t>
            </a:r>
            <a:r>
              <a:rPr lang="en-US" sz="2000" dirty="0"/>
              <a:t>emphasis on the course of an action taking place in the future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The f</a:t>
            </a:r>
            <a:r>
              <a:rPr lang="en-US" sz="2000" dirty="0" smtClean="0"/>
              <a:t>uture </a:t>
            </a:r>
            <a:r>
              <a:rPr lang="en-US" sz="2000" dirty="0"/>
              <a:t>p</a:t>
            </a:r>
            <a:r>
              <a:rPr lang="en-US" sz="2000" dirty="0" smtClean="0"/>
              <a:t>rogressive expresses </a:t>
            </a:r>
            <a:r>
              <a:rPr lang="en-US" sz="2000" dirty="0"/>
              <a:t>action at a </a:t>
            </a:r>
            <a:r>
              <a:rPr lang="en-US" sz="2000" b="1" dirty="0"/>
              <a:t>particular moment</a:t>
            </a:r>
            <a:r>
              <a:rPr lang="en-US" sz="2000" dirty="0"/>
              <a:t> in the future. The action will have started before that moment but it will </a:t>
            </a:r>
            <a:r>
              <a:rPr lang="en-US" sz="2000" dirty="0" smtClean="0"/>
              <a:t>not </a:t>
            </a:r>
            <a:r>
              <a:rPr lang="en-US" sz="2000" dirty="0"/>
              <a:t>have finished at that moment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Form</a:t>
            </a:r>
            <a:r>
              <a:rPr lang="en-US" sz="2000" dirty="0" smtClean="0"/>
              <a:t>:								</a:t>
            </a:r>
            <a:r>
              <a:rPr lang="en-US" sz="2000" b="1" dirty="0" smtClean="0"/>
              <a:t>Use</a:t>
            </a:r>
            <a:r>
              <a:rPr lang="en-US" sz="2000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A: He will be talking</a:t>
            </a:r>
            <a:r>
              <a:rPr lang="en-US" sz="2000" dirty="0" smtClean="0"/>
              <a:t>.			</a:t>
            </a: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-</a:t>
            </a:r>
            <a:r>
              <a:rPr lang="en-US" sz="2000" dirty="0" smtClean="0"/>
              <a:t> action </a:t>
            </a:r>
            <a:r>
              <a:rPr lang="en-US" sz="2000" dirty="0"/>
              <a:t>that is going on at a </a:t>
            </a:r>
            <a:r>
              <a:rPr lang="en-US" sz="2000" i="1" dirty="0"/>
              <a:t>certain time</a:t>
            </a:r>
            <a:r>
              <a:rPr lang="en-US" sz="2000" dirty="0"/>
              <a:t> in the </a:t>
            </a:r>
            <a:r>
              <a:rPr lang="en-US" sz="2000" dirty="0" smtClean="0"/>
              <a:t>future</a:t>
            </a:r>
            <a:endParaRPr lang="it-IT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N: He will not be talking</a:t>
            </a:r>
            <a:r>
              <a:rPr lang="en-US" sz="2000" dirty="0" smtClean="0"/>
              <a:t>.				</a:t>
            </a:r>
            <a:r>
              <a:rPr lang="en-US" sz="2000" b="1" dirty="0" smtClean="0">
                <a:solidFill>
                  <a:schemeClr val="accent1"/>
                </a:solidFill>
              </a:rPr>
              <a:t>-</a:t>
            </a:r>
            <a:r>
              <a:rPr lang="en-US" sz="2000" dirty="0" smtClean="0"/>
              <a:t> action </a:t>
            </a:r>
            <a:r>
              <a:rPr lang="en-US" sz="2000" dirty="0"/>
              <a:t>that is </a:t>
            </a:r>
            <a:r>
              <a:rPr lang="en-US" sz="2000" i="1" dirty="0"/>
              <a:t>sure to happen</a:t>
            </a:r>
            <a:r>
              <a:rPr lang="en-US" sz="2000" dirty="0"/>
              <a:t> in the near </a:t>
            </a:r>
            <a:r>
              <a:rPr lang="en-US" sz="2000" dirty="0" smtClean="0"/>
              <a:t>future</a:t>
            </a:r>
            <a:endParaRPr lang="it-IT" sz="2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Q: Will he be talking</a:t>
            </a:r>
            <a:r>
              <a:rPr lang="en-US" sz="2000" dirty="0" smtClean="0"/>
              <a:t>?					</a:t>
            </a:r>
            <a:r>
              <a:rPr lang="en-US" sz="2000" b="1" dirty="0">
                <a:solidFill>
                  <a:schemeClr val="accent1"/>
                </a:solidFill>
              </a:rPr>
              <a:t>-</a:t>
            </a:r>
            <a:r>
              <a:rPr lang="en-US" sz="2000" dirty="0"/>
              <a:t> action in the future that </a:t>
            </a:r>
            <a:r>
              <a:rPr lang="en-US" sz="2000" i="1" dirty="0"/>
              <a:t>overlaps </a:t>
            </a:r>
            <a:r>
              <a:rPr lang="en-US" sz="2000" dirty="0"/>
              <a:t>another, shorter </a:t>
            </a:r>
            <a:r>
              <a:rPr lang="en-US" sz="2000" dirty="0" smtClean="0"/>
              <a:t>										action (or time)</a:t>
            </a:r>
            <a:endParaRPr lang="it-IT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337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	</a:t>
            </a:r>
            <a:r>
              <a:rPr lang="en-US" sz="3600" b="1" dirty="0"/>
              <a:t>Future Progressive</a:t>
            </a:r>
            <a:endParaRPr lang="en-US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78776" y="2457179"/>
            <a:ext cx="9601196" cy="3544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When we use the future progressive, our listener usually knows or understands what time we are talking about</a:t>
            </a:r>
            <a:r>
              <a:rPr lang="en-US" sz="2000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 </a:t>
            </a:r>
            <a:r>
              <a:rPr lang="en-US" sz="2000" b="1" dirty="0"/>
              <a:t>will be playing</a:t>
            </a:r>
            <a:r>
              <a:rPr lang="en-US" sz="2000" dirty="0"/>
              <a:t> tennis at 10am tomorrow.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They </a:t>
            </a:r>
            <a:r>
              <a:rPr lang="en-US" sz="2000" b="1" dirty="0"/>
              <a:t>won't be watching</a:t>
            </a:r>
            <a:r>
              <a:rPr lang="en-US" sz="2000" dirty="0"/>
              <a:t> TV at 9pm tonight.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What </a:t>
            </a:r>
            <a:r>
              <a:rPr lang="en-US" sz="2000" b="1" dirty="0"/>
              <a:t>will</a:t>
            </a:r>
            <a:r>
              <a:rPr lang="en-US" sz="2000" dirty="0"/>
              <a:t> you </a:t>
            </a:r>
            <a:r>
              <a:rPr lang="en-US" sz="2000" b="1" dirty="0"/>
              <a:t>be doing</a:t>
            </a:r>
            <a:r>
              <a:rPr lang="en-US" sz="2000" dirty="0"/>
              <a:t> at 10pm tonight?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What </a:t>
            </a:r>
            <a:r>
              <a:rPr lang="en-US" sz="2000" b="1" dirty="0"/>
              <a:t>will</a:t>
            </a:r>
            <a:r>
              <a:rPr lang="en-US" sz="2000" dirty="0"/>
              <a:t> you </a:t>
            </a:r>
            <a:r>
              <a:rPr lang="en-US" sz="2000" b="1" dirty="0"/>
              <a:t>be doing</a:t>
            </a:r>
            <a:r>
              <a:rPr lang="en-US" sz="2000" dirty="0"/>
              <a:t> when I arrive?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She </a:t>
            </a:r>
            <a:r>
              <a:rPr lang="en-US" sz="2000" b="1" dirty="0"/>
              <a:t>will</a:t>
            </a:r>
            <a:r>
              <a:rPr lang="en-US" sz="2000" dirty="0"/>
              <a:t> not </a:t>
            </a:r>
            <a:r>
              <a:rPr lang="en-US" sz="2000" b="1" dirty="0"/>
              <a:t>be sleeping</a:t>
            </a:r>
            <a:r>
              <a:rPr lang="en-US" sz="2000" dirty="0"/>
              <a:t> when you </a:t>
            </a:r>
            <a:r>
              <a:rPr lang="en-US" sz="2000" dirty="0" smtClean="0"/>
              <a:t>call </a:t>
            </a:r>
            <a:r>
              <a:rPr lang="en-US" sz="2000" dirty="0"/>
              <a:t>her.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We</a:t>
            </a:r>
            <a:r>
              <a:rPr lang="en-US" sz="2000" b="1" dirty="0"/>
              <a:t>'ll be having</a:t>
            </a:r>
            <a:r>
              <a:rPr lang="en-US" sz="2000" dirty="0"/>
              <a:t> dinner when the film starts.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Take your umbrella. It </a:t>
            </a:r>
            <a:r>
              <a:rPr lang="en-US" sz="2000" b="1" dirty="0"/>
              <a:t>will be raining</a:t>
            </a:r>
            <a:r>
              <a:rPr lang="en-US" sz="2000" dirty="0"/>
              <a:t> when you return.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38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	</a:t>
            </a:r>
            <a:r>
              <a:rPr lang="en-US" sz="3600" b="1" dirty="0"/>
              <a:t>Future Progressive</a:t>
            </a:r>
            <a:endParaRPr lang="en-US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78776" y="2457179"/>
            <a:ext cx="9601196" cy="35446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We can use the future </a:t>
            </a:r>
            <a:r>
              <a:rPr lang="en-US" sz="2000" dirty="0" smtClean="0"/>
              <a:t>progressive to </a:t>
            </a:r>
            <a:r>
              <a:rPr lang="en-US" sz="2000" dirty="0"/>
              <a:t>talk about something that will happen if everything </a:t>
            </a:r>
            <a:r>
              <a:rPr lang="en-US" sz="2000" dirty="0" smtClean="0"/>
              <a:t>goes </a:t>
            </a:r>
            <a:r>
              <a:rPr lang="en-US" sz="2000" dirty="0"/>
              <a:t>as we </a:t>
            </a:r>
            <a:r>
              <a:rPr lang="en-US" sz="2000" dirty="0" smtClean="0"/>
              <a:t>expect (</a:t>
            </a:r>
            <a:r>
              <a:rPr lang="en-US" sz="2000" i="1" dirty="0" smtClean="0"/>
              <a:t>sure to happen in the near future</a:t>
            </a:r>
            <a:r>
              <a:rPr lang="en-US" sz="2000" dirty="0" smtClean="0"/>
              <a:t>).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It’s </a:t>
            </a:r>
            <a:r>
              <a:rPr lang="en-US" sz="2000" dirty="0"/>
              <a:t>usually possible to choose </a:t>
            </a:r>
            <a:r>
              <a:rPr lang="en-US" sz="2000" dirty="0" smtClean="0"/>
              <a:t>the </a:t>
            </a:r>
            <a:r>
              <a:rPr lang="en-US" sz="2000" b="1" dirty="0" smtClean="0"/>
              <a:t>simple</a:t>
            </a:r>
            <a:r>
              <a:rPr lang="en-US" sz="2000" dirty="0" smtClean="0"/>
              <a:t> </a:t>
            </a:r>
            <a:r>
              <a:rPr lang="en-US" sz="2000" b="1" dirty="0"/>
              <a:t>future </a:t>
            </a:r>
            <a:r>
              <a:rPr lang="en-US" sz="2000" dirty="0" smtClean="0"/>
              <a:t>as </a:t>
            </a:r>
            <a:r>
              <a:rPr lang="en-US" sz="2000" dirty="0"/>
              <a:t>well, but we often choose the </a:t>
            </a:r>
            <a:r>
              <a:rPr lang="en-US" sz="2000"/>
              <a:t>future </a:t>
            </a:r>
            <a:r>
              <a:rPr lang="en-US" sz="2000" smtClean="0"/>
              <a:t>progressive </a:t>
            </a:r>
            <a:r>
              <a:rPr lang="en-US" sz="2000" dirty="0"/>
              <a:t>because </a:t>
            </a:r>
            <a:r>
              <a:rPr lang="en-US" sz="2000" dirty="0" smtClean="0"/>
              <a:t>that way </a:t>
            </a:r>
            <a:r>
              <a:rPr lang="en-US" sz="2000" dirty="0"/>
              <a:t>it’s clear that </a:t>
            </a:r>
            <a:r>
              <a:rPr lang="en-US" sz="2000" u="sng" dirty="0"/>
              <a:t>we are not making a </a:t>
            </a:r>
            <a:r>
              <a:rPr lang="en-US" sz="2000" b="1" u="sng" dirty="0"/>
              <a:t>request</a:t>
            </a:r>
            <a:r>
              <a:rPr lang="en-US" sz="2000" u="sng" dirty="0"/>
              <a:t> or </a:t>
            </a:r>
            <a:r>
              <a:rPr lang="en-US" sz="2000" b="1" u="sng" dirty="0" smtClean="0"/>
              <a:t>offer</a:t>
            </a:r>
            <a:r>
              <a:rPr lang="en-US" sz="2000" dirty="0"/>
              <a:t>: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/>
              <a:t>The </a:t>
            </a:r>
            <a:r>
              <a:rPr lang="en-US" sz="2000" i="1" dirty="0"/>
              <a:t>Government will be making a statement later. </a:t>
            </a:r>
            <a:endParaRPr lang="en-US" sz="2000" i="1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/>
              <a:t>When </a:t>
            </a:r>
            <a:r>
              <a:rPr lang="en-US" sz="2000" i="1" dirty="0"/>
              <a:t>will you be leaving? </a:t>
            </a:r>
            <a:r>
              <a:rPr lang="en-US" sz="2000" dirty="0"/>
              <a:t>(This is more polite than ‘when will you leave?’ </a:t>
            </a:r>
            <a:r>
              <a:rPr lang="en-US" sz="2000" dirty="0" smtClean="0"/>
              <a:t>because we are certainly not </a:t>
            </a:r>
            <a:r>
              <a:rPr lang="en-US" sz="2000" b="1" dirty="0" smtClean="0"/>
              <a:t>requesting</a:t>
            </a:r>
            <a:r>
              <a:rPr lang="en-US" sz="2000" dirty="0" smtClean="0"/>
              <a:t> that you leave). 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We </a:t>
            </a:r>
            <a:r>
              <a:rPr lang="en-US" sz="2000" dirty="0"/>
              <a:t>can’t use the future </a:t>
            </a:r>
            <a:r>
              <a:rPr lang="en-US" sz="2000" dirty="0" smtClean="0"/>
              <a:t>progressive with </a:t>
            </a:r>
            <a:r>
              <a:rPr lang="en-US" sz="2000" dirty="0"/>
              <a:t>stative verbs, so if we want to use a stative verb in one of the situations where we </a:t>
            </a:r>
            <a:r>
              <a:rPr lang="en-US" sz="2000" dirty="0" smtClean="0"/>
              <a:t>would use the future progressive, in that case we </a:t>
            </a:r>
            <a:r>
              <a:rPr lang="en-US" sz="2000" dirty="0"/>
              <a:t>use the future simple with ‘</a:t>
            </a:r>
            <a:r>
              <a:rPr lang="en-US" sz="2000" b="1" dirty="0"/>
              <a:t>will</a:t>
            </a:r>
            <a:r>
              <a:rPr lang="en-US" sz="2000" dirty="0"/>
              <a:t>’.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374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1317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	Exercises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0531" y="2527070"/>
            <a:ext cx="10191403" cy="3624348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200" dirty="0"/>
              <a:t>At </a:t>
            </a:r>
            <a:r>
              <a:rPr lang="it-IT" sz="2200" dirty="0" err="1"/>
              <a:t>midnight</a:t>
            </a:r>
            <a:r>
              <a:rPr lang="it-IT" sz="2200" dirty="0"/>
              <a:t> </a:t>
            </a:r>
            <a:r>
              <a:rPr lang="it-IT" sz="2200" dirty="0" err="1"/>
              <a:t>we</a:t>
            </a:r>
            <a:r>
              <a:rPr lang="it-IT" sz="2200" dirty="0"/>
              <a:t> (</a:t>
            </a:r>
            <a:r>
              <a:rPr lang="it-IT" sz="2200" dirty="0" err="1"/>
              <a:t>sleep</a:t>
            </a:r>
            <a:r>
              <a:rPr lang="it-IT" sz="2200" dirty="0"/>
              <a:t>) </a:t>
            </a:r>
            <a:r>
              <a:rPr lang="it-IT" sz="2200" dirty="0" smtClean="0"/>
              <a:t>__________________.</a:t>
            </a:r>
            <a:endParaRPr lang="it-IT" sz="22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This time next week we (sit) </a:t>
            </a:r>
            <a:r>
              <a:rPr lang="en-US" sz="2200" dirty="0" smtClean="0"/>
              <a:t>______________________</a:t>
            </a:r>
            <a:r>
              <a:rPr lang="en-US" sz="2200" dirty="0"/>
              <a:t> at the beach.</a:t>
            </a:r>
            <a:endParaRPr lang="it-IT" sz="22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At nine I (watch) </a:t>
            </a:r>
            <a:r>
              <a:rPr lang="en-US" sz="2200" dirty="0" smtClean="0"/>
              <a:t>____________________</a:t>
            </a:r>
            <a:r>
              <a:rPr lang="en-US" sz="2200" dirty="0"/>
              <a:t> the news.</a:t>
            </a:r>
            <a:endParaRPr lang="it-IT" sz="22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Tonight we (cram up) </a:t>
            </a:r>
            <a:r>
              <a:rPr lang="en-US" sz="2200" dirty="0" smtClean="0"/>
              <a:t>___________________</a:t>
            </a:r>
            <a:r>
              <a:rPr lang="en-US" sz="2200" dirty="0"/>
              <a:t> for our English test.</a:t>
            </a:r>
            <a:endParaRPr lang="it-IT" sz="22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200" dirty="0" err="1"/>
              <a:t>They</a:t>
            </a:r>
            <a:r>
              <a:rPr lang="it-IT" sz="2200" dirty="0"/>
              <a:t> (dance) </a:t>
            </a:r>
            <a:r>
              <a:rPr lang="it-IT" sz="2200" dirty="0" smtClean="0"/>
              <a:t>________________</a:t>
            </a:r>
            <a:r>
              <a:rPr lang="it-IT" sz="2200" dirty="0"/>
              <a:t> </a:t>
            </a:r>
            <a:r>
              <a:rPr lang="it-IT" sz="2200" dirty="0" err="1"/>
              <a:t>all</a:t>
            </a:r>
            <a:r>
              <a:rPr lang="it-IT" sz="2200" dirty="0"/>
              <a:t> night.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He (not / play) </a:t>
            </a:r>
            <a:r>
              <a:rPr lang="en-US" sz="2200" dirty="0" smtClean="0"/>
              <a:t>_______________</a:t>
            </a:r>
            <a:r>
              <a:rPr lang="en-US" sz="2200" dirty="0"/>
              <a:t> all afternoon.</a:t>
            </a:r>
            <a:endParaRPr lang="it-IT" sz="22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I (not / work) </a:t>
            </a:r>
            <a:r>
              <a:rPr lang="en-US" sz="2200" dirty="0" smtClean="0"/>
              <a:t>_______________</a:t>
            </a:r>
            <a:r>
              <a:rPr lang="en-US" sz="2200" dirty="0"/>
              <a:t> all day.</a:t>
            </a:r>
            <a:endParaRPr lang="it-IT" sz="22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200" dirty="0"/>
              <a:t>(</a:t>
            </a:r>
            <a:r>
              <a:rPr lang="it-IT" sz="2200" dirty="0" err="1"/>
              <a:t>eat</a:t>
            </a:r>
            <a:r>
              <a:rPr lang="it-IT" sz="2200" dirty="0"/>
              <a:t> / </a:t>
            </a:r>
            <a:r>
              <a:rPr lang="it-IT" sz="2200" dirty="0" err="1"/>
              <a:t>you</a:t>
            </a:r>
            <a:r>
              <a:rPr lang="it-IT" sz="2200" dirty="0"/>
              <a:t>) </a:t>
            </a:r>
            <a:r>
              <a:rPr lang="it-IT" sz="2200" dirty="0" smtClean="0"/>
              <a:t>__________________</a:t>
            </a:r>
            <a:r>
              <a:rPr lang="it-IT" sz="2200" dirty="0"/>
              <a:t> </a:t>
            </a:r>
            <a:r>
              <a:rPr lang="it-IT" sz="2200" dirty="0" err="1"/>
              <a:t>at</a:t>
            </a:r>
            <a:r>
              <a:rPr lang="it-IT" sz="2200" dirty="0"/>
              <a:t> </a:t>
            </a:r>
            <a:r>
              <a:rPr lang="it-IT" sz="2200" dirty="0" err="1"/>
              <a:t>six</a:t>
            </a:r>
            <a:r>
              <a:rPr lang="it-IT" sz="2200" dirty="0"/>
              <a:t>?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200" dirty="0"/>
              <a:t>(drive / </a:t>
            </a:r>
            <a:r>
              <a:rPr lang="it-IT" sz="2200" dirty="0" err="1"/>
              <a:t>she</a:t>
            </a:r>
            <a:r>
              <a:rPr lang="it-IT" sz="2200" dirty="0"/>
              <a:t>) </a:t>
            </a:r>
            <a:r>
              <a:rPr lang="it-IT" sz="2200" dirty="0" smtClean="0"/>
              <a:t>________________</a:t>
            </a:r>
            <a:r>
              <a:rPr lang="it-IT" sz="2200" dirty="0"/>
              <a:t> to </a:t>
            </a:r>
            <a:r>
              <a:rPr lang="it-IT" sz="2200" dirty="0" err="1"/>
              <a:t>London</a:t>
            </a:r>
            <a:r>
              <a:rPr lang="it-IT" sz="2200" dirty="0"/>
              <a:t>?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200" dirty="0"/>
              <a:t>(</a:t>
            </a:r>
            <a:r>
              <a:rPr lang="it-IT" sz="2200" dirty="0" err="1"/>
              <a:t>fight</a:t>
            </a:r>
            <a:r>
              <a:rPr lang="it-IT" sz="2200" dirty="0"/>
              <a:t> / </a:t>
            </a:r>
            <a:r>
              <a:rPr lang="it-IT" sz="2200" dirty="0" err="1"/>
              <a:t>they</a:t>
            </a:r>
            <a:r>
              <a:rPr lang="it-IT" sz="2200" dirty="0"/>
              <a:t>) </a:t>
            </a:r>
            <a:r>
              <a:rPr lang="it-IT" sz="2200" dirty="0" smtClean="0"/>
              <a:t>_______________</a:t>
            </a:r>
            <a:r>
              <a:rPr lang="it-IT" sz="2200" dirty="0"/>
              <a:t> </a:t>
            </a:r>
            <a:r>
              <a:rPr lang="it-IT" sz="2200" dirty="0" err="1"/>
              <a:t>again</a:t>
            </a:r>
            <a:r>
              <a:rPr lang="it-IT" sz="2200" dirty="0" smtClean="0"/>
              <a:t>?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829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7967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	Exercises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7088" y="2058168"/>
            <a:ext cx="9601196" cy="416806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en-US" dirty="0"/>
              <a:t>Make the positive future </a:t>
            </a:r>
            <a:r>
              <a:rPr lang="en-US" dirty="0" smtClean="0"/>
              <a:t>progressive: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en-US" sz="11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en-US" dirty="0" smtClean="0"/>
              <a:t>At </a:t>
            </a:r>
            <a:r>
              <a:rPr lang="en-US" dirty="0"/>
              <a:t>three o’clock tomorrow… 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en-US" sz="11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110000"/>
              <a:buAutoNum type="arabicPeriod"/>
            </a:pPr>
            <a:r>
              <a:rPr lang="en-US" sz="2200" dirty="0" smtClean="0"/>
              <a:t>I </a:t>
            </a:r>
            <a:r>
              <a:rPr lang="en-US" sz="2200" dirty="0"/>
              <a:t>________________________ (work) in my office.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110000"/>
              <a:buAutoNum type="arabicPeriod"/>
            </a:pPr>
            <a:r>
              <a:rPr lang="en-US" sz="2200" dirty="0" smtClean="0"/>
              <a:t>You </a:t>
            </a:r>
            <a:r>
              <a:rPr lang="en-US" sz="2200" dirty="0"/>
              <a:t>________________________ (lie) on the beach.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110000"/>
              <a:buAutoNum type="arabicPeriod"/>
            </a:pPr>
            <a:r>
              <a:rPr lang="en-US" sz="2200" dirty="0" smtClean="0"/>
              <a:t>He </a:t>
            </a:r>
            <a:r>
              <a:rPr lang="en-US" sz="2200" dirty="0"/>
              <a:t>________________________ (wait) for the train.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110000"/>
              <a:buAutoNum type="arabicPeriod"/>
            </a:pPr>
            <a:r>
              <a:rPr lang="en-US" sz="2200" dirty="0"/>
              <a:t>S</a:t>
            </a:r>
            <a:r>
              <a:rPr lang="en-US" sz="2200" dirty="0" smtClean="0"/>
              <a:t>he </a:t>
            </a:r>
            <a:r>
              <a:rPr lang="en-US" sz="2200" dirty="0"/>
              <a:t>________________________ (shop) in New York.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110000"/>
              <a:buAutoNum type="arabicPeriod"/>
            </a:pPr>
            <a:r>
              <a:rPr lang="en-US" sz="2200" dirty="0" smtClean="0"/>
              <a:t>It </a:t>
            </a:r>
            <a:r>
              <a:rPr lang="en-US" sz="2200" dirty="0"/>
              <a:t>________________________ (rain).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110000"/>
              <a:buAutoNum type="arabicPeriod"/>
            </a:pPr>
            <a:r>
              <a:rPr lang="en-US" sz="2200" dirty="0" smtClean="0"/>
              <a:t>We </a:t>
            </a:r>
            <a:r>
              <a:rPr lang="en-US" sz="2200" dirty="0"/>
              <a:t>________________________ (get) ready to go out.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110000"/>
              <a:buAutoNum type="arabicPeriod"/>
            </a:pPr>
            <a:r>
              <a:rPr lang="en-US" sz="2200" dirty="0" smtClean="0"/>
              <a:t>They </a:t>
            </a:r>
            <a:r>
              <a:rPr lang="en-US" sz="2200" dirty="0"/>
              <a:t>________________________ (meet) their parents.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110000"/>
              <a:buAutoNum type="arabicPeriod"/>
            </a:pPr>
            <a:r>
              <a:rPr lang="en-US" sz="2200" dirty="0" smtClean="0"/>
              <a:t>He </a:t>
            </a:r>
            <a:r>
              <a:rPr lang="en-US" sz="2200" dirty="0"/>
              <a:t>________________________ (study) in the library.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110000"/>
              <a:buAutoNum type="arabicPeriod"/>
            </a:pPr>
            <a:r>
              <a:rPr lang="en-US" sz="2200" dirty="0" smtClean="0"/>
              <a:t>She </a:t>
            </a:r>
            <a:r>
              <a:rPr lang="en-US" sz="2200" dirty="0"/>
              <a:t>________________________ (exercise) at the gym.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SzPct val="110000"/>
              <a:buAutoNum type="arabicPeriod"/>
            </a:pPr>
            <a:r>
              <a:rPr lang="en-US" sz="2200" dirty="0" smtClean="0"/>
              <a:t>I </a:t>
            </a:r>
            <a:r>
              <a:rPr lang="en-US" sz="2200" dirty="0"/>
              <a:t>________________________ (sleep).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7316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1014153"/>
            <a:ext cx="9601196" cy="123028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Future Perfect</a:t>
            </a:r>
            <a:endParaRPr lang="en-US" sz="3600" b="1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 flipV="1">
            <a:off x="1761066" y="2900681"/>
            <a:ext cx="4936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58757"/>
              </p:ext>
            </p:extLst>
          </p:nvPr>
        </p:nvGraphicFramePr>
        <p:xfrm>
          <a:off x="2750182" y="2725738"/>
          <a:ext cx="6576276" cy="326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Documento" r:id="rId4" imgW="4807737" imgH="2387515" progId="Word.Document.12">
                  <p:embed/>
                </p:oleObj>
              </mc:Choice>
              <mc:Fallback>
                <p:oleObj name="Documento" r:id="rId4" imgW="4807737" imgH="23875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182" y="2725738"/>
                        <a:ext cx="6576276" cy="326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0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2248</TotalTime>
  <Words>1095</Words>
  <Application>Microsoft Office PowerPoint</Application>
  <PresentationFormat>Widescreen</PresentationFormat>
  <Paragraphs>180</Paragraphs>
  <Slides>22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Garamond</vt:lpstr>
      <vt:lpstr>Wingdings</vt:lpstr>
      <vt:lpstr>Organico</vt:lpstr>
      <vt:lpstr>Documento</vt:lpstr>
      <vt:lpstr>Presentazione standard di PowerPoint</vt:lpstr>
      <vt:lpstr> Future Progressive  Future Perfect  Future Perfect Progressive</vt:lpstr>
      <vt:lpstr>Future Progressive</vt:lpstr>
      <vt:lpstr> Future Progressive</vt:lpstr>
      <vt:lpstr> Future Progressive</vt:lpstr>
      <vt:lpstr> Future Progressive</vt:lpstr>
      <vt:lpstr> Exercises</vt:lpstr>
      <vt:lpstr> Exercises</vt:lpstr>
      <vt:lpstr>Future Perfect</vt:lpstr>
      <vt:lpstr> Future Perfect</vt:lpstr>
      <vt:lpstr> Future Perfect</vt:lpstr>
      <vt:lpstr> Future Perfect</vt:lpstr>
      <vt:lpstr> Exercises</vt:lpstr>
      <vt:lpstr> Exercises</vt:lpstr>
      <vt:lpstr> Exercises</vt:lpstr>
      <vt:lpstr>Future Perfect Progressive</vt:lpstr>
      <vt:lpstr> Future Perfect Progressive</vt:lpstr>
      <vt:lpstr> Future Perfect Progressive</vt:lpstr>
      <vt:lpstr> Future Perfect Progressive</vt:lpstr>
      <vt:lpstr>  Exercises</vt:lpstr>
      <vt:lpstr>  Exercises</vt:lpstr>
      <vt:lpstr>  Exercises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</dc:creator>
  <cp:lastModifiedBy>Account Microsoft</cp:lastModifiedBy>
  <cp:revision>164</cp:revision>
  <dcterms:created xsi:type="dcterms:W3CDTF">2020-11-12T22:39:29Z</dcterms:created>
  <dcterms:modified xsi:type="dcterms:W3CDTF">2022-03-28T19:20:22Z</dcterms:modified>
</cp:coreProperties>
</file>