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0"/>
  </p:notesMasterIdLst>
  <p:sldIdLst>
    <p:sldId id="256" r:id="rId2"/>
    <p:sldId id="288" r:id="rId3"/>
    <p:sldId id="286" r:id="rId4"/>
    <p:sldId id="287" r:id="rId5"/>
    <p:sldId id="257" r:id="rId6"/>
    <p:sldId id="258" r:id="rId7"/>
    <p:sldId id="284" r:id="rId8"/>
    <p:sldId id="261" r:id="rId9"/>
    <p:sldId id="276" r:id="rId10"/>
    <p:sldId id="259" r:id="rId11"/>
    <p:sldId id="260" r:id="rId12"/>
    <p:sldId id="289" r:id="rId13"/>
    <p:sldId id="277" r:id="rId14"/>
    <p:sldId id="262" r:id="rId15"/>
    <p:sldId id="263" r:id="rId16"/>
    <p:sldId id="264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8" r:id="rId28"/>
    <p:sldId id="279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04" d="100"/>
          <a:sy n="104" d="100"/>
        </p:scale>
        <p:origin x="80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29/03/22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ibc.regione.emilia-romagna.it/istituto/parliamo-di/lucio-gambi/allegati/criticaconcettipaesaggioumano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iplay.it/video/2021/02/Maestri-pt8-ee807760-b2ab-4274-b531-cbe4652b1f69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venzioneeuropeapaesaggio.beniculturali.it/index.php?id=2&amp;lang=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 dirty="0"/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>
            <a:extLst>
              <a:ext uri="{FF2B5EF4-FFF2-40B4-BE49-F238E27FC236}">
                <a16:creationId xmlns:a16="http://schemas.microsoft.com/office/drawing/2014/main" id="{51BF1A4C-367D-6149-A717-BF5240E59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Paesaggio.7</a:t>
            </a:r>
          </a:p>
        </p:txBody>
      </p:sp>
      <p:sp>
        <p:nvSpPr>
          <p:cNvPr id="8194" name="Segnaposto contenuto 2">
            <a:extLst>
              <a:ext uri="{FF2B5EF4-FFF2-40B4-BE49-F238E27FC236}">
                <a16:creationId xmlns:a16="http://schemas.microsoft.com/office/drawing/2014/main" id="{BF049171-995B-B843-AB97-8E0B5D9AA5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1838" y="2459962"/>
            <a:ext cx="10561730" cy="3581400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Riconoscendo che la </a:t>
            </a:r>
            <a:r>
              <a:rPr lang="it-IT" altLang="it-IT" sz="2800" dirty="0" err="1"/>
              <a:t>qualita</a:t>
            </a:r>
            <a:r>
              <a:rPr lang="it-IT" altLang="it-IT" sz="2800" dirty="0"/>
              <a:t>̀ e la </a:t>
            </a:r>
            <a:r>
              <a:rPr lang="it-IT" altLang="it-IT" sz="2800" dirty="0" err="1"/>
              <a:t>diversita</a:t>
            </a:r>
            <a:r>
              <a:rPr lang="it-IT" altLang="it-IT" sz="2800" dirty="0"/>
              <a:t>̀ dei paesaggi europei costituiscono una risorsa comune per la cui salvaguardia, gestione e pianificazione occorre cooperare;</a:t>
            </a:r>
            <a:br>
              <a:rPr lang="it-IT" altLang="it-IT" sz="2800" dirty="0"/>
            </a:br>
            <a:endParaRPr lang="it-IT" altLang="it-IT" sz="28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Desiderando istituire un nuovo strumento dedicato esclusivamente alla salvaguardia, alla gestione e alla pianificazione di tutti i paesaggi europei; </a:t>
            </a:r>
          </a:p>
        </p:txBody>
      </p:sp>
      <p:sp>
        <p:nvSpPr>
          <p:cNvPr id="8195" name="Segnaposto piè di pagina 3">
            <a:extLst>
              <a:ext uri="{FF2B5EF4-FFF2-40B4-BE49-F238E27FC236}">
                <a16:creationId xmlns:a16="http://schemas.microsoft.com/office/drawing/2014/main" id="{1ECE8249-A743-314D-8A69-1D86C2361B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94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olo 1">
            <a:extLst>
              <a:ext uri="{FF2B5EF4-FFF2-40B4-BE49-F238E27FC236}">
                <a16:creationId xmlns:a16="http://schemas.microsoft.com/office/drawing/2014/main" id="{B9221720-844C-8443-A8AB-1DECA6FE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.8  </a:t>
            </a:r>
            <a:r>
              <a:rPr lang="it-IT" altLang="it-IT" b="1"/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93E9C5-8906-E841-9967-7D92B1FCE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1998824"/>
            <a:ext cx="11493558" cy="511601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it-IT" sz="4000" dirty="0"/>
              <a:t>"Paesaggio" designa una </a:t>
            </a:r>
            <a:r>
              <a:rPr lang="it-IT" sz="4000" u="sng" dirty="0"/>
              <a:t>determinata parte </a:t>
            </a:r>
            <a:r>
              <a:rPr lang="it-IT" sz="4000" dirty="0"/>
              <a:t>di territorio, così come è </a:t>
            </a:r>
            <a:r>
              <a:rPr lang="it-IT" sz="4000" u="sng" dirty="0"/>
              <a:t>percepita</a:t>
            </a:r>
            <a:r>
              <a:rPr lang="it-IT" sz="4000" dirty="0"/>
              <a:t> dalle popolazioni, il cui carattere deriva dall'</a:t>
            </a:r>
            <a:r>
              <a:rPr lang="it-IT" sz="4000" u="sng" dirty="0"/>
              <a:t>azione</a:t>
            </a:r>
            <a:r>
              <a:rPr lang="it-IT" sz="4000" dirty="0"/>
              <a:t> di fattori naturali e/o umani e dalle loro </a:t>
            </a:r>
            <a:r>
              <a:rPr lang="it-IT" sz="4000" u="sng" dirty="0"/>
              <a:t>interrelazioni</a:t>
            </a:r>
            <a:r>
              <a:rPr lang="it-IT" sz="4000" dirty="0"/>
              <a:t>; </a:t>
            </a:r>
          </a:p>
          <a:p>
            <a:pPr marL="0" indent="0">
              <a:buNone/>
              <a:defRPr/>
            </a:pPr>
            <a:endParaRPr lang="it-IT" sz="900" dirty="0"/>
          </a:p>
          <a:p>
            <a:pPr marL="0" indent="0">
              <a:buNone/>
              <a:defRPr/>
            </a:pPr>
            <a:r>
              <a:rPr lang="it-IT" sz="2400" b="1" dirty="0"/>
              <a:t>Firenze 20 settembre 2000</a:t>
            </a:r>
          </a:p>
        </p:txBody>
      </p:sp>
      <p:sp>
        <p:nvSpPr>
          <p:cNvPr id="9219" name="Segnaposto piè di pagina 3">
            <a:extLst>
              <a:ext uri="{FF2B5EF4-FFF2-40B4-BE49-F238E27FC236}">
                <a16:creationId xmlns:a16="http://schemas.microsoft.com/office/drawing/2014/main" id="{48A8A2AF-6742-9A48-AD08-06FC3D3EE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9BD9C5F4-8842-5849-B754-FF91E879C86B}" type="slidenum">
              <a:rPr lang="it-IT" altLang="it-IT" sz="1200">
                <a:solidFill>
                  <a:srgbClr val="898989"/>
                </a:solidFill>
              </a:rPr>
              <a:pPr/>
              <a:t>11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5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42207-5789-3E4A-906A-F47EB56C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DD783C-2832-5843-950B-6155EC747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5174315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Lucio Gambi </a:t>
            </a:r>
          </a:p>
          <a:p>
            <a:pPr marL="0" indent="0">
              <a:buNone/>
            </a:pPr>
            <a:r>
              <a:rPr lang="it-IT" sz="3600" b="1" dirty="0"/>
              <a:t>Critica ai concetti geografici di paesaggio umano </a:t>
            </a:r>
            <a:endParaRPr lang="it-IT" sz="3600" dirty="0"/>
          </a:p>
          <a:p>
            <a:pPr marL="0" indent="0">
              <a:buNone/>
            </a:pPr>
            <a:endParaRPr lang="it-IT" sz="3600" dirty="0"/>
          </a:p>
          <a:p>
            <a:endParaRPr lang="it-IT" sz="2100" dirty="0"/>
          </a:p>
        </p:txBody>
      </p:sp>
      <p:pic>
        <p:nvPicPr>
          <p:cNvPr id="4" name="Segnaposto contenuto 3" descr="gambilibro.jpg">
            <a:extLst>
              <a:ext uri="{FF2B5EF4-FFF2-40B4-BE49-F238E27FC236}">
                <a16:creationId xmlns:a16="http://schemas.microsoft.com/office/drawing/2014/main" id="{321600AA-29EE-1C4A-BC9A-DD549513E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066" y="932413"/>
            <a:ext cx="2923671" cy="5269180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9270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>
            <a:extLst>
              <a:ext uri="{FF2B5EF4-FFF2-40B4-BE49-F238E27FC236}">
                <a16:creationId xmlns:a16="http://schemas.microsoft.com/office/drawing/2014/main" id="{337A4FF4-64DF-0047-AFAF-F8B23887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pic>
        <p:nvPicPr>
          <p:cNvPr id="24578" name="Segnaposto contenuto 4" descr="indice gambi.jpg">
            <a:extLst>
              <a:ext uri="{FF2B5EF4-FFF2-40B4-BE49-F238E27FC236}">
                <a16:creationId xmlns:a16="http://schemas.microsoft.com/office/drawing/2014/main" id="{6B7994BB-7729-8F4E-BA7F-5CC818D741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478" y="582502"/>
            <a:ext cx="4682211" cy="5759460"/>
          </a:xfrm>
        </p:spPr>
      </p:pic>
      <p:sp>
        <p:nvSpPr>
          <p:cNvPr id="24579" name="Segnaposto piè di pagina 5">
            <a:extLst>
              <a:ext uri="{FF2B5EF4-FFF2-40B4-BE49-F238E27FC236}">
                <a16:creationId xmlns:a16="http://schemas.microsoft.com/office/drawing/2014/main" id="{2A753943-DE4E-AE4A-98C5-88C761587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A1CDBEE-702D-5C40-B553-E802C2F260CF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68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>
            <a:extLst>
              <a:ext uri="{FF2B5EF4-FFF2-40B4-BE49-F238E27FC236}">
                <a16:creationId xmlns:a16="http://schemas.microsoft.com/office/drawing/2014/main" id="{A973071F-2CFD-A748-8F36-D2613BC5F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47FCAB-8EA2-8346-A464-A93E94672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endParaRPr lang="it-IT" dirty="0"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it-IT" sz="3200" dirty="0">
                <a:ea typeface="+mn-ea"/>
                <a:cs typeface="+mn-cs"/>
              </a:rPr>
              <a:t>In rete si trova a questo link:</a:t>
            </a:r>
          </a:p>
          <a:p>
            <a:pPr marL="0" indent="0" algn="ctr">
              <a:buNone/>
              <a:defRPr/>
            </a:pPr>
            <a:endParaRPr lang="it-IT" sz="3200" dirty="0"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lang="it-IT" sz="2800" i="1" dirty="0">
                <a:hlinkClick r:id="rId2"/>
              </a:rPr>
              <a:t>http://ibc.regione.emilia-romagna.it/istituto/parliamo-di/lucio-gambi/allegati/criticaconcettipaesaggioumano.pdf</a:t>
            </a:r>
            <a:endParaRPr lang="it-IT" sz="2800" i="1" dirty="0"/>
          </a:p>
          <a:p>
            <a:pPr marL="0" indent="0">
              <a:buNone/>
              <a:defRPr/>
            </a:pPr>
            <a:r>
              <a:rPr lang="it-IT" sz="1400" i="1" dirty="0">
                <a:ea typeface="+mn-ea"/>
                <a:cs typeface="+mn-cs"/>
              </a:rPr>
              <a:t>(edizione del 1961)</a:t>
            </a:r>
            <a:endParaRPr lang="it-IT" sz="1400" dirty="0">
              <a:ea typeface="+mn-ea"/>
              <a:cs typeface="+mn-cs"/>
            </a:endParaRPr>
          </a:p>
        </p:txBody>
      </p:sp>
      <p:sp>
        <p:nvSpPr>
          <p:cNvPr id="25603" name="Segnaposto piè di pagina 3">
            <a:extLst>
              <a:ext uri="{FF2B5EF4-FFF2-40B4-BE49-F238E27FC236}">
                <a16:creationId xmlns:a16="http://schemas.microsoft.com/office/drawing/2014/main" id="{72F6AFFC-C20A-3F49-8F46-9964FDC94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158B4D09-E4C6-9846-80D2-22FEEA557EA0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06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>
            <a:extLst>
              <a:ext uri="{FF2B5EF4-FFF2-40B4-BE49-F238E27FC236}">
                <a16:creationId xmlns:a16="http://schemas.microsoft.com/office/drawing/2014/main" id="{F1DE7DDB-E595-C641-8E06-6F879A1C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6626" name="Segnaposto contenuto 2">
            <a:extLst>
              <a:ext uri="{FF2B5EF4-FFF2-40B4-BE49-F238E27FC236}">
                <a16:creationId xmlns:a16="http://schemas.microsoft.com/office/drawing/2014/main" id="{2EA2B3CE-0B8B-AE44-A344-D922340DE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492" y="2285999"/>
            <a:ext cx="11689492" cy="394180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La solidità̀ o la validità̀ di una teoria la si controlla o sperimenta nella sua capacità di chiarire o risolvere i problemi che nascono o si formano negli insiemi culturali di cui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facciam</a:t>
            </a:r>
            <a:r>
              <a:rPr lang="it-IT" altLang="it-IT" sz="3000" dirty="0">
                <a:ea typeface="ＭＳ Ｐゴシック" panose="020B0600070205080204" pitchFamily="34" charset="-128"/>
              </a:rPr>
              <a:t> parte.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Nel campo della geografia - che in fatto di teorie dà l’impressione di un vecchio campo a riposo, o meglio di una area culturale tagliata fuori dalle grandi correnti per cui circola, si alimenta e si evolve la cultura - v’è̀ un recente, interessante e stimolatore modo di vedere le cose, di cui reputo utile esaminare la validità̀ al fine indicato.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1B6291-A760-684F-9495-0346D5B07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143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>
            <a:extLst>
              <a:ext uri="{FF2B5EF4-FFF2-40B4-BE49-F238E27FC236}">
                <a16:creationId xmlns:a16="http://schemas.microsoft.com/office/drawing/2014/main" id="{A17826AA-0330-7A46-A7A0-A67C1FB76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7650" name="Segnaposto contenuto 2">
            <a:extLst>
              <a:ext uri="{FF2B5EF4-FFF2-40B4-BE49-F238E27FC236}">
                <a16:creationId xmlns:a16="http://schemas.microsoft.com/office/drawing/2014/main" id="{66AD0910-41DC-9444-9EF2-BB1CAFDC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Tale orientamento, che dà origine a una scuola e ha costituito di certo, in </a:t>
            </a:r>
            <a:r>
              <a:rPr lang="it-IT" altLang="it-IT" sz="3200" dirty="0" err="1">
                <a:ea typeface="ＭＳ Ｐゴシック" panose="020B0600070205080204" pitchFamily="34" charset="-128"/>
              </a:rPr>
              <a:t>modernita</a:t>
            </a:r>
            <a:r>
              <a:rPr lang="it-IT" altLang="it-IT" sz="3200" dirty="0">
                <a:ea typeface="ＭＳ Ｐゴシック" panose="020B0600070205080204" pitchFamily="34" charset="-128"/>
              </a:rPr>
              <a:t>̀ e </a:t>
            </a:r>
            <a:r>
              <a:rPr lang="it-IT" altLang="it-IT" sz="3200" dirty="0" err="1">
                <a:ea typeface="ＭＳ Ｐゴシック" panose="020B0600070205080204" pitchFamily="34" charset="-128"/>
              </a:rPr>
              <a:t>vitalita</a:t>
            </a:r>
            <a:r>
              <a:rPr lang="it-IT" altLang="it-IT" sz="3200" dirty="0">
                <a:ea typeface="ＭＳ Ｐゴシック" panose="020B0600070205080204" pitchFamily="34" charset="-128"/>
              </a:rPr>
              <a:t>̀ di indagine, il maggior sforzo dei geografi per seguire l’evoluzione della cultura, è quello che fa</a:t>
            </a:r>
          </a:p>
          <a:p>
            <a:pPr marL="0" indent="0">
              <a:buNone/>
            </a:pPr>
            <a:r>
              <a:rPr lang="it-IT" altLang="it-IT" dirty="0">
                <a:ea typeface="ＭＳ Ｐゴシック" panose="020B0600070205080204" pitchFamily="34" charset="-128"/>
              </a:rPr>
              <a:t> </a:t>
            </a:r>
            <a:r>
              <a:rPr lang="it-IT" altLang="it-IT" sz="3100" b="1" i="1" dirty="0">
                <a:ea typeface="ＭＳ Ｐゴシック" panose="020B0600070205080204" pitchFamily="34" charset="-128"/>
              </a:rPr>
              <a:t>consistere la geografia nello studio dei paesaggi</a:t>
            </a:r>
            <a:r>
              <a:rPr lang="it-IT" altLang="it-IT" sz="1000" i="1" dirty="0">
                <a:ea typeface="ＭＳ Ｐゴシック" panose="020B0600070205080204" pitchFamily="34" charset="-128"/>
              </a:rPr>
              <a:t>.</a:t>
            </a:r>
            <a:r>
              <a:rPr lang="it-IT" altLang="it-IT" i="1" dirty="0">
                <a:ea typeface="ＭＳ Ｐゴシック" panose="020B0600070205080204" pitchFamily="34" charset="-128"/>
              </a:rPr>
              <a:t> </a:t>
            </a:r>
          </a:p>
          <a:p>
            <a:pPr marL="0" indent="0"/>
            <a:endParaRPr lang="it-IT" altLang="it-IT" dirty="0">
              <a:ea typeface="ＭＳ Ｐゴシック" panose="020B0600070205080204" pitchFamily="34" charset="-128"/>
            </a:endParaRPr>
          </a:p>
        </p:txBody>
      </p:sp>
      <p:sp>
        <p:nvSpPr>
          <p:cNvPr id="27651" name="Segnaposto piè di pagina 3">
            <a:extLst>
              <a:ext uri="{FF2B5EF4-FFF2-40B4-BE49-F238E27FC236}">
                <a16:creationId xmlns:a16="http://schemas.microsoft.com/office/drawing/2014/main" id="{61603A89-70B6-D14A-82BF-A0333A2BD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CCFD1BA-9DF0-C247-BED8-C249EE961B72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59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>
            <a:extLst>
              <a:ext uri="{FF2B5EF4-FFF2-40B4-BE49-F238E27FC236}">
                <a16:creationId xmlns:a16="http://schemas.microsoft.com/office/drawing/2014/main" id="{59F6FE2B-BA04-7B44-A1BB-2FEDEBEF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8674" name="Segnaposto contenuto 2">
            <a:extLst>
              <a:ext uri="{FF2B5EF4-FFF2-40B4-BE49-F238E27FC236}">
                <a16:creationId xmlns:a16="http://schemas.microsoft.com/office/drawing/2014/main" id="{007EE5DA-B253-E047-994E-38831D43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908" y="1805650"/>
            <a:ext cx="11392930" cy="489171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800" dirty="0">
                <a:ea typeface="ＭＳ Ｐゴシック" panose="020B0600070205080204" pitchFamily="34" charset="-128"/>
              </a:rPr>
              <a:t>Sono concorde col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Biasutti</a:t>
            </a:r>
            <a:r>
              <a:rPr lang="it-IT" altLang="it-IT" sz="2800" dirty="0">
                <a:ea typeface="ＭＳ Ｐゴシック" panose="020B0600070205080204" pitchFamily="34" charset="-128"/>
              </a:rPr>
              <a:t> nel reputare che lo studio delle forme del paesaggio terrestre sia da ritenersi oggi il principale compito o meglio la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razionale motivazione della geografia naturalistica.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800" dirty="0">
                <a:ea typeface="ＭＳ Ｐゴシック" panose="020B0600070205080204" pitchFamily="34" charset="-128"/>
              </a:rPr>
              <a:t>Ma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poiche</a:t>
            </a:r>
            <a:r>
              <a:rPr lang="it-IT" altLang="it-IT" sz="2800" dirty="0">
                <a:ea typeface="ＭＳ Ｐゴシック" panose="020B0600070205080204" pitchFamily="34" charset="-128"/>
              </a:rPr>
              <a:t>́ i fenomeni e gli oggetti della scienza del paesaggio non si configurano nella mente del ricercatore a storiografia, ma si prestano solo al trattamento sistematico e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o meno deterministico delle scienze naturali, non riesco a capire in qual modo - al di là di una visione o interpretazione di valore puramente naturalistico - </a:t>
            </a:r>
            <a:r>
              <a:rPr lang="it-IT" altLang="it-IT" sz="2800" u="sng" dirty="0">
                <a:ea typeface="ＭＳ Ｐゴシック" panose="020B0600070205080204" pitchFamily="34" charset="-128"/>
              </a:rPr>
              <a:t>sia consentito di inserire in tale paesaggio come oggetto o di far intervenire in tale paesaggio come agente, l’uomo</a:t>
            </a:r>
            <a:r>
              <a:rPr lang="it-IT" altLang="it-IT" sz="2700" u="sng" dirty="0">
                <a:ea typeface="ＭＳ Ｐゴシック" panose="020B0600070205080204" pitchFamily="34" charset="-12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4714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3ABBD411-CC4A-B64B-B93A-6E89BEBA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29698" name="Segnaposto contenuto 2">
            <a:extLst>
              <a:ext uri="{FF2B5EF4-FFF2-40B4-BE49-F238E27FC236}">
                <a16:creationId xmlns:a16="http://schemas.microsoft.com/office/drawing/2014/main" id="{C06685D3-FF3A-7B48-8E12-DCE827D4C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895493" cy="4079659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Ma al di là̀ dell’uomo dell’ecologia vi è </a:t>
            </a:r>
            <a:r>
              <a:rPr lang="it-IT" altLang="it-IT" sz="3000" b="1" dirty="0">
                <a:ea typeface="ＭＳ Ｐゴシック" panose="020B0600070205080204" pitchFamily="34" charset="-128"/>
              </a:rPr>
              <a:t>l’uomo della storia</a:t>
            </a:r>
            <a:r>
              <a:rPr lang="it-IT" altLang="it-IT" sz="3000" dirty="0">
                <a:ea typeface="ＭＳ Ｐゴシック" panose="020B0600070205080204" pitchFamily="34" charset="-128"/>
              </a:rPr>
              <a:t> che non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puo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negare il valore del primo - come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naturale - e anzi lo lascia svilupparsi secondo i suoi canoni, i suoi ritmi, i suoi bisogni; ma insieme lo ingloba in sé e (pure in diversa misura da caso a caso) lo domina e fa agire.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poiche</a:t>
            </a:r>
            <a:r>
              <a:rPr lang="it-IT" altLang="it-IT" sz="3000" dirty="0">
                <a:ea typeface="ＭＳ Ｐゴシック" panose="020B0600070205080204" pitchFamily="34" charset="-128"/>
              </a:rPr>
              <a:t>́ l’uomo è unità, questa non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puo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realizzarsi che sul piano della storia - che per l’uomo è una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totalita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- e non sul piano dell’ecologia che dell’uomo investe elementi e forme meno universali. </a:t>
            </a:r>
          </a:p>
        </p:txBody>
      </p:sp>
      <p:sp>
        <p:nvSpPr>
          <p:cNvPr id="29699" name="Segnaposto piè di pagina 3">
            <a:extLst>
              <a:ext uri="{FF2B5EF4-FFF2-40B4-BE49-F238E27FC236}">
                <a16:creationId xmlns:a16="http://schemas.microsoft.com/office/drawing/2014/main" id="{BE1C06C7-A9B9-AA42-A68E-D830E6CD8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26FFB34-FA5D-614A-A3B0-0ACF6EBB2AFE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130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olo 1">
            <a:extLst>
              <a:ext uri="{FF2B5EF4-FFF2-40B4-BE49-F238E27FC236}">
                <a16:creationId xmlns:a16="http://schemas.microsoft.com/office/drawing/2014/main" id="{3D44D9A5-A6A5-7C42-A717-6284872D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0722" name="Segnaposto contenuto 2">
            <a:extLst>
              <a:ext uri="{FF2B5EF4-FFF2-40B4-BE49-F238E27FC236}">
                <a16:creationId xmlns:a16="http://schemas.microsoft.com/office/drawing/2014/main" id="{B9602B7C-F97A-484B-8552-BC8B0B3F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altLang="it-IT" sz="3000">
                <a:ea typeface="ＭＳ Ｐゴシック" panose="020B0600070205080204" pitchFamily="34" charset="-128"/>
              </a:rPr>
              <a:t>Per questi motivi è conveniente discutere in sede di geografia umana - cioè di quella disciplina che vuol disegnare la storia della conquista conoscitiva e della organizzazione economica della Terra - la validità dei principi che portano a riconoscere un «paesaggio umano» e in esso una sequenza di complessi (o di </a:t>
            </a:r>
            <a:r>
              <a:rPr lang="it-IT" altLang="it-IT" sz="3000" u="sng">
                <a:ea typeface="ＭＳ Ｐゴシック" panose="020B0600070205080204" pitchFamily="34" charset="-128"/>
              </a:rPr>
              <a:t>tipi</a:t>
            </a:r>
            <a:r>
              <a:rPr lang="it-IT" altLang="it-IT" sz="3000">
                <a:ea typeface="ＭＳ Ｐゴシック" panose="020B0600070205080204" pitchFamily="34" charset="-128"/>
              </a:rPr>
              <a:t>), e la giustezza dei criteri secondo cui tale riconoscimento può attuarsi, unicamente o quasi mediante i </a:t>
            </a:r>
            <a:r>
              <a:rPr lang="it-IT" altLang="it-IT" sz="3000" u="sng">
                <a:ea typeface="ＭＳ Ｐゴシック" panose="020B0600070205080204" pitchFamily="34" charset="-128"/>
              </a:rPr>
              <a:t>segni visibili </a:t>
            </a:r>
            <a:r>
              <a:rPr lang="it-IT" altLang="it-IT" sz="3000">
                <a:ea typeface="ＭＳ Ｐゴシック" panose="020B0600070205080204" pitchFamily="34" charset="-128"/>
              </a:rPr>
              <a:t>e i </a:t>
            </a:r>
            <a:r>
              <a:rPr lang="it-IT" altLang="it-IT" sz="3000" u="sng">
                <a:ea typeface="ＭＳ Ｐゴシック" panose="020B0600070205080204" pitchFamily="34" charset="-128"/>
              </a:rPr>
              <a:t>fatti sensibili</a:t>
            </a:r>
            <a:r>
              <a:rPr lang="it-IT" altLang="it-IT" sz="3000">
                <a:ea typeface="ＭＳ Ｐゴシック" panose="020B0600070205080204" pitchFamily="34" charset="-128"/>
              </a:rPr>
              <a:t> dell’</a:t>
            </a:r>
            <a:r>
              <a:rPr lang="it-IT" altLang="ja-JP" sz="3000">
                <a:ea typeface="ＭＳ Ｐゴシック" panose="020B0600070205080204" pitchFamily="34" charset="-128"/>
              </a:rPr>
              <a:t>operosità umana. </a:t>
            </a:r>
            <a:endParaRPr lang="it-IT" altLang="it-IT" sz="3000">
              <a:ea typeface="ＭＳ Ｐゴシック" panose="020B0600070205080204" pitchFamily="34" charset="-128"/>
            </a:endParaRPr>
          </a:p>
        </p:txBody>
      </p:sp>
      <p:sp>
        <p:nvSpPr>
          <p:cNvPr id="30723" name="Segnaposto piè di pagina 3">
            <a:extLst>
              <a:ext uri="{FF2B5EF4-FFF2-40B4-BE49-F238E27FC236}">
                <a16:creationId xmlns:a16="http://schemas.microsoft.com/office/drawing/2014/main" id="{79695FFC-4ACF-B14D-979E-415180B7B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21406C5-1307-FA4C-9084-F13AA68150D9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19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69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CDC47A-91F0-9543-8495-290DC6BC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Paesaggio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71730D-4AAB-8D43-B879-82D6B3066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083" y="2062714"/>
            <a:ext cx="10787832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E’ una porzione di territorio, non oggettiva, ma soggettiva (percepita), prodotta dalla interazione  di fattori umani e naturali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800" dirty="0"/>
              <a:t>Paesaggio come invenzione moderna, strumentale alla conquista del controllo dello spazio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800" dirty="0"/>
              <a:t>Franco Farinelli, </a:t>
            </a:r>
            <a:r>
              <a:rPr lang="it-IT" sz="2800" i="1" dirty="0"/>
              <a:t>l’arguzia del paesaggio </a:t>
            </a:r>
            <a:r>
              <a:rPr lang="it-IT" sz="2800" dirty="0"/>
              <a:t>in «Maestri» Rai3, 3 marzo 2021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https://www.raiplay.it/video/2021/02/Maestri-pt8-ee807760-b2ab-4274-b531-cbe4652b1f69.html</a:t>
            </a: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it-IT" sz="1400" dirty="0"/>
              <a:t>Minuto 31: 46 – 40:24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3531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olo 1">
            <a:extLst>
              <a:ext uri="{FF2B5EF4-FFF2-40B4-BE49-F238E27FC236}">
                <a16:creationId xmlns:a16="http://schemas.microsoft.com/office/drawing/2014/main" id="{408D3494-0CE1-D048-B27E-4B6D715C7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1746" name="Segnaposto contenuto 2">
            <a:extLst>
              <a:ext uri="{FF2B5EF4-FFF2-40B4-BE49-F238E27FC236}">
                <a16:creationId xmlns:a16="http://schemas.microsoft.com/office/drawing/2014/main" id="{394A50DB-EF13-6244-8CCF-0D3E51C37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Un buon campo sperimentale per tale esame credo sia quello dei cosiddetti 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paesaggi rurali </a:t>
            </a:r>
            <a:endParaRPr lang="it-IT" altLang="it-IT" sz="3200" dirty="0">
              <a:ea typeface="ＭＳ Ｐゴシック" panose="020B0600070205080204" pitchFamily="34" charset="-128"/>
            </a:endParaRPr>
          </a:p>
        </p:txBody>
      </p:sp>
      <p:sp>
        <p:nvSpPr>
          <p:cNvPr id="31747" name="Segnaposto piè di pagina 3">
            <a:extLst>
              <a:ext uri="{FF2B5EF4-FFF2-40B4-BE49-F238E27FC236}">
                <a16:creationId xmlns:a16="http://schemas.microsoft.com/office/drawing/2014/main" id="{B40D8F87-3D8C-594C-ABC4-04229C3AC7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B0EAE63B-9E16-3444-9841-19E5A487F8B6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20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89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>
            <a:extLst>
              <a:ext uri="{FF2B5EF4-FFF2-40B4-BE49-F238E27FC236}">
                <a16:creationId xmlns:a16="http://schemas.microsoft.com/office/drawing/2014/main" id="{0D17F758-6F85-614B-BD64-AEE36667F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2770" name="Segnaposto contenuto 2">
            <a:extLst>
              <a:ext uri="{FF2B5EF4-FFF2-40B4-BE49-F238E27FC236}">
                <a16:creationId xmlns:a16="http://schemas.microsoft.com/office/drawing/2014/main" id="{2E9EE516-2D14-3B47-ACD4-3A74E82E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0895493" cy="4326794"/>
          </a:xfrm>
        </p:spPr>
        <p:txBody>
          <a:bodyPr/>
          <a:lstStyle/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in Europa risulta riconoscibile una opposizione di tre tipi di paesaggio rurale </a:t>
            </a:r>
          </a:p>
          <a:p>
            <a:pPr marL="0" indent="0"/>
            <a:r>
              <a:rPr lang="it-IT" altLang="it-IT" sz="3200" dirty="0" err="1">
                <a:ea typeface="ＭＳ Ｐゴシック" panose="020B0600070205080204" pitchFamily="34" charset="-128"/>
              </a:rPr>
              <a:t>Openfield</a:t>
            </a:r>
            <a:r>
              <a:rPr lang="it-IT" altLang="it-IT" sz="3200" dirty="0">
                <a:ea typeface="ＭＳ Ｐゴシック" panose="020B0600070205080204" pitchFamily="34" charset="-128"/>
              </a:rPr>
              <a:t> o «paesaggio a campi aperti» </a:t>
            </a:r>
          </a:p>
          <a:p>
            <a:pPr marL="0" indent="0"/>
            <a:r>
              <a:rPr lang="it-IT" altLang="it-IT" sz="3200" i="1" dirty="0" err="1">
                <a:ea typeface="ＭＳ Ｐゴシック" panose="020B0600070205080204" pitchFamily="34" charset="-128"/>
              </a:rPr>
              <a:t>bocage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 </a:t>
            </a:r>
            <a:r>
              <a:rPr lang="it-IT" altLang="it-IT" sz="3200" dirty="0">
                <a:ea typeface="ＭＳ Ｐゴシック" panose="020B0600070205080204" pitchFamily="34" charset="-128"/>
              </a:rPr>
              <a:t>o  «paesaggio a campi chiusi» </a:t>
            </a:r>
          </a:p>
          <a:p>
            <a:pPr marL="0" indent="0"/>
            <a:r>
              <a:rPr lang="it-IT" altLang="it-IT" sz="3200" dirty="0">
                <a:ea typeface="ＭＳ Ｐゴシック" panose="020B0600070205080204" pitchFamily="34" charset="-128"/>
              </a:rPr>
              <a:t>le colture </a:t>
            </a:r>
            <a:r>
              <a:rPr lang="it-IT" altLang="it-IT" sz="3200" i="1" dirty="0">
                <a:ea typeface="ＭＳ Ｐゴシック" panose="020B0600070205080204" pitchFamily="34" charset="-128"/>
              </a:rPr>
              <a:t>promiscue mediterranee </a:t>
            </a:r>
            <a:endParaRPr lang="it-IT" altLang="it-IT" dirty="0">
              <a:ea typeface="ＭＳ Ｐゴシック" panose="020B0600070205080204" pitchFamily="34" charset="-128"/>
            </a:endParaRPr>
          </a:p>
        </p:txBody>
      </p:sp>
      <p:sp>
        <p:nvSpPr>
          <p:cNvPr id="32771" name="Segnaposto piè di pagina 3">
            <a:extLst>
              <a:ext uri="{FF2B5EF4-FFF2-40B4-BE49-F238E27FC236}">
                <a16:creationId xmlns:a16="http://schemas.microsoft.com/office/drawing/2014/main" id="{6516A382-3EC8-654B-8402-DE5CC9882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E2B2AF41-AC9E-364E-B9DA-02F053992022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8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>
            <a:extLst>
              <a:ext uri="{FF2B5EF4-FFF2-40B4-BE49-F238E27FC236}">
                <a16:creationId xmlns:a16="http://schemas.microsoft.com/office/drawing/2014/main" id="{CFED9CD2-07AC-4A44-9BE1-329915CA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3794" name="Segnaposto contenuto 2">
            <a:extLst>
              <a:ext uri="{FF2B5EF4-FFF2-40B4-BE49-F238E27FC236}">
                <a16:creationId xmlns:a16="http://schemas.microsoft.com/office/drawing/2014/main" id="{D1402CFD-06BC-8B43-86DA-A6F7A75D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713052"/>
            <a:ext cx="11257006" cy="489781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200" dirty="0">
                <a:ea typeface="ＭＳ Ｐゴシック" panose="020B0600070205080204" pitchFamily="34" charset="-128"/>
              </a:rPr>
              <a:t>Però i fenomeni fino a qui ricordati non sono gli unici a determinare o edificare il mondo agricolo: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cioe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gli elementi paesistici cosi come li ho descritti sono, di quel mondo, le fattezze esterne, appariscenti ai sensi fisici.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200" dirty="0">
                <a:ea typeface="ＭＳ Ｐゴシック" panose="020B0600070205080204" pitchFamily="34" charset="-128"/>
              </a:rPr>
              <a:t>Ma a un esame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oculato queste fattezze risultano come parti di complessi ben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rilevanti; e in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si legano strettamente, inscindibilmente con molti fenomeni umani che non lasciano riflessi nella topografia, e sono la conseguenza di accadimenti o di istituzioni o di strutture umane che solo in minima parte riescono a colpire i sensi.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200" dirty="0">
                <a:ea typeface="ＭＳ Ｐゴシック" panose="020B0600070205080204" pitchFamily="34" charset="-128"/>
              </a:rPr>
              <a:t>Manifestazioni, accadimenti ecc., la cui opera nella determinazione del paesaggio è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saliente e dinamica di quanto lo sia l’opera dei fenomeni fisici.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200" dirty="0">
                <a:ea typeface="ＭＳ Ｐゴシック" panose="020B0600070205080204" pitchFamily="34" charset="-128"/>
              </a:rPr>
              <a:t>Fra il denso novero di tali manifestazioni potrei indicare una sequenza di fatti che sono fortemente costitutivi delle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agricole e che in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di un caso figurano alle origini del paesaggio, ma la cui riduzione a termini di paesaggio - e </a:t>
            </a:r>
            <a:r>
              <a:rPr lang="it-IT" altLang="it-IT" sz="2200" dirty="0" err="1">
                <a:ea typeface="ＭＳ Ｐゴシック" panose="020B0600070205080204" pitchFamily="34" charset="-128"/>
              </a:rPr>
              <a:t>cioe</a:t>
            </a:r>
            <a:r>
              <a:rPr lang="it-IT" altLang="it-IT" sz="2200" dirty="0">
                <a:ea typeface="ＭＳ Ｐゴシック" panose="020B0600070205080204" pitchFamily="34" charset="-128"/>
              </a:rPr>
              <a:t>̀ a quei criteri che i geografi pensano basilari per il loro esame - è impossibile. </a:t>
            </a:r>
          </a:p>
        </p:txBody>
      </p:sp>
      <p:sp>
        <p:nvSpPr>
          <p:cNvPr id="33795" name="Segnaposto piè di pagina 3">
            <a:extLst>
              <a:ext uri="{FF2B5EF4-FFF2-40B4-BE49-F238E27FC236}">
                <a16:creationId xmlns:a16="http://schemas.microsoft.com/office/drawing/2014/main" id="{D7D1292C-ABB0-7B43-A689-7B32C3F522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EFF529AE-76C7-3248-8604-2E56CF7DD552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22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43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1">
            <a:extLst>
              <a:ext uri="{FF2B5EF4-FFF2-40B4-BE49-F238E27FC236}">
                <a16:creationId xmlns:a16="http://schemas.microsoft.com/office/drawing/2014/main" id="{44A5C29A-8B55-3E41-9155-79CC8BAA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4818" name="Segnaposto contenuto 2">
            <a:extLst>
              <a:ext uri="{FF2B5EF4-FFF2-40B4-BE49-F238E27FC236}">
                <a16:creationId xmlns:a16="http://schemas.microsoft.com/office/drawing/2014/main" id="{DA166667-02FE-AE4B-9E05-495158606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2332037"/>
            <a:ext cx="11435686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riflessi della vita religiosa </a:t>
            </a: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fatti psicologici</a:t>
            </a: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rapporti fra individuo e gruppo </a:t>
            </a: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costumi giuridici intorno alla </a:t>
            </a:r>
            <a:r>
              <a:rPr lang="it-IT" altLang="it-IT" sz="2400" i="1" dirty="0" err="1">
                <a:ea typeface="ＭＳ Ｐゴシック" panose="020B0600070205080204" pitchFamily="34" charset="-128"/>
              </a:rPr>
              <a:t>proprieta</a:t>
            </a:r>
            <a:r>
              <a:rPr lang="it-IT" altLang="it-IT" sz="2400" i="1" dirty="0">
                <a:ea typeface="ＭＳ Ｐゴシック" panose="020B0600070205080204" pitchFamily="34" charset="-128"/>
              </a:rPr>
              <a:t>̀ famigliare </a:t>
            </a:r>
            <a:endParaRPr lang="it-IT" altLang="it-IT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la configurazione aziendale </a:t>
            </a:r>
            <a:r>
              <a:rPr lang="it-IT" altLang="it-IT" sz="2400" dirty="0">
                <a:ea typeface="ＭＳ Ｐゴシック" panose="020B0600070205080204" pitchFamily="34" charset="-128"/>
              </a:rPr>
              <a:t>così come </a:t>
            </a:r>
            <a:r>
              <a:rPr lang="it-IT" altLang="it-IT" sz="2400" i="1" dirty="0">
                <a:ea typeface="ＭＳ Ｐゴシック" panose="020B0600070205080204" pitchFamily="34" charset="-128"/>
              </a:rPr>
              <a:t>le forme di conduzione </a:t>
            </a:r>
            <a:r>
              <a:rPr lang="it-IT" altLang="it-IT" sz="2400" dirty="0">
                <a:ea typeface="ＭＳ Ｐゴシック" panose="020B0600070205080204" pitchFamily="34" charset="-128"/>
              </a:rPr>
              <a:t>e </a:t>
            </a:r>
            <a:r>
              <a:rPr lang="it-IT" altLang="it-IT" sz="2400" i="1" dirty="0">
                <a:ea typeface="ＭＳ Ｐゴシック" panose="020B0600070205080204" pitchFamily="34" charset="-128"/>
              </a:rPr>
              <a:t>i rapporti di lavoro </a:t>
            </a:r>
          </a:p>
          <a:p>
            <a:pPr eaLnBrk="1" hangingPunct="1"/>
            <a:r>
              <a:rPr lang="it-IT" altLang="it-IT" sz="2400" dirty="0">
                <a:ea typeface="ＭＳ Ｐゴシック" panose="020B0600070205080204" pitchFamily="34" charset="-128"/>
              </a:rPr>
              <a:t>qualunque </a:t>
            </a:r>
            <a:r>
              <a:rPr lang="it-IT" altLang="it-IT" sz="2400" i="1" dirty="0">
                <a:ea typeface="ＭＳ Ｐゴシック" panose="020B0600070205080204" pitchFamily="34" charset="-128"/>
              </a:rPr>
              <a:t>tecnica di coltivazione </a:t>
            </a: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scelta delle colture e mercato </a:t>
            </a:r>
            <a:endParaRPr lang="it-IT" altLang="it-IT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la strada </a:t>
            </a:r>
            <a:endParaRPr lang="it-IT" altLang="it-IT" sz="2400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IT" altLang="it-IT" sz="2400" i="1" dirty="0">
                <a:ea typeface="ＭＳ Ｐゴシック" panose="020B0600070205080204" pitchFamily="34" charset="-128"/>
              </a:rPr>
              <a:t>l’influenza e il valore della città </a:t>
            </a:r>
            <a:endParaRPr lang="it-IT" altLang="it-IT" sz="2400" dirty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it-IT" altLang="it-IT" dirty="0">
              <a:ea typeface="ＭＳ Ｐゴシック" panose="020B0600070205080204" pitchFamily="34" charset="-128"/>
            </a:endParaRPr>
          </a:p>
        </p:txBody>
      </p:sp>
      <p:sp>
        <p:nvSpPr>
          <p:cNvPr id="34819" name="Segnaposto piè di pagina 3">
            <a:extLst>
              <a:ext uri="{FF2B5EF4-FFF2-40B4-BE49-F238E27FC236}">
                <a16:creationId xmlns:a16="http://schemas.microsoft.com/office/drawing/2014/main" id="{A4837607-6ACE-AC4A-8636-9CBF357451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E848301-069B-BD44-A1BC-78AC0D353FB8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23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9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>
            <a:extLst>
              <a:ext uri="{FF2B5EF4-FFF2-40B4-BE49-F238E27FC236}">
                <a16:creationId xmlns:a16="http://schemas.microsoft.com/office/drawing/2014/main" id="{78B95B2E-F70F-E54A-8735-F004A6137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5842" name="Segnaposto contenuto 2">
            <a:extLst>
              <a:ext uri="{FF2B5EF4-FFF2-40B4-BE49-F238E27FC236}">
                <a16:creationId xmlns:a16="http://schemas.microsoft.com/office/drawing/2014/main" id="{85B51DA0-7F38-5045-B11F-7DD61657F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2286000"/>
            <a:ext cx="11398615" cy="41204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Cosa si ricava da questa elencazione di fatti?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Una constatazione specialmente: 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cioe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che fondarsi in modo preliminare o esclusivo sul paesaggio visivo - o meglio su quello ricostruito dai vari sensi - per identificare i vari complessi culturali della vita agricola, o ritenere che il paesaggio visivo sia o dia una sintesi vera e piena della vita agricola, significa avere una visione parziale, monca, insufficiente di tale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̀: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poiche</a:t>
            </a:r>
            <a:r>
              <a:rPr lang="it-IT" altLang="it-IT" sz="3000" dirty="0">
                <a:ea typeface="ＭＳ Ｐゴシック" panose="020B0600070205080204" pitchFamily="34" charset="-128"/>
              </a:rPr>
              <a:t>́ l’operazione scarta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che in primo luogo non è visibile o in ogni modo non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puo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venire colto da qualche senso, e che quindi non è topograficamente configurabile. </a:t>
            </a:r>
          </a:p>
        </p:txBody>
      </p:sp>
      <p:sp>
        <p:nvSpPr>
          <p:cNvPr id="35843" name="Segnaposto piè di pagina 3">
            <a:extLst>
              <a:ext uri="{FF2B5EF4-FFF2-40B4-BE49-F238E27FC236}">
                <a16:creationId xmlns:a16="http://schemas.microsoft.com/office/drawing/2014/main" id="{8D6F2569-3978-B04A-B05B-CF8E94145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F6233BA-93F3-3E42-90B3-E9B76813471B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24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35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olo 1">
            <a:extLst>
              <a:ext uri="{FF2B5EF4-FFF2-40B4-BE49-F238E27FC236}">
                <a16:creationId xmlns:a16="http://schemas.microsoft.com/office/drawing/2014/main" id="{B25F1A61-810C-F848-A6AC-4AE4532E5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6866" name="Segnaposto contenuto 2">
            <a:extLst>
              <a:ext uri="{FF2B5EF4-FFF2-40B4-BE49-F238E27FC236}">
                <a16:creationId xmlns:a16="http://schemas.microsoft.com/office/drawing/2014/main" id="{F2B6F950-BAD8-5B42-ACED-99C8DC9EA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che non ha forma visibile o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cartografabile</a:t>
            </a:r>
            <a:r>
              <a:rPr lang="it-IT" altLang="it-IT" sz="3000" dirty="0">
                <a:ea typeface="ＭＳ Ｐゴシック" panose="020B0600070205080204" pitchFamily="34" charset="-128"/>
              </a:rPr>
              <a:t>, come il valore della città o la scelta di un orientamento economico o la natura di una istituzione sociale, fa parte della medesima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che assomma anche il «paesaggio» a cui i geografi limitano abitualmente i loro studi. </a:t>
            </a:r>
          </a:p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Molto frequentemente anzi anima o edifica o plasma tale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̀, 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cio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che è visibile -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cioe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il paesaggio - ne è solo una conseguenza o una estrinsecazione, fra diverse. </a:t>
            </a:r>
          </a:p>
        </p:txBody>
      </p:sp>
      <p:sp>
        <p:nvSpPr>
          <p:cNvPr id="36867" name="Segnaposto piè di pagina 3">
            <a:extLst>
              <a:ext uri="{FF2B5EF4-FFF2-40B4-BE49-F238E27FC236}">
                <a16:creationId xmlns:a16="http://schemas.microsoft.com/office/drawing/2014/main" id="{AE98ABC9-7A40-5A42-B119-9A6002849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829CA92E-464A-364F-A04E-15448FEF04BE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25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8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>
            <a:extLst>
              <a:ext uri="{FF2B5EF4-FFF2-40B4-BE49-F238E27FC236}">
                <a16:creationId xmlns:a16="http://schemas.microsoft.com/office/drawing/2014/main" id="{2399F312-894B-6E47-857E-490DBEF6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7890" name="Segnaposto contenuto 2">
            <a:extLst>
              <a:ext uri="{FF2B5EF4-FFF2-40B4-BE49-F238E27FC236}">
                <a16:creationId xmlns:a16="http://schemas.microsoft.com/office/drawing/2014/main" id="{0C7CF2F6-B8D4-634A-A2D4-6089B8C6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3200" dirty="0">
                <a:ea typeface="ＭＳ Ｐゴシック" panose="020B0600070205080204" pitchFamily="34" charset="-128"/>
              </a:rPr>
              <a:t>Di sicuro la </a:t>
            </a:r>
            <a:r>
              <a:rPr lang="it-IT" altLang="it-IT" sz="32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200" dirty="0">
                <a:ea typeface="ＭＳ Ｐゴシック" panose="020B0600070205080204" pitchFamily="34" charset="-128"/>
              </a:rPr>
              <a:t>̀ rilevante (e a volte l’unica) delle conseguenze materiali: ma autonoma, isolabile e tale da separarsi utilmente - per motivi di studio - da questa </a:t>
            </a:r>
            <a:r>
              <a:rPr lang="it-IT" altLang="it-IT" sz="3200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200" dirty="0">
                <a:ea typeface="ＭＳ Ｐゴシック" panose="020B0600070205080204" pitchFamily="34" charset="-128"/>
              </a:rPr>
              <a:t>̀, no. </a:t>
            </a:r>
          </a:p>
          <a:p>
            <a:pPr marL="0" indent="0">
              <a:buNone/>
            </a:pPr>
            <a:r>
              <a:rPr lang="it-IT" altLang="it-IT" sz="3200" u="sng" dirty="0">
                <a:ea typeface="ＭＳ Ｐゴシック" panose="020B0600070205080204" pitchFamily="34" charset="-128"/>
              </a:rPr>
              <a:t>E </a:t>
            </a:r>
            <a:r>
              <a:rPr lang="it-IT" altLang="it-IT" sz="3200" u="sng" dirty="0" err="1">
                <a:ea typeface="ＭＳ Ｐゴシック" panose="020B0600070205080204" pitchFamily="34" charset="-128"/>
              </a:rPr>
              <a:t>percio</a:t>
            </a:r>
            <a:r>
              <a:rPr lang="it-IT" altLang="it-IT" sz="3200" u="sng" dirty="0">
                <a:ea typeface="ＭＳ Ｐゴシック" panose="020B0600070205080204" pitchFamily="34" charset="-128"/>
              </a:rPr>
              <a:t>̀ il termine o </a:t>
            </a:r>
            <a:r>
              <a:rPr lang="it-IT" altLang="it-IT" sz="3200" u="sng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200" u="sng" dirty="0">
                <a:ea typeface="ＭＳ Ｐゴシック" panose="020B0600070205080204" pitchFamily="34" charset="-128"/>
              </a:rPr>
              <a:t>̀ precisamente il concetto di «paesaggio» non è il </a:t>
            </a:r>
            <a:r>
              <a:rPr lang="it-IT" altLang="it-IT" sz="3200" u="sng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200" u="sng" dirty="0">
                <a:ea typeface="ＭＳ Ｐゴシック" panose="020B0600070205080204" pitchFamily="34" charset="-128"/>
              </a:rPr>
              <a:t>̀ adeguato per indicare la </a:t>
            </a:r>
            <a:r>
              <a:rPr lang="it-IT" altLang="it-IT" sz="3200" u="sng" dirty="0" err="1">
                <a:ea typeface="ＭＳ Ｐゴシック" panose="020B0600070205080204" pitchFamily="34" charset="-128"/>
              </a:rPr>
              <a:t>realta</a:t>
            </a:r>
            <a:r>
              <a:rPr lang="it-IT" altLang="it-IT" sz="3200" u="sng" dirty="0">
                <a:ea typeface="ＭＳ Ｐゴシック" panose="020B0600070205080204" pitchFamily="34" charset="-128"/>
              </a:rPr>
              <a:t>̀ di un mondo come l’agricolo. </a:t>
            </a:r>
          </a:p>
        </p:txBody>
      </p:sp>
      <p:sp>
        <p:nvSpPr>
          <p:cNvPr id="37891" name="Segnaposto piè di pagina 3">
            <a:extLst>
              <a:ext uri="{FF2B5EF4-FFF2-40B4-BE49-F238E27FC236}">
                <a16:creationId xmlns:a16="http://schemas.microsoft.com/office/drawing/2014/main" id="{C4D3F3A1-1FB4-944D-A757-CDB1A95C4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603CFB35-697C-2748-997C-1884EC28E927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26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10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>
            <a:extLst>
              <a:ext uri="{FF2B5EF4-FFF2-40B4-BE49-F238E27FC236}">
                <a16:creationId xmlns:a16="http://schemas.microsoft.com/office/drawing/2014/main" id="{FA9366C6-5175-8B46-8A5E-DAC4454E3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8914" name="Segnaposto contenuto 2">
            <a:extLst>
              <a:ext uri="{FF2B5EF4-FFF2-40B4-BE49-F238E27FC236}">
                <a16:creationId xmlns:a16="http://schemas.microsoft.com/office/drawing/2014/main" id="{A6A5A00A-5E09-EA48-A737-61B17805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94135"/>
            <a:ext cx="10554574" cy="3636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I geografi umanisti francesi della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giovane generazione, quelli venuti su alla scuola di Bloch, preferiscono il termine di «complessi» o meglio quello di «strutture».</a:t>
            </a:r>
          </a:p>
          <a:p>
            <a:pPr marL="0" indent="0">
              <a:buNone/>
            </a:pPr>
            <a:r>
              <a:rPr lang="it-IT" altLang="it-IT" sz="3000" dirty="0">
                <a:ea typeface="ＭＳ Ｐゴシック" panose="020B0600070205080204" pitchFamily="34" charset="-128"/>
              </a:rPr>
              <a:t> In termini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elementari e forse anche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espliciti, si potrebbe dire che le strutture sono il telaio, o meglio le forze di fondo della storia sociale: quella degli aggruppamenti umani consciamente coerenti, solidali. Sono in una parola, i complessi costitutivi di una </a:t>
            </a:r>
            <a:r>
              <a:rPr lang="it-IT" altLang="it-IT" sz="3000" dirty="0" err="1">
                <a:ea typeface="ＭＳ Ｐゴシック" panose="020B0600070205080204" pitchFamily="34" charset="-128"/>
              </a:rPr>
              <a:t>civilta</a:t>
            </a:r>
            <a:r>
              <a:rPr lang="it-IT" altLang="it-IT" sz="3000" dirty="0">
                <a:ea typeface="ＭＳ Ｐゴシック" panose="020B0600070205080204" pitchFamily="34" charset="-128"/>
              </a:rPr>
              <a:t>̀ </a:t>
            </a:r>
          </a:p>
        </p:txBody>
      </p:sp>
      <p:sp>
        <p:nvSpPr>
          <p:cNvPr id="38915" name="Segnaposto piè di pagina 3">
            <a:extLst>
              <a:ext uri="{FF2B5EF4-FFF2-40B4-BE49-F238E27FC236}">
                <a16:creationId xmlns:a16="http://schemas.microsoft.com/office/drawing/2014/main" id="{D42DB420-1549-E14F-88B5-689CD88B64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87B58A5-5511-E34B-AD58-0802B5C6B01F}" type="slidenum">
              <a:rPr lang="it-IT" altLang="it-IT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27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91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>
            <a:extLst>
              <a:ext uri="{FF2B5EF4-FFF2-40B4-BE49-F238E27FC236}">
                <a16:creationId xmlns:a16="http://schemas.microsoft.com/office/drawing/2014/main" id="{B9655366-1F1A-6B43-B05A-19C363C3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ea typeface="ＭＳ Ｐゴシック" panose="020B0600070205080204" pitchFamily="34" charset="-128"/>
              </a:rPr>
              <a:t>paesaggio</a:t>
            </a:r>
          </a:p>
        </p:txBody>
      </p:sp>
      <p:sp>
        <p:nvSpPr>
          <p:cNvPr id="39938" name="Segnaposto contenuto 2">
            <a:extLst>
              <a:ext uri="{FF2B5EF4-FFF2-40B4-BE49-F238E27FC236}">
                <a16:creationId xmlns:a16="http://schemas.microsoft.com/office/drawing/2014/main" id="{4E8EBE16-7F76-E540-9BF2-9440D641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46" y="2286000"/>
            <a:ext cx="11590637" cy="441136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it-IT" altLang="it-IT" sz="2700" dirty="0">
                <a:ea typeface="ＭＳ Ｐゴシック" panose="020B0600070205080204" pitchFamily="34" charset="-128"/>
              </a:rPr>
              <a:t>Per tale ragione quando parliamo di struttura, in sede di </a:t>
            </a:r>
            <a:r>
              <a:rPr lang="it-IT" altLang="it-IT" sz="2700" dirty="0" err="1">
                <a:ea typeface="ＭＳ Ｐゴシック" panose="020B0600070205080204" pitchFamily="34" charset="-128"/>
              </a:rPr>
              <a:t>civilta</a:t>
            </a:r>
            <a:r>
              <a:rPr lang="it-IT" altLang="it-IT" sz="2700" dirty="0">
                <a:ea typeface="ＭＳ Ｐゴシック" panose="020B0600070205080204" pitchFamily="34" charset="-128"/>
              </a:rPr>
              <a:t>̀ agricola, le opposizioni fra quadro paesistico a campi aperti e a campi chiusi e a coltura promiscua, perdono il significato a loro conferito dai geografi.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it-IT" altLang="it-IT" sz="2700" dirty="0">
                <a:ea typeface="ＭＳ Ｐゴシック" panose="020B0600070205080204" pitchFamily="34" charset="-128"/>
              </a:rPr>
              <a:t>E le diversificazioni vere e fondamentali si spostano dal campo delle forme visibili, </a:t>
            </a:r>
            <a:r>
              <a:rPr lang="it-IT" altLang="it-IT" sz="2700" dirty="0" err="1">
                <a:ea typeface="ＭＳ Ｐゴシック" panose="020B0600070205080204" pitchFamily="34" charset="-128"/>
              </a:rPr>
              <a:t>cioe</a:t>
            </a:r>
            <a:r>
              <a:rPr lang="it-IT" altLang="it-IT" sz="2700" dirty="0">
                <a:ea typeface="ＭＳ Ｐゴシック" panose="020B0600070205080204" pitchFamily="34" charset="-128"/>
              </a:rPr>
              <a:t>̀ topografico e fotografico, a quello storico: al campo dei valori economici che si ridimensionano e mutano in </a:t>
            </a:r>
            <a:r>
              <a:rPr lang="it-IT" altLang="it-IT" sz="2700" dirty="0" err="1">
                <a:ea typeface="ＭＳ Ｐゴシック" panose="020B0600070205080204" pitchFamily="34" charset="-128"/>
              </a:rPr>
              <a:t>continuita</a:t>
            </a:r>
            <a:r>
              <a:rPr lang="it-IT" altLang="it-IT" sz="2700" dirty="0">
                <a:ea typeface="ＭＳ Ｐゴシック" panose="020B0600070205080204" pitchFamily="34" charset="-128"/>
              </a:rPr>
              <a:t>̀, allo studio dei fattori che implicano la </a:t>
            </a:r>
            <a:r>
              <a:rPr lang="it-IT" altLang="it-IT" sz="2700" dirty="0" err="1">
                <a:ea typeface="ＭＳ Ｐゴシック" panose="020B0600070205080204" pitchFamily="34" charset="-128"/>
              </a:rPr>
              <a:t>socialita</a:t>
            </a:r>
            <a:r>
              <a:rPr lang="it-IT" altLang="it-IT" sz="2700" dirty="0">
                <a:ea typeface="ＭＳ Ｐゴシック" panose="020B0600070205080204" pitchFamily="34" charset="-128"/>
              </a:rPr>
              <a:t>̀, le istituzioni giuridiche, i miti religiosi e l’indefinito gioco della libera scelta umana che si rifiuta a ogni classificazione</a:t>
            </a:r>
          </a:p>
        </p:txBody>
      </p:sp>
    </p:spTree>
    <p:extLst>
      <p:ext uri="{BB962C8B-B14F-4D97-AF65-F5344CB8AC3E}">
        <p14:creationId xmlns:p14="http://schemas.microsoft.com/office/powerpoint/2010/main" val="135370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3547A5B7-B1FE-8240-ACCE-C0E30A673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Presentazione n. 3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3600" i="1" dirty="0">
                <a:solidFill>
                  <a:srgbClr val="FF0000"/>
                </a:solidFill>
              </a:rPr>
              <a:t>La convenzione europea del paesaggio</a:t>
            </a:r>
          </a:p>
          <a:p>
            <a:endParaRPr lang="it-IT" altLang="it-IT" sz="2100" dirty="0"/>
          </a:p>
          <a:p>
            <a:r>
              <a:rPr lang="it-IT" altLang="it-IT" sz="2100" dirty="0"/>
              <a:t>Il testo a questo link:  </a:t>
            </a:r>
            <a:r>
              <a:rPr lang="it-IT" altLang="it-IT" sz="2100" dirty="0">
                <a:hlinkClick r:id="rId2"/>
              </a:rPr>
              <a:t>http://www.convenzioneeuropeapaesaggio.beniculturali.it/index.php?id=2&amp;lang=it</a:t>
            </a:r>
            <a:endParaRPr lang="it-IT" altLang="it-IT" sz="2100" dirty="0"/>
          </a:p>
          <a:p>
            <a:endParaRPr lang="it-IT" altLang="it-IT" sz="2100" dirty="0"/>
          </a:p>
          <a:p>
            <a:r>
              <a:rPr lang="it-IT" altLang="it-IT" sz="2100" dirty="0"/>
              <a:t>Convegno </a:t>
            </a:r>
            <a:r>
              <a:rPr lang="it-IT" altLang="it-IT" sz="2100" i="1" dirty="0"/>
              <a:t>Oltre la convenzione</a:t>
            </a:r>
            <a:endParaRPr lang="it-IT" altLang="it-IT" sz="2100" dirty="0"/>
          </a:p>
          <a:p>
            <a:pPr marL="0" indent="0">
              <a:buNone/>
            </a:pPr>
            <a:r>
              <a:rPr lang="it-IT" altLang="it-IT" sz="2100" dirty="0"/>
              <a:t>http://</a:t>
            </a:r>
            <a:r>
              <a:rPr lang="it-IT" altLang="it-IT" sz="2100" dirty="0" err="1"/>
              <a:t>www.societastudigeografici.it</a:t>
            </a:r>
            <a:r>
              <a:rPr lang="it-IT" altLang="it-IT" sz="2100" dirty="0"/>
              <a:t>/oltre-la-convenzione-firenze-4-5-giugno-2020/</a:t>
            </a:r>
          </a:p>
        </p:txBody>
      </p:sp>
    </p:spTree>
    <p:extLst>
      <p:ext uri="{BB962C8B-B14F-4D97-AF65-F5344CB8AC3E}">
        <p14:creationId xmlns:p14="http://schemas.microsoft.com/office/powerpoint/2010/main" val="123354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>
            <a:extLst>
              <a:ext uri="{FF2B5EF4-FFF2-40B4-BE49-F238E27FC236}">
                <a16:creationId xmlns:a16="http://schemas.microsoft.com/office/drawing/2014/main" id="{6A1B97A5-8E16-DF4F-9201-4CC8C13F8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.1</a:t>
            </a:r>
            <a:endParaRPr lang="it-IT" altLang="it-IT"/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89CCCC65-FEA6-0049-A569-A426F0DA4C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03708" y="1305107"/>
            <a:ext cx="7200900" cy="2976562"/>
          </a:xfrm>
        </p:spPr>
        <p:txBody>
          <a:bodyPr/>
          <a:lstStyle/>
          <a:p>
            <a:r>
              <a:rPr lang="it-IT" altLang="it-IT" sz="2800" dirty="0"/>
              <a:t>1 preambolo</a:t>
            </a:r>
          </a:p>
          <a:p>
            <a:r>
              <a:rPr lang="it-IT" altLang="it-IT" sz="2800" dirty="0"/>
              <a:t>4 capitoli</a:t>
            </a:r>
          </a:p>
          <a:p>
            <a:r>
              <a:rPr lang="it-IT" altLang="it-IT" sz="2800" dirty="0"/>
              <a:t>18 articoli</a:t>
            </a:r>
          </a:p>
        </p:txBody>
      </p:sp>
      <p:sp>
        <p:nvSpPr>
          <p:cNvPr id="17411" name="Segnaposto piè di pagina 3">
            <a:extLst>
              <a:ext uri="{FF2B5EF4-FFF2-40B4-BE49-F238E27FC236}">
                <a16:creationId xmlns:a16="http://schemas.microsoft.com/office/drawing/2014/main" id="{11B976D1-6C8D-A240-AD1B-4E0B771089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567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olo 1">
            <a:extLst>
              <a:ext uri="{FF2B5EF4-FFF2-40B4-BE49-F238E27FC236}">
                <a16:creationId xmlns:a16="http://schemas.microsoft.com/office/drawing/2014/main" id="{6BFBAC0D-73AC-B84F-B421-4D099FD47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.2</a:t>
            </a:r>
          </a:p>
        </p:txBody>
      </p:sp>
      <p:sp>
        <p:nvSpPr>
          <p:cNvPr id="3074" name="Segnaposto contenuto 2">
            <a:extLst>
              <a:ext uri="{FF2B5EF4-FFF2-40B4-BE49-F238E27FC236}">
                <a16:creationId xmlns:a16="http://schemas.microsoft.com/office/drawing/2014/main" id="{1A4C8505-3AEB-D64B-BF92-FEB96874A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1514" y="1872753"/>
            <a:ext cx="10960914" cy="4985247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400" u="sng" dirty="0"/>
              <a:t>preambolo</a:t>
            </a:r>
            <a:r>
              <a:rPr lang="it-IT" altLang="it-IT" sz="2400" dirty="0"/>
              <a:t>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400" dirty="0"/>
              <a:t>Gli Stati membri del Consiglio d'Europa, firmatari della presente Convenzione, </a:t>
            </a:r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400" dirty="0"/>
              <a:t>considerando che il fine del Consiglio d'Europa è di realizzare un'unione </a:t>
            </a:r>
            <a:r>
              <a:rPr lang="it-IT" altLang="it-IT" sz="2400" dirty="0" err="1"/>
              <a:t>piu</a:t>
            </a:r>
            <a:r>
              <a:rPr lang="it-IT" altLang="it-IT" sz="2400" dirty="0"/>
              <a:t>̀ stretta fra i suoi membri, per salvaguardare e promuovere gli ideali e i principi che sono il loro patrimonio comune, e che tale fine è perseguito in particolare attraverso la conclusione di accordi nel campo economico e sociale;</a:t>
            </a:r>
            <a:br>
              <a:rPr lang="it-IT" altLang="it-IT" sz="2400" dirty="0"/>
            </a:br>
            <a:r>
              <a:rPr lang="it-IT" altLang="it-IT" sz="2400" dirty="0"/>
              <a:t>Desiderosi di pervenire ad uno sviluppo sostenibile fondato su un rapporto equilibrato tra i bisogni sociali, l'</a:t>
            </a:r>
            <a:r>
              <a:rPr lang="it-IT" altLang="it-IT" sz="2400" dirty="0" err="1"/>
              <a:t>attivita</a:t>
            </a:r>
            <a:r>
              <a:rPr lang="it-IT" altLang="it-IT" sz="2400" dirty="0"/>
              <a:t>̀ economica e l'ambiente; </a:t>
            </a:r>
          </a:p>
        </p:txBody>
      </p:sp>
      <p:sp>
        <p:nvSpPr>
          <p:cNvPr id="3075" name="Segnaposto piè di pagina 3">
            <a:extLst>
              <a:ext uri="{FF2B5EF4-FFF2-40B4-BE49-F238E27FC236}">
                <a16:creationId xmlns:a16="http://schemas.microsoft.com/office/drawing/2014/main" id="{8CA7A0A1-1ED3-8547-9DDD-E7FB8688A0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9F6A6DF-3EFD-4F42-AB2E-28D57299286D}" type="slidenum">
              <a:rPr lang="it-IT" altLang="it-IT" sz="1200">
                <a:solidFill>
                  <a:srgbClr val="898989"/>
                </a:solidFill>
              </a:rPr>
              <a:pPr/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olo 1">
            <a:extLst>
              <a:ext uri="{FF2B5EF4-FFF2-40B4-BE49-F238E27FC236}">
                <a16:creationId xmlns:a16="http://schemas.microsoft.com/office/drawing/2014/main" id="{9FEBA29F-A3BE-0E46-979E-8415D784D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.3</a:t>
            </a:r>
          </a:p>
        </p:txBody>
      </p:sp>
      <p:sp>
        <p:nvSpPr>
          <p:cNvPr id="17410" name="Segnaposto contenuto 2">
            <a:extLst>
              <a:ext uri="{FF2B5EF4-FFF2-40B4-BE49-F238E27FC236}">
                <a16:creationId xmlns:a16="http://schemas.microsoft.com/office/drawing/2014/main" id="{B8F81E4D-E77F-5E45-A15D-F042A5F44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768" y="1551789"/>
            <a:ext cx="11269362" cy="5731317"/>
          </a:xfrm>
        </p:spPr>
        <p:txBody>
          <a:bodyPr rtlCol="0"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Constatando che il paesaggio svolge importanti funzioni di interesse generale, sul piano culturale, ecologico, ambientale e sociale e costituisce una risorsa favorevole all'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attivita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economica, e che, se salvaguardato, gestito e pianificato in modo adeguato,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puo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contribuire alla creazione di posti di lavoro;</a:t>
            </a:r>
            <a:br>
              <a:rPr lang="it-IT" altLang="it-IT" sz="2800" dirty="0">
                <a:ea typeface="ＭＳ Ｐゴシック" panose="020B0600070205080204" pitchFamily="34" charset="-128"/>
              </a:rPr>
            </a:br>
            <a:endParaRPr lang="it-IT" altLang="it-IT" sz="2800" dirty="0">
              <a:ea typeface="ＭＳ Ｐゴシック" panose="020B0600070205080204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Consapevoli del fatto che il paesaggio coopera all'elaborazione delle culture locali e rappresenta una componente fondamentale del patrimonio culturale e naturale dell'Europa, contribuendo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cosi'</a:t>
            </a:r>
            <a:r>
              <a:rPr lang="it-IT" altLang="it-IT" sz="2800" dirty="0">
                <a:ea typeface="ＭＳ Ｐゴシック" panose="020B0600070205080204" pitchFamily="34" charset="-128"/>
              </a:rPr>
              <a:t> al benessere e alla soddisfazione degli esseri umani e al consolidamento dell'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identita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europea;</a:t>
            </a:r>
          </a:p>
        </p:txBody>
      </p:sp>
      <p:sp>
        <p:nvSpPr>
          <p:cNvPr id="4099" name="Segnaposto piè di pagina 3">
            <a:extLst>
              <a:ext uri="{FF2B5EF4-FFF2-40B4-BE49-F238E27FC236}">
                <a16:creationId xmlns:a16="http://schemas.microsoft.com/office/drawing/2014/main" id="{75B4016F-C678-C342-B599-48856D3E44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C39A4C3-ADF0-5344-8301-C7E992AE03C0}" type="slidenum">
              <a:rPr lang="it-IT" altLang="it-IT" sz="1200">
                <a:solidFill>
                  <a:srgbClr val="898989"/>
                </a:solidFill>
              </a:rPr>
              <a:pPr/>
              <a:t>6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5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olo 1">
            <a:extLst>
              <a:ext uri="{FF2B5EF4-FFF2-40B4-BE49-F238E27FC236}">
                <a16:creationId xmlns:a16="http://schemas.microsoft.com/office/drawing/2014/main" id="{842E814E-2CF8-1E4F-9BB9-47EFE35A2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it-IT" sz="4000" i="1">
                <a:ea typeface="ＭＳ Ｐゴシック" panose="020B0600070205080204" pitchFamily="34" charset="-128"/>
              </a:rPr>
              <a:t>Convenzione europea del Paesaggio .4</a:t>
            </a:r>
            <a:endParaRPr lang="it-IT" altLang="it-IT" sz="4000">
              <a:ea typeface="ＭＳ Ｐゴシック" panose="020B0600070205080204" pitchFamily="34" charset="-128"/>
            </a:endParaRPr>
          </a:p>
        </p:txBody>
      </p:sp>
      <p:sp>
        <p:nvSpPr>
          <p:cNvPr id="18434" name="Segnaposto contenuto 2">
            <a:extLst>
              <a:ext uri="{FF2B5EF4-FFF2-40B4-BE49-F238E27FC236}">
                <a16:creationId xmlns:a16="http://schemas.microsoft.com/office/drawing/2014/main" id="{AB45C5FF-C0BA-434D-8A8D-251CD94CD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33" y="1647829"/>
            <a:ext cx="11597732" cy="533014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it-IT" altLang="it-IT" sz="2800" dirty="0">
                <a:ea typeface="ＭＳ Ｐゴシック" panose="020B0600070205080204" pitchFamily="34" charset="-128"/>
              </a:rPr>
              <a:t>Riconoscendo che il paesaggio è in ogni luogo un elemento importante della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qualita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della vita delle popolazioni: nelle aree urbane e nelle campagne, nei territori degradati, come in quelli di grande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qualita</a:t>
            </a:r>
            <a:r>
              <a:rPr lang="it-IT" altLang="it-IT" sz="2800" dirty="0">
                <a:ea typeface="ＭＳ Ｐゴシック" panose="020B0600070205080204" pitchFamily="34" charset="-128"/>
              </a:rPr>
              <a:t>̀, nelle zone considerate eccezionali, come in quelle della vita quotidiana;</a:t>
            </a:r>
            <a:br>
              <a:rPr lang="it-IT" altLang="it-IT" sz="2800" dirty="0">
                <a:ea typeface="ＭＳ Ｐゴシック" panose="020B0600070205080204" pitchFamily="34" charset="-128"/>
              </a:rPr>
            </a:br>
            <a:r>
              <a:rPr lang="it-IT" altLang="it-IT" sz="2800" dirty="0">
                <a:ea typeface="ＭＳ Ｐゴシック" panose="020B0600070205080204" pitchFamily="34" charset="-128"/>
              </a:rPr>
              <a:t>Osservando che le evoluzioni delle tecniche di produzione agricola, forestale, industriale e pianificazione mineraria e delle prassi in materia di pianificazione territoriale, urbanistica, trasporti, reti, turismo e svaghi e, </a:t>
            </a:r>
            <a:r>
              <a:rPr lang="it-IT" altLang="it-IT" sz="2800" dirty="0" err="1">
                <a:ea typeface="ＭＳ Ｐゴシック" panose="020B0600070205080204" pitchFamily="34" charset="-128"/>
              </a:rPr>
              <a:t>piu</a:t>
            </a:r>
            <a:r>
              <a:rPr lang="it-IT" altLang="it-IT" sz="2800" dirty="0">
                <a:ea typeface="ＭＳ Ｐゴシック" panose="020B0600070205080204" pitchFamily="34" charset="-128"/>
              </a:rPr>
              <a:t>̀ generalmente, i cambiamenti economici mondiali continuano, in molti casi, ad accelerare le trasformazioni dei paesaggi;</a:t>
            </a:r>
          </a:p>
        </p:txBody>
      </p:sp>
      <p:sp>
        <p:nvSpPr>
          <p:cNvPr id="5123" name="Segnaposto piè di pagina 3">
            <a:extLst>
              <a:ext uri="{FF2B5EF4-FFF2-40B4-BE49-F238E27FC236}">
                <a16:creationId xmlns:a16="http://schemas.microsoft.com/office/drawing/2014/main" id="{8E50466E-9FE4-3B47-AB55-022C38D660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10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>
            <a:extLst>
              <a:ext uri="{FF2B5EF4-FFF2-40B4-BE49-F238E27FC236}">
                <a16:creationId xmlns:a16="http://schemas.microsoft.com/office/drawing/2014/main" id="{690B3D19-240F-2045-90B6-CF6053B0BD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.5</a:t>
            </a:r>
          </a:p>
        </p:txBody>
      </p:sp>
      <p:sp>
        <p:nvSpPr>
          <p:cNvPr id="6146" name="Segnaposto contenuto 2">
            <a:extLst>
              <a:ext uri="{FF2B5EF4-FFF2-40B4-BE49-F238E27FC236}">
                <a16:creationId xmlns:a16="http://schemas.microsoft.com/office/drawing/2014/main" id="{7C255B53-6D93-614F-92DD-76CE14E30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1346" y="1585732"/>
            <a:ext cx="11609306" cy="5272268"/>
          </a:xfrm>
        </p:spPr>
        <p:txBody>
          <a:bodyPr>
            <a:normAutofit/>
          </a:bodyPr>
          <a:lstStyle/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Desiderando soddisfare gli auspici delle popolazioni di godere di un paesaggio di </a:t>
            </a:r>
            <a:r>
              <a:rPr lang="it-IT" altLang="it-IT" sz="2800" dirty="0" err="1"/>
              <a:t>qualita</a:t>
            </a:r>
            <a:r>
              <a:rPr lang="it-IT" altLang="it-IT" sz="2800" dirty="0"/>
              <a:t>̀ e di svolgere un ruolo attivo nella sua trasformazione;</a:t>
            </a:r>
            <a:br>
              <a:rPr lang="it-IT" altLang="it-IT" sz="2800" dirty="0"/>
            </a:br>
            <a:endParaRPr lang="it-IT" altLang="it-IT" sz="2800" dirty="0"/>
          </a:p>
          <a:p>
            <a:pPr marL="0" indent="0">
              <a:spcAft>
                <a:spcPct val="0"/>
              </a:spcAft>
              <a:buNone/>
            </a:pPr>
            <a:r>
              <a:rPr lang="it-IT" altLang="it-IT" sz="2800" dirty="0"/>
              <a:t>Persuasi che il paesaggio rappresenta un elemento chiave del benessere individuale e sociale, e che la sua salvaguardia, la sua gestione e la sua pianificazione comportano diritti e </a:t>
            </a:r>
            <a:r>
              <a:rPr lang="it-IT" altLang="it-IT" sz="2800" dirty="0" err="1"/>
              <a:t>responsabilita</a:t>
            </a:r>
            <a:r>
              <a:rPr lang="it-IT" altLang="it-IT" sz="2800" dirty="0"/>
              <a:t>̀ per ciascun individuo; </a:t>
            </a:r>
          </a:p>
        </p:txBody>
      </p:sp>
      <p:sp>
        <p:nvSpPr>
          <p:cNvPr id="6147" name="Segnaposto piè di pagina 3">
            <a:extLst>
              <a:ext uri="{FF2B5EF4-FFF2-40B4-BE49-F238E27FC236}">
                <a16:creationId xmlns:a16="http://schemas.microsoft.com/office/drawing/2014/main" id="{1336B125-2880-A64C-A575-05057108D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A358F5F-BFDA-1247-8EF1-02DB6E2422D2}" type="slidenum">
              <a:rPr lang="it-IT" altLang="it-IT" sz="1200">
                <a:solidFill>
                  <a:srgbClr val="898989"/>
                </a:solidFill>
              </a:rPr>
              <a:pPr/>
              <a:t>8</a:t>
            </a:fld>
            <a:endParaRPr lang="it-IT" altLang="it-IT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7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olo 1">
            <a:extLst>
              <a:ext uri="{FF2B5EF4-FFF2-40B4-BE49-F238E27FC236}">
                <a16:creationId xmlns:a16="http://schemas.microsoft.com/office/drawing/2014/main" id="{549E721E-D374-324B-BE25-1BE624F956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/>
              <a:t>Convenzione europea del Paesaggio .6</a:t>
            </a:r>
          </a:p>
        </p:txBody>
      </p:sp>
      <p:sp>
        <p:nvSpPr>
          <p:cNvPr id="7170" name="Segnaposto contenuto 2">
            <a:extLst>
              <a:ext uri="{FF2B5EF4-FFF2-40B4-BE49-F238E27FC236}">
                <a16:creationId xmlns:a16="http://schemas.microsoft.com/office/drawing/2014/main" id="{CE73EB9E-EA19-F842-9289-8B139E4FF1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8346" y="3484605"/>
            <a:ext cx="11833654" cy="3225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Tenendo presenti i testi giuridici esistenti a livello internazionale nei settori della salvaguardia e della gestione del patrimonio naturale e culturale, della pianificazione territoriale, dell'autonomia locale e della cooperazione transfrontaliera e segnatamente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relativa alla conservazione della vita selvatica e dell'ambiente naturale d'Europa (Berna, 19 settembre 1979),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per la salvaguardia del patrimonio architettonico d'Europa (Granada, 3 ottobre 1985),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europea per la tutela del patrimonio archeologico (rivista) (La Valletta, 16 gennaio 1992),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Convenzione-quadro europea sulla cooperazione transfrontaliera delle 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collettivita</a:t>
            </a:r>
            <a:r>
              <a:rPr lang="it-IT" altLang="it-IT" sz="1900" dirty="0">
                <a:ea typeface="ＭＳ Ｐゴシック" panose="020B0600070205080204" pitchFamily="34" charset="-128"/>
              </a:rPr>
              <a:t>̀ o 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autorita</a:t>
            </a:r>
            <a:r>
              <a:rPr lang="it-IT" altLang="it-IT" sz="1900" dirty="0">
                <a:ea typeface="ＭＳ Ｐゴシック" panose="020B0600070205080204" pitchFamily="34" charset="-128"/>
              </a:rPr>
              <a:t>̀ territoriali (Madrid, 21 maggio 1980) e i suoi protocolli addizionali,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Carta europea dell'autonomia locale (Strasburgo, 15 ottobre 1985),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sulla 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biodiversita</a:t>
            </a:r>
            <a:r>
              <a:rPr lang="it-IT" altLang="it-IT" sz="1900" dirty="0">
                <a:ea typeface="ＭＳ Ｐゴシック" panose="020B0600070205080204" pitchFamily="34" charset="-128"/>
              </a:rPr>
              <a:t>̀ (Rio, 5 giugno 1992),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la Convenzione sulla tutela del patrimonio mondiale, culturale e naturale (Parigi, 16 novembre 1972), </a:t>
            </a:r>
          </a:p>
          <a:p>
            <a:pPr marL="0" indent="0">
              <a:buNone/>
            </a:pPr>
            <a:r>
              <a:rPr lang="it-IT" altLang="it-IT" sz="1900" dirty="0">
                <a:ea typeface="ＭＳ Ｐゴシック" panose="020B0600070205080204" pitchFamily="34" charset="-128"/>
              </a:rPr>
              <a:t>e la Convenzione relativa all'accesso all'informazione, alla partecipazione del pubblico al processo decisionale e all'accesso alla giustizia in materia ambientale (</a:t>
            </a:r>
            <a:r>
              <a:rPr lang="it-IT" altLang="it-IT" sz="1900" dirty="0" err="1">
                <a:ea typeface="ＭＳ Ｐゴシック" panose="020B0600070205080204" pitchFamily="34" charset="-128"/>
              </a:rPr>
              <a:t>Aarhus</a:t>
            </a:r>
            <a:r>
              <a:rPr lang="it-IT" altLang="it-IT" sz="1900" dirty="0">
                <a:ea typeface="ＭＳ Ｐゴシック" panose="020B0600070205080204" pitchFamily="34" charset="-128"/>
              </a:rPr>
              <a:t>, 25 giugno 1998) ;</a:t>
            </a:r>
          </a:p>
        </p:txBody>
      </p:sp>
      <p:sp>
        <p:nvSpPr>
          <p:cNvPr id="7171" name="Segnaposto piè di pagina 3">
            <a:extLst>
              <a:ext uri="{FF2B5EF4-FFF2-40B4-BE49-F238E27FC236}">
                <a16:creationId xmlns:a16="http://schemas.microsoft.com/office/drawing/2014/main" id="{1663E597-1F37-E74A-92D6-CD0400F45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98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3532</TotalTime>
  <Words>2055</Words>
  <Application>Microsoft Macintosh PowerPoint</Application>
  <PresentationFormat>Widescreen</PresentationFormat>
  <Paragraphs>130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Century Gothic</vt:lpstr>
      <vt:lpstr>Wingdings 2</vt:lpstr>
      <vt:lpstr>Citazione</vt:lpstr>
      <vt:lpstr>Geografia (LE006)   Corso di Studio  LE01 - DISCIPLINE STORICHE E FILOSOFICHE </vt:lpstr>
      <vt:lpstr>Paesaggio </vt:lpstr>
      <vt:lpstr>Presentazione n. 3</vt:lpstr>
      <vt:lpstr>Convenzione europea del Paesaggio .1</vt:lpstr>
      <vt:lpstr>Convenzione europea del Paesaggio .2</vt:lpstr>
      <vt:lpstr>Convenzione europea del Paesaggio .3</vt:lpstr>
      <vt:lpstr>Convenzione europea del Paesaggio .4</vt:lpstr>
      <vt:lpstr>Convenzione europea del Paesaggio .5</vt:lpstr>
      <vt:lpstr>Convenzione europea del Paesaggio .6</vt:lpstr>
      <vt:lpstr>Convenzione europea del Paesaggio.7</vt:lpstr>
      <vt:lpstr>Convenzione europea del Paesaggio .8  Definizione</vt:lpstr>
      <vt:lpstr>Presentazione standard di PowerPoint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  <vt:lpstr>paesaggio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48</cp:revision>
  <dcterms:created xsi:type="dcterms:W3CDTF">2022-03-01T08:25:09Z</dcterms:created>
  <dcterms:modified xsi:type="dcterms:W3CDTF">2022-03-29T12:50:20Z</dcterms:modified>
</cp:coreProperties>
</file>