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4"/>
  </p:notesMasterIdLst>
  <p:sldIdLst>
    <p:sldId id="256" r:id="rId2"/>
    <p:sldId id="294" r:id="rId3"/>
    <p:sldId id="295" r:id="rId4"/>
    <p:sldId id="296" r:id="rId5"/>
    <p:sldId id="271" r:id="rId6"/>
    <p:sldId id="266" r:id="rId7"/>
    <p:sldId id="267" r:id="rId8"/>
    <p:sldId id="268" r:id="rId9"/>
    <p:sldId id="258" r:id="rId10"/>
    <p:sldId id="269" r:id="rId11"/>
    <p:sldId id="270" r:id="rId12"/>
    <p:sldId id="272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1"/>
  </p:normalViewPr>
  <p:slideViewPr>
    <p:cSldViewPr snapToGrid="0" snapToObjects="1">
      <p:cViewPr varScale="1">
        <p:scale>
          <a:sx n="104" d="100"/>
          <a:sy n="104" d="100"/>
        </p:scale>
        <p:origin x="8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2876-4B35-5542-887D-D524159F491A}" type="datetimeFigureOut">
              <a:rPr lang="it-IT" smtClean="0"/>
              <a:t>30/03/22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286B-E391-F14E-B58F-295232AAD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43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30/03/22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925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30/03/22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52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30/03/22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66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30/03/22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447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30/03/22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59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30/03/22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06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30/03/22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843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30/03/22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122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30/03/22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055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30/03/22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053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30/03/22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67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30/03/22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8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30/03/22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82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37D0E34-1ECB-5444-BD3E-69484C495800}" type="datetimeFigureOut">
              <a:rPr lang="it-IT" smtClean="0"/>
              <a:t>30/03/22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20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37D0E34-1ECB-5444-BD3E-69484C495800}" type="datetimeFigureOut">
              <a:rPr lang="it-IT" smtClean="0"/>
              <a:t>30/03/22</a:t>
            </a:fld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4151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72A09-70BD-4F44-B969-2EBBF678D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52668"/>
          </a:xfrm>
        </p:spPr>
        <p:txBody>
          <a:bodyPr>
            <a:normAutofit fontScale="90000"/>
          </a:bodyPr>
          <a:lstStyle/>
          <a:p>
            <a:r>
              <a:rPr lang="it-IT" b="1" cap="small" dirty="0"/>
              <a:t>Geografia</a:t>
            </a:r>
            <a:r>
              <a:rPr lang="it-IT" dirty="0"/>
              <a:t> (LE006) </a:t>
            </a:r>
            <a:br>
              <a:rPr lang="it-IT" dirty="0"/>
            </a:br>
            <a:br>
              <a:rPr lang="it-IT" dirty="0"/>
            </a:br>
            <a:r>
              <a:rPr lang="it-IT" sz="4000" dirty="0"/>
              <a:t>Corso di Studio </a:t>
            </a:r>
            <a:br>
              <a:rPr lang="it-IT" sz="4000" dirty="0"/>
            </a:br>
            <a:r>
              <a:rPr lang="it-IT" sz="4000" b="1" dirty="0"/>
              <a:t>LE01 - DISCIPLINE STORICHE E FILOSOFICHE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8CD909-0C5A-6A42-A155-018BFBEE2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3848" y="5118995"/>
            <a:ext cx="9144000" cy="1655762"/>
          </a:xfrm>
        </p:spPr>
        <p:txBody>
          <a:bodyPr/>
          <a:lstStyle/>
          <a:p>
            <a:r>
              <a:rPr lang="it-IT" dirty="0" err="1"/>
              <a:t>a.a</a:t>
            </a:r>
            <a:r>
              <a:rPr lang="it-IT" dirty="0"/>
              <a:t>. 2021-2022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AB6D40-5966-5446-85EB-0E1430A47B86}"/>
              </a:ext>
            </a:extLst>
          </p:cNvPr>
          <p:cNvSpPr txBox="1"/>
          <p:nvPr/>
        </p:nvSpPr>
        <p:spPr>
          <a:xfrm>
            <a:off x="10873946" y="4490365"/>
            <a:ext cx="115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Ppt</a:t>
            </a:r>
            <a:r>
              <a:rPr lang="it-IT" dirty="0"/>
              <a:t> 9 </a:t>
            </a:r>
          </a:p>
        </p:txBody>
      </p:sp>
    </p:spTree>
    <p:extLst>
      <p:ext uri="{BB962C8B-B14F-4D97-AF65-F5344CB8AC3E}">
        <p14:creationId xmlns:p14="http://schemas.microsoft.com/office/powerpoint/2010/main" val="917403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9563" y="148280"/>
            <a:ext cx="7927679" cy="1334531"/>
          </a:xfrm>
        </p:spPr>
        <p:txBody>
          <a:bodyPr/>
          <a:lstStyle/>
          <a:p>
            <a:r>
              <a:rPr lang="it-IT" dirty="0"/>
              <a:t>Capitale naturale e ecologia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2995" y="1767016"/>
            <a:ext cx="12019005" cy="500386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it-IT" sz="2800" i="0" dirty="0">
                <a:sym typeface="Wingdings" pitchFamily="2" charset="2"/>
              </a:rPr>
              <a:t>Risorse rinnovabili e non rinnovabili e biodiversità sono </a:t>
            </a:r>
          </a:p>
          <a:p>
            <a:pPr marL="723900" lvl="1" indent="0">
              <a:buNone/>
            </a:pPr>
            <a:r>
              <a:rPr lang="it-IT" sz="2800" b="1" i="0" dirty="0">
                <a:sym typeface="Wingdings" pitchFamily="2" charset="2"/>
              </a:rPr>
              <a:t>beni e risorse naturali</a:t>
            </a:r>
          </a:p>
          <a:p>
            <a:pPr marL="723900" lvl="1" indent="0">
              <a:buNone/>
            </a:pPr>
            <a:endParaRPr lang="it-IT" sz="800" b="1" i="0" dirty="0">
              <a:sym typeface="Wingdings" pitchFamily="2" charset="2"/>
            </a:endParaRPr>
          </a:p>
          <a:p>
            <a:pPr marL="0" lvl="1" indent="0">
              <a:buNone/>
            </a:pPr>
            <a:r>
              <a:rPr lang="it-IT" sz="2800" i="0" dirty="0">
                <a:sym typeface="Wingdings" pitchFamily="2" charset="2"/>
              </a:rPr>
              <a:t>I «servizi» costituiscono l’«opera attiva dei processi naturali nell’offrire servizi come ciclo nutritivo per gli ecosistemi, fotosintesi clorofilliana, impollinazione…»</a:t>
            </a:r>
          </a:p>
          <a:p>
            <a:pPr marL="0" lvl="1" indent="0">
              <a:buNone/>
            </a:pPr>
            <a:endParaRPr lang="it-IT" sz="800" i="0" dirty="0">
              <a:sym typeface="Wingdings" pitchFamily="2" charset="2"/>
            </a:endParaRPr>
          </a:p>
          <a:p>
            <a:pPr marL="0" lvl="1" indent="0">
              <a:buNone/>
            </a:pPr>
            <a:r>
              <a:rPr lang="it-IT" sz="2800" i="0" dirty="0">
                <a:sym typeface="Wingdings" pitchFamily="2" charset="2"/>
              </a:rPr>
              <a:t>Senza capitale naturale non ci sarebbe vita sulla Terra, né il funzionamento dell’economia, che si basa sull’uso di risorse e servizi naturali</a:t>
            </a:r>
          </a:p>
        </p:txBody>
      </p:sp>
    </p:spTree>
    <p:extLst>
      <p:ext uri="{BB962C8B-B14F-4D97-AF65-F5344CB8AC3E}">
        <p14:creationId xmlns:p14="http://schemas.microsoft.com/office/powerpoint/2010/main" val="79527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7440"/>
    </mc:Choice>
    <mc:Fallback xmlns="">
      <p:transition spd="slow" advTm="25744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2715" y="146634"/>
            <a:ext cx="3800366" cy="1280890"/>
          </a:xfrm>
        </p:spPr>
        <p:txBody>
          <a:bodyPr/>
          <a:lstStyle/>
          <a:p>
            <a:r>
              <a:rPr lang="it-IT" dirty="0"/>
              <a:t>Sostenibilità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5351" y="1729946"/>
            <a:ext cx="11447049" cy="4965226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it-IT" sz="2400" b="1" i="0" dirty="0">
                <a:sym typeface="Wingdings" pitchFamily="2" charset="2"/>
              </a:rPr>
              <a:t>Tutte</a:t>
            </a:r>
            <a:r>
              <a:rPr lang="it-IT" sz="2400" i="0" dirty="0">
                <a:sym typeface="Wingdings" pitchFamily="2" charset="2"/>
              </a:rPr>
              <a:t> le risorse sono ad esaurimento</a:t>
            </a:r>
          </a:p>
          <a:p>
            <a:pPr marL="723900" lvl="1" indent="-723900">
              <a:buNone/>
            </a:pPr>
            <a:r>
              <a:rPr lang="it-IT" sz="2400" b="1" i="0" dirty="0">
                <a:sym typeface="Wingdings" pitchFamily="2" charset="2"/>
              </a:rPr>
              <a:t>Non rinnovabili </a:t>
            </a:r>
            <a:r>
              <a:rPr lang="it-IT" sz="2400" i="0" dirty="0">
                <a:sym typeface="Wingdings" pitchFamily="2" charset="2"/>
              </a:rPr>
              <a:t>considerate tali quando non sono più adoperabili perché non si sono rigenerate o i tempi necessari sono troppo lunghi</a:t>
            </a:r>
          </a:p>
          <a:p>
            <a:pPr marL="723900" lvl="1" indent="-723900">
              <a:buNone/>
            </a:pPr>
            <a:r>
              <a:rPr lang="it-IT" sz="2400" b="1" i="0" dirty="0">
                <a:sym typeface="Wingdings" pitchFamily="2" charset="2"/>
              </a:rPr>
              <a:t>Rinnovabili</a:t>
            </a:r>
            <a:r>
              <a:rPr lang="it-IT" sz="2400" i="0" dirty="0">
                <a:sym typeface="Wingdings" pitchFamily="2" charset="2"/>
              </a:rPr>
              <a:t> quando recuperano la consistenza adeguata o naturalmente o con l’intervento umano</a:t>
            </a:r>
          </a:p>
          <a:p>
            <a:pPr marL="95250" lvl="1" indent="0">
              <a:buNone/>
            </a:pPr>
            <a:r>
              <a:rPr lang="it-IT" sz="2400" i="0" dirty="0">
                <a:sym typeface="Wingdings" pitchFamily="2" charset="2"/>
              </a:rPr>
              <a:t>Priorità nel loro uso, non nella loro presenza: </a:t>
            </a:r>
          </a:p>
          <a:p>
            <a:pPr marL="1619250" lvl="1" indent="0">
              <a:buFont typeface="Wingdings" panose="05000000000000000000" pitchFamily="2" charset="2"/>
              <a:buChar char="à"/>
            </a:pPr>
            <a:r>
              <a:rPr lang="it-IT" sz="2400" dirty="0">
                <a:sym typeface="Wingdings" pitchFamily="2" charset="2"/>
              </a:rPr>
              <a:t>Esaurimento economico</a:t>
            </a:r>
            <a:r>
              <a:rPr lang="it-IT" sz="2400" i="0" dirty="0">
                <a:sym typeface="Wingdings" pitchFamily="2" charset="2"/>
              </a:rPr>
              <a:t> o </a:t>
            </a:r>
            <a:r>
              <a:rPr lang="it-IT" sz="2400" dirty="0">
                <a:sym typeface="Wingdings" pitchFamily="2" charset="2"/>
              </a:rPr>
              <a:t>Rendimento Sostenibile</a:t>
            </a:r>
          </a:p>
          <a:p>
            <a:pPr marL="95250" lvl="1" indent="0">
              <a:buNone/>
            </a:pPr>
            <a:r>
              <a:rPr lang="it-IT" sz="2400" i="0" dirty="0">
                <a:sym typeface="Wingdings" pitchFamily="2" charset="2"/>
              </a:rPr>
              <a:t>Necessario ragionare in termini di ecosistema</a:t>
            </a:r>
          </a:p>
          <a:p>
            <a:pPr marL="1619250" lvl="1" indent="0">
              <a:buFont typeface="Wingdings" panose="05000000000000000000" pitchFamily="2" charset="2"/>
              <a:buChar char="à"/>
            </a:pPr>
            <a:r>
              <a:rPr lang="it-IT" sz="2400" dirty="0">
                <a:sym typeface="Wingdings" pitchFamily="2" charset="2"/>
              </a:rPr>
              <a:t>Rendimento ecologicamente sostenibile </a:t>
            </a:r>
          </a:p>
        </p:txBody>
      </p:sp>
    </p:spTree>
    <p:extLst>
      <p:ext uri="{BB962C8B-B14F-4D97-AF65-F5344CB8AC3E}">
        <p14:creationId xmlns:p14="http://schemas.microsoft.com/office/powerpoint/2010/main" val="283114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9543"/>
    </mc:Choice>
    <mc:Fallback xmlns="">
      <p:transition spd="slow" advTm="419543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466" y="552915"/>
            <a:ext cx="5817842" cy="933650"/>
          </a:xfrm>
        </p:spPr>
        <p:txBody>
          <a:bodyPr>
            <a:normAutofit/>
          </a:bodyPr>
          <a:lstStyle/>
          <a:p>
            <a:r>
              <a:rPr lang="it-IT" dirty="0"/>
              <a:t>Degrado ambientale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5438" y="1902941"/>
            <a:ext cx="11351740" cy="4806778"/>
          </a:xfrm>
        </p:spPr>
        <p:txBody>
          <a:bodyPr>
            <a:normAutofit fontScale="92500" lnSpcReduction="10000"/>
          </a:bodyPr>
          <a:lstStyle/>
          <a:p>
            <a:pPr marL="95250" lvl="1" indent="0">
              <a:buNone/>
            </a:pPr>
            <a:r>
              <a:rPr lang="it-IT" sz="2400" i="0" dirty="0">
                <a:sym typeface="Wingdings" pitchFamily="2" charset="2"/>
              </a:rPr>
              <a:t>Definizione di degrado</a:t>
            </a:r>
            <a:r>
              <a:rPr lang="it-IT" sz="2400" b="1" i="0" dirty="0">
                <a:sym typeface="Wingdings" pitchFamily="2" charset="2"/>
              </a:rPr>
              <a:t>: passare da un livello di condizione fisica superiore a uno inferiore</a:t>
            </a:r>
          </a:p>
          <a:p>
            <a:pPr marL="95250" lvl="1" indent="0" algn="ctr">
              <a:buNone/>
            </a:pPr>
            <a:r>
              <a:rPr lang="it-IT" sz="2400" i="1" dirty="0">
                <a:sym typeface="Wingdings" pitchFamily="2" charset="2"/>
              </a:rPr>
              <a:t>Degrado naturale </a:t>
            </a:r>
            <a:r>
              <a:rPr lang="it-IT" sz="2400" i="0" dirty="0">
                <a:sym typeface="Wingdings" pitchFamily="2" charset="2"/>
              </a:rPr>
              <a:t>(piogge, scioglimento suolo) </a:t>
            </a:r>
          </a:p>
          <a:p>
            <a:pPr marL="95250" lvl="1" indent="0" algn="ctr">
              <a:buNone/>
            </a:pPr>
            <a:r>
              <a:rPr lang="it-IT" sz="2400" b="1" dirty="0">
                <a:sym typeface="Wingdings" pitchFamily="2" charset="2"/>
              </a:rPr>
              <a:t>vs. </a:t>
            </a:r>
          </a:p>
          <a:p>
            <a:pPr marL="95250" lvl="1" indent="0" algn="ctr">
              <a:buNone/>
            </a:pPr>
            <a:r>
              <a:rPr lang="it-IT" sz="2400" i="1" dirty="0">
                <a:sym typeface="Wingdings" pitchFamily="2" charset="2"/>
              </a:rPr>
              <a:t>Degrado ambientale </a:t>
            </a:r>
            <a:r>
              <a:rPr lang="it-IT" sz="2400" i="0" dirty="0">
                <a:sym typeface="Wingdings" pitchFamily="2" charset="2"/>
              </a:rPr>
              <a:t>(causato </a:t>
            </a:r>
            <a:r>
              <a:rPr lang="it-IT" sz="2400" dirty="0">
                <a:sym typeface="Wingdings" pitchFamily="2" charset="2"/>
              </a:rPr>
              <a:t>dall’uomo, </a:t>
            </a:r>
            <a:r>
              <a:rPr lang="it-IT" sz="2400" i="1" dirty="0">
                <a:sym typeface="Wingdings" pitchFamily="2" charset="2"/>
              </a:rPr>
              <a:t>antropogenico</a:t>
            </a:r>
            <a:r>
              <a:rPr lang="it-IT" sz="2400" dirty="0">
                <a:sym typeface="Wingdings" pitchFamily="2" charset="2"/>
              </a:rPr>
              <a:t>)</a:t>
            </a:r>
          </a:p>
          <a:p>
            <a:pPr marL="95250" lvl="1" indent="0" algn="ctr">
              <a:buNone/>
            </a:pPr>
            <a:r>
              <a:rPr lang="it-IT" sz="1900" b="1" i="0" dirty="0">
                <a:sym typeface="Wingdings" pitchFamily="2" charset="2"/>
              </a:rPr>
              <a:t>Diretto </a:t>
            </a:r>
            <a:r>
              <a:rPr lang="it-IT" sz="1900" i="0" dirty="0">
                <a:sym typeface="Wingdings" pitchFamily="2" charset="2"/>
              </a:rPr>
              <a:t>o </a:t>
            </a:r>
            <a:r>
              <a:rPr lang="it-IT" sz="1900" b="1" i="0" dirty="0">
                <a:sym typeface="Wingdings" pitchFamily="2" charset="2"/>
              </a:rPr>
              <a:t>Indiretto</a:t>
            </a:r>
          </a:p>
          <a:p>
            <a:pPr marL="95250" lvl="1" indent="0">
              <a:buNone/>
            </a:pPr>
            <a:endParaRPr lang="it-IT" sz="900" i="0" dirty="0">
              <a:sym typeface="Wingdings" pitchFamily="2" charset="2"/>
            </a:endParaRPr>
          </a:p>
          <a:p>
            <a:pPr marL="95250" lvl="1" indent="0">
              <a:buNone/>
            </a:pPr>
            <a:r>
              <a:rPr lang="it-IT" sz="2400" b="1" i="0" dirty="0">
                <a:sym typeface="Wingdings" pitchFamily="2" charset="2"/>
              </a:rPr>
              <a:t>Degrado ambientale </a:t>
            </a:r>
            <a:r>
              <a:rPr lang="it-IT" sz="2400" i="0" dirty="0">
                <a:sym typeface="Wingdings" pitchFamily="2" charset="2"/>
              </a:rPr>
              <a:t>se:</a:t>
            </a:r>
          </a:p>
          <a:p>
            <a:pPr marL="438150" lvl="1" indent="-342900"/>
            <a:r>
              <a:rPr lang="it-IT" sz="2400" i="0" dirty="0">
                <a:sym typeface="Wingdings" pitchFamily="2" charset="2"/>
              </a:rPr>
              <a:t>Sfruttamento di una risorsa più veloce della sua rigenerazione</a:t>
            </a:r>
          </a:p>
          <a:p>
            <a:pPr marL="438150" lvl="1" indent="-342900"/>
            <a:r>
              <a:rPr lang="it-IT" sz="2400" i="0" dirty="0">
                <a:sym typeface="Wingdings" pitchFamily="2" charset="2"/>
              </a:rPr>
              <a:t>Attività umane danneggiano la biodiversità di un luogo o la sua produttività a lungo termine</a:t>
            </a:r>
          </a:p>
          <a:p>
            <a:pPr marL="438150" lvl="1" indent="-342900"/>
            <a:r>
              <a:rPr lang="it-IT" sz="2400" i="0" dirty="0">
                <a:sym typeface="Wingdings" pitchFamily="2" charset="2"/>
              </a:rPr>
              <a:t>L’inquinamento supera i livelli previsti dalla normativa vigente</a:t>
            </a:r>
          </a:p>
        </p:txBody>
      </p:sp>
    </p:spTree>
    <p:extLst>
      <p:ext uri="{BB962C8B-B14F-4D97-AF65-F5344CB8AC3E}">
        <p14:creationId xmlns:p14="http://schemas.microsoft.com/office/powerpoint/2010/main" val="203937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7695"/>
    </mc:Choice>
    <mc:Fallback xmlns="">
      <p:transition spd="slow" advTm="94769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856D93-4D19-D546-817D-E9AA3F69A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999" y="447188"/>
            <a:ext cx="10965989" cy="970450"/>
          </a:xfrm>
        </p:spPr>
        <p:txBody>
          <a:bodyPr/>
          <a:lstStyle/>
          <a:p>
            <a:r>
              <a:rPr lang="it-IT" dirty="0" err="1"/>
              <a:t>https</a:t>
            </a:r>
            <a:r>
              <a:rPr lang="it-IT" dirty="0"/>
              <a:t>://</a:t>
            </a:r>
            <a:r>
              <a:rPr lang="it-IT" dirty="0" err="1"/>
              <a:t>www.geonight.net</a:t>
            </a:r>
            <a:r>
              <a:rPr lang="it-IT" dirty="0"/>
              <a:t>/</a:t>
            </a:r>
            <a:r>
              <a:rPr lang="it-IT" dirty="0" err="1"/>
              <a:t>category</a:t>
            </a:r>
            <a:r>
              <a:rPr lang="it-IT" dirty="0"/>
              <a:t>/</a:t>
            </a:r>
            <a:r>
              <a:rPr lang="it-IT" dirty="0" err="1"/>
              <a:t>italia</a:t>
            </a:r>
            <a:r>
              <a:rPr lang="it-IT" dirty="0"/>
              <a:t>/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CD4D9361-459B-2A4E-9B46-F04D143B6B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3058" y="2222500"/>
            <a:ext cx="8745884" cy="3636963"/>
          </a:xfrm>
        </p:spPr>
      </p:pic>
    </p:spTree>
    <p:extLst>
      <p:ext uri="{BB962C8B-B14F-4D97-AF65-F5344CB8AC3E}">
        <p14:creationId xmlns:p14="http://schemas.microsoft.com/office/powerpoint/2010/main" val="3623150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36C6C3-9EA8-C145-95B3-08B2C2C63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97D486C9-B526-E84E-A01D-883ECB4F8C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627" y="2268243"/>
            <a:ext cx="11403795" cy="3831061"/>
          </a:xfrm>
        </p:spPr>
      </p:pic>
    </p:spTree>
    <p:extLst>
      <p:ext uri="{BB962C8B-B14F-4D97-AF65-F5344CB8AC3E}">
        <p14:creationId xmlns:p14="http://schemas.microsoft.com/office/powerpoint/2010/main" val="633614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45F0BF-CC62-E242-B1B8-F98BAB35A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30128F3A-87F3-3D4F-BB61-A3D7C29545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520" y="2407851"/>
            <a:ext cx="5394147" cy="3636963"/>
          </a:xfr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D665F206-C524-F142-9B81-232CA33C9F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4597" y="2407850"/>
            <a:ext cx="5525386" cy="363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30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242207-5789-3E4A-906A-F47EB56C4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DD783C-2832-5843-950B-6155EC747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927" y="2286000"/>
            <a:ext cx="96012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3600" dirty="0"/>
          </a:p>
          <a:p>
            <a:endParaRPr lang="it-IT" sz="21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47135" y="2286000"/>
            <a:ext cx="114176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b="1" dirty="0">
                <a:solidFill>
                  <a:srgbClr val="FF0000"/>
                </a:solidFill>
              </a:rPr>
              <a:t>Ambiente,  territorio e società</a:t>
            </a:r>
          </a:p>
        </p:txBody>
      </p:sp>
    </p:spTree>
    <p:extLst>
      <p:ext uri="{BB962C8B-B14F-4D97-AF65-F5344CB8AC3E}">
        <p14:creationId xmlns:p14="http://schemas.microsoft.com/office/powerpoint/2010/main" val="7219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408"/>
    </mc:Choice>
    <mc:Fallback xmlns="">
      <p:transition spd="slow" advTm="44340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Relazioni uomo ambiente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Ragionare sulla complessità e l’interconnessione di temi come </a:t>
            </a:r>
          </a:p>
          <a:p>
            <a:pPr marL="990600" indent="-382588"/>
            <a:r>
              <a:rPr lang="it-IT" sz="3200" b="1" dirty="0"/>
              <a:t>i cambiamenti ambientali </a:t>
            </a:r>
            <a:r>
              <a:rPr lang="it-IT" sz="3200" dirty="0"/>
              <a:t> </a:t>
            </a:r>
          </a:p>
          <a:p>
            <a:pPr marL="990600" indent="-382588"/>
            <a:r>
              <a:rPr lang="it-IT" sz="3200" b="1" dirty="0"/>
              <a:t>le relazioni fra le popolazioni umane </a:t>
            </a:r>
          </a:p>
          <a:p>
            <a:pPr marL="990600" indent="-382588"/>
            <a:r>
              <a:rPr lang="it-IT" sz="3200" b="1" dirty="0"/>
              <a:t> l’ambiente naturale</a:t>
            </a:r>
          </a:p>
        </p:txBody>
      </p:sp>
    </p:spTree>
    <p:extLst>
      <p:ext uri="{BB962C8B-B14F-4D97-AF65-F5344CB8AC3E}">
        <p14:creationId xmlns:p14="http://schemas.microsoft.com/office/powerpoint/2010/main" val="1620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367"/>
    </mc:Choice>
    <mc:Fallback xmlns="">
      <p:transition spd="slow" advTm="3236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Ambiente  (non  soltanto </a:t>
            </a:r>
            <a:r>
              <a:rPr lang="it-IT" i="1" dirty="0"/>
              <a:t>naturale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La parola </a:t>
            </a:r>
            <a:r>
              <a:rPr lang="it-IT" sz="2800" b="1" dirty="0"/>
              <a:t>Ambiente</a:t>
            </a:r>
            <a:r>
              <a:rPr lang="it-IT" sz="2800" dirty="0"/>
              <a:t> viene di solito adoperata per riferirsi al solo contesto naturale</a:t>
            </a:r>
          </a:p>
          <a:p>
            <a:pPr marL="0" indent="0">
              <a:buNone/>
            </a:pPr>
            <a:r>
              <a:rPr lang="it-IT" sz="2800" dirty="0"/>
              <a:t>Nel caso di questa discussione, il riferimento è più vasto e comprende tutti i fattori viventi (</a:t>
            </a:r>
            <a:r>
              <a:rPr lang="it-IT" sz="2800" i="1" dirty="0"/>
              <a:t>biotici</a:t>
            </a:r>
            <a:r>
              <a:rPr lang="it-IT" sz="2800" dirty="0"/>
              <a:t>) e non viventi (</a:t>
            </a:r>
            <a:r>
              <a:rPr lang="it-IT" sz="2800" i="1" dirty="0"/>
              <a:t>abiotici</a:t>
            </a:r>
            <a:r>
              <a:rPr lang="it-IT" sz="2800" dirty="0"/>
              <a:t>) con i quali persone, animali e altri organismi coesistono e interagiscono</a:t>
            </a:r>
          </a:p>
          <a:p>
            <a:pPr marL="723900" indent="0">
              <a:buNone/>
            </a:pPr>
            <a:r>
              <a:rPr lang="it-IT" sz="2800" dirty="0">
                <a:sym typeface="Wingdings" panose="05000000000000000000" pitchFamily="2" charset="2"/>
              </a:rPr>
              <a:t> </a:t>
            </a:r>
            <a:r>
              <a:rPr lang="it-IT" sz="2800" b="1" dirty="0">
                <a:sym typeface="Wingdings" panose="05000000000000000000" pitchFamily="2" charset="2"/>
              </a:rPr>
              <a:t>ecosistema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482184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623"/>
    </mc:Choice>
    <mc:Fallback xmlns="">
      <p:transition spd="slow" advTm="73623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CBE246-6F03-DC41-9B91-6361D3AD7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76" y="379164"/>
            <a:ext cx="3992756" cy="1280890"/>
          </a:xfrm>
        </p:spPr>
        <p:txBody>
          <a:bodyPr/>
          <a:lstStyle/>
          <a:p>
            <a:r>
              <a:rPr lang="it-IT" dirty="0"/>
              <a:t>Ecosistema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84E252-BBF6-E447-9458-DFBF8667A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676" y="1660054"/>
            <a:ext cx="11272490" cy="50496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dirty="0"/>
              <a:t>Definizione: </a:t>
            </a:r>
            <a:r>
              <a:rPr lang="it-IT" sz="2800" b="1" dirty="0"/>
              <a:t>Ecosistema è un insieme di organismi viventi, delle interazioni fra di essi e con l’ambiente fisico in cui vivono, dei flussi di energia che li attraversano. </a:t>
            </a:r>
          </a:p>
          <a:p>
            <a:pPr marL="0" indent="0">
              <a:buNone/>
            </a:pPr>
            <a:endParaRPr lang="it-IT" sz="800" b="1" dirty="0"/>
          </a:p>
          <a:p>
            <a:pPr marL="723900" indent="0">
              <a:buNone/>
            </a:pPr>
            <a:r>
              <a:rPr lang="it-IT" sz="2400" i="1" dirty="0"/>
              <a:t>E’ il «paesaggio» delle interazioni, la cui complessità deriva dalla sua stessa </a:t>
            </a:r>
            <a:r>
              <a:rPr lang="it-IT" sz="2400" b="1" dirty="0"/>
              <a:t>biodiversità</a:t>
            </a:r>
            <a:r>
              <a:rPr lang="it-IT" sz="2400" i="1" dirty="0"/>
              <a:t>, ovvero dalla quantità e dalla varietà delle specie in esso presenti.</a:t>
            </a:r>
          </a:p>
          <a:p>
            <a:pPr marL="723900" indent="0">
              <a:buNone/>
            </a:pPr>
            <a:endParaRPr lang="it-IT" sz="800" i="1" dirty="0"/>
          </a:p>
          <a:p>
            <a:pPr marL="0" indent="0">
              <a:buNone/>
            </a:pPr>
            <a:r>
              <a:rPr lang="it-IT" sz="2800" dirty="0"/>
              <a:t>L’insieme degli ecosistemi sulla Terra, fra loro interagenti, costituisce la </a:t>
            </a:r>
            <a:r>
              <a:rPr lang="it-IT" sz="2800" b="1" dirty="0"/>
              <a:t>Biosfera</a:t>
            </a:r>
          </a:p>
        </p:txBody>
      </p:sp>
    </p:spTree>
    <p:extLst>
      <p:ext uri="{BB962C8B-B14F-4D97-AF65-F5344CB8AC3E}">
        <p14:creationId xmlns:p14="http://schemas.microsoft.com/office/powerpoint/2010/main" val="425832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933"/>
    </mc:Choice>
    <mc:Fallback xmlns="">
      <p:transition spd="slow" advTm="11793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3AFA90-DE5A-004C-BA46-D84459C06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24" y="395426"/>
            <a:ext cx="5810022" cy="1143000"/>
          </a:xfrm>
        </p:spPr>
        <p:txBody>
          <a:bodyPr/>
          <a:lstStyle/>
          <a:p>
            <a:r>
              <a:rPr lang="it-IT" dirty="0"/>
              <a:t>Capitale naturale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192BFA-6EF8-1646-BADB-7BFBD0FC0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276" y="1804085"/>
            <a:ext cx="11726562" cy="50539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Per evidenziare i rapporti tra ambiente naturale e società umana si parla di </a:t>
            </a:r>
          </a:p>
          <a:p>
            <a:pPr marL="0" indent="0">
              <a:buNone/>
            </a:pPr>
            <a:r>
              <a:rPr lang="it-IT" sz="2400" b="1" dirty="0"/>
              <a:t>Capitale naturale</a:t>
            </a:r>
          </a:p>
          <a:p>
            <a:pPr marL="3943350" indent="-2857500">
              <a:buNone/>
            </a:pPr>
            <a:r>
              <a:rPr lang="it-IT" sz="2400" i="1" dirty="0"/>
              <a:t>capitale «semplice» </a:t>
            </a:r>
            <a:r>
              <a:rPr lang="it-IT" sz="2400" i="1" dirty="0">
                <a:sym typeface="Wingdings" pitchFamily="2" charset="2"/>
              </a:rPr>
              <a:t> soltanto beni posseduti o prodotti e trasformabili in denaro (merci)</a:t>
            </a:r>
          </a:p>
          <a:p>
            <a:pPr marL="1085850" indent="-1085850">
              <a:buNone/>
              <a:tabLst>
                <a:tab pos="533400" algn="l"/>
              </a:tabLst>
            </a:pPr>
            <a:r>
              <a:rPr lang="it-IT" sz="2400" dirty="0">
                <a:sym typeface="Wingdings" pitchFamily="2" charset="2"/>
              </a:rPr>
              <a:t>Capitale naturale comprende beni e servizi offerti dalla natura ed è composto da quattro elementi</a:t>
            </a:r>
          </a:p>
          <a:p>
            <a:pPr marL="1238250" indent="-514350">
              <a:buFont typeface="+mj-lt"/>
              <a:buAutoNum type="arabicPeriod"/>
              <a:tabLst>
                <a:tab pos="533400" algn="l"/>
              </a:tabLst>
            </a:pPr>
            <a:r>
              <a:rPr lang="it-IT" sz="2400" dirty="0">
                <a:sym typeface="Wingdings" pitchFamily="2" charset="2"/>
              </a:rPr>
              <a:t>Risorse rinnovabili</a:t>
            </a:r>
          </a:p>
          <a:p>
            <a:pPr marL="1238250" indent="-514350">
              <a:buFont typeface="+mj-lt"/>
              <a:buAutoNum type="arabicPeriod"/>
              <a:tabLst>
                <a:tab pos="533400" algn="l"/>
              </a:tabLst>
            </a:pPr>
            <a:r>
              <a:rPr lang="it-IT" sz="2400" dirty="0">
                <a:sym typeface="Wingdings" pitchFamily="2" charset="2"/>
              </a:rPr>
              <a:t>Risorse non rinnovabili</a:t>
            </a:r>
          </a:p>
          <a:p>
            <a:pPr marL="1238250" indent="-514350">
              <a:buFont typeface="+mj-lt"/>
              <a:buAutoNum type="arabicPeriod"/>
              <a:tabLst>
                <a:tab pos="533400" algn="l"/>
              </a:tabLst>
            </a:pPr>
            <a:r>
              <a:rPr lang="it-IT" sz="2400" dirty="0">
                <a:sym typeface="Wingdings" pitchFamily="2" charset="2"/>
              </a:rPr>
              <a:t>Biodiversità terrestre</a:t>
            </a:r>
          </a:p>
          <a:p>
            <a:pPr marL="1238250" indent="-514350">
              <a:buFont typeface="+mj-lt"/>
              <a:buAutoNum type="arabicPeriod"/>
              <a:tabLst>
                <a:tab pos="533400" algn="l"/>
              </a:tabLst>
            </a:pPr>
            <a:r>
              <a:rPr lang="it-IT" sz="2400" dirty="0">
                <a:sym typeface="Wingdings" pitchFamily="2" charset="2"/>
              </a:rPr>
              <a:t>«Servizi» forniti dagli ecosistemi</a:t>
            </a:r>
          </a:p>
        </p:txBody>
      </p:sp>
    </p:spTree>
    <p:extLst>
      <p:ext uri="{BB962C8B-B14F-4D97-AF65-F5344CB8AC3E}">
        <p14:creationId xmlns:p14="http://schemas.microsoft.com/office/powerpoint/2010/main" val="1604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113"/>
    </mc:Choice>
    <mc:Fallback xmlns="">
      <p:transition spd="slow" advTm="151113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zion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itazion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zion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{3AAEA5FB-6210-BD4C-9C0E-30A1FC5D1463}tf10001121</Template>
  <TotalTime>3610</TotalTime>
  <Words>463</Words>
  <Application>Microsoft Macintosh PowerPoint</Application>
  <PresentationFormat>Widescreen</PresentationFormat>
  <Paragraphs>55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Calibri</vt:lpstr>
      <vt:lpstr>Century Gothic</vt:lpstr>
      <vt:lpstr>Wingdings</vt:lpstr>
      <vt:lpstr>Wingdings 2</vt:lpstr>
      <vt:lpstr>Citazione</vt:lpstr>
      <vt:lpstr>Geografia (LE006)   Corso di Studio  LE01 - DISCIPLINE STORICHE E FILOSOFICHE </vt:lpstr>
      <vt:lpstr>https://www.geonight.net/category/italia/</vt:lpstr>
      <vt:lpstr>Presentazione standard di PowerPoint</vt:lpstr>
      <vt:lpstr>Presentazione standard di PowerPoint</vt:lpstr>
      <vt:lpstr>Presentazione standard di PowerPoint</vt:lpstr>
      <vt:lpstr>Relazioni uomo ambiente</vt:lpstr>
      <vt:lpstr>Ambiente  (non  soltanto naturale)</vt:lpstr>
      <vt:lpstr>Ecosistema</vt:lpstr>
      <vt:lpstr>Capitale naturale</vt:lpstr>
      <vt:lpstr>Capitale naturale e ecologia</vt:lpstr>
      <vt:lpstr>Sostenibilità</vt:lpstr>
      <vt:lpstr>Degrado ambientale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(LE006)   Corso di Studio  LE01 - DISCIPLINE STORICHE E FILOSOFICHE </dc:title>
  <dc:creator>sergio zilli</dc:creator>
  <cp:lastModifiedBy>sergio zilli</cp:lastModifiedBy>
  <cp:revision>55</cp:revision>
  <dcterms:created xsi:type="dcterms:W3CDTF">2022-03-01T08:25:09Z</dcterms:created>
  <dcterms:modified xsi:type="dcterms:W3CDTF">2022-03-30T15:50:24Z</dcterms:modified>
</cp:coreProperties>
</file>