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893" r:id="rId3"/>
    <p:sldMasterId id="2147483905" r:id="rId4"/>
    <p:sldMasterId id="2147483917" r:id="rId5"/>
    <p:sldMasterId id="2147483929" r:id="rId6"/>
  </p:sldMasterIdLst>
  <p:notesMasterIdLst>
    <p:notesMasterId r:id="rId45"/>
  </p:notesMasterIdLst>
  <p:sldIdLst>
    <p:sldId id="256" r:id="rId7"/>
    <p:sldId id="1009" r:id="rId8"/>
    <p:sldId id="876" r:id="rId9"/>
    <p:sldId id="882" r:id="rId10"/>
    <p:sldId id="999" r:id="rId11"/>
    <p:sldId id="974" r:id="rId12"/>
    <p:sldId id="972" r:id="rId13"/>
    <p:sldId id="973" r:id="rId14"/>
    <p:sldId id="1016" r:id="rId15"/>
    <p:sldId id="883" r:id="rId16"/>
    <p:sldId id="885" r:id="rId17"/>
    <p:sldId id="897" r:id="rId18"/>
    <p:sldId id="923" r:id="rId19"/>
    <p:sldId id="929" r:id="rId20"/>
    <p:sldId id="931" r:id="rId21"/>
    <p:sldId id="898" r:id="rId22"/>
    <p:sldId id="1017" r:id="rId23"/>
    <p:sldId id="932" r:id="rId24"/>
    <p:sldId id="877" r:id="rId25"/>
    <p:sldId id="1018" r:id="rId26"/>
    <p:sldId id="902" r:id="rId27"/>
    <p:sldId id="947" r:id="rId28"/>
    <p:sldId id="956" r:id="rId29"/>
    <p:sldId id="960" r:id="rId30"/>
    <p:sldId id="961" r:id="rId31"/>
    <p:sldId id="903" r:id="rId32"/>
    <p:sldId id="966" r:id="rId33"/>
    <p:sldId id="964" r:id="rId34"/>
    <p:sldId id="949" r:id="rId35"/>
    <p:sldId id="968" r:id="rId36"/>
    <p:sldId id="905" r:id="rId37"/>
    <p:sldId id="909" r:id="rId38"/>
    <p:sldId id="1019" r:id="rId39"/>
    <p:sldId id="937" r:id="rId40"/>
    <p:sldId id="939" r:id="rId41"/>
    <p:sldId id="940" r:id="rId42"/>
    <p:sldId id="944" r:id="rId43"/>
    <p:sldId id="102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FF8000"/>
    <a:srgbClr val="FF00FF"/>
    <a:srgbClr val="FEEBB4"/>
    <a:srgbClr val="FEE0B4"/>
    <a:srgbClr val="FFE664"/>
    <a:srgbClr val="D9D9D9"/>
    <a:srgbClr val="800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495" autoAdjust="0"/>
    <p:restoredTop sz="90409" autoAdjust="0"/>
  </p:normalViewPr>
  <p:slideViewPr>
    <p:cSldViewPr snapToGrid="0" snapToObjects="1">
      <p:cViewPr varScale="1">
        <p:scale>
          <a:sx n="103" d="100"/>
          <a:sy n="103" d="100"/>
        </p:scale>
        <p:origin x="2496" y="114"/>
      </p:cViewPr>
      <p:guideLst>
        <p:guide orient="horz" pos="8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94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7EAE-D15E-5B44-96A3-01DE798F5628}" type="datetimeFigureOut">
              <a:t>24/03/2022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080B-795F-0844-9C18-FDB86DBAB25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080B-795F-0844-9C18-FDB86DBAB25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5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La </a:t>
            </a:r>
            <a:r>
              <a:rPr lang="it-IT" sz="1800" b="1" i="0" u="none" strike="noStrike" baseline="0" dirty="0">
                <a:latin typeface="Times New Roman" panose="02020603050405020304" pitchFamily="18" charset="0"/>
              </a:rPr>
              <a:t>MIC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(Minima Concentrazione Inibente), intesa come la più bassa concentrazione del farmaco in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grado di inibire la crescita </a:t>
            </a: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in vitro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del microorganismo saggiato, viene rapportata a valori soglia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it-IT" sz="1800" b="0" i="1" u="none" strike="noStrike" baseline="0" dirty="0" err="1">
                <a:latin typeface="Times New Roman" panose="02020603050405020304" pitchFamily="18" charset="0"/>
              </a:rPr>
              <a:t>breakpoint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) (BP) fissati per le diverse combinazioni microorganismo-antibiotico. Attraverso il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confronto con i </a:t>
            </a:r>
            <a:r>
              <a:rPr lang="it-IT" sz="1800" b="0" i="1" u="none" strike="noStrike" baseline="0" dirty="0" err="1">
                <a:latin typeface="Times New Roman" panose="02020603050405020304" pitchFamily="18" charset="0"/>
              </a:rPr>
              <a:t>breakpoint</a:t>
            </a: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i risultati ottenuti sono tradotti nelle cosiddette categorie di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interpretazione "</a:t>
            </a:r>
            <a:r>
              <a:rPr lang="it-IT" sz="1800" b="0" i="0" u="none" strike="noStrike" baseline="0" dirty="0" err="1">
                <a:latin typeface="Times New Roman" panose="02020603050405020304" pitchFamily="18" charset="0"/>
              </a:rPr>
              <a:t>Sensibile","Intermedio","Resistente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" (</a:t>
            </a:r>
            <a:r>
              <a:rPr lang="it-IT" sz="1800" b="1" i="0" u="none" strike="noStrike" baseline="0" dirty="0">
                <a:latin typeface="Times New Roman" panose="02020603050405020304" pitchFamily="18" charset="0"/>
              </a:rPr>
              <a:t>S/I/R)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; per ogni combinazione</a:t>
            </a:r>
          </a:p>
          <a:p>
            <a:pPr algn="l"/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microrganismo-antibiotico vengono fissati 2 </a:t>
            </a:r>
            <a:r>
              <a:rPr lang="it-IT" sz="1800" b="0" i="1" u="none" strike="noStrike" baseline="0" dirty="0" err="1">
                <a:latin typeface="Times New Roman" panose="02020603050405020304" pitchFamily="18" charset="0"/>
              </a:rPr>
              <a:t>breakpoint</a:t>
            </a: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(se è prevista la categoria di interpretazione</a:t>
            </a:r>
          </a:p>
          <a:p>
            <a:pPr algn="l"/>
            <a:r>
              <a:rPr lang="it-IT" sz="1800" b="1" i="0" u="none" strike="noStrike" baseline="0" dirty="0">
                <a:latin typeface="Times New Roman" panose="02020603050405020304" pitchFamily="18" charset="0"/>
              </a:rPr>
              <a:t>I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) o un solo </a:t>
            </a:r>
            <a:r>
              <a:rPr lang="it-IT" sz="1800" b="0" i="1" u="none" strike="noStrike" baseline="0" dirty="0" err="1">
                <a:latin typeface="Times New Roman" panose="02020603050405020304" pitchFamily="18" charset="0"/>
              </a:rPr>
              <a:t>breakpoint</a:t>
            </a: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(se sono previste solo le categorie </a:t>
            </a:r>
            <a:r>
              <a:rPr lang="it-IT" sz="1800" b="1" i="0" u="none" strike="noStrike" baseline="0" dirty="0">
                <a:latin typeface="Times New Roman" panose="02020603050405020304" pitchFamily="18" charset="0"/>
              </a:rPr>
              <a:t>S/R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D080B-795F-0844-9C18-FDB86DBAB25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9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308725"/>
            <a:ext cx="4321175" cy="360363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  <a:lvl2pPr algn="r">
              <a:spcBef>
                <a:spcPts val="0"/>
              </a:spcBef>
              <a:buFontTx/>
              <a:buNone/>
              <a:defRPr sz="1200">
                <a:effectLst/>
              </a:defRPr>
            </a:lvl2pPr>
            <a:lvl3pPr algn="r">
              <a:spcBef>
                <a:spcPts val="0"/>
              </a:spcBef>
              <a:buFontTx/>
              <a:buNone/>
              <a:defRPr sz="1200">
                <a:effectLst/>
              </a:defRPr>
            </a:lvl3pPr>
            <a:lvl4pPr algn="r">
              <a:spcBef>
                <a:spcPts val="0"/>
              </a:spcBef>
              <a:buFontTx/>
              <a:buNone/>
              <a:defRPr sz="1200">
                <a:effectLst/>
              </a:defRPr>
            </a:lvl4pPr>
            <a:lvl5pPr algn="r">
              <a:spcBef>
                <a:spcPts val="0"/>
              </a:spcBef>
              <a:buFontTx/>
              <a:buNone/>
              <a:defRPr sz="1200">
                <a:effectLst/>
              </a:defRPr>
            </a:lvl5pPr>
          </a:lstStyle>
          <a:p>
            <a:pPr lvl="0"/>
            <a:r>
              <a:rPr lang="en-US" dirty="0"/>
              <a:t>Enter reference text</a:t>
            </a:r>
            <a:endParaRPr lang="en-GB" dirty="0"/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308725"/>
            <a:ext cx="4321175" cy="360363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  <a:lvl2pPr algn="r">
              <a:spcBef>
                <a:spcPts val="0"/>
              </a:spcBef>
              <a:buFontTx/>
              <a:buNone/>
              <a:defRPr sz="1200">
                <a:effectLst/>
              </a:defRPr>
            </a:lvl2pPr>
            <a:lvl3pPr algn="r">
              <a:spcBef>
                <a:spcPts val="0"/>
              </a:spcBef>
              <a:buFontTx/>
              <a:buNone/>
              <a:defRPr sz="1200">
                <a:effectLst/>
              </a:defRPr>
            </a:lvl3pPr>
            <a:lvl4pPr algn="r">
              <a:spcBef>
                <a:spcPts val="0"/>
              </a:spcBef>
              <a:buFontTx/>
              <a:buNone/>
              <a:defRPr sz="1200">
                <a:effectLst/>
              </a:defRPr>
            </a:lvl4pPr>
            <a:lvl5pPr algn="r">
              <a:spcBef>
                <a:spcPts val="0"/>
              </a:spcBef>
              <a:buFontTx/>
              <a:buNone/>
              <a:defRPr sz="1200">
                <a:effectLst/>
              </a:defRPr>
            </a:lvl5pPr>
          </a:lstStyle>
          <a:p>
            <a:pPr lvl="0"/>
            <a:r>
              <a:rPr lang="en-US" dirty="0"/>
              <a:t>Enter footnote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72732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1909"/>
            <a:ext cx="7772400" cy="1468967"/>
          </a:xfrm>
        </p:spPr>
        <p:txBody>
          <a:bodyPr/>
          <a:lstStyle>
            <a:lvl1pPr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80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4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12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2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4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5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0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7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5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3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00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6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3633"/>
            <a:ext cx="2057400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3633"/>
            <a:ext cx="6019800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71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32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6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0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0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3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70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6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93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2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CFC72C-DCCE-4400-B1F8-1BC7379FF88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74C9E8-E378-4E08-9598-44C0BD91312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D753E9-6725-40B6-8F1C-B09EA2BF3CBE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591C7E-F4D2-4D7A-80E3-7EA927C9C5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0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F36B7-62B9-4BF2-A2B1-DC0DC143D10D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DCADA2-77ED-4DB3-8814-DA49D40424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8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5F706F-4557-47F0-9ADF-9E4857187A89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EC07B-6AD2-44A0-8570-FD8460EF72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6F682-1CAA-4C05-AD43-FB28B71F1BD2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C0AC39-42CD-4A2B-A63A-00E2075E3D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CED8C7-AA7D-4B3D-8FAE-80531328D8FA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CD17E6-FFC4-425D-BFF8-1015406ED6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7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A63E7-7F8B-4E87-838B-46ACA9269752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1F10B-F0A5-458D-9B29-554F857AE9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0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14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CFFA9-868F-4E56-9124-117CFAFE080E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8B1857-99C0-41BE-8C7F-EEE1F17774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9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BDDDE-DDA1-4A7F-A698-53C9A1CB994F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C874E-7D87-497C-BA7E-9EF25CEC13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6D8DCB-51E5-4041-A4F8-BD426D26023B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DFFA8-BE9D-41FD-8F0F-37348321AD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F47CB-F4DA-4F51-B847-9956BCBF6D2A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EBDD8F-52E5-4CA1-B098-27B98E8EB2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0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4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4751-C917-4D6A-8FAE-BF9CE6223D53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75F0-11CD-4746-8376-3C052F50A09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51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229F-8442-4ED4-9AB3-48A4EE9D90B6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B9C9-5600-4E40-B4A3-68AFA3530BE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75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78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A2E5-3577-48E9-B465-C4DB7B7A901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F24D-B6AB-4382-A884-379B32F030B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080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1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737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A6E5-235A-444D-BFF1-533BF00EA0DB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73F0-3E1E-4F48-A590-80A43646057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03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2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7203-72ED-4B0F-B4A9-41E45C1AB99C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456D-1CF0-40DF-8A6D-54891CE7FBA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965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BC80-D8A7-4ED7-B055-E2B70AEF312C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6D14-1006-46DA-B002-43245376D4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658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A80-CE06-48FB-98F1-6FD1CB7F9121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699E-73AB-4AFB-AD62-6CA99AC355C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98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48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6" y="27407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0ED5-A5CF-47EB-9329-F2150B584B17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B48A-6118-4488-AC43-FA969F23001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38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06E97-0EAD-408E-9D83-DDCC4B941429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9FC0-171A-4368-ABCB-E5DEFD574BF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013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E454-0D0B-43F2-8B72-8EF8245A21DE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093D-C8F3-46B0-8F5F-3D795FD7EA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2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63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321" y="275632"/>
            <a:ext cx="6036733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F6B6-EB8E-46FE-BF84-A8D238B0815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F158-5E83-469B-84BF-3B1C3D18CC0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910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00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33BD5B-8BED-4AE5-9C5C-3287F70C65EA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1E6FE1-9C33-4A55-AF32-123169CD29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2329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F13518-4448-415A-B5AD-B1608CC724E4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CB9074-D6CB-493A-8B3F-1F7A9574A6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5048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74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3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C6F29-C804-4945-8CC1-B2E1D588A956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DAAEED-9A8A-4F28-8E46-84137B23BD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0204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11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737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F66CAA-4318-4638-955D-C29A24700325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E4EAE-836F-4F2E-AC01-DC4321BE35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9119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0390AD-D2E2-460C-A5AE-55172F516458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EB064D-B312-4AEE-A7F6-E6E6A53E35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6138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6CB396-7599-401E-8CC3-903D74CE7297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081803-5C7B-41F4-A2AB-A8F70DA2DB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2173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BEB5E4-8DCE-4BA0-810A-3719EE1F87FA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D96543-D95F-450C-87A4-F80111BB02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6979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48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6" y="27363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4D3885-3A38-44BC-AD83-89E201D9B360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354840-0D98-4C97-85C5-132FAF98AB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03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E936DE-FA35-4DEE-909D-C9B27AB84C11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49B72A-A458-467B-B3C5-C83B71E55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9346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3120C1-4154-4C3D-8EB6-38BD5244B30E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7E9905-0EA2-45DE-8732-DE59B06395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38942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204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321" y="275204"/>
            <a:ext cx="6036733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3FB959-83FD-4809-9F3C-7ED9DD9C7178}" type="datetimeFigureOut">
              <a:rPr lang="it-IT"/>
              <a:pPr>
                <a:defRPr/>
              </a:pPr>
              <a:t>24/03/2022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8CA48F-3B22-4008-94D5-5E5F87C1BB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911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E3AC-B984-E444-A38C-D26AA75850FA}" type="datetimeFigureOut">
              <a:t>24/03/2022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8E31-1D30-5942-883F-E7A4F7E140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36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2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2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20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16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1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3"/>
        </a:buBlip>
        <a:defRPr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3"/>
        </a:buBlip>
        <a:defRPr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3"/>
        </a:buBlip>
        <a:defRPr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3"/>
        </a:buBlip>
        <a:defRPr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DCB8F1-131F-4228-98A3-A605709F5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F554842-7647-4DA3-BB4A-72714361B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2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1670E452-9C6E-4705-A91B-FE3FF9676A0A}" type="datetimeFigureOut">
              <a:rPr lang="en-US"/>
              <a:pPr defTabSz="914400">
                <a:defRPr/>
              </a:pPr>
              <a:t>3/24/2022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618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9C19FCFD-5BFD-40E9-82D1-ED5BAD5CE394}" type="slidenum">
              <a:rPr lang="en-US"/>
              <a:pPr defTabSz="914400"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F768FF-3B3C-41E3-AA50-7BF93649370A}" type="datetimeFigureOut">
              <a:rPr lang="it-IT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24/03/2022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FD23696-FE0E-4148-AACC-B6D56066A915}" type="slidenum">
              <a:rPr lang="it-IT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7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301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EAE41E9-ED35-48B2-A7B2-7D4DB42491D7}" type="datetimeFigureOut">
              <a:rPr lang="it-I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24/03/2022</a:t>
            </a:fld>
            <a:endParaRPr lang="it-IT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01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01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FA60446-EF01-4DDE-8BFE-4986C25E7B95}" type="slidenum">
              <a:rPr lang="it-I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2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iG7-G81qDPAhWBWRoKHSsIDHQQjRwIBw&amp;url=http://www.keyword-suggestions.com/dGVzdCBl/&amp;bvm=bv.133387755,d.d2s&amp;psig=AFQjCNFtC2dvPKc7-MjMHPGPupkrhpP7FQ&amp;ust=147455467700567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source=images&amp;cd=&amp;ved=0ahUKEwi108yWkaDPAhWLBBoKHcaNBdMQjRwIBw&amp;url=http://www.notaiominniti.it/guida_dett.asp?ID%3D11&amp;psig=AFQjCNEU9-8zhqemHupBQcFaA3cc3wOILA&amp;ust=147453607510986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iUm5Wdq6HPAhUF0xoKHUeYCoIQjRwIBw&amp;url=https://www.dreamstime.com/stock-illustration-d-people-carrying-text-word-quiz-rendering-running-white-person-man-image51470783&amp;bvm=bv.133387755,d.d24&amp;psig=AFQjCNEEkSsDY5EmHx__l_1gGzb5PUhSIg&amp;ust=147457739858271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BDKISTRA%20-%20Piccola.mov" TargetMode="Externa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9718" y="2722462"/>
            <a:ext cx="827171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fa?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97797" y="1503498"/>
            <a:ext cx="8964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Quando il microorganismo può essere coltivato (es.: No per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Chlamydia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Quando esistono precise linee guida per farlo (es.: No per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Legionella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pneumophila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batteri esigenti etc.)</a:t>
            </a:r>
          </a:p>
          <a:p>
            <a:endParaRPr lang="it-I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Quando il microorganismo isolato ha o può avere un significato clinico 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Si ripete quando il microorganismo può acquisire resistenza durante la terapia (es.: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87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come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fa?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36470" y="1746883"/>
            <a:ext cx="90075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genotipici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rilevano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(es.: KPC,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fenotipici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7525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Qualitativi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Resistente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787525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7525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Quantitativi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MIC”</a:t>
            </a:r>
          </a:p>
          <a:p>
            <a:pPr marL="1787525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05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90" y="1940617"/>
            <a:ext cx="6086920" cy="42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9456" y="423075"/>
            <a:ext cx="891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parte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coltura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colonia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isolata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ci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vogliono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24 h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7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36470" y="1542163"/>
            <a:ext cx="8693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Concentrazione Minima di Antibiotico in grado di inibire, in condizioni sperimentali prefissate,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ogni segno visibile di crescita del microorganismo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8742" y="1544435"/>
            <a:ext cx="869362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Concentrazione Minima di Antibiotico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 grado di inibire,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condizioni sperimentali prefissate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ogni segno visibile di crescita del microorganismo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3675" y="3685734"/>
            <a:ext cx="795664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Conoscere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MIC,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è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impostare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infezioni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trattare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endocardite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meningite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infezioni da MDRO, infezioni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nell’ospite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immunocompromesso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5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MIC: come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13882" y="2142669"/>
            <a:ext cx="62087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Diluizione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Macrometodo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Diluizione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Micrometodo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E-test (gradient-diffusion)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automatici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09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36629" r="23021"/>
          <a:stretch/>
        </p:blipFill>
        <p:spPr bwMode="auto">
          <a:xfrm>
            <a:off x="245664" y="1912723"/>
            <a:ext cx="8666328" cy="44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68706" y="285759"/>
            <a:ext cx="780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Diluizione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macrometodo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Pseudomonas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0" y="129654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1009936" y="3034346"/>
            <a:ext cx="7462454" cy="1805228"/>
            <a:chOff x="1009936" y="3034346"/>
            <a:chExt cx="7462454" cy="1805228"/>
          </a:xfrm>
        </p:grpSpPr>
        <p:grpSp>
          <p:nvGrpSpPr>
            <p:cNvPr id="5" name="Gruppo 4"/>
            <p:cNvGrpSpPr/>
            <p:nvPr/>
          </p:nvGrpSpPr>
          <p:grpSpPr>
            <a:xfrm>
              <a:off x="1009936" y="3034346"/>
              <a:ext cx="383702" cy="1727900"/>
              <a:chOff x="1009936" y="2570314"/>
              <a:chExt cx="383702" cy="1727900"/>
            </a:xfrm>
          </p:grpSpPr>
          <p:sp>
            <p:nvSpPr>
              <p:cNvPr id="3" name="Rettangolo arrotondato 2"/>
              <p:cNvSpPr/>
              <p:nvPr/>
            </p:nvSpPr>
            <p:spPr>
              <a:xfrm>
                <a:off x="1009936" y="2993418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ttangolo arrotondato 7"/>
              <p:cNvSpPr/>
              <p:nvPr/>
            </p:nvSpPr>
            <p:spPr>
              <a:xfrm>
                <a:off x="1094096" y="339148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ttangolo arrotondato 8"/>
              <p:cNvSpPr/>
              <p:nvPr/>
            </p:nvSpPr>
            <p:spPr>
              <a:xfrm>
                <a:off x="1205552" y="2943370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ttangolo arrotondato 9"/>
              <p:cNvSpPr/>
              <p:nvPr/>
            </p:nvSpPr>
            <p:spPr>
              <a:xfrm>
                <a:off x="1303360" y="328684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ttangolo arrotondato 10"/>
              <p:cNvSpPr/>
              <p:nvPr/>
            </p:nvSpPr>
            <p:spPr>
              <a:xfrm>
                <a:off x="1305632" y="3753146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ttangolo arrotondato 11"/>
              <p:cNvSpPr/>
              <p:nvPr/>
            </p:nvSpPr>
            <p:spPr>
              <a:xfrm>
                <a:off x="1034944" y="379636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ttangolo arrotondato 12"/>
              <p:cNvSpPr/>
              <p:nvPr/>
            </p:nvSpPr>
            <p:spPr>
              <a:xfrm>
                <a:off x="1187344" y="401700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ttangolo arrotondato 13"/>
              <p:cNvSpPr/>
              <p:nvPr/>
            </p:nvSpPr>
            <p:spPr>
              <a:xfrm>
                <a:off x="1119104" y="2570314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2800096" y="3091210"/>
              <a:ext cx="383702" cy="1727900"/>
              <a:chOff x="1009936" y="2570314"/>
              <a:chExt cx="383702" cy="1727900"/>
            </a:xfrm>
          </p:grpSpPr>
          <p:sp>
            <p:nvSpPr>
              <p:cNvPr id="55" name="Rettangolo arrotondato 54"/>
              <p:cNvSpPr/>
              <p:nvPr/>
            </p:nvSpPr>
            <p:spPr>
              <a:xfrm>
                <a:off x="1009936" y="2993418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ttangolo arrotondato 55"/>
              <p:cNvSpPr/>
              <p:nvPr/>
            </p:nvSpPr>
            <p:spPr>
              <a:xfrm>
                <a:off x="1094096" y="339148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ttangolo arrotondato 56"/>
              <p:cNvSpPr/>
              <p:nvPr/>
            </p:nvSpPr>
            <p:spPr>
              <a:xfrm>
                <a:off x="1205552" y="2943370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ttangolo arrotondato 57"/>
              <p:cNvSpPr/>
              <p:nvPr/>
            </p:nvSpPr>
            <p:spPr>
              <a:xfrm>
                <a:off x="1303360" y="328684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ttangolo arrotondato 58"/>
              <p:cNvSpPr/>
              <p:nvPr/>
            </p:nvSpPr>
            <p:spPr>
              <a:xfrm>
                <a:off x="1305632" y="3753146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ttangolo arrotondato 59"/>
              <p:cNvSpPr/>
              <p:nvPr/>
            </p:nvSpPr>
            <p:spPr>
              <a:xfrm>
                <a:off x="1034944" y="379636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ttangolo arrotondato 60"/>
              <p:cNvSpPr/>
              <p:nvPr/>
            </p:nvSpPr>
            <p:spPr>
              <a:xfrm>
                <a:off x="1187344" y="401700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ttangolo arrotondato 61"/>
              <p:cNvSpPr/>
              <p:nvPr/>
            </p:nvSpPr>
            <p:spPr>
              <a:xfrm>
                <a:off x="1119104" y="2570314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uppo 62"/>
            <p:cNvGrpSpPr/>
            <p:nvPr/>
          </p:nvGrpSpPr>
          <p:grpSpPr>
            <a:xfrm>
              <a:off x="4562960" y="3093482"/>
              <a:ext cx="383702" cy="1727900"/>
              <a:chOff x="1009936" y="2570314"/>
              <a:chExt cx="383702" cy="1727900"/>
            </a:xfrm>
          </p:grpSpPr>
          <p:sp>
            <p:nvSpPr>
              <p:cNvPr id="64" name="Rettangolo arrotondato 63"/>
              <p:cNvSpPr/>
              <p:nvPr/>
            </p:nvSpPr>
            <p:spPr>
              <a:xfrm>
                <a:off x="1009936" y="2993418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ttangolo arrotondato 64"/>
              <p:cNvSpPr/>
              <p:nvPr/>
            </p:nvSpPr>
            <p:spPr>
              <a:xfrm>
                <a:off x="1094096" y="339148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ttangolo arrotondato 65"/>
              <p:cNvSpPr/>
              <p:nvPr/>
            </p:nvSpPr>
            <p:spPr>
              <a:xfrm>
                <a:off x="1205552" y="2943370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ttangolo arrotondato 66"/>
              <p:cNvSpPr/>
              <p:nvPr/>
            </p:nvSpPr>
            <p:spPr>
              <a:xfrm>
                <a:off x="1303360" y="328684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ttangolo arrotondato 67"/>
              <p:cNvSpPr/>
              <p:nvPr/>
            </p:nvSpPr>
            <p:spPr>
              <a:xfrm>
                <a:off x="1305632" y="3753146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ttangolo arrotondato 68"/>
              <p:cNvSpPr/>
              <p:nvPr/>
            </p:nvSpPr>
            <p:spPr>
              <a:xfrm>
                <a:off x="1034944" y="379636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ttangolo arrotondato 69"/>
              <p:cNvSpPr/>
              <p:nvPr/>
            </p:nvSpPr>
            <p:spPr>
              <a:xfrm>
                <a:off x="1187344" y="401700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ttangolo arrotondato 70"/>
              <p:cNvSpPr/>
              <p:nvPr/>
            </p:nvSpPr>
            <p:spPr>
              <a:xfrm>
                <a:off x="1119104" y="2570314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uppo 71"/>
            <p:cNvGrpSpPr/>
            <p:nvPr/>
          </p:nvGrpSpPr>
          <p:grpSpPr>
            <a:xfrm>
              <a:off x="6284880" y="3095754"/>
              <a:ext cx="383702" cy="1727900"/>
              <a:chOff x="1009936" y="2570314"/>
              <a:chExt cx="383702" cy="1727900"/>
            </a:xfrm>
          </p:grpSpPr>
          <p:sp>
            <p:nvSpPr>
              <p:cNvPr id="73" name="Rettangolo arrotondato 72"/>
              <p:cNvSpPr/>
              <p:nvPr/>
            </p:nvSpPr>
            <p:spPr>
              <a:xfrm>
                <a:off x="1009936" y="2993418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ttangolo arrotondato 73"/>
              <p:cNvSpPr/>
              <p:nvPr/>
            </p:nvSpPr>
            <p:spPr>
              <a:xfrm>
                <a:off x="1094096" y="339148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ttangolo arrotondato 74"/>
              <p:cNvSpPr/>
              <p:nvPr/>
            </p:nvSpPr>
            <p:spPr>
              <a:xfrm>
                <a:off x="1205552" y="2943370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ttangolo arrotondato 75"/>
              <p:cNvSpPr/>
              <p:nvPr/>
            </p:nvSpPr>
            <p:spPr>
              <a:xfrm>
                <a:off x="1303360" y="328684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ttangolo arrotondato 76"/>
              <p:cNvSpPr/>
              <p:nvPr/>
            </p:nvSpPr>
            <p:spPr>
              <a:xfrm>
                <a:off x="1305632" y="3753146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ttangolo arrotondato 77"/>
              <p:cNvSpPr/>
              <p:nvPr/>
            </p:nvSpPr>
            <p:spPr>
              <a:xfrm>
                <a:off x="1034944" y="379636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ttangolo arrotondato 78"/>
              <p:cNvSpPr/>
              <p:nvPr/>
            </p:nvSpPr>
            <p:spPr>
              <a:xfrm>
                <a:off x="1187344" y="401700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ttangolo arrotondato 79"/>
              <p:cNvSpPr/>
              <p:nvPr/>
            </p:nvSpPr>
            <p:spPr>
              <a:xfrm>
                <a:off x="1119104" y="2570314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uppo 80"/>
            <p:cNvGrpSpPr/>
            <p:nvPr/>
          </p:nvGrpSpPr>
          <p:grpSpPr>
            <a:xfrm>
              <a:off x="8088688" y="3111674"/>
              <a:ext cx="383702" cy="1727900"/>
              <a:chOff x="1009936" y="2570314"/>
              <a:chExt cx="383702" cy="1727900"/>
            </a:xfrm>
          </p:grpSpPr>
          <p:sp>
            <p:nvSpPr>
              <p:cNvPr id="82" name="Rettangolo arrotondato 81"/>
              <p:cNvSpPr/>
              <p:nvPr/>
            </p:nvSpPr>
            <p:spPr>
              <a:xfrm>
                <a:off x="1009936" y="2993418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ttangolo arrotondato 82"/>
              <p:cNvSpPr/>
              <p:nvPr/>
            </p:nvSpPr>
            <p:spPr>
              <a:xfrm>
                <a:off x="1094096" y="339148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ttangolo arrotondato 83"/>
              <p:cNvSpPr/>
              <p:nvPr/>
            </p:nvSpPr>
            <p:spPr>
              <a:xfrm>
                <a:off x="1205552" y="2943370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ttangolo arrotondato 84"/>
              <p:cNvSpPr/>
              <p:nvPr/>
            </p:nvSpPr>
            <p:spPr>
              <a:xfrm>
                <a:off x="1303360" y="328684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ttangolo arrotondato 85"/>
              <p:cNvSpPr/>
              <p:nvPr/>
            </p:nvSpPr>
            <p:spPr>
              <a:xfrm>
                <a:off x="1305632" y="3753146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ttangolo arrotondato 86"/>
              <p:cNvSpPr/>
              <p:nvPr/>
            </p:nvSpPr>
            <p:spPr>
              <a:xfrm>
                <a:off x="1034944" y="379636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ttangolo arrotondato 87"/>
              <p:cNvSpPr/>
              <p:nvPr/>
            </p:nvSpPr>
            <p:spPr>
              <a:xfrm>
                <a:off x="1187344" y="4017002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ttangolo arrotondato 88"/>
              <p:cNvSpPr/>
              <p:nvPr/>
            </p:nvSpPr>
            <p:spPr>
              <a:xfrm>
                <a:off x="1119104" y="2570314"/>
                <a:ext cx="88006" cy="281212"/>
              </a:xfrm>
              <a:prstGeom prst="roundRect">
                <a:avLst>
                  <a:gd name="adj" fmla="val 27941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CasellaDiTesto 50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9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36754" r="54162" b="25373"/>
          <a:stretch/>
        </p:blipFill>
        <p:spPr bwMode="auto">
          <a:xfrm>
            <a:off x="190691" y="1724764"/>
            <a:ext cx="8753168" cy="46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68706" y="285759"/>
            <a:ext cx="780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Diluizione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macrometodo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Pseudomonas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29654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2565776" y="1883384"/>
            <a:ext cx="1705977" cy="4565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 rot="18981631">
            <a:off x="7885411" y="4567073"/>
            <a:ext cx="1067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torbido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8981631">
            <a:off x="6195331" y="4596641"/>
            <a:ext cx="1067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torbido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981631">
            <a:off x="4518899" y="4749041"/>
            <a:ext cx="10679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torbido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8981631">
            <a:off x="2842490" y="4696721"/>
            <a:ext cx="10951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limpido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8981631">
            <a:off x="1097818" y="4698993"/>
            <a:ext cx="10951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limpido</a:t>
            </a: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D5B0A-7BC8-48A6-8131-674452244C07}" type="slidenum">
              <a:rPr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7992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srgbClr val="FF0000"/>
                </a:solidFill>
              </a:rPr>
              <a:t>MIC</a:t>
            </a:r>
            <a:r>
              <a:rPr lang="it-IT" altLang="it-IT" sz="2400" b="1" noProof="1"/>
              <a:t>: minima concentrazione di antibiotico in grado di inibire,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in condizioni sperimentali prefissate, ogni segno di crescita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visibile del batterio in esame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In base a tale parametro il batterio si definisce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srgbClr val="FF0000"/>
                </a:solidFill>
              </a:rPr>
              <a:t>SENSIBILE, INTERMEDIO, o RESISTENTE </a:t>
            </a:r>
            <a:r>
              <a:rPr lang="it-IT" altLang="it-IT" sz="2400" b="1" noProof="1"/>
              <a:t>a quell’antibiotico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0200" y="4572000"/>
            <a:ext cx="8953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srgbClr val="FF0000"/>
                </a:solidFill>
              </a:rPr>
              <a:t>MBC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srgbClr val="FF0000"/>
                </a:solidFill>
              </a:rPr>
              <a:t>MIC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2400" y="51133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35185" y="4495800"/>
            <a:ext cx="7235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 se = o &gt; a 32, il batterio si definisce </a:t>
            </a:r>
            <a:r>
              <a:rPr lang="it-IT" altLang="it-IT" sz="2400" b="1" noProof="1">
                <a:solidFill>
                  <a:srgbClr val="FF0000"/>
                </a:solidFill>
              </a:rPr>
              <a:t>TOLLERANTE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L’antibiotico risulta: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/>
              <a:t>battericida in vitro ma non in vivo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228600" y="2478088"/>
            <a:ext cx="8939213" cy="1516062"/>
            <a:chOff x="228600" y="2478087"/>
            <a:chExt cx="8939213" cy="1516063"/>
          </a:xfrm>
        </p:grpSpPr>
        <p:sp>
          <p:nvSpPr>
            <p:cNvPr id="23560" name="Text Box 3"/>
            <p:cNvSpPr txBox="1">
              <a:spLocks noChangeArrowheads="1"/>
            </p:cNvSpPr>
            <p:nvPr/>
          </p:nvSpPr>
          <p:spPr bwMode="auto">
            <a:xfrm>
              <a:off x="228600" y="2806700"/>
              <a:ext cx="8939213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noProof="1">
                  <a:solidFill>
                    <a:srgbClr val="FF0000"/>
                  </a:solidFill>
                </a:rPr>
                <a:t>MBC</a:t>
              </a:r>
              <a:r>
                <a:rPr lang="it-IT" altLang="it-IT" sz="2400" b="1" noProof="1"/>
                <a:t>: minima concentrazione di antibiotico in grado di inibire,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noProof="1"/>
                <a:t>in condizioni sperimentali prefissate, la crescita batterica di almeno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noProof="1"/>
                <a:t>il 99% (AA anglosassoni) o 99.99% (AA francofoni)</a:t>
              </a:r>
            </a:p>
          </p:txBody>
        </p:sp>
        <p:sp>
          <p:nvSpPr>
            <p:cNvPr id="23561" name="CasellaDiTesto 1"/>
            <p:cNvSpPr txBox="1">
              <a:spLocks noChangeArrowheads="1"/>
            </p:cNvSpPr>
            <p:nvPr/>
          </p:nvSpPr>
          <p:spPr bwMode="auto">
            <a:xfrm>
              <a:off x="228600" y="2478087"/>
              <a:ext cx="55603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b="1" u="sng" dirty="0"/>
                <a:t>Solo in </a:t>
              </a:r>
              <a:r>
                <a:rPr lang="en-US" altLang="it-IT" sz="2400" b="1" u="sng" dirty="0" err="1"/>
                <a:t>alcuni</a:t>
              </a:r>
              <a:r>
                <a:rPr lang="en-US" altLang="it-IT" sz="2400" b="1" u="sng" dirty="0"/>
                <a:t> </a:t>
              </a:r>
              <a:r>
                <a:rPr lang="en-US" altLang="it-IT" sz="2400" b="1" u="sng" dirty="0" err="1"/>
                <a:t>casi</a:t>
              </a:r>
              <a:r>
                <a:rPr lang="en-US" altLang="it-IT" sz="2400" b="1" u="sng" dirty="0"/>
                <a:t> è </a:t>
              </a:r>
              <a:r>
                <a:rPr lang="en-US" altLang="it-IT" sz="2400" b="1" u="sng" dirty="0" err="1"/>
                <a:t>neccessario</a:t>
              </a:r>
              <a:r>
                <a:rPr lang="en-US" altLang="it-IT" sz="2400" b="1" u="sng" dirty="0"/>
                <a:t> </a:t>
              </a:r>
              <a:r>
                <a:rPr lang="en-US" altLang="it-IT" sz="2400" b="1" u="sng" dirty="0" err="1"/>
                <a:t>ottenere</a:t>
              </a:r>
              <a:r>
                <a:rPr lang="en-US" altLang="it-IT" sz="2400" b="1" u="sng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  <p:bldP spid="6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isultati immagini per E-te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8" y="1416388"/>
            <a:ext cx="5186149" cy="54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9090" y="285759"/>
            <a:ext cx="7822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E-test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gentamicina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Pseudomonas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29654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098077" y="4408232"/>
            <a:ext cx="12828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098077" y="451741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 = 1.5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60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22917" r="42432" b="25218"/>
          <a:stretch/>
        </p:blipFill>
        <p:spPr bwMode="auto">
          <a:xfrm>
            <a:off x="1021400" y="1433000"/>
            <a:ext cx="7098353" cy="409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21401" y="285759"/>
            <a:ext cx="709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(Kirby-Bauer)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0" y="1064525"/>
            <a:ext cx="9144000" cy="40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22575" r="43044" b="25373"/>
          <a:stretch/>
        </p:blipFill>
        <p:spPr bwMode="auto">
          <a:xfrm>
            <a:off x="1044049" y="1430560"/>
            <a:ext cx="6980841" cy="40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1091823" y="1444205"/>
            <a:ext cx="7048391" cy="4708283"/>
            <a:chOff x="1091823" y="2072013"/>
            <a:chExt cx="7048391" cy="470828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" t="22341" r="42342" b="25606"/>
            <a:stretch/>
          </p:blipFill>
          <p:spPr bwMode="auto">
            <a:xfrm>
              <a:off x="1091823" y="2072013"/>
              <a:ext cx="7048391" cy="393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3248165" y="6257076"/>
              <a:ext cx="48686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Misura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dell’alone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inibizione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5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3063" y="1824665"/>
            <a:ext cx="805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C00000"/>
              </a:buClr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l’antibiogramma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iniziare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55344" y="3619700"/>
            <a:ext cx="805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C00000"/>
              </a:buClr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l’antibiotico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MIC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25776" y="4402132"/>
            <a:ext cx="805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C00000"/>
              </a:buClr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L’antibiogramma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indicazioni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refertati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5776" y="2627410"/>
            <a:ext cx="805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C00000"/>
              </a:buClr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“Non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referti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5776" y="5361587"/>
            <a:ext cx="805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C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sufficiente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antibiotici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isultati immagini per vero o fals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4" y="159451"/>
            <a:ext cx="1995702" cy="15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655093" y="2055497"/>
            <a:ext cx="7124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807493" y="3832009"/>
            <a:ext cx="7124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673285" y="5592601"/>
            <a:ext cx="8102225" cy="357120"/>
            <a:chOff x="673285" y="5592601"/>
            <a:chExt cx="8102225" cy="357120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807493" y="5592601"/>
              <a:ext cx="79680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673285" y="5949721"/>
              <a:ext cx="48950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5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1773238"/>
            <a:ext cx="88931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" pitchFamily="34" charset="0"/>
              </a:rPr>
              <a:t>Oggi i test  di sensibilità ai farmaci antibatterici possono essere eseguiti con apparecchiature semi-automatiche in cui i batteri vengono fatti crescere in terreno liquido, in presenza di dosi prefissate dei farmaci e la lettura dei risultati, eseguita da un fotometro registratore, viene  interpretata da un elaboratore elettronico, che fornisce in tal modo il significato finale.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" pitchFamily="34" charset="0"/>
              </a:rPr>
              <a:t>Ad esempio: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" pitchFamily="34" charset="0"/>
              </a:rPr>
              <a:t>sistema PHOENIX</a:t>
            </a:r>
            <a:r>
              <a:rPr lang="en-US" altLang="it-IT" sz="2400" baseline="30000" dirty="0">
                <a:solidFill>
                  <a:srgbClr val="000000"/>
                </a:solidFill>
                <a:latin typeface="Arial" pitchFamily="34" charset="0"/>
              </a:rPr>
              <a:t>® </a:t>
            </a:r>
            <a:r>
              <a:rPr lang="en-US" altLang="it-IT" sz="2400" dirty="0">
                <a:solidFill>
                  <a:srgbClr val="000000"/>
                </a:solidFill>
                <a:latin typeface="Arial" pitchFamily="34" charset="0"/>
              </a:rPr>
              <a:t>(Becton Dickinson); VITEK2</a:t>
            </a:r>
            <a:r>
              <a:rPr lang="en-US" altLang="it-IT" sz="2400" baseline="30000" dirty="0">
                <a:solidFill>
                  <a:srgbClr val="000000"/>
                </a:solidFill>
                <a:latin typeface="Arial" pitchFamily="34" charset="0"/>
              </a:rPr>
              <a:t> ® </a:t>
            </a:r>
            <a:r>
              <a:rPr lang="en-US" altLang="it-IT" sz="240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it-IT" sz="2400" dirty="0" err="1">
                <a:solidFill>
                  <a:srgbClr val="000000"/>
                </a:solidFill>
                <a:latin typeface="Arial" pitchFamily="34" charset="0"/>
              </a:rPr>
              <a:t>bioMerieux</a:t>
            </a:r>
            <a:r>
              <a:rPr lang="en-US" altLang="it-IT" sz="2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35263" y="401638"/>
            <a:ext cx="3671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" pitchFamily="34" charset="0"/>
              </a:rPr>
              <a:t>Metodi automatici</a:t>
            </a:r>
          </a:p>
        </p:txBody>
      </p:sp>
    </p:spTree>
    <p:extLst>
      <p:ext uri="{BB962C8B-B14F-4D97-AF65-F5344CB8AC3E}">
        <p14:creationId xmlns:p14="http://schemas.microsoft.com/office/powerpoint/2010/main" val="299673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3896" y="93818"/>
            <a:ext cx="852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come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8896" r="14662" b="6309"/>
          <a:stretch/>
        </p:blipFill>
        <p:spPr bwMode="auto">
          <a:xfrm>
            <a:off x="341190" y="1092161"/>
            <a:ext cx="8407026" cy="52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245656" y="2947910"/>
            <a:ext cx="1978925" cy="300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2101245" y="546666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http://www.eucast.org/clinical_breakpoints/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9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" y="1456472"/>
            <a:ext cx="79438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3" y="200878"/>
            <a:ext cx="8494941" cy="10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0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sus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868526"/>
            <a:ext cx="5903912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3"/>
          <p:cNvSpPr>
            <a:spLocks noChangeShapeType="1"/>
          </p:cNvSpPr>
          <p:nvPr/>
        </p:nvSpPr>
        <p:spPr bwMode="auto">
          <a:xfrm flipH="1">
            <a:off x="3924300" y="2732126"/>
            <a:ext cx="647700" cy="576263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H="1">
            <a:off x="5031096" y="3682399"/>
            <a:ext cx="720725" cy="6477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5650679" y="4373033"/>
            <a:ext cx="374814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CEFTRIAXONE = 27 mm 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95823" y="2558592"/>
            <a:ext cx="30812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IMIPENEM = 22 mm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129047" y="289782"/>
            <a:ext cx="6845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Kirby-</a:t>
            </a:r>
            <a:r>
              <a:rPr lang="it-IT" altLang="it-IT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</a:t>
            </a:r>
            <a:r>
              <a:rPr lang="it-IT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altLang="it-IT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it-IT" altLang="it-IT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endParaRPr lang="it-IT" altLang="it-IT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45765" y="1146413"/>
            <a:ext cx="9144000" cy="1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87433" y="5851723"/>
            <a:ext cx="6154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Quale antibiotico funziona meglio?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314" name="Picture 2" descr="Risultati immagini per quiz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r="4764" b="24646"/>
          <a:stretch/>
        </p:blipFill>
        <p:spPr bwMode="auto">
          <a:xfrm>
            <a:off x="45765" y="54592"/>
            <a:ext cx="2083282" cy="9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00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02918"/>
            <a:ext cx="8439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7001301" y="3179920"/>
            <a:ext cx="1790274" cy="39578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1" y="4395319"/>
            <a:ext cx="8846169" cy="17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7071813" y="5188448"/>
            <a:ext cx="1790274" cy="395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3" t="16521" r="-18653" b="23054"/>
          <a:stretch/>
        </p:blipFill>
        <p:spPr bwMode="auto">
          <a:xfrm>
            <a:off x="134057" y="597506"/>
            <a:ext cx="11836668" cy="5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80522"/>
          <a:stretch/>
        </p:blipFill>
        <p:spPr bwMode="auto">
          <a:xfrm>
            <a:off x="175001" y="68232"/>
            <a:ext cx="2970557" cy="6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0" y="1304925"/>
            <a:ext cx="9021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55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sus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868526"/>
            <a:ext cx="5903912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3"/>
          <p:cNvSpPr>
            <a:spLocks noChangeShapeType="1"/>
          </p:cNvSpPr>
          <p:nvPr/>
        </p:nvSpPr>
        <p:spPr bwMode="auto">
          <a:xfrm flipH="1">
            <a:off x="3924300" y="2732126"/>
            <a:ext cx="647700" cy="576263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H="1">
            <a:off x="5031096" y="3682399"/>
            <a:ext cx="720725" cy="6477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5650679" y="4373033"/>
            <a:ext cx="266290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CEFTRIAXONE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620838" y="2558591"/>
            <a:ext cx="20136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IMIPENEM </a:t>
            </a:r>
            <a:r>
              <a:rPr lang="it-IT" altLang="it-IT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49851" y="232482"/>
            <a:ext cx="6646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Kirby-</a:t>
            </a:r>
            <a:r>
              <a:rPr lang="it-IT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Bauer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altLang="it-I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it-IT" alt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endParaRPr lang="it-IT" alt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0" y="873457"/>
            <a:ext cx="9144000" cy="1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64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3321" r="42939" b="24814"/>
          <a:stretch/>
        </p:blipFill>
        <p:spPr bwMode="auto">
          <a:xfrm>
            <a:off x="-26802" y="0"/>
            <a:ext cx="9170802" cy="55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72570" y="5868534"/>
            <a:ext cx="520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MIC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77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/>
          <a:stretch/>
        </p:blipFill>
        <p:spPr bwMode="auto">
          <a:xfrm>
            <a:off x="17452" y="1304924"/>
            <a:ext cx="9099253" cy="45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24818" y="204714"/>
            <a:ext cx="40799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57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/>
          <a:stretch/>
        </p:blipFill>
        <p:spPr bwMode="auto">
          <a:xfrm>
            <a:off x="80214" y="1304925"/>
            <a:ext cx="8957305" cy="44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97266" y="272954"/>
            <a:ext cx="47628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49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930" y="507268"/>
            <a:ext cx="86527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rilevati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530" y="1796144"/>
            <a:ext cx="1996059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Meticillino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Vancomicino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ESBL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Carbapenemasi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macrolidi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4946" y="1798416"/>
            <a:ext cx="2007281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Enterobatteri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Enterobatteri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Stafilo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Strepto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99139" y="1800688"/>
            <a:ext cx="2110844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fenotipici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Cefoxitin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PBP2a, MIC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oxacillina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glicopep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Combinazione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Inibizione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 ...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D-test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680626" y="1789312"/>
            <a:ext cx="2249334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mecC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CTX…..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KPC, OXA, VIM…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54530" y="2320120"/>
            <a:ext cx="8912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06930" y="5980056"/>
            <a:ext cx="8912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81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 rot="10800000" flipV="1">
            <a:off x="382131" y="791555"/>
            <a:ext cx="8454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70877" y="140369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82132" y="2292796"/>
            <a:ext cx="8366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 in vitro eseguito per rilevare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o l’assenza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 di un isolato batterico ad una serie di antibiotici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utilizzabili per il trattamento dell’infezione sostenuta da quell’isolato.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7733" y="6454551"/>
            <a:ext cx="9197261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642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0" y="887104"/>
            <a:ext cx="9144000" cy="1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95504" y="1105437"/>
            <a:ext cx="8966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7-year-old girl, exacerbation of her eczema complicated by secondary skin infection.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culture: MRSA susceptible to clindamycin,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cotrimoxazole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vancomycin but erythromycin resistant.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Treatment: oral clindamycin for 7 days, and the skin lesions improved.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days later: severe purulent cellulitis at the same site. She was admitted to our hospital for failure of outpatient therapy and begun on intravenous vancomycin.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 cultures from the site: MRSA resistant to clindamycin.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&gt;48 h of intravenous vancomycin: dramatic resolution of the skin lesions, and she was switched to oral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cotrimoxazole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cellulitis resolved promptly, and there was no further recurrence.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of the previous MRSA isolate: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confirmed the presence of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clindamycin resistance.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23371" y="183491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report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47991" y="531420"/>
            <a:ext cx="3396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2011, 49:3019-20.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40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392" y="218361"/>
            <a:ext cx="887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“D-test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inducibile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clindamicina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887104"/>
            <a:ext cx="9144000" cy="1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28596" r="42309" b="24627"/>
          <a:stretch/>
        </p:blipFill>
        <p:spPr bwMode="auto">
          <a:xfrm>
            <a:off x="122818" y="1815152"/>
            <a:ext cx="8906364" cy="4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570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3744" y="300249"/>
            <a:ext cx="887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D-test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inducibile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clindamicina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3893" y="1966795"/>
            <a:ext cx="8422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infezioni da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 con D-test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profonde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e/o associate ad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endocardite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osteomielite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ascessi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trattate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clindamicina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MIC &lt; breakpoint di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infezioni da MRSA con D-test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POSSONO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trattate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clindamicina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batterio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risulta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all’antibiogramma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0" y="1023582"/>
            <a:ext cx="9050334" cy="27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939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1FD305-2870-44F6-A892-F1131DE7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7" y="793101"/>
            <a:ext cx="6960484" cy="55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7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2"/>
          <a:stretch/>
        </p:blipFill>
        <p:spPr bwMode="auto">
          <a:xfrm>
            <a:off x="875418" y="313904"/>
            <a:ext cx="7440479" cy="37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6842125" y="6344054"/>
            <a:ext cx="2193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it-IT" i="1" dirty="0" err="1"/>
              <a:t>Crit</a:t>
            </a:r>
            <a:r>
              <a:rPr lang="en-US" altLang="it-IT" i="1" dirty="0"/>
              <a:t> Care </a:t>
            </a:r>
            <a:r>
              <a:rPr lang="en-US" altLang="it-IT" i="1" dirty="0" err="1"/>
              <a:t>Clin</a:t>
            </a:r>
            <a:r>
              <a:rPr lang="en-US" altLang="it-IT" i="1" dirty="0"/>
              <a:t>, 2011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2879725" y="4298499"/>
            <a:ext cx="3384550" cy="157003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b="1">
                <a:solidFill>
                  <a:srgbClr val="C00000"/>
                </a:solidFill>
              </a:rPr>
              <a:t>Obiettivo:</a:t>
            </a:r>
          </a:p>
          <a:p>
            <a:pPr algn="ctr"/>
            <a:r>
              <a:rPr lang="it-IT" altLang="it-IT" sz="3200" b="1">
                <a:solidFill>
                  <a:srgbClr val="C00000"/>
                </a:solidFill>
              </a:rPr>
              <a:t>risposte certe </a:t>
            </a:r>
          </a:p>
          <a:p>
            <a:pPr algn="ctr"/>
            <a:r>
              <a:rPr lang="it-IT" altLang="it-IT" sz="3200" b="1">
                <a:solidFill>
                  <a:srgbClr val="C00000"/>
                </a:solidFill>
              </a:rPr>
              <a:t>in tempi rapidi</a:t>
            </a:r>
          </a:p>
        </p:txBody>
      </p:sp>
    </p:spTree>
    <p:extLst>
      <p:ext uri="{BB962C8B-B14F-4D97-AF65-F5344CB8AC3E}">
        <p14:creationId xmlns:p14="http://schemas.microsoft.com/office/powerpoint/2010/main" val="238989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-519113" y="45007"/>
            <a:ext cx="10180638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it-IT" sz="2800" b="1" dirty="0" err="1">
                <a:solidFill>
                  <a:srgbClr val="C00000"/>
                </a:solidFill>
                <a:latin typeface="Arial" charset="0"/>
              </a:rPr>
              <a:t>Urinocoltura</a:t>
            </a:r>
            <a:r>
              <a:rPr lang="it-IT" altLang="it-IT" sz="2800" b="1" dirty="0">
                <a:solidFill>
                  <a:srgbClr val="C00000"/>
                </a:solidFill>
                <a:latin typeface="Arial" charset="0"/>
              </a:rPr>
              <a:t> positiva:  protocollo standard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Connettore 2 26"/>
          <p:cNvCxnSpPr>
            <a:cxnSpLocks noChangeShapeType="1"/>
          </p:cNvCxnSpPr>
          <p:nvPr/>
        </p:nvCxnSpPr>
        <p:spPr bwMode="auto">
          <a:xfrm>
            <a:off x="755576" y="1683032"/>
            <a:ext cx="7848872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26"/>
          <p:cNvCxnSpPr>
            <a:cxnSpLocks noChangeShapeType="1"/>
          </p:cNvCxnSpPr>
          <p:nvPr/>
        </p:nvCxnSpPr>
        <p:spPr bwMode="auto">
          <a:xfrm>
            <a:off x="8532440" y="1683032"/>
            <a:ext cx="0" cy="28606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26"/>
          <p:cNvCxnSpPr>
            <a:cxnSpLocks noChangeShapeType="1"/>
          </p:cNvCxnSpPr>
          <p:nvPr/>
        </p:nvCxnSpPr>
        <p:spPr bwMode="auto">
          <a:xfrm>
            <a:off x="796052" y="1681064"/>
            <a:ext cx="0" cy="28606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179512" y="2257128"/>
            <a:ext cx="1183337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Raccolta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46652" y="2257128"/>
            <a:ext cx="1197764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Check-in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4520" y="2257128"/>
            <a:ext cx="1410964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Sedimento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51556" y="2793122"/>
            <a:ext cx="1464460" cy="707886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Semina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manuale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39789" y="2257128"/>
            <a:ext cx="1464460" cy="707886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Lettura</a:t>
            </a:r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piastre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96253" y="3061410"/>
            <a:ext cx="1752011" cy="400110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Subcoltura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67980" y="2257128"/>
            <a:ext cx="2040524" cy="1015663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srgbClr val="FFFFFF"/>
                </a:solidFill>
                <a:cs typeface="Arial" panose="020B0604020202020204" pitchFamily="34" charset="0"/>
              </a:rPr>
              <a:t>Referto</a:t>
            </a:r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 finale:</a:t>
            </a:r>
          </a:p>
          <a:p>
            <a:pPr algn="ctr" defTabSz="914400"/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ID</a:t>
            </a:r>
          </a:p>
          <a:p>
            <a:pPr algn="ctr" defTabSz="914400"/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AST</a:t>
            </a:r>
          </a:p>
        </p:txBody>
      </p:sp>
      <p:pic>
        <p:nvPicPr>
          <p:cNvPr id="17" name="Immagine 5" descr="cronometro_17-411112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13" y="3587789"/>
            <a:ext cx="1088347" cy="14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 bwMode="auto">
          <a:xfrm>
            <a:off x="3156148" y="5449217"/>
            <a:ext cx="561662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dirty="0">
                <a:solidFill>
                  <a:srgbClr val="FF0000"/>
                </a:solidFill>
                <a:cs typeface="Arial" pitchFamily="34" charset="0"/>
              </a:rPr>
              <a:t>72 – 96 h 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dirty="0">
                <a:solidFill>
                  <a:srgbClr val="FF0000"/>
                </a:solidFill>
                <a:cs typeface="Arial" pitchFamily="34" charset="0"/>
              </a:rPr>
              <a:t>dalla raccolta del campione</a:t>
            </a:r>
          </a:p>
        </p:txBody>
      </p:sp>
    </p:spTree>
    <p:extLst>
      <p:ext uri="{BB962C8B-B14F-4D97-AF65-F5344CB8AC3E}">
        <p14:creationId xmlns:p14="http://schemas.microsoft.com/office/powerpoint/2010/main" val="3566021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asellaDiTesto 5"/>
          <p:cNvSpPr txBox="1">
            <a:spLocks noChangeArrowheads="1"/>
          </p:cNvSpPr>
          <p:nvPr/>
        </p:nvSpPr>
        <p:spPr bwMode="auto">
          <a:xfrm>
            <a:off x="1763713" y="262467"/>
            <a:ext cx="5575300" cy="36932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b="1">
                <a:solidFill>
                  <a:srgbClr val="C00000"/>
                </a:solidFill>
                <a:cs typeface="Arial" pitchFamily="34" charset="0"/>
              </a:rPr>
              <a:t>AUTOMAZIONE  WCA 2 BD KIESTRA® </a:t>
            </a:r>
          </a:p>
        </p:txBody>
      </p:sp>
      <p:pic>
        <p:nvPicPr>
          <p:cNvPr id="73731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11424" r="5948" b="10268"/>
          <a:stretch>
            <a:fillRect/>
          </a:stretch>
        </p:blipFill>
        <p:spPr bwMode="auto">
          <a:xfrm>
            <a:off x="323528" y="848787"/>
            <a:ext cx="8640960" cy="58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CasellaDiTesto 3"/>
          <p:cNvSpPr txBox="1">
            <a:spLocks noChangeArrowheads="1"/>
          </p:cNvSpPr>
          <p:nvPr/>
        </p:nvSpPr>
        <p:spPr bwMode="auto">
          <a:xfrm>
            <a:off x="1889125" y="6443151"/>
            <a:ext cx="7200900" cy="307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400" i="1">
                <a:solidFill>
                  <a:srgbClr val="000000"/>
                </a:solidFill>
                <a:cs typeface="Arial" pitchFamily="34" charset="0"/>
              </a:rPr>
              <a:t>Coxato et al, JCM 2015</a:t>
            </a:r>
          </a:p>
        </p:txBody>
      </p:sp>
    </p:spTree>
    <p:extLst>
      <p:ext uri="{BB962C8B-B14F-4D97-AF65-F5344CB8AC3E}">
        <p14:creationId xmlns:p14="http://schemas.microsoft.com/office/powerpoint/2010/main" val="3936884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26"/>
          <p:cNvCxnSpPr>
            <a:cxnSpLocks noChangeShapeType="1"/>
          </p:cNvCxnSpPr>
          <p:nvPr/>
        </p:nvCxnSpPr>
        <p:spPr bwMode="auto">
          <a:xfrm>
            <a:off x="755576" y="1683032"/>
            <a:ext cx="511256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26"/>
          <p:cNvCxnSpPr>
            <a:cxnSpLocks noChangeShapeType="1"/>
          </p:cNvCxnSpPr>
          <p:nvPr/>
        </p:nvCxnSpPr>
        <p:spPr bwMode="auto">
          <a:xfrm>
            <a:off x="5868144" y="1683032"/>
            <a:ext cx="0" cy="28606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26"/>
          <p:cNvCxnSpPr>
            <a:cxnSpLocks noChangeShapeType="1"/>
          </p:cNvCxnSpPr>
          <p:nvPr/>
        </p:nvCxnSpPr>
        <p:spPr bwMode="auto">
          <a:xfrm>
            <a:off x="796052" y="1681064"/>
            <a:ext cx="0" cy="28606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179512" y="2257128"/>
            <a:ext cx="1183337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46652" y="2257128"/>
            <a:ext cx="1197764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Check-in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4520" y="2257128"/>
            <a:ext cx="1410964" cy="400110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Sedimento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4520" y="2793122"/>
            <a:ext cx="1481496" cy="707886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78902" y="3645024"/>
            <a:ext cx="1464460" cy="707886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Lettura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piastre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39045" y="2245802"/>
            <a:ext cx="2040524" cy="1015663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Referto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finale</a:t>
            </a:r>
          </a:p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</a:p>
        </p:txBody>
      </p:sp>
      <p:pic>
        <p:nvPicPr>
          <p:cNvPr id="17" name="Immagine 5" descr="cronometro_17-411112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73" y="3789040"/>
            <a:ext cx="94826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 bwMode="auto">
          <a:xfrm>
            <a:off x="796052" y="5517232"/>
            <a:ext cx="561164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24 h 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dalla raccolta del campione</a:t>
            </a:r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-519491" y="260648"/>
            <a:ext cx="10180638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charset="0"/>
              <a:buNone/>
            </a:pPr>
            <a:r>
              <a:rPr lang="it-IT" altLang="it-IT" sz="2800" b="1" dirty="0" err="1">
                <a:solidFill>
                  <a:srgbClr val="C00000"/>
                </a:solidFill>
                <a:latin typeface="Arial" charset="0"/>
              </a:rPr>
              <a:t>Urinocoltura</a:t>
            </a:r>
            <a:r>
              <a:rPr lang="it-IT" altLang="it-IT" sz="2800" b="1" dirty="0">
                <a:solidFill>
                  <a:srgbClr val="C00000"/>
                </a:solidFill>
                <a:latin typeface="Arial" charset="0"/>
              </a:rPr>
              <a:t> positiva:  nuovo protocollo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0DC0D-36F6-4545-873D-5F1B6D12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TEST Molecolari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6EA1A6-9418-487A-AB35-5FA1E948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96" y="1117255"/>
            <a:ext cx="6747863" cy="42954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13123A-558C-4889-89F2-9F3A7FB5805E}"/>
              </a:ext>
            </a:extLst>
          </p:cNvPr>
          <p:cNvSpPr txBox="1"/>
          <p:nvPr/>
        </p:nvSpPr>
        <p:spPr>
          <a:xfrm>
            <a:off x="2099388" y="5607698"/>
            <a:ext cx="578497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dalla raccolta del campione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58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a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serve?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838" y="1228272"/>
            <a:ext cx="878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«Dal punto di vista del clinico l’antibiogramma è considerato spesso più importante dell’identificazione del patogeno»	</a:t>
            </a:r>
          </a:p>
          <a:p>
            <a:pPr algn="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						          (J.D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Turnidge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Manual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ASM press, 2016)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25035" y="2581696"/>
            <a:ext cx="92509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TERAPIA MIRATA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Predire l’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della terapia con l’antibiotico testato.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Suscettibile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=    alta probabilità di </a:t>
            </a:r>
            <a:r>
              <a:rPr lang="it-IT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terapeutico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				 	 (dose, via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somm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., durata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Resistente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    alta probabilità di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fallimento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terapeutico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	Regola del 90 – 60 = successo terapeutico 90% per S, 60% per R</a:t>
            </a:r>
          </a:p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(Rex and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Pfaller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Infect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2002)</a:t>
            </a:r>
          </a:p>
          <a:p>
            <a:endParaRPr lang="it-IT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Intermedio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antibiotico può essere 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efficace se utilizzato a dose				elevata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per infezioni di distretti in cui si concentra ottimamente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7733" y="6454551"/>
            <a:ext cx="928824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14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00246" y="299112"/>
            <a:ext cx="852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C00000"/>
              </a:buClr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ANTIBIOGRAMMA: a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serve?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-3" y="908741"/>
            <a:ext cx="9144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261" y="1326080"/>
            <a:ext cx="92509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MIRATA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Predire l’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terapia con l’antibiotico testato.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Suscettibile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alta probabilità che il paziente risponderà al 					trattamento con quell’antibiotico 	(dose, via di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durata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Resistente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alta probabilità di fallimento del trattamento con 				quell’antibiotico.</a:t>
            </a:r>
          </a:p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Regola del 90 – 60 = successo terapeutico 90% per S, 60% per R</a:t>
            </a:r>
          </a:p>
          <a:p>
            <a:pPr algn="r"/>
            <a:r>
              <a:rPr lang="it-IT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(Rex and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Pfaller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2002)</a:t>
            </a:r>
          </a:p>
          <a:p>
            <a:pPr algn="r"/>
            <a:endParaRPr lang="it-IT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Intermedio 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antibiotico può essere efficace se utilizzato a dose				elevata e per infezioni di distretti in cui si concentra ottimamente</a:t>
            </a:r>
          </a:p>
          <a:p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SORVEGLIANZA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(cfr. Enterobatteri produttori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carbapenemasi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EPIDEMIOLOGIA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(importanza per terapia empirica delle infezioni gravi)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46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72" y="4638344"/>
            <a:ext cx="866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presuntiva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744" y="2102004"/>
            <a:ext cx="87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84" y="2948626"/>
            <a:ext cx="895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stewardship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46744" y="361585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Conoscenza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locale è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essenziale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5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4586517" y="5478011"/>
            <a:ext cx="3827641" cy="400111"/>
          </a:xfrm>
        </p:spPr>
        <p:txBody>
          <a:bodyPr/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Poque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Infect, 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580574" y="420745"/>
            <a:ext cx="801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appropiata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infezioni da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MDRO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Drug Resistant Organisms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0632" y="2504485"/>
            <a:ext cx="891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Infezioni da MDRO =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Ritardo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(&gt;5 gg)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peggiore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infezioni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suscettibili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0" y="1733279"/>
            <a:ext cx="90424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659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66057" y="4198560"/>
            <a:ext cx="806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≥7 days of quinolones and third-generation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cephalosporins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significantly increases the risk of ESBL+ Gram negative UTI.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89736" y="5883919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Tinelli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J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88173" y="1666898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7" name="Freccia ad arco 6"/>
          <p:cNvSpPr/>
          <p:nvPr/>
        </p:nvSpPr>
        <p:spPr>
          <a:xfrm flipH="1" flipV="1">
            <a:off x="2807389" y="667653"/>
            <a:ext cx="3361180" cy="3055237"/>
          </a:xfrm>
          <a:prstGeom prst="circularArrow">
            <a:avLst>
              <a:gd name="adj1" fmla="val 12500"/>
              <a:gd name="adj2" fmla="val 1349241"/>
              <a:gd name="adj3" fmla="val 20457681"/>
              <a:gd name="adj4" fmla="val 10800000"/>
              <a:gd name="adj5" fmla="val 1242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1344" y="1666898"/>
            <a:ext cx="2627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outcome of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52635" y="1666898"/>
            <a:ext cx="3119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MDRO</a:t>
            </a:r>
          </a:p>
        </p:txBody>
      </p:sp>
      <p:sp>
        <p:nvSpPr>
          <p:cNvPr id="12" name="Freccia ad arco 11"/>
          <p:cNvSpPr/>
          <p:nvPr/>
        </p:nvSpPr>
        <p:spPr>
          <a:xfrm>
            <a:off x="2821903" y="355606"/>
            <a:ext cx="3339412" cy="3055237"/>
          </a:xfrm>
          <a:prstGeom prst="circularArrow">
            <a:avLst>
              <a:gd name="adj1" fmla="val 12500"/>
              <a:gd name="adj2" fmla="val 1349241"/>
              <a:gd name="adj3" fmla="val 20457681"/>
              <a:gd name="adj4" fmla="val 10800000"/>
              <a:gd name="adj5" fmla="val 1242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7733" y="6454551"/>
            <a:ext cx="915173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Come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Interpretazione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49017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1450" y="260350"/>
            <a:ext cx="8785224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rgbClr val="FF0000"/>
                </a:solidFill>
                <a:latin typeface="Arial" pitchFamily="34" charset="0"/>
              </a:rPr>
              <a:t>ANTIBIOTICO-RESISTENZA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solidFill>
                  <a:srgbClr val="000000"/>
                </a:solidFill>
                <a:latin typeface="Arial" pitchFamily="34" charset="0"/>
              </a:rPr>
              <a:t>tra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le cause: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abuso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di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antibiotici</a:t>
            </a:r>
            <a:endParaRPr lang="en-US" altLang="it-IT" sz="20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uso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non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corretto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(ad es. </a:t>
            </a:r>
            <a:r>
              <a:rPr lang="en-US" altLang="it-IT" sz="2000" dirty="0" err="1">
                <a:solidFill>
                  <a:srgbClr val="000000"/>
                </a:solidFill>
                <a:latin typeface="Arial" pitchFamily="34" charset="0"/>
              </a:rPr>
              <a:t>dosaggio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000" dirty="0" err="1">
                <a:solidFill>
                  <a:srgbClr val="000000"/>
                </a:solidFill>
                <a:latin typeface="Arial" pitchFamily="34" charset="0"/>
              </a:rPr>
              <a:t>troppo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basso)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uso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massiccio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in campo </a:t>
            </a:r>
            <a:r>
              <a:rPr lang="en-US" altLang="it-IT" sz="2000" b="1" dirty="0" err="1">
                <a:solidFill>
                  <a:srgbClr val="FF0000"/>
                </a:solidFill>
                <a:latin typeface="Arial" pitchFamily="34" charset="0"/>
              </a:rPr>
              <a:t>alimentare</a:t>
            </a:r>
            <a:r>
              <a:rPr lang="en-US" altLang="it-IT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it-IT" sz="2000" dirty="0" err="1">
                <a:solidFill>
                  <a:srgbClr val="000000"/>
                </a:solidFill>
                <a:latin typeface="Arial" pitchFamily="34" charset="0"/>
              </a:rPr>
              <a:t>allevamenti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 di </a:t>
            </a:r>
            <a:r>
              <a:rPr lang="en-US" altLang="it-IT" sz="2000" dirty="0" err="1">
                <a:solidFill>
                  <a:srgbClr val="000000"/>
                </a:solidFill>
                <a:latin typeface="Arial" pitchFamily="34" charset="0"/>
              </a:rPr>
              <a:t>bestiame</a:t>
            </a:r>
            <a:r>
              <a:rPr lang="en-US" altLang="it-IT" sz="2000" dirty="0">
                <a:solidFill>
                  <a:srgbClr val="000000"/>
                </a:solidFill>
                <a:latin typeface="Arial" pitchFamily="34" charset="0"/>
              </a:rPr>
              <a:t>)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1450" y="2211388"/>
            <a:ext cx="8785225" cy="391491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solidFill>
                  <a:srgbClr val="CC0000"/>
                </a:solidFill>
                <a:latin typeface="Arial" pitchFamily="34" charset="0"/>
              </a:rPr>
              <a:t>Terapia</a:t>
            </a:r>
            <a:r>
              <a:rPr lang="en-US" altLang="it-IT" sz="2800" b="1" dirty="0">
                <a:solidFill>
                  <a:srgbClr val="CC0000"/>
                </a:solidFill>
                <a:latin typeface="Arial" pitchFamily="34" charset="0"/>
              </a:rPr>
              <a:t> di </a:t>
            </a:r>
            <a:r>
              <a:rPr lang="en-US" altLang="it-IT" sz="2800" b="1" dirty="0" err="1">
                <a:solidFill>
                  <a:srgbClr val="CC0000"/>
                </a:solidFill>
                <a:latin typeface="Arial" pitchFamily="34" charset="0"/>
              </a:rPr>
              <a:t>una</a:t>
            </a:r>
            <a:r>
              <a:rPr lang="en-US" altLang="it-IT" sz="2800" b="1" dirty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srgbClr val="CC0000"/>
                </a:solidFill>
                <a:latin typeface="Arial" pitchFamily="34" charset="0"/>
              </a:rPr>
              <a:t>infezione</a:t>
            </a:r>
            <a:r>
              <a:rPr lang="en-US" altLang="it-IT" sz="2800" b="1" dirty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srgbClr val="CC0000"/>
                </a:solidFill>
                <a:latin typeface="Arial" pitchFamily="34" charset="0"/>
              </a:rPr>
              <a:t>batterica</a:t>
            </a:r>
            <a:endParaRPr lang="en-US" altLang="it-IT" sz="2800" b="1" dirty="0">
              <a:solidFill>
                <a:srgbClr val="CC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800" dirty="0">
              <a:solidFill>
                <a:srgbClr val="CC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000000"/>
                </a:solidFill>
                <a:latin typeface="Arial" pitchFamily="34" charset="0"/>
              </a:rPr>
              <a:t>EMPIRICA</a:t>
            </a:r>
            <a:r>
              <a:rPr lang="en-US" altLang="it-IT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</a:rPr>
              <a:t>EMPIRICA/RAGIONATA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basata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sulla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eziologia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probabile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epidemiologia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locale,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linee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guida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etc</a:t>
            </a:r>
            <a:endParaRPr lang="en-US" altLang="it-IT" sz="2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</a:rPr>
              <a:t>MIRATA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: 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basata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 sui test in vitro (</a:t>
            </a:r>
            <a:r>
              <a:rPr lang="en-US" altLang="it-IT" sz="2800" dirty="0" err="1">
                <a:solidFill>
                  <a:srgbClr val="000000"/>
                </a:solidFill>
                <a:latin typeface="Arial" pitchFamily="34" charset="0"/>
              </a:rPr>
              <a:t>antibiogramma</a:t>
            </a:r>
            <a:r>
              <a:rPr lang="en-US" altLang="it-IT" sz="28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YGACIL SLIDE TEMPLATE_standalone">
  <a:themeElements>
    <a:clrScheme name="TYGACIL SLIDE TEMPLATE_standalone 16">
      <a:dk1>
        <a:srgbClr val="18466D"/>
      </a:dk1>
      <a:lt1>
        <a:srgbClr val="FFFFFF"/>
      </a:lt1>
      <a:dk2>
        <a:srgbClr val="18466D"/>
      </a:dk2>
      <a:lt2>
        <a:srgbClr val="808080"/>
      </a:lt2>
      <a:accent1>
        <a:srgbClr val="F58025"/>
      </a:accent1>
      <a:accent2>
        <a:srgbClr val="EE2A24"/>
      </a:accent2>
      <a:accent3>
        <a:srgbClr val="FFFFFF"/>
      </a:accent3>
      <a:accent4>
        <a:srgbClr val="133A5C"/>
      </a:accent4>
      <a:accent5>
        <a:srgbClr val="F9C0AC"/>
      </a:accent5>
      <a:accent6>
        <a:srgbClr val="D82520"/>
      </a:accent6>
      <a:hlink>
        <a:srgbClr val="FF9966"/>
      </a:hlink>
      <a:folHlink>
        <a:srgbClr val="F47370"/>
      </a:folHlink>
    </a:clrScheme>
    <a:fontScheme name="TYGACIL SLIDE TEMPLATE_standal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6">
        <a:dk1>
          <a:srgbClr val="18466D"/>
        </a:dk1>
        <a:lt1>
          <a:srgbClr val="FFFFFF"/>
        </a:lt1>
        <a:dk2>
          <a:srgbClr val="18466D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133A5C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1806</Words>
  <Application>Microsoft Office PowerPoint</Application>
  <PresentationFormat>Presentazione su schermo (4:3)</PresentationFormat>
  <Paragraphs>300</Paragraphs>
  <Slides>38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4_TYGACIL SLIDE TEMPLATE_standalone</vt:lpstr>
      <vt:lpstr>3_Tema di Office</vt:lpstr>
      <vt:lpstr>10_Tema di Office</vt:lpstr>
      <vt:lpstr>1_Struttura predefinita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 Molecolari</vt:lpstr>
    </vt:vector>
  </TitlesOfParts>
  <Company>UniSI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 Maria Rossolini</dc:creator>
  <cp:lastModifiedBy>COMAR MANOLA</cp:lastModifiedBy>
  <cp:revision>1148</cp:revision>
  <cp:lastPrinted>2014-06-09T08:20:56Z</cp:lastPrinted>
  <dcterms:created xsi:type="dcterms:W3CDTF">2012-09-11T19:32:50Z</dcterms:created>
  <dcterms:modified xsi:type="dcterms:W3CDTF">2022-03-24T13:20:35Z</dcterms:modified>
</cp:coreProperties>
</file>