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331" r:id="rId2"/>
    <p:sldId id="332" r:id="rId3"/>
    <p:sldId id="333" r:id="rId4"/>
    <p:sldId id="334" r:id="rId5"/>
    <p:sldId id="335" r:id="rId6"/>
    <p:sldId id="336" r:id="rId7"/>
    <p:sldId id="338" r:id="rId8"/>
    <p:sldId id="337" r:id="rId9"/>
    <p:sldId id="339" r:id="rId10"/>
    <p:sldId id="340" r:id="rId11"/>
    <p:sldId id="341" r:id="rId12"/>
    <p:sldId id="342" r:id="rId13"/>
    <p:sldId id="343" r:id="rId14"/>
    <p:sldId id="344" r:id="rId15"/>
    <p:sldId id="345" r:id="rId16"/>
    <p:sldId id="347" r:id="rId17"/>
    <p:sldId id="348" r:id="rId18"/>
    <p:sldId id="346" r:id="rId19"/>
    <p:sldId id="349" r:id="rId20"/>
    <p:sldId id="350" r:id="rId21"/>
    <p:sldId id="35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61" d="100"/>
          <a:sy n="161" d="100"/>
        </p:scale>
        <p:origin x="174"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8" Type="http://schemas.openxmlformats.org/officeDocument/2006/relationships/image" Target="../media/image59.wmf"/><Relationship Id="rId3" Type="http://schemas.openxmlformats.org/officeDocument/2006/relationships/image" Target="../media/image54.wmf"/><Relationship Id="rId7" Type="http://schemas.openxmlformats.org/officeDocument/2006/relationships/image" Target="../media/image58.wmf"/><Relationship Id="rId2" Type="http://schemas.openxmlformats.org/officeDocument/2006/relationships/image" Target="../media/image53.wmf"/><Relationship Id="rId1" Type="http://schemas.openxmlformats.org/officeDocument/2006/relationships/image" Target="../media/image52.wmf"/><Relationship Id="rId6" Type="http://schemas.openxmlformats.org/officeDocument/2006/relationships/image" Target="../media/image57.wmf"/><Relationship Id="rId5" Type="http://schemas.openxmlformats.org/officeDocument/2006/relationships/image" Target="../media/image56.wmf"/><Relationship Id="rId4" Type="http://schemas.openxmlformats.org/officeDocument/2006/relationships/image" Target="../media/image55.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62.wmf"/><Relationship Id="rId2" Type="http://schemas.openxmlformats.org/officeDocument/2006/relationships/image" Target="../media/image61.wmf"/><Relationship Id="rId1" Type="http://schemas.openxmlformats.org/officeDocument/2006/relationships/image" Target="../media/image60.wmf"/><Relationship Id="rId5" Type="http://schemas.openxmlformats.org/officeDocument/2006/relationships/image" Target="../media/image64.wmf"/><Relationship Id="rId4" Type="http://schemas.openxmlformats.org/officeDocument/2006/relationships/image" Target="../media/image63.wmf"/></Relationships>
</file>

<file path=ppt/drawings/_rels/vmlDrawing12.vml.rels><?xml version="1.0" encoding="UTF-8" standalone="yes"?>
<Relationships xmlns="http://schemas.openxmlformats.org/package/2006/relationships"><Relationship Id="rId8" Type="http://schemas.openxmlformats.org/officeDocument/2006/relationships/image" Target="../media/image72.wmf"/><Relationship Id="rId3" Type="http://schemas.openxmlformats.org/officeDocument/2006/relationships/image" Target="../media/image67.wmf"/><Relationship Id="rId7" Type="http://schemas.openxmlformats.org/officeDocument/2006/relationships/image" Target="../media/image71.wmf"/><Relationship Id="rId2" Type="http://schemas.openxmlformats.org/officeDocument/2006/relationships/image" Target="../media/image66.wmf"/><Relationship Id="rId1" Type="http://schemas.openxmlformats.org/officeDocument/2006/relationships/image" Target="../media/image65.wmf"/><Relationship Id="rId6" Type="http://schemas.openxmlformats.org/officeDocument/2006/relationships/image" Target="../media/image70.wmf"/><Relationship Id="rId5" Type="http://schemas.openxmlformats.org/officeDocument/2006/relationships/image" Target="../media/image69.wmf"/><Relationship Id="rId4" Type="http://schemas.openxmlformats.org/officeDocument/2006/relationships/image" Target="../media/image68.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75.wmf"/><Relationship Id="rId2" Type="http://schemas.openxmlformats.org/officeDocument/2006/relationships/image" Target="../media/image74.wmf"/><Relationship Id="rId1" Type="http://schemas.openxmlformats.org/officeDocument/2006/relationships/image" Target="../media/image73.wmf"/><Relationship Id="rId4" Type="http://schemas.openxmlformats.org/officeDocument/2006/relationships/image" Target="../media/image76.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79.wmf"/><Relationship Id="rId2" Type="http://schemas.openxmlformats.org/officeDocument/2006/relationships/image" Target="../media/image78.wmf"/><Relationship Id="rId1" Type="http://schemas.openxmlformats.org/officeDocument/2006/relationships/image" Target="../media/image77.wmf"/><Relationship Id="rId6" Type="http://schemas.openxmlformats.org/officeDocument/2006/relationships/image" Target="../media/image82.wmf"/><Relationship Id="rId5" Type="http://schemas.openxmlformats.org/officeDocument/2006/relationships/image" Target="../media/image81.wmf"/><Relationship Id="rId4" Type="http://schemas.openxmlformats.org/officeDocument/2006/relationships/image" Target="../media/image80.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85.wmf"/><Relationship Id="rId2" Type="http://schemas.openxmlformats.org/officeDocument/2006/relationships/image" Target="../media/image84.wmf"/><Relationship Id="rId1" Type="http://schemas.openxmlformats.org/officeDocument/2006/relationships/image" Target="../media/image83.wmf"/><Relationship Id="rId6" Type="http://schemas.openxmlformats.org/officeDocument/2006/relationships/image" Target="../media/image88.wmf"/><Relationship Id="rId5" Type="http://schemas.openxmlformats.org/officeDocument/2006/relationships/image" Target="../media/image87.wmf"/><Relationship Id="rId4" Type="http://schemas.openxmlformats.org/officeDocument/2006/relationships/image" Target="../media/image86.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92.wmf"/><Relationship Id="rId2" Type="http://schemas.openxmlformats.org/officeDocument/2006/relationships/image" Target="../media/image91.wmf"/><Relationship Id="rId1" Type="http://schemas.openxmlformats.org/officeDocument/2006/relationships/image" Target="../media/image90.wmf"/><Relationship Id="rId5" Type="http://schemas.openxmlformats.org/officeDocument/2006/relationships/image" Target="../media/image94.wmf"/><Relationship Id="rId4" Type="http://schemas.openxmlformats.org/officeDocument/2006/relationships/image" Target="../media/image93.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97.wmf"/><Relationship Id="rId7" Type="http://schemas.openxmlformats.org/officeDocument/2006/relationships/image" Target="../media/image101.wmf"/><Relationship Id="rId2" Type="http://schemas.openxmlformats.org/officeDocument/2006/relationships/image" Target="../media/image96.wmf"/><Relationship Id="rId1" Type="http://schemas.openxmlformats.org/officeDocument/2006/relationships/image" Target="../media/image95.wmf"/><Relationship Id="rId6" Type="http://schemas.openxmlformats.org/officeDocument/2006/relationships/image" Target="../media/image100.wmf"/><Relationship Id="rId5" Type="http://schemas.openxmlformats.org/officeDocument/2006/relationships/image" Target="../media/image99.wmf"/><Relationship Id="rId4" Type="http://schemas.openxmlformats.org/officeDocument/2006/relationships/image" Target="../media/image98.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104.wmf"/><Relationship Id="rId2" Type="http://schemas.openxmlformats.org/officeDocument/2006/relationships/image" Target="../media/image103.wmf"/><Relationship Id="rId1" Type="http://schemas.openxmlformats.org/officeDocument/2006/relationships/image" Target="../media/image102.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107.wmf"/><Relationship Id="rId2" Type="http://schemas.openxmlformats.org/officeDocument/2006/relationships/image" Target="../media/image106.wmf"/><Relationship Id="rId1" Type="http://schemas.openxmlformats.org/officeDocument/2006/relationships/image" Target="../media/image10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2.wmf"/><Relationship Id="rId7" Type="http://schemas.openxmlformats.org/officeDocument/2006/relationships/image" Target="../media/image16.wmf"/><Relationship Id="rId2" Type="http://schemas.openxmlformats.org/officeDocument/2006/relationships/image" Target="../media/image11.wmf"/><Relationship Id="rId1" Type="http://schemas.openxmlformats.org/officeDocument/2006/relationships/image" Target="../media/image10.wmf"/><Relationship Id="rId6" Type="http://schemas.openxmlformats.org/officeDocument/2006/relationships/image" Target="../media/image15.wmf"/><Relationship Id="rId5" Type="http://schemas.openxmlformats.org/officeDocument/2006/relationships/image" Target="../media/image14.wmf"/><Relationship Id="rId4" Type="http://schemas.openxmlformats.org/officeDocument/2006/relationships/image" Target="../media/image13.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108.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4" Type="http://schemas.openxmlformats.org/officeDocument/2006/relationships/image" Target="../media/image21.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 Id="rId5" Type="http://schemas.openxmlformats.org/officeDocument/2006/relationships/image" Target="../media/image31.wmf"/><Relationship Id="rId4" Type="http://schemas.openxmlformats.org/officeDocument/2006/relationships/image" Target="../media/image30.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5.wmf"/><Relationship Id="rId7" Type="http://schemas.openxmlformats.org/officeDocument/2006/relationships/image" Target="../media/image39.wmf"/><Relationship Id="rId2" Type="http://schemas.openxmlformats.org/officeDocument/2006/relationships/image" Target="../media/image34.wmf"/><Relationship Id="rId1" Type="http://schemas.openxmlformats.org/officeDocument/2006/relationships/image" Target="../media/image33.wmf"/><Relationship Id="rId6" Type="http://schemas.openxmlformats.org/officeDocument/2006/relationships/image" Target="../media/image38.wmf"/><Relationship Id="rId5" Type="http://schemas.openxmlformats.org/officeDocument/2006/relationships/image" Target="../media/image37.wmf"/><Relationship Id="rId4" Type="http://schemas.openxmlformats.org/officeDocument/2006/relationships/image" Target="../media/image36.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2.wmf"/><Relationship Id="rId1" Type="http://schemas.openxmlformats.org/officeDocument/2006/relationships/image" Target="../media/image41.wmf"/><Relationship Id="rId4" Type="http://schemas.openxmlformats.org/officeDocument/2006/relationships/image" Target="../media/image4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image" Target="../media/image46.wmf"/><Relationship Id="rId1" Type="http://schemas.openxmlformats.org/officeDocument/2006/relationships/image" Target="../media/image45.wmf"/><Relationship Id="rId4" Type="http://schemas.openxmlformats.org/officeDocument/2006/relationships/image" Target="../media/image48.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51.wmf"/><Relationship Id="rId2" Type="http://schemas.openxmlformats.org/officeDocument/2006/relationships/image" Target="../media/image50.wmf"/><Relationship Id="rId1" Type="http://schemas.openxmlformats.org/officeDocument/2006/relationships/image" Target="../media/image4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CA7E26-197D-44B2-952D-EF300636B4C9}" type="datetimeFigureOut">
              <a:rPr lang="en-US" smtClean="0"/>
              <a:t>3/31/2022</a:t>
            </a:fld>
            <a:endParaRPr lang="en-US"/>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5102C2-BCB5-451B-94B8-68D84EA0961C}" type="slidenum">
              <a:rPr lang="en-US" smtClean="0"/>
              <a:t>‹N›</a:t>
            </a:fld>
            <a:endParaRPr lang="en-US"/>
          </a:p>
        </p:txBody>
      </p:sp>
    </p:spTree>
    <p:extLst>
      <p:ext uri="{BB962C8B-B14F-4D97-AF65-F5344CB8AC3E}">
        <p14:creationId xmlns:p14="http://schemas.microsoft.com/office/powerpoint/2010/main" val="3463934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fld id="{9F90432E-27AA-4DDC-9D8B-BA6DD845FE27}" type="slidenum">
              <a:rPr lang="it-IT" smtClean="0"/>
              <a:t>19</a:t>
            </a:fld>
            <a:endParaRPr lang="it-IT"/>
          </a:p>
        </p:txBody>
      </p:sp>
    </p:spTree>
    <p:extLst>
      <p:ext uri="{BB962C8B-B14F-4D97-AF65-F5344CB8AC3E}">
        <p14:creationId xmlns:p14="http://schemas.microsoft.com/office/powerpoint/2010/main" val="1788332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C74DB0-437A-4291-A60D-16723E4FBE16}"/>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a:p>
        </p:txBody>
      </p:sp>
      <p:sp>
        <p:nvSpPr>
          <p:cNvPr id="3" name="Sottotitolo 2">
            <a:extLst>
              <a:ext uri="{FF2B5EF4-FFF2-40B4-BE49-F238E27FC236}">
                <a16:creationId xmlns:a16="http://schemas.microsoft.com/office/drawing/2014/main" id="{8F5259A2-13D2-40D0-8CEE-AB14FC4B48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4" name="Segnaposto data 3">
            <a:extLst>
              <a:ext uri="{FF2B5EF4-FFF2-40B4-BE49-F238E27FC236}">
                <a16:creationId xmlns:a16="http://schemas.microsoft.com/office/drawing/2014/main" id="{A620A7D8-D250-4F7E-93B0-21175ECDC2D8}"/>
              </a:ext>
            </a:extLst>
          </p:cNvPr>
          <p:cNvSpPr>
            <a:spLocks noGrp="1"/>
          </p:cNvSpPr>
          <p:nvPr>
            <p:ph type="dt" sz="half" idx="10"/>
          </p:nvPr>
        </p:nvSpPr>
        <p:spPr/>
        <p:txBody>
          <a:bodyPr/>
          <a:lstStyle/>
          <a:p>
            <a:fld id="{0D6488F1-595F-47AD-BB7A-7AD98A03BEE6}" type="datetimeFigureOut">
              <a:rPr lang="en-US" smtClean="0"/>
              <a:t>3/31/2022</a:t>
            </a:fld>
            <a:endParaRPr lang="en-US"/>
          </a:p>
        </p:txBody>
      </p:sp>
      <p:sp>
        <p:nvSpPr>
          <p:cNvPr id="5" name="Segnaposto piè di pagina 4">
            <a:extLst>
              <a:ext uri="{FF2B5EF4-FFF2-40B4-BE49-F238E27FC236}">
                <a16:creationId xmlns:a16="http://schemas.microsoft.com/office/drawing/2014/main" id="{B661F173-9DBB-4EAB-B51A-873C2B1D307F}"/>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29A12F37-DAB9-435A-A1F9-1455D1497671}"/>
              </a:ext>
            </a:extLst>
          </p:cNvPr>
          <p:cNvSpPr>
            <a:spLocks noGrp="1"/>
          </p:cNvSpPr>
          <p:nvPr>
            <p:ph type="sldNum" sz="quarter" idx="12"/>
          </p:nvPr>
        </p:nvSpPr>
        <p:spPr/>
        <p:txBody>
          <a:bodyPr/>
          <a:lstStyle/>
          <a:p>
            <a:fld id="{E28A13F0-CCA9-43AA-9902-DB1EA5FE7B1B}" type="slidenum">
              <a:rPr lang="en-US" smtClean="0"/>
              <a:t>‹N›</a:t>
            </a:fld>
            <a:endParaRPr lang="en-US"/>
          </a:p>
        </p:txBody>
      </p:sp>
    </p:spTree>
    <p:extLst>
      <p:ext uri="{BB962C8B-B14F-4D97-AF65-F5344CB8AC3E}">
        <p14:creationId xmlns:p14="http://schemas.microsoft.com/office/powerpoint/2010/main" val="2391587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85595D-F2CE-4A28-84C3-BC944EFE9FE9}"/>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testo verticale 2">
            <a:extLst>
              <a:ext uri="{FF2B5EF4-FFF2-40B4-BE49-F238E27FC236}">
                <a16:creationId xmlns:a16="http://schemas.microsoft.com/office/drawing/2014/main" id="{745230EB-2177-4664-8D58-B125BEDCC249}"/>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1BE3BC91-40C5-4832-A10F-207E41058639}"/>
              </a:ext>
            </a:extLst>
          </p:cNvPr>
          <p:cNvSpPr>
            <a:spLocks noGrp="1"/>
          </p:cNvSpPr>
          <p:nvPr>
            <p:ph type="dt" sz="half" idx="10"/>
          </p:nvPr>
        </p:nvSpPr>
        <p:spPr/>
        <p:txBody>
          <a:bodyPr/>
          <a:lstStyle/>
          <a:p>
            <a:fld id="{0D6488F1-595F-47AD-BB7A-7AD98A03BEE6}" type="datetimeFigureOut">
              <a:rPr lang="en-US" smtClean="0"/>
              <a:t>3/31/2022</a:t>
            </a:fld>
            <a:endParaRPr lang="en-US"/>
          </a:p>
        </p:txBody>
      </p:sp>
      <p:sp>
        <p:nvSpPr>
          <p:cNvPr id="5" name="Segnaposto piè di pagina 4">
            <a:extLst>
              <a:ext uri="{FF2B5EF4-FFF2-40B4-BE49-F238E27FC236}">
                <a16:creationId xmlns:a16="http://schemas.microsoft.com/office/drawing/2014/main" id="{936C2F3A-3C83-4B6A-9C18-54BA040BB005}"/>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3D77235C-5531-4666-845B-E6587DC5B9F7}"/>
              </a:ext>
            </a:extLst>
          </p:cNvPr>
          <p:cNvSpPr>
            <a:spLocks noGrp="1"/>
          </p:cNvSpPr>
          <p:nvPr>
            <p:ph type="sldNum" sz="quarter" idx="12"/>
          </p:nvPr>
        </p:nvSpPr>
        <p:spPr/>
        <p:txBody>
          <a:bodyPr/>
          <a:lstStyle/>
          <a:p>
            <a:fld id="{E28A13F0-CCA9-43AA-9902-DB1EA5FE7B1B}" type="slidenum">
              <a:rPr lang="en-US" smtClean="0"/>
              <a:t>‹N›</a:t>
            </a:fld>
            <a:endParaRPr lang="en-US"/>
          </a:p>
        </p:txBody>
      </p:sp>
    </p:spTree>
    <p:extLst>
      <p:ext uri="{BB962C8B-B14F-4D97-AF65-F5344CB8AC3E}">
        <p14:creationId xmlns:p14="http://schemas.microsoft.com/office/powerpoint/2010/main" val="3052088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9BAE20F5-6C04-440E-A9F0-8762BC4D0477}"/>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a:p>
        </p:txBody>
      </p:sp>
      <p:sp>
        <p:nvSpPr>
          <p:cNvPr id="3" name="Segnaposto testo verticale 2">
            <a:extLst>
              <a:ext uri="{FF2B5EF4-FFF2-40B4-BE49-F238E27FC236}">
                <a16:creationId xmlns:a16="http://schemas.microsoft.com/office/drawing/2014/main" id="{FC7C7FD0-0BD7-4F4C-ACF3-E409DF72A7DC}"/>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4E75CB99-A13D-489B-AD3A-3B5039E098E1}"/>
              </a:ext>
            </a:extLst>
          </p:cNvPr>
          <p:cNvSpPr>
            <a:spLocks noGrp="1"/>
          </p:cNvSpPr>
          <p:nvPr>
            <p:ph type="dt" sz="half" idx="10"/>
          </p:nvPr>
        </p:nvSpPr>
        <p:spPr/>
        <p:txBody>
          <a:bodyPr/>
          <a:lstStyle/>
          <a:p>
            <a:fld id="{0D6488F1-595F-47AD-BB7A-7AD98A03BEE6}" type="datetimeFigureOut">
              <a:rPr lang="en-US" smtClean="0"/>
              <a:t>3/31/2022</a:t>
            </a:fld>
            <a:endParaRPr lang="en-US"/>
          </a:p>
        </p:txBody>
      </p:sp>
      <p:sp>
        <p:nvSpPr>
          <p:cNvPr id="5" name="Segnaposto piè di pagina 4">
            <a:extLst>
              <a:ext uri="{FF2B5EF4-FFF2-40B4-BE49-F238E27FC236}">
                <a16:creationId xmlns:a16="http://schemas.microsoft.com/office/drawing/2014/main" id="{2AAC1C0F-B587-443E-8B91-4DF2FA883172}"/>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3D7B1BB0-0735-460A-9A89-AE344584CA95}"/>
              </a:ext>
            </a:extLst>
          </p:cNvPr>
          <p:cNvSpPr>
            <a:spLocks noGrp="1"/>
          </p:cNvSpPr>
          <p:nvPr>
            <p:ph type="sldNum" sz="quarter" idx="12"/>
          </p:nvPr>
        </p:nvSpPr>
        <p:spPr/>
        <p:txBody>
          <a:bodyPr/>
          <a:lstStyle/>
          <a:p>
            <a:fld id="{E28A13F0-CCA9-43AA-9902-DB1EA5FE7B1B}" type="slidenum">
              <a:rPr lang="en-US" smtClean="0"/>
              <a:t>‹N›</a:t>
            </a:fld>
            <a:endParaRPr lang="en-US"/>
          </a:p>
        </p:txBody>
      </p:sp>
    </p:spTree>
    <p:extLst>
      <p:ext uri="{BB962C8B-B14F-4D97-AF65-F5344CB8AC3E}">
        <p14:creationId xmlns:p14="http://schemas.microsoft.com/office/powerpoint/2010/main" val="430747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2EDB1F-F504-4474-8F22-0BE1698855EA}"/>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id="{DC6F7B70-5FFE-4833-8756-4C737BAA8417}"/>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A956312C-37BE-4EE4-9DB2-5DD617850C5F}"/>
              </a:ext>
            </a:extLst>
          </p:cNvPr>
          <p:cNvSpPr>
            <a:spLocks noGrp="1"/>
          </p:cNvSpPr>
          <p:nvPr>
            <p:ph type="dt" sz="half" idx="10"/>
          </p:nvPr>
        </p:nvSpPr>
        <p:spPr/>
        <p:txBody>
          <a:bodyPr/>
          <a:lstStyle/>
          <a:p>
            <a:fld id="{0D6488F1-595F-47AD-BB7A-7AD98A03BEE6}" type="datetimeFigureOut">
              <a:rPr lang="en-US" smtClean="0"/>
              <a:t>3/31/2022</a:t>
            </a:fld>
            <a:endParaRPr lang="en-US"/>
          </a:p>
        </p:txBody>
      </p:sp>
      <p:sp>
        <p:nvSpPr>
          <p:cNvPr id="5" name="Segnaposto piè di pagina 4">
            <a:extLst>
              <a:ext uri="{FF2B5EF4-FFF2-40B4-BE49-F238E27FC236}">
                <a16:creationId xmlns:a16="http://schemas.microsoft.com/office/drawing/2014/main" id="{D4F14893-FFF5-4C3F-8B00-BE5920A63C03}"/>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5F545DCC-494E-4EAD-A842-E6683E2A1F45}"/>
              </a:ext>
            </a:extLst>
          </p:cNvPr>
          <p:cNvSpPr>
            <a:spLocks noGrp="1"/>
          </p:cNvSpPr>
          <p:nvPr>
            <p:ph type="sldNum" sz="quarter" idx="12"/>
          </p:nvPr>
        </p:nvSpPr>
        <p:spPr/>
        <p:txBody>
          <a:bodyPr/>
          <a:lstStyle/>
          <a:p>
            <a:fld id="{E28A13F0-CCA9-43AA-9902-DB1EA5FE7B1B}" type="slidenum">
              <a:rPr lang="en-US" smtClean="0"/>
              <a:t>‹N›</a:t>
            </a:fld>
            <a:endParaRPr lang="en-US"/>
          </a:p>
        </p:txBody>
      </p:sp>
    </p:spTree>
    <p:extLst>
      <p:ext uri="{BB962C8B-B14F-4D97-AF65-F5344CB8AC3E}">
        <p14:creationId xmlns:p14="http://schemas.microsoft.com/office/powerpoint/2010/main" val="3403432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55DC3C-BD25-49B8-8032-7D9E06171130}"/>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id="{B64BD462-5D19-4EAF-AEE7-CCFC467124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A135178D-6C34-4BA8-9569-AD3EBCE86251}"/>
              </a:ext>
            </a:extLst>
          </p:cNvPr>
          <p:cNvSpPr>
            <a:spLocks noGrp="1"/>
          </p:cNvSpPr>
          <p:nvPr>
            <p:ph type="dt" sz="half" idx="10"/>
          </p:nvPr>
        </p:nvSpPr>
        <p:spPr/>
        <p:txBody>
          <a:bodyPr/>
          <a:lstStyle/>
          <a:p>
            <a:fld id="{0D6488F1-595F-47AD-BB7A-7AD98A03BEE6}" type="datetimeFigureOut">
              <a:rPr lang="en-US" smtClean="0"/>
              <a:t>3/31/2022</a:t>
            </a:fld>
            <a:endParaRPr lang="en-US"/>
          </a:p>
        </p:txBody>
      </p:sp>
      <p:sp>
        <p:nvSpPr>
          <p:cNvPr id="5" name="Segnaposto piè di pagina 4">
            <a:extLst>
              <a:ext uri="{FF2B5EF4-FFF2-40B4-BE49-F238E27FC236}">
                <a16:creationId xmlns:a16="http://schemas.microsoft.com/office/drawing/2014/main" id="{D3D07CAD-463E-4550-911E-05CA08DF3A62}"/>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E05E6BC2-C474-46B8-8E1A-EE1622A22C73}"/>
              </a:ext>
            </a:extLst>
          </p:cNvPr>
          <p:cNvSpPr>
            <a:spLocks noGrp="1"/>
          </p:cNvSpPr>
          <p:nvPr>
            <p:ph type="sldNum" sz="quarter" idx="12"/>
          </p:nvPr>
        </p:nvSpPr>
        <p:spPr/>
        <p:txBody>
          <a:bodyPr/>
          <a:lstStyle/>
          <a:p>
            <a:fld id="{E28A13F0-CCA9-43AA-9902-DB1EA5FE7B1B}" type="slidenum">
              <a:rPr lang="en-US" smtClean="0"/>
              <a:t>‹N›</a:t>
            </a:fld>
            <a:endParaRPr lang="en-US"/>
          </a:p>
        </p:txBody>
      </p:sp>
    </p:spTree>
    <p:extLst>
      <p:ext uri="{BB962C8B-B14F-4D97-AF65-F5344CB8AC3E}">
        <p14:creationId xmlns:p14="http://schemas.microsoft.com/office/powerpoint/2010/main" val="293027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62B0C4-F8E3-452E-96BB-24F01C9DB9B9}"/>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id="{66632776-6103-4782-8CF0-66F0B83B3E72}"/>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a:extLst>
              <a:ext uri="{FF2B5EF4-FFF2-40B4-BE49-F238E27FC236}">
                <a16:creationId xmlns:a16="http://schemas.microsoft.com/office/drawing/2014/main" id="{D3AE4A12-8FBF-4DB5-8DFC-EDA96E77C9DC}"/>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4">
            <a:extLst>
              <a:ext uri="{FF2B5EF4-FFF2-40B4-BE49-F238E27FC236}">
                <a16:creationId xmlns:a16="http://schemas.microsoft.com/office/drawing/2014/main" id="{6F644F63-9168-4A1C-972D-8A2E9FD85E3C}"/>
              </a:ext>
            </a:extLst>
          </p:cNvPr>
          <p:cNvSpPr>
            <a:spLocks noGrp="1"/>
          </p:cNvSpPr>
          <p:nvPr>
            <p:ph type="dt" sz="half" idx="10"/>
          </p:nvPr>
        </p:nvSpPr>
        <p:spPr/>
        <p:txBody>
          <a:bodyPr/>
          <a:lstStyle/>
          <a:p>
            <a:fld id="{0D6488F1-595F-47AD-BB7A-7AD98A03BEE6}" type="datetimeFigureOut">
              <a:rPr lang="en-US" smtClean="0"/>
              <a:t>3/31/2022</a:t>
            </a:fld>
            <a:endParaRPr lang="en-US"/>
          </a:p>
        </p:txBody>
      </p:sp>
      <p:sp>
        <p:nvSpPr>
          <p:cNvPr id="6" name="Segnaposto piè di pagina 5">
            <a:extLst>
              <a:ext uri="{FF2B5EF4-FFF2-40B4-BE49-F238E27FC236}">
                <a16:creationId xmlns:a16="http://schemas.microsoft.com/office/drawing/2014/main" id="{CAB5DB28-9BAB-41EF-8C36-06CF1F0BF850}"/>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id="{D7E70190-8105-4544-96C6-4690A08DDE8B}"/>
              </a:ext>
            </a:extLst>
          </p:cNvPr>
          <p:cNvSpPr>
            <a:spLocks noGrp="1"/>
          </p:cNvSpPr>
          <p:nvPr>
            <p:ph type="sldNum" sz="quarter" idx="12"/>
          </p:nvPr>
        </p:nvSpPr>
        <p:spPr/>
        <p:txBody>
          <a:bodyPr/>
          <a:lstStyle/>
          <a:p>
            <a:fld id="{E28A13F0-CCA9-43AA-9902-DB1EA5FE7B1B}" type="slidenum">
              <a:rPr lang="en-US" smtClean="0"/>
              <a:t>‹N›</a:t>
            </a:fld>
            <a:endParaRPr lang="en-US"/>
          </a:p>
        </p:txBody>
      </p:sp>
    </p:spTree>
    <p:extLst>
      <p:ext uri="{BB962C8B-B14F-4D97-AF65-F5344CB8AC3E}">
        <p14:creationId xmlns:p14="http://schemas.microsoft.com/office/powerpoint/2010/main" val="771369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21512D-926C-49E1-BAB0-ADDF173B6A05}"/>
              </a:ext>
            </a:extLst>
          </p:cNvPr>
          <p:cNvSpPr>
            <a:spLocks noGrp="1"/>
          </p:cNvSpPr>
          <p:nvPr>
            <p:ph type="title"/>
          </p:nvPr>
        </p:nvSpPr>
        <p:spPr>
          <a:xfrm>
            <a:off x="839788" y="365125"/>
            <a:ext cx="10515600" cy="1325563"/>
          </a:xfrm>
        </p:spPr>
        <p:txBody>
          <a:body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id="{A34E9DAE-ED04-4171-A6E3-A0B6EB19BF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11A51EA5-9499-4BB9-9B53-31620D0AAA99}"/>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a:extLst>
              <a:ext uri="{FF2B5EF4-FFF2-40B4-BE49-F238E27FC236}">
                <a16:creationId xmlns:a16="http://schemas.microsoft.com/office/drawing/2014/main" id="{E2AA2B68-4182-4EA6-8C9A-6F1665C74D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F3BFB50A-A0D8-4779-BDD1-91C2B00921EF}"/>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Segnaposto data 6">
            <a:extLst>
              <a:ext uri="{FF2B5EF4-FFF2-40B4-BE49-F238E27FC236}">
                <a16:creationId xmlns:a16="http://schemas.microsoft.com/office/drawing/2014/main" id="{B208A9A1-D05C-4C47-A040-D8ED92AC09FA}"/>
              </a:ext>
            </a:extLst>
          </p:cNvPr>
          <p:cNvSpPr>
            <a:spLocks noGrp="1"/>
          </p:cNvSpPr>
          <p:nvPr>
            <p:ph type="dt" sz="half" idx="10"/>
          </p:nvPr>
        </p:nvSpPr>
        <p:spPr/>
        <p:txBody>
          <a:bodyPr/>
          <a:lstStyle/>
          <a:p>
            <a:fld id="{0D6488F1-595F-47AD-BB7A-7AD98A03BEE6}" type="datetimeFigureOut">
              <a:rPr lang="en-US" smtClean="0"/>
              <a:t>3/31/2022</a:t>
            </a:fld>
            <a:endParaRPr lang="en-US"/>
          </a:p>
        </p:txBody>
      </p:sp>
      <p:sp>
        <p:nvSpPr>
          <p:cNvPr id="8" name="Segnaposto piè di pagina 7">
            <a:extLst>
              <a:ext uri="{FF2B5EF4-FFF2-40B4-BE49-F238E27FC236}">
                <a16:creationId xmlns:a16="http://schemas.microsoft.com/office/drawing/2014/main" id="{632A2210-4CB3-4509-83A8-3B3E45B4A4D4}"/>
              </a:ext>
            </a:extLst>
          </p:cNvPr>
          <p:cNvSpPr>
            <a:spLocks noGrp="1"/>
          </p:cNvSpPr>
          <p:nvPr>
            <p:ph type="ftr" sz="quarter" idx="11"/>
          </p:nvPr>
        </p:nvSpPr>
        <p:spPr/>
        <p:txBody>
          <a:bodyPr/>
          <a:lstStyle/>
          <a:p>
            <a:endParaRPr lang="en-US"/>
          </a:p>
        </p:txBody>
      </p:sp>
      <p:sp>
        <p:nvSpPr>
          <p:cNvPr id="9" name="Segnaposto numero diapositiva 8">
            <a:extLst>
              <a:ext uri="{FF2B5EF4-FFF2-40B4-BE49-F238E27FC236}">
                <a16:creationId xmlns:a16="http://schemas.microsoft.com/office/drawing/2014/main" id="{332A0FA6-4B64-4034-9818-5EFA573B846B}"/>
              </a:ext>
            </a:extLst>
          </p:cNvPr>
          <p:cNvSpPr>
            <a:spLocks noGrp="1"/>
          </p:cNvSpPr>
          <p:nvPr>
            <p:ph type="sldNum" sz="quarter" idx="12"/>
          </p:nvPr>
        </p:nvSpPr>
        <p:spPr/>
        <p:txBody>
          <a:bodyPr/>
          <a:lstStyle/>
          <a:p>
            <a:fld id="{E28A13F0-CCA9-43AA-9902-DB1EA5FE7B1B}" type="slidenum">
              <a:rPr lang="en-US" smtClean="0"/>
              <a:t>‹N›</a:t>
            </a:fld>
            <a:endParaRPr lang="en-US"/>
          </a:p>
        </p:txBody>
      </p:sp>
    </p:spTree>
    <p:extLst>
      <p:ext uri="{BB962C8B-B14F-4D97-AF65-F5344CB8AC3E}">
        <p14:creationId xmlns:p14="http://schemas.microsoft.com/office/powerpoint/2010/main" val="2277959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3F42E0-BC9C-4331-A73C-E7591D53BF1D}"/>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data 2">
            <a:extLst>
              <a:ext uri="{FF2B5EF4-FFF2-40B4-BE49-F238E27FC236}">
                <a16:creationId xmlns:a16="http://schemas.microsoft.com/office/drawing/2014/main" id="{0A999D6C-B13A-4482-8BEE-32F6ABBA4264}"/>
              </a:ext>
            </a:extLst>
          </p:cNvPr>
          <p:cNvSpPr>
            <a:spLocks noGrp="1"/>
          </p:cNvSpPr>
          <p:nvPr>
            <p:ph type="dt" sz="half" idx="10"/>
          </p:nvPr>
        </p:nvSpPr>
        <p:spPr/>
        <p:txBody>
          <a:bodyPr/>
          <a:lstStyle/>
          <a:p>
            <a:fld id="{0D6488F1-595F-47AD-BB7A-7AD98A03BEE6}" type="datetimeFigureOut">
              <a:rPr lang="en-US" smtClean="0"/>
              <a:t>3/31/2022</a:t>
            </a:fld>
            <a:endParaRPr lang="en-US"/>
          </a:p>
        </p:txBody>
      </p:sp>
      <p:sp>
        <p:nvSpPr>
          <p:cNvPr id="4" name="Segnaposto piè di pagina 3">
            <a:extLst>
              <a:ext uri="{FF2B5EF4-FFF2-40B4-BE49-F238E27FC236}">
                <a16:creationId xmlns:a16="http://schemas.microsoft.com/office/drawing/2014/main" id="{B8FB2827-0C2D-4AE7-B24D-92F867B1CCB6}"/>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5A49D156-1A47-4AD5-A1DF-78A7E56D5A07}"/>
              </a:ext>
            </a:extLst>
          </p:cNvPr>
          <p:cNvSpPr>
            <a:spLocks noGrp="1"/>
          </p:cNvSpPr>
          <p:nvPr>
            <p:ph type="sldNum" sz="quarter" idx="12"/>
          </p:nvPr>
        </p:nvSpPr>
        <p:spPr/>
        <p:txBody>
          <a:bodyPr/>
          <a:lstStyle/>
          <a:p>
            <a:fld id="{E28A13F0-CCA9-43AA-9902-DB1EA5FE7B1B}" type="slidenum">
              <a:rPr lang="en-US" smtClean="0"/>
              <a:t>‹N›</a:t>
            </a:fld>
            <a:endParaRPr lang="en-US"/>
          </a:p>
        </p:txBody>
      </p:sp>
    </p:spTree>
    <p:extLst>
      <p:ext uri="{BB962C8B-B14F-4D97-AF65-F5344CB8AC3E}">
        <p14:creationId xmlns:p14="http://schemas.microsoft.com/office/powerpoint/2010/main" val="1239803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32F1CCE0-EDFA-463B-B3D9-5EBBAE98C49C}"/>
              </a:ext>
            </a:extLst>
          </p:cNvPr>
          <p:cNvSpPr>
            <a:spLocks noGrp="1"/>
          </p:cNvSpPr>
          <p:nvPr>
            <p:ph type="dt" sz="half" idx="10"/>
          </p:nvPr>
        </p:nvSpPr>
        <p:spPr/>
        <p:txBody>
          <a:bodyPr/>
          <a:lstStyle/>
          <a:p>
            <a:fld id="{0D6488F1-595F-47AD-BB7A-7AD98A03BEE6}" type="datetimeFigureOut">
              <a:rPr lang="en-US" smtClean="0"/>
              <a:t>3/31/2022</a:t>
            </a:fld>
            <a:endParaRPr lang="en-US"/>
          </a:p>
        </p:txBody>
      </p:sp>
      <p:sp>
        <p:nvSpPr>
          <p:cNvPr id="3" name="Segnaposto piè di pagina 2">
            <a:extLst>
              <a:ext uri="{FF2B5EF4-FFF2-40B4-BE49-F238E27FC236}">
                <a16:creationId xmlns:a16="http://schemas.microsoft.com/office/drawing/2014/main" id="{83BB889E-E5B6-4003-9F46-F8C0E32A56EE}"/>
              </a:ext>
            </a:extLst>
          </p:cNvPr>
          <p:cNvSpPr>
            <a:spLocks noGrp="1"/>
          </p:cNvSpPr>
          <p:nvPr>
            <p:ph type="ftr" sz="quarter" idx="11"/>
          </p:nvPr>
        </p:nvSpPr>
        <p:spPr/>
        <p:txBody>
          <a:bodyPr/>
          <a:lstStyle/>
          <a:p>
            <a:endParaRPr lang="en-US"/>
          </a:p>
        </p:txBody>
      </p:sp>
      <p:sp>
        <p:nvSpPr>
          <p:cNvPr id="4" name="Segnaposto numero diapositiva 3">
            <a:extLst>
              <a:ext uri="{FF2B5EF4-FFF2-40B4-BE49-F238E27FC236}">
                <a16:creationId xmlns:a16="http://schemas.microsoft.com/office/drawing/2014/main" id="{846DF7DA-B097-451A-BB71-B9BA0F2112F5}"/>
              </a:ext>
            </a:extLst>
          </p:cNvPr>
          <p:cNvSpPr>
            <a:spLocks noGrp="1"/>
          </p:cNvSpPr>
          <p:nvPr>
            <p:ph type="sldNum" sz="quarter" idx="12"/>
          </p:nvPr>
        </p:nvSpPr>
        <p:spPr/>
        <p:txBody>
          <a:bodyPr/>
          <a:lstStyle/>
          <a:p>
            <a:fld id="{E28A13F0-CCA9-43AA-9902-DB1EA5FE7B1B}" type="slidenum">
              <a:rPr lang="en-US" smtClean="0"/>
              <a:t>‹N›</a:t>
            </a:fld>
            <a:endParaRPr lang="en-US"/>
          </a:p>
        </p:txBody>
      </p:sp>
    </p:spTree>
    <p:extLst>
      <p:ext uri="{BB962C8B-B14F-4D97-AF65-F5344CB8AC3E}">
        <p14:creationId xmlns:p14="http://schemas.microsoft.com/office/powerpoint/2010/main" val="3112211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44AD79-736B-436D-BC43-4FB7AB0FA65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id="{4337079E-DA3B-4557-990E-186D55033D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a:extLst>
              <a:ext uri="{FF2B5EF4-FFF2-40B4-BE49-F238E27FC236}">
                <a16:creationId xmlns:a16="http://schemas.microsoft.com/office/drawing/2014/main" id="{0B7966EC-C9B6-4641-A0A6-5E326F6A77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0FC61AFC-A925-4088-ACDA-90BFD73DE92A}"/>
              </a:ext>
            </a:extLst>
          </p:cNvPr>
          <p:cNvSpPr>
            <a:spLocks noGrp="1"/>
          </p:cNvSpPr>
          <p:nvPr>
            <p:ph type="dt" sz="half" idx="10"/>
          </p:nvPr>
        </p:nvSpPr>
        <p:spPr/>
        <p:txBody>
          <a:bodyPr/>
          <a:lstStyle/>
          <a:p>
            <a:fld id="{0D6488F1-595F-47AD-BB7A-7AD98A03BEE6}" type="datetimeFigureOut">
              <a:rPr lang="en-US" smtClean="0"/>
              <a:t>3/31/2022</a:t>
            </a:fld>
            <a:endParaRPr lang="en-US"/>
          </a:p>
        </p:txBody>
      </p:sp>
      <p:sp>
        <p:nvSpPr>
          <p:cNvPr id="6" name="Segnaposto piè di pagina 5">
            <a:extLst>
              <a:ext uri="{FF2B5EF4-FFF2-40B4-BE49-F238E27FC236}">
                <a16:creationId xmlns:a16="http://schemas.microsoft.com/office/drawing/2014/main" id="{5AB87324-C75F-4BFA-90A7-3F7D01612523}"/>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id="{4C08C193-B112-4243-9485-DEF98A3B224A}"/>
              </a:ext>
            </a:extLst>
          </p:cNvPr>
          <p:cNvSpPr>
            <a:spLocks noGrp="1"/>
          </p:cNvSpPr>
          <p:nvPr>
            <p:ph type="sldNum" sz="quarter" idx="12"/>
          </p:nvPr>
        </p:nvSpPr>
        <p:spPr/>
        <p:txBody>
          <a:bodyPr/>
          <a:lstStyle/>
          <a:p>
            <a:fld id="{E28A13F0-CCA9-43AA-9902-DB1EA5FE7B1B}" type="slidenum">
              <a:rPr lang="en-US" smtClean="0"/>
              <a:t>‹N›</a:t>
            </a:fld>
            <a:endParaRPr lang="en-US"/>
          </a:p>
        </p:txBody>
      </p:sp>
    </p:spTree>
    <p:extLst>
      <p:ext uri="{BB962C8B-B14F-4D97-AF65-F5344CB8AC3E}">
        <p14:creationId xmlns:p14="http://schemas.microsoft.com/office/powerpoint/2010/main" val="252000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0C95C0-04AD-4AE8-9F96-913B78DE76C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a:p>
        </p:txBody>
      </p:sp>
      <p:sp>
        <p:nvSpPr>
          <p:cNvPr id="3" name="Segnaposto immagine 2">
            <a:extLst>
              <a:ext uri="{FF2B5EF4-FFF2-40B4-BE49-F238E27FC236}">
                <a16:creationId xmlns:a16="http://schemas.microsoft.com/office/drawing/2014/main" id="{B0E816BF-BB73-410A-925D-364E69762F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a:extLst>
              <a:ext uri="{FF2B5EF4-FFF2-40B4-BE49-F238E27FC236}">
                <a16:creationId xmlns:a16="http://schemas.microsoft.com/office/drawing/2014/main" id="{FC5241CF-0C35-405F-979D-1A001FD65E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D7447525-1316-4A41-91AB-A6F25B016BA8}"/>
              </a:ext>
            </a:extLst>
          </p:cNvPr>
          <p:cNvSpPr>
            <a:spLocks noGrp="1"/>
          </p:cNvSpPr>
          <p:nvPr>
            <p:ph type="dt" sz="half" idx="10"/>
          </p:nvPr>
        </p:nvSpPr>
        <p:spPr/>
        <p:txBody>
          <a:bodyPr/>
          <a:lstStyle/>
          <a:p>
            <a:fld id="{0D6488F1-595F-47AD-BB7A-7AD98A03BEE6}" type="datetimeFigureOut">
              <a:rPr lang="en-US" smtClean="0"/>
              <a:t>3/31/2022</a:t>
            </a:fld>
            <a:endParaRPr lang="en-US"/>
          </a:p>
        </p:txBody>
      </p:sp>
      <p:sp>
        <p:nvSpPr>
          <p:cNvPr id="6" name="Segnaposto piè di pagina 5">
            <a:extLst>
              <a:ext uri="{FF2B5EF4-FFF2-40B4-BE49-F238E27FC236}">
                <a16:creationId xmlns:a16="http://schemas.microsoft.com/office/drawing/2014/main" id="{CB93111F-9CAC-477D-8A48-5865B4AFA34D}"/>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id="{5560C2E0-3421-4662-B93D-712AEBE32469}"/>
              </a:ext>
            </a:extLst>
          </p:cNvPr>
          <p:cNvSpPr>
            <a:spLocks noGrp="1"/>
          </p:cNvSpPr>
          <p:nvPr>
            <p:ph type="sldNum" sz="quarter" idx="12"/>
          </p:nvPr>
        </p:nvSpPr>
        <p:spPr/>
        <p:txBody>
          <a:bodyPr/>
          <a:lstStyle/>
          <a:p>
            <a:fld id="{E28A13F0-CCA9-43AA-9902-DB1EA5FE7B1B}" type="slidenum">
              <a:rPr lang="en-US" smtClean="0"/>
              <a:t>‹N›</a:t>
            </a:fld>
            <a:endParaRPr lang="en-US"/>
          </a:p>
        </p:txBody>
      </p:sp>
    </p:spTree>
    <p:extLst>
      <p:ext uri="{BB962C8B-B14F-4D97-AF65-F5344CB8AC3E}">
        <p14:creationId xmlns:p14="http://schemas.microsoft.com/office/powerpoint/2010/main" val="3691077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35D03AED-1654-4DB2-9899-43BFA988B0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id="{0F6E281C-1839-4BA0-A73F-201F22C3BE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71BC346B-2F97-4A9E-8D24-09B71AB9AE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6488F1-595F-47AD-BB7A-7AD98A03BEE6}" type="datetimeFigureOut">
              <a:rPr lang="en-US" smtClean="0"/>
              <a:t>3/31/2022</a:t>
            </a:fld>
            <a:endParaRPr lang="en-US"/>
          </a:p>
        </p:txBody>
      </p:sp>
      <p:sp>
        <p:nvSpPr>
          <p:cNvPr id="5" name="Segnaposto piè di pagina 4">
            <a:extLst>
              <a:ext uri="{FF2B5EF4-FFF2-40B4-BE49-F238E27FC236}">
                <a16:creationId xmlns:a16="http://schemas.microsoft.com/office/drawing/2014/main" id="{3D88D121-F301-4D29-B796-E74750675F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a:extLst>
              <a:ext uri="{FF2B5EF4-FFF2-40B4-BE49-F238E27FC236}">
                <a16:creationId xmlns:a16="http://schemas.microsoft.com/office/drawing/2014/main" id="{38890E49-176B-4B5F-9189-9BD83EB7CB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8A13F0-CCA9-43AA-9902-DB1EA5FE7B1B}" type="slidenum">
              <a:rPr lang="en-US" smtClean="0"/>
              <a:t>‹N›</a:t>
            </a:fld>
            <a:endParaRPr lang="en-US"/>
          </a:p>
        </p:txBody>
      </p:sp>
    </p:spTree>
    <p:extLst>
      <p:ext uri="{BB962C8B-B14F-4D97-AF65-F5344CB8AC3E}">
        <p14:creationId xmlns:p14="http://schemas.microsoft.com/office/powerpoint/2010/main" val="357754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5.wmf"/><Relationship Id="rId18" Type="http://schemas.openxmlformats.org/officeDocument/2006/relationships/image" Target="../media/image9.jpg"/><Relationship Id="rId3" Type="http://schemas.openxmlformats.org/officeDocument/2006/relationships/oleObject" Target="../embeddings/oleObject1.bin"/><Relationship Id="rId7" Type="http://schemas.openxmlformats.org/officeDocument/2006/relationships/image" Target="../media/image2.wmf"/><Relationship Id="rId12" Type="http://schemas.openxmlformats.org/officeDocument/2006/relationships/oleObject" Target="../embeddings/oleObject5.bin"/><Relationship Id="rId17" Type="http://schemas.openxmlformats.org/officeDocument/2006/relationships/image" Target="../media/image7.wmf"/><Relationship Id="rId2" Type="http://schemas.openxmlformats.org/officeDocument/2006/relationships/slideLayout" Target="../slideLayouts/slideLayout2.xml"/><Relationship Id="rId16" Type="http://schemas.openxmlformats.org/officeDocument/2006/relationships/oleObject" Target="../embeddings/oleObject7.bin"/><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4.wmf"/><Relationship Id="rId5" Type="http://schemas.openxmlformats.org/officeDocument/2006/relationships/image" Target="../media/image8.emf"/><Relationship Id="rId15" Type="http://schemas.openxmlformats.org/officeDocument/2006/relationships/image" Target="../media/image6.wmf"/><Relationship Id="rId10" Type="http://schemas.openxmlformats.org/officeDocument/2006/relationships/oleObject" Target="../embeddings/oleObject4.bin"/><Relationship Id="rId4" Type="http://schemas.openxmlformats.org/officeDocument/2006/relationships/image" Target="../media/image1.wmf"/><Relationship Id="rId9" Type="http://schemas.openxmlformats.org/officeDocument/2006/relationships/image" Target="../media/image3.wmf"/><Relationship Id="rId14" Type="http://schemas.openxmlformats.org/officeDocument/2006/relationships/oleObject" Target="../embeddings/oleObject6.bin"/></Relationships>
</file>

<file path=ppt/slides/_rels/slide10.xml.rels><?xml version="1.0" encoding="UTF-8" standalone="yes"?>
<Relationships xmlns="http://schemas.openxmlformats.org/package/2006/relationships"><Relationship Id="rId8" Type="http://schemas.openxmlformats.org/officeDocument/2006/relationships/image" Target="../media/image51.wmf"/><Relationship Id="rId3" Type="http://schemas.openxmlformats.org/officeDocument/2006/relationships/oleObject" Target="../embeddings/oleObject42.bin"/><Relationship Id="rId7" Type="http://schemas.openxmlformats.org/officeDocument/2006/relationships/oleObject" Target="../embeddings/oleObject44.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50.wmf"/><Relationship Id="rId5" Type="http://schemas.openxmlformats.org/officeDocument/2006/relationships/oleObject" Target="../embeddings/oleObject43.bin"/><Relationship Id="rId4" Type="http://schemas.openxmlformats.org/officeDocument/2006/relationships/image" Target="../media/image49.wmf"/><Relationship Id="rId9" Type="http://schemas.openxmlformats.org/officeDocument/2006/relationships/image" Target="../media/image9.jpg"/></Relationships>
</file>

<file path=ppt/slides/_rels/slide11.xml.rels><?xml version="1.0" encoding="UTF-8" standalone="yes"?>
<Relationships xmlns="http://schemas.openxmlformats.org/package/2006/relationships"><Relationship Id="rId8" Type="http://schemas.openxmlformats.org/officeDocument/2006/relationships/image" Target="../media/image54.wmf"/><Relationship Id="rId13" Type="http://schemas.openxmlformats.org/officeDocument/2006/relationships/oleObject" Target="../embeddings/oleObject50.bin"/><Relationship Id="rId18" Type="http://schemas.openxmlformats.org/officeDocument/2006/relationships/image" Target="../media/image59.wmf"/><Relationship Id="rId3" Type="http://schemas.openxmlformats.org/officeDocument/2006/relationships/oleObject" Target="../embeddings/oleObject45.bin"/><Relationship Id="rId7" Type="http://schemas.openxmlformats.org/officeDocument/2006/relationships/oleObject" Target="../embeddings/oleObject47.bin"/><Relationship Id="rId12" Type="http://schemas.openxmlformats.org/officeDocument/2006/relationships/image" Target="../media/image56.wmf"/><Relationship Id="rId17" Type="http://schemas.openxmlformats.org/officeDocument/2006/relationships/oleObject" Target="../embeddings/oleObject52.bin"/><Relationship Id="rId2" Type="http://schemas.openxmlformats.org/officeDocument/2006/relationships/slideLayout" Target="../slideLayouts/slideLayout2.xml"/><Relationship Id="rId16" Type="http://schemas.openxmlformats.org/officeDocument/2006/relationships/image" Target="../media/image58.wmf"/><Relationship Id="rId1" Type="http://schemas.openxmlformats.org/officeDocument/2006/relationships/vmlDrawing" Target="../drawings/vmlDrawing10.vml"/><Relationship Id="rId6" Type="http://schemas.openxmlformats.org/officeDocument/2006/relationships/image" Target="../media/image53.wmf"/><Relationship Id="rId11" Type="http://schemas.openxmlformats.org/officeDocument/2006/relationships/oleObject" Target="../embeddings/oleObject49.bin"/><Relationship Id="rId5" Type="http://schemas.openxmlformats.org/officeDocument/2006/relationships/oleObject" Target="../embeddings/oleObject46.bin"/><Relationship Id="rId15" Type="http://schemas.openxmlformats.org/officeDocument/2006/relationships/oleObject" Target="../embeddings/oleObject51.bin"/><Relationship Id="rId10" Type="http://schemas.openxmlformats.org/officeDocument/2006/relationships/image" Target="../media/image55.wmf"/><Relationship Id="rId19" Type="http://schemas.openxmlformats.org/officeDocument/2006/relationships/image" Target="../media/image9.jpg"/><Relationship Id="rId4" Type="http://schemas.openxmlformats.org/officeDocument/2006/relationships/image" Target="../media/image52.wmf"/><Relationship Id="rId9" Type="http://schemas.openxmlformats.org/officeDocument/2006/relationships/oleObject" Target="../embeddings/oleObject48.bin"/><Relationship Id="rId14" Type="http://schemas.openxmlformats.org/officeDocument/2006/relationships/image" Target="../media/image57.wmf"/></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55.bin"/><Relationship Id="rId13" Type="http://schemas.openxmlformats.org/officeDocument/2006/relationships/image" Target="../media/image64.wmf"/><Relationship Id="rId3" Type="http://schemas.openxmlformats.org/officeDocument/2006/relationships/image" Target="../media/image9.jpg"/><Relationship Id="rId7" Type="http://schemas.openxmlformats.org/officeDocument/2006/relationships/image" Target="../media/image61.wmf"/><Relationship Id="rId12" Type="http://schemas.openxmlformats.org/officeDocument/2006/relationships/oleObject" Target="../embeddings/oleObject57.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54.bin"/><Relationship Id="rId11" Type="http://schemas.openxmlformats.org/officeDocument/2006/relationships/image" Target="../media/image63.wmf"/><Relationship Id="rId5" Type="http://schemas.openxmlformats.org/officeDocument/2006/relationships/image" Target="../media/image60.wmf"/><Relationship Id="rId10" Type="http://schemas.openxmlformats.org/officeDocument/2006/relationships/oleObject" Target="../embeddings/oleObject56.bin"/><Relationship Id="rId4" Type="http://schemas.openxmlformats.org/officeDocument/2006/relationships/oleObject" Target="../embeddings/oleObject53.bin"/><Relationship Id="rId9" Type="http://schemas.openxmlformats.org/officeDocument/2006/relationships/image" Target="../media/image62.wmf"/></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60.bin"/><Relationship Id="rId13" Type="http://schemas.openxmlformats.org/officeDocument/2006/relationships/image" Target="../media/image69.wmf"/><Relationship Id="rId18" Type="http://schemas.openxmlformats.org/officeDocument/2006/relationships/oleObject" Target="../embeddings/oleObject65.bin"/><Relationship Id="rId3" Type="http://schemas.openxmlformats.org/officeDocument/2006/relationships/image" Target="../media/image9.jpg"/><Relationship Id="rId7" Type="http://schemas.openxmlformats.org/officeDocument/2006/relationships/image" Target="../media/image66.wmf"/><Relationship Id="rId12" Type="http://schemas.openxmlformats.org/officeDocument/2006/relationships/oleObject" Target="../embeddings/oleObject62.bin"/><Relationship Id="rId17" Type="http://schemas.openxmlformats.org/officeDocument/2006/relationships/image" Target="../media/image71.wmf"/><Relationship Id="rId2" Type="http://schemas.openxmlformats.org/officeDocument/2006/relationships/slideLayout" Target="../slideLayouts/slideLayout2.xml"/><Relationship Id="rId16" Type="http://schemas.openxmlformats.org/officeDocument/2006/relationships/oleObject" Target="../embeddings/oleObject64.bin"/><Relationship Id="rId1" Type="http://schemas.openxmlformats.org/officeDocument/2006/relationships/vmlDrawing" Target="../drawings/vmlDrawing12.vml"/><Relationship Id="rId6" Type="http://schemas.openxmlformats.org/officeDocument/2006/relationships/oleObject" Target="../embeddings/oleObject59.bin"/><Relationship Id="rId11" Type="http://schemas.openxmlformats.org/officeDocument/2006/relationships/image" Target="../media/image68.wmf"/><Relationship Id="rId5" Type="http://schemas.openxmlformats.org/officeDocument/2006/relationships/image" Target="../media/image65.wmf"/><Relationship Id="rId15" Type="http://schemas.openxmlformats.org/officeDocument/2006/relationships/image" Target="../media/image70.wmf"/><Relationship Id="rId10" Type="http://schemas.openxmlformats.org/officeDocument/2006/relationships/oleObject" Target="../embeddings/oleObject61.bin"/><Relationship Id="rId19" Type="http://schemas.openxmlformats.org/officeDocument/2006/relationships/image" Target="../media/image72.wmf"/><Relationship Id="rId4" Type="http://schemas.openxmlformats.org/officeDocument/2006/relationships/oleObject" Target="../embeddings/oleObject58.bin"/><Relationship Id="rId9" Type="http://schemas.openxmlformats.org/officeDocument/2006/relationships/image" Target="../media/image67.wmf"/><Relationship Id="rId14" Type="http://schemas.openxmlformats.org/officeDocument/2006/relationships/oleObject" Target="../embeddings/oleObject63.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68.bin"/><Relationship Id="rId3" Type="http://schemas.openxmlformats.org/officeDocument/2006/relationships/image" Target="../media/image9.jpg"/><Relationship Id="rId7" Type="http://schemas.openxmlformats.org/officeDocument/2006/relationships/image" Target="../media/image74.wmf"/><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oleObject" Target="../embeddings/oleObject67.bin"/><Relationship Id="rId11" Type="http://schemas.openxmlformats.org/officeDocument/2006/relationships/image" Target="../media/image76.wmf"/><Relationship Id="rId5" Type="http://schemas.openxmlformats.org/officeDocument/2006/relationships/image" Target="../media/image73.wmf"/><Relationship Id="rId10" Type="http://schemas.openxmlformats.org/officeDocument/2006/relationships/oleObject" Target="../embeddings/oleObject69.bin"/><Relationship Id="rId4" Type="http://schemas.openxmlformats.org/officeDocument/2006/relationships/oleObject" Target="../embeddings/oleObject66.bin"/><Relationship Id="rId9" Type="http://schemas.openxmlformats.org/officeDocument/2006/relationships/image" Target="../media/image75.wmf"/></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72.bin"/><Relationship Id="rId13" Type="http://schemas.openxmlformats.org/officeDocument/2006/relationships/image" Target="../media/image81.wmf"/><Relationship Id="rId3" Type="http://schemas.openxmlformats.org/officeDocument/2006/relationships/image" Target="../media/image9.jpg"/><Relationship Id="rId7" Type="http://schemas.openxmlformats.org/officeDocument/2006/relationships/image" Target="../media/image78.wmf"/><Relationship Id="rId12" Type="http://schemas.openxmlformats.org/officeDocument/2006/relationships/oleObject" Target="../embeddings/oleObject74.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71.bin"/><Relationship Id="rId11" Type="http://schemas.openxmlformats.org/officeDocument/2006/relationships/image" Target="../media/image80.wmf"/><Relationship Id="rId5" Type="http://schemas.openxmlformats.org/officeDocument/2006/relationships/image" Target="../media/image77.wmf"/><Relationship Id="rId15" Type="http://schemas.openxmlformats.org/officeDocument/2006/relationships/image" Target="../media/image82.wmf"/><Relationship Id="rId10" Type="http://schemas.openxmlformats.org/officeDocument/2006/relationships/oleObject" Target="../embeddings/oleObject73.bin"/><Relationship Id="rId4" Type="http://schemas.openxmlformats.org/officeDocument/2006/relationships/oleObject" Target="../embeddings/oleObject70.bin"/><Relationship Id="rId9" Type="http://schemas.openxmlformats.org/officeDocument/2006/relationships/image" Target="../media/image79.wmf"/><Relationship Id="rId14" Type="http://schemas.openxmlformats.org/officeDocument/2006/relationships/oleObject" Target="../embeddings/oleObject75.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78.bin"/><Relationship Id="rId13" Type="http://schemas.openxmlformats.org/officeDocument/2006/relationships/image" Target="../media/image87.wmf"/><Relationship Id="rId3" Type="http://schemas.openxmlformats.org/officeDocument/2006/relationships/image" Target="../media/image89.emf"/><Relationship Id="rId7" Type="http://schemas.openxmlformats.org/officeDocument/2006/relationships/image" Target="../media/image84.wmf"/><Relationship Id="rId12" Type="http://schemas.openxmlformats.org/officeDocument/2006/relationships/oleObject" Target="../embeddings/oleObject80.bin"/><Relationship Id="rId2" Type="http://schemas.openxmlformats.org/officeDocument/2006/relationships/slideLayout" Target="../slideLayouts/slideLayout2.xml"/><Relationship Id="rId16" Type="http://schemas.openxmlformats.org/officeDocument/2006/relationships/image" Target="../media/image9.jpg"/><Relationship Id="rId1" Type="http://schemas.openxmlformats.org/officeDocument/2006/relationships/vmlDrawing" Target="../drawings/vmlDrawing15.vml"/><Relationship Id="rId6" Type="http://schemas.openxmlformats.org/officeDocument/2006/relationships/oleObject" Target="../embeddings/oleObject77.bin"/><Relationship Id="rId11" Type="http://schemas.openxmlformats.org/officeDocument/2006/relationships/image" Target="../media/image86.wmf"/><Relationship Id="rId5" Type="http://schemas.openxmlformats.org/officeDocument/2006/relationships/image" Target="../media/image83.wmf"/><Relationship Id="rId15" Type="http://schemas.openxmlformats.org/officeDocument/2006/relationships/image" Target="../media/image88.wmf"/><Relationship Id="rId10" Type="http://schemas.openxmlformats.org/officeDocument/2006/relationships/oleObject" Target="../embeddings/oleObject79.bin"/><Relationship Id="rId4" Type="http://schemas.openxmlformats.org/officeDocument/2006/relationships/oleObject" Target="../embeddings/oleObject76.bin"/><Relationship Id="rId9" Type="http://schemas.openxmlformats.org/officeDocument/2006/relationships/image" Target="../media/image85.wmf"/><Relationship Id="rId14" Type="http://schemas.openxmlformats.org/officeDocument/2006/relationships/oleObject" Target="../embeddings/oleObject81.bin"/></Relationships>
</file>

<file path=ppt/slides/_rels/slide17.xml.rels><?xml version="1.0" encoding="UTF-8" standalone="yes"?>
<Relationships xmlns="http://schemas.openxmlformats.org/package/2006/relationships"><Relationship Id="rId8" Type="http://schemas.openxmlformats.org/officeDocument/2006/relationships/image" Target="../media/image92.wmf"/><Relationship Id="rId13" Type="http://schemas.openxmlformats.org/officeDocument/2006/relationships/image" Target="../media/image9.jpg"/><Relationship Id="rId3" Type="http://schemas.openxmlformats.org/officeDocument/2006/relationships/oleObject" Target="../embeddings/oleObject82.bin"/><Relationship Id="rId7" Type="http://schemas.openxmlformats.org/officeDocument/2006/relationships/oleObject" Target="../embeddings/oleObject84.bin"/><Relationship Id="rId12" Type="http://schemas.openxmlformats.org/officeDocument/2006/relationships/image" Target="../media/image94.wmf"/><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image" Target="../media/image91.wmf"/><Relationship Id="rId11" Type="http://schemas.openxmlformats.org/officeDocument/2006/relationships/oleObject" Target="../embeddings/oleObject86.bin"/><Relationship Id="rId5" Type="http://schemas.openxmlformats.org/officeDocument/2006/relationships/oleObject" Target="../embeddings/oleObject83.bin"/><Relationship Id="rId10" Type="http://schemas.openxmlformats.org/officeDocument/2006/relationships/image" Target="../media/image93.wmf"/><Relationship Id="rId4" Type="http://schemas.openxmlformats.org/officeDocument/2006/relationships/image" Target="../media/image90.wmf"/><Relationship Id="rId9" Type="http://schemas.openxmlformats.org/officeDocument/2006/relationships/oleObject" Target="../embeddings/oleObject85.bin"/></Relationships>
</file>

<file path=ppt/slides/_rels/slide18.xml.rels><?xml version="1.0" encoding="UTF-8" standalone="yes"?>
<Relationships xmlns="http://schemas.openxmlformats.org/package/2006/relationships"><Relationship Id="rId8" Type="http://schemas.openxmlformats.org/officeDocument/2006/relationships/image" Target="../media/image97.wmf"/><Relationship Id="rId13" Type="http://schemas.openxmlformats.org/officeDocument/2006/relationships/oleObject" Target="../embeddings/oleObject92.bin"/><Relationship Id="rId3" Type="http://schemas.openxmlformats.org/officeDocument/2006/relationships/oleObject" Target="../embeddings/oleObject87.bin"/><Relationship Id="rId7" Type="http://schemas.openxmlformats.org/officeDocument/2006/relationships/oleObject" Target="../embeddings/oleObject89.bin"/><Relationship Id="rId12" Type="http://schemas.openxmlformats.org/officeDocument/2006/relationships/image" Target="../media/image99.wmf"/><Relationship Id="rId17" Type="http://schemas.openxmlformats.org/officeDocument/2006/relationships/image" Target="../media/image9.jpg"/><Relationship Id="rId2" Type="http://schemas.openxmlformats.org/officeDocument/2006/relationships/slideLayout" Target="../slideLayouts/slideLayout2.xml"/><Relationship Id="rId16" Type="http://schemas.openxmlformats.org/officeDocument/2006/relationships/image" Target="../media/image101.wmf"/><Relationship Id="rId1" Type="http://schemas.openxmlformats.org/officeDocument/2006/relationships/vmlDrawing" Target="../drawings/vmlDrawing17.vml"/><Relationship Id="rId6" Type="http://schemas.openxmlformats.org/officeDocument/2006/relationships/image" Target="../media/image96.wmf"/><Relationship Id="rId11" Type="http://schemas.openxmlformats.org/officeDocument/2006/relationships/oleObject" Target="../embeddings/oleObject91.bin"/><Relationship Id="rId5" Type="http://schemas.openxmlformats.org/officeDocument/2006/relationships/oleObject" Target="../embeddings/oleObject88.bin"/><Relationship Id="rId15" Type="http://schemas.openxmlformats.org/officeDocument/2006/relationships/oleObject" Target="../embeddings/oleObject93.bin"/><Relationship Id="rId10" Type="http://schemas.openxmlformats.org/officeDocument/2006/relationships/image" Target="../media/image98.wmf"/><Relationship Id="rId4" Type="http://schemas.openxmlformats.org/officeDocument/2006/relationships/image" Target="../media/image95.wmf"/><Relationship Id="rId9" Type="http://schemas.openxmlformats.org/officeDocument/2006/relationships/oleObject" Target="../embeddings/oleObject90.bin"/><Relationship Id="rId14" Type="http://schemas.openxmlformats.org/officeDocument/2006/relationships/image" Target="../media/image100.wmf"/></Relationships>
</file>

<file path=ppt/slides/_rels/slide19.xml.rels><?xml version="1.0" encoding="UTF-8" standalone="yes"?>
<Relationships xmlns="http://schemas.openxmlformats.org/package/2006/relationships"><Relationship Id="rId8" Type="http://schemas.openxmlformats.org/officeDocument/2006/relationships/image" Target="../media/image103.wmf"/><Relationship Id="rId3" Type="http://schemas.openxmlformats.org/officeDocument/2006/relationships/notesSlide" Target="../notesSlides/notesSlide1.xml"/><Relationship Id="rId7" Type="http://schemas.openxmlformats.org/officeDocument/2006/relationships/oleObject" Target="../embeddings/oleObject95.bin"/><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image" Target="../media/image102.wmf"/><Relationship Id="rId5" Type="http://schemas.openxmlformats.org/officeDocument/2006/relationships/oleObject" Target="../embeddings/oleObject94.bin"/><Relationship Id="rId10" Type="http://schemas.openxmlformats.org/officeDocument/2006/relationships/image" Target="../media/image104.wmf"/><Relationship Id="rId4" Type="http://schemas.openxmlformats.org/officeDocument/2006/relationships/image" Target="../media/image9.jpg"/><Relationship Id="rId9" Type="http://schemas.openxmlformats.org/officeDocument/2006/relationships/oleObject" Target="../embeddings/oleObject96.bin"/></Relationships>
</file>

<file path=ppt/slides/_rels/slide2.xml.rels><?xml version="1.0" encoding="UTF-8" standalone="yes"?>
<Relationships xmlns="http://schemas.openxmlformats.org/package/2006/relationships"><Relationship Id="rId8" Type="http://schemas.openxmlformats.org/officeDocument/2006/relationships/image" Target="../media/image12.wmf"/><Relationship Id="rId13" Type="http://schemas.openxmlformats.org/officeDocument/2006/relationships/oleObject" Target="../embeddings/oleObject13.bin"/><Relationship Id="rId3" Type="http://schemas.openxmlformats.org/officeDocument/2006/relationships/oleObject" Target="../embeddings/oleObject8.bin"/><Relationship Id="rId7" Type="http://schemas.openxmlformats.org/officeDocument/2006/relationships/oleObject" Target="../embeddings/oleObject10.bin"/><Relationship Id="rId12" Type="http://schemas.openxmlformats.org/officeDocument/2006/relationships/image" Target="../media/image14.wmf"/><Relationship Id="rId17" Type="http://schemas.openxmlformats.org/officeDocument/2006/relationships/image" Target="../media/image9.jpg"/><Relationship Id="rId2" Type="http://schemas.openxmlformats.org/officeDocument/2006/relationships/slideLayout" Target="../slideLayouts/slideLayout2.xml"/><Relationship Id="rId16" Type="http://schemas.openxmlformats.org/officeDocument/2006/relationships/image" Target="../media/image16.wmf"/><Relationship Id="rId1" Type="http://schemas.openxmlformats.org/officeDocument/2006/relationships/vmlDrawing" Target="../drawings/vmlDrawing2.vml"/><Relationship Id="rId6" Type="http://schemas.openxmlformats.org/officeDocument/2006/relationships/image" Target="../media/image11.wmf"/><Relationship Id="rId11" Type="http://schemas.openxmlformats.org/officeDocument/2006/relationships/oleObject" Target="../embeddings/oleObject12.bin"/><Relationship Id="rId5" Type="http://schemas.openxmlformats.org/officeDocument/2006/relationships/oleObject" Target="../embeddings/oleObject9.bin"/><Relationship Id="rId15" Type="http://schemas.openxmlformats.org/officeDocument/2006/relationships/oleObject" Target="../embeddings/oleObject14.bin"/><Relationship Id="rId10" Type="http://schemas.openxmlformats.org/officeDocument/2006/relationships/image" Target="../media/image13.wmf"/><Relationship Id="rId4" Type="http://schemas.openxmlformats.org/officeDocument/2006/relationships/image" Target="../media/image10.wmf"/><Relationship Id="rId9" Type="http://schemas.openxmlformats.org/officeDocument/2006/relationships/oleObject" Target="../embeddings/oleObject11.bin"/><Relationship Id="rId14" Type="http://schemas.openxmlformats.org/officeDocument/2006/relationships/image" Target="../media/image15.wmf"/></Relationships>
</file>

<file path=ppt/slides/_rels/slide20.xml.rels><?xml version="1.0" encoding="UTF-8" standalone="yes"?>
<Relationships xmlns="http://schemas.openxmlformats.org/package/2006/relationships"><Relationship Id="rId8" Type="http://schemas.openxmlformats.org/officeDocument/2006/relationships/image" Target="../media/image107.wmf"/><Relationship Id="rId3" Type="http://schemas.openxmlformats.org/officeDocument/2006/relationships/oleObject" Target="../embeddings/oleObject97.bin"/><Relationship Id="rId7" Type="http://schemas.openxmlformats.org/officeDocument/2006/relationships/oleObject" Target="../embeddings/oleObject99.bin"/><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106.wmf"/><Relationship Id="rId5" Type="http://schemas.openxmlformats.org/officeDocument/2006/relationships/oleObject" Target="../embeddings/oleObject98.bin"/><Relationship Id="rId4" Type="http://schemas.openxmlformats.org/officeDocument/2006/relationships/image" Target="../media/image105.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00.bin"/><Relationship Id="rId2" Type="http://schemas.openxmlformats.org/officeDocument/2006/relationships/slideLayout" Target="../slideLayouts/slideLayout2.xml"/><Relationship Id="rId1" Type="http://schemas.openxmlformats.org/officeDocument/2006/relationships/vmlDrawing" Target="../drawings/vmlDrawing20.vml"/><Relationship Id="rId5" Type="http://schemas.openxmlformats.org/officeDocument/2006/relationships/image" Target="../media/image9.jpg"/><Relationship Id="rId4" Type="http://schemas.openxmlformats.org/officeDocument/2006/relationships/image" Target="../media/image108.wmf"/></Relationships>
</file>

<file path=ppt/slides/_rels/slide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oleObject" Target="../embeddings/oleObject15.bin"/><Relationship Id="rId7" Type="http://schemas.openxmlformats.org/officeDocument/2006/relationships/oleObject" Target="../embeddings/oleObject17.bin"/><Relationship Id="rId12" Type="http://schemas.openxmlformats.org/officeDocument/2006/relationships/image" Target="../media/image9.jpg"/><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9.wmf"/><Relationship Id="rId11" Type="http://schemas.openxmlformats.org/officeDocument/2006/relationships/image" Target="../media/image22.emf"/><Relationship Id="rId5" Type="http://schemas.openxmlformats.org/officeDocument/2006/relationships/oleObject" Target="../embeddings/oleObject16.bin"/><Relationship Id="rId10" Type="http://schemas.openxmlformats.org/officeDocument/2006/relationships/image" Target="../media/image21.wmf"/><Relationship Id="rId4" Type="http://schemas.openxmlformats.org/officeDocument/2006/relationships/image" Target="../media/image18.wmf"/><Relationship Id="rId9" Type="http://schemas.openxmlformats.org/officeDocument/2006/relationships/oleObject" Target="../embeddings/oleObject18.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21.bin"/><Relationship Id="rId3" Type="http://schemas.openxmlformats.org/officeDocument/2006/relationships/oleObject" Target="../embeddings/oleObject19.bin"/><Relationship Id="rId7" Type="http://schemas.openxmlformats.org/officeDocument/2006/relationships/image" Target="../media/image24.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20.bin"/><Relationship Id="rId5" Type="http://schemas.openxmlformats.org/officeDocument/2006/relationships/image" Target="../media/image26.emf"/><Relationship Id="rId10" Type="http://schemas.openxmlformats.org/officeDocument/2006/relationships/image" Target="../media/image9.jpg"/><Relationship Id="rId4" Type="http://schemas.openxmlformats.org/officeDocument/2006/relationships/image" Target="../media/image23.wmf"/><Relationship Id="rId9" Type="http://schemas.openxmlformats.org/officeDocument/2006/relationships/image" Target="../media/image25.wmf"/></Relationships>
</file>

<file path=ppt/slides/_rels/slide6.xml.rels><?xml version="1.0" encoding="UTF-8" standalone="yes"?>
<Relationships xmlns="http://schemas.openxmlformats.org/package/2006/relationships"><Relationship Id="rId8" Type="http://schemas.openxmlformats.org/officeDocument/2006/relationships/image" Target="../media/image28.wmf"/><Relationship Id="rId13" Type="http://schemas.openxmlformats.org/officeDocument/2006/relationships/oleObject" Target="../embeddings/oleObject26.bin"/><Relationship Id="rId3" Type="http://schemas.openxmlformats.org/officeDocument/2006/relationships/image" Target="../media/image9.jpg"/><Relationship Id="rId7" Type="http://schemas.openxmlformats.org/officeDocument/2006/relationships/oleObject" Target="../embeddings/oleObject23.bin"/><Relationship Id="rId12" Type="http://schemas.openxmlformats.org/officeDocument/2006/relationships/image" Target="../media/image30.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27.wmf"/><Relationship Id="rId11" Type="http://schemas.openxmlformats.org/officeDocument/2006/relationships/oleObject" Target="../embeddings/oleObject25.bin"/><Relationship Id="rId5" Type="http://schemas.openxmlformats.org/officeDocument/2006/relationships/oleObject" Target="../embeddings/oleObject22.bin"/><Relationship Id="rId10" Type="http://schemas.openxmlformats.org/officeDocument/2006/relationships/image" Target="../media/image29.wmf"/><Relationship Id="rId4" Type="http://schemas.openxmlformats.org/officeDocument/2006/relationships/image" Target="../media/image32.emf"/><Relationship Id="rId9" Type="http://schemas.openxmlformats.org/officeDocument/2006/relationships/oleObject" Target="../embeddings/oleObject24.bin"/><Relationship Id="rId14" Type="http://schemas.openxmlformats.org/officeDocument/2006/relationships/image" Target="../media/image31.w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29.bin"/><Relationship Id="rId13" Type="http://schemas.openxmlformats.org/officeDocument/2006/relationships/image" Target="../media/image37.wmf"/><Relationship Id="rId18" Type="http://schemas.openxmlformats.org/officeDocument/2006/relationships/image" Target="../media/image9.jpg"/><Relationship Id="rId3" Type="http://schemas.openxmlformats.org/officeDocument/2006/relationships/image" Target="../media/image40.emf"/><Relationship Id="rId7" Type="http://schemas.openxmlformats.org/officeDocument/2006/relationships/image" Target="../media/image34.wmf"/><Relationship Id="rId12" Type="http://schemas.openxmlformats.org/officeDocument/2006/relationships/oleObject" Target="../embeddings/oleObject31.bin"/><Relationship Id="rId17" Type="http://schemas.openxmlformats.org/officeDocument/2006/relationships/image" Target="../media/image39.wmf"/><Relationship Id="rId2" Type="http://schemas.openxmlformats.org/officeDocument/2006/relationships/slideLayout" Target="../slideLayouts/slideLayout2.xml"/><Relationship Id="rId16" Type="http://schemas.openxmlformats.org/officeDocument/2006/relationships/oleObject" Target="../embeddings/oleObject33.bin"/><Relationship Id="rId1" Type="http://schemas.openxmlformats.org/officeDocument/2006/relationships/vmlDrawing" Target="../drawings/vmlDrawing6.vml"/><Relationship Id="rId6" Type="http://schemas.openxmlformats.org/officeDocument/2006/relationships/oleObject" Target="../embeddings/oleObject28.bin"/><Relationship Id="rId11" Type="http://schemas.openxmlformats.org/officeDocument/2006/relationships/image" Target="../media/image36.wmf"/><Relationship Id="rId5" Type="http://schemas.openxmlformats.org/officeDocument/2006/relationships/image" Target="../media/image33.wmf"/><Relationship Id="rId15" Type="http://schemas.openxmlformats.org/officeDocument/2006/relationships/image" Target="../media/image38.wmf"/><Relationship Id="rId10" Type="http://schemas.openxmlformats.org/officeDocument/2006/relationships/oleObject" Target="../embeddings/oleObject30.bin"/><Relationship Id="rId4" Type="http://schemas.openxmlformats.org/officeDocument/2006/relationships/oleObject" Target="../embeddings/oleObject27.bin"/><Relationship Id="rId9" Type="http://schemas.openxmlformats.org/officeDocument/2006/relationships/image" Target="../media/image35.wmf"/><Relationship Id="rId14" Type="http://schemas.openxmlformats.org/officeDocument/2006/relationships/oleObject" Target="../embeddings/oleObject32.bin"/></Relationships>
</file>

<file path=ppt/slides/_rels/slide8.xml.rels><?xml version="1.0" encoding="UTF-8" standalone="yes"?>
<Relationships xmlns="http://schemas.openxmlformats.org/package/2006/relationships"><Relationship Id="rId8" Type="http://schemas.openxmlformats.org/officeDocument/2006/relationships/image" Target="../media/image43.wmf"/><Relationship Id="rId3" Type="http://schemas.openxmlformats.org/officeDocument/2006/relationships/oleObject" Target="../embeddings/oleObject34.bin"/><Relationship Id="rId7"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42.wmf"/><Relationship Id="rId11" Type="http://schemas.openxmlformats.org/officeDocument/2006/relationships/image" Target="../media/image9.jpg"/><Relationship Id="rId5" Type="http://schemas.openxmlformats.org/officeDocument/2006/relationships/oleObject" Target="../embeddings/oleObject35.bin"/><Relationship Id="rId10" Type="http://schemas.openxmlformats.org/officeDocument/2006/relationships/image" Target="../media/image44.wmf"/><Relationship Id="rId4" Type="http://schemas.openxmlformats.org/officeDocument/2006/relationships/image" Target="../media/image41.wmf"/><Relationship Id="rId9" Type="http://schemas.openxmlformats.org/officeDocument/2006/relationships/oleObject" Target="../embeddings/oleObject37.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40.bin"/><Relationship Id="rId3" Type="http://schemas.openxmlformats.org/officeDocument/2006/relationships/image" Target="../media/image9.jpg"/><Relationship Id="rId7" Type="http://schemas.openxmlformats.org/officeDocument/2006/relationships/image" Target="../media/image46.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39.bin"/><Relationship Id="rId11" Type="http://schemas.openxmlformats.org/officeDocument/2006/relationships/image" Target="../media/image48.wmf"/><Relationship Id="rId5" Type="http://schemas.openxmlformats.org/officeDocument/2006/relationships/image" Target="../media/image45.wmf"/><Relationship Id="rId10" Type="http://schemas.openxmlformats.org/officeDocument/2006/relationships/oleObject" Target="../embeddings/oleObject41.bin"/><Relationship Id="rId4" Type="http://schemas.openxmlformats.org/officeDocument/2006/relationships/oleObject" Target="../embeddings/oleObject38.bin"/><Relationship Id="rId9" Type="http://schemas.openxmlformats.org/officeDocument/2006/relationships/image" Target="../media/image4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
        <p:nvSpPr>
          <p:cNvPr id="6" name="Rectangle 5"/>
          <p:cNvSpPr/>
          <p:nvPr/>
        </p:nvSpPr>
        <p:spPr>
          <a:xfrm>
            <a:off x="1790700" y="1"/>
            <a:ext cx="8458200" cy="954107"/>
          </a:xfrm>
          <a:prstGeom prst="rect">
            <a:avLst/>
          </a:prstGeom>
        </p:spPr>
        <p:txBody>
          <a:bodyPr wrap="square">
            <a:spAutoFit/>
          </a:bodyPr>
          <a:lstStyle/>
          <a:p>
            <a:pPr algn="ctr"/>
            <a:r>
              <a:rPr lang="it-IT" sz="2800" b="1" u="sng" dirty="0">
                <a:solidFill>
                  <a:srgbClr val="00B0F0"/>
                </a:solidFill>
              </a:rPr>
              <a:t>Flux linkage and Electro-Motive Force (EMF) in a three-phase winding</a:t>
            </a:r>
          </a:p>
        </p:txBody>
      </p:sp>
      <p:sp>
        <p:nvSpPr>
          <p:cNvPr id="5" name="TextBox 4"/>
          <p:cNvSpPr txBox="1"/>
          <p:nvPr/>
        </p:nvSpPr>
        <p:spPr>
          <a:xfrm>
            <a:off x="7088500" y="914401"/>
            <a:ext cx="3350900" cy="1200329"/>
          </a:xfrm>
          <a:prstGeom prst="rect">
            <a:avLst/>
          </a:prstGeom>
          <a:noFill/>
        </p:spPr>
        <p:txBody>
          <a:bodyPr wrap="square" rtlCol="0">
            <a:spAutoFit/>
          </a:bodyPr>
          <a:lstStyle/>
          <a:p>
            <a:r>
              <a:rPr lang="it-IT" dirty="0"/>
              <a:t>Let us consider a rotating electric machine with round rotor and 2</a:t>
            </a:r>
            <a:r>
              <a:rPr lang="it-IT" i="1" dirty="0"/>
              <a:t>p</a:t>
            </a:r>
            <a:r>
              <a:rPr lang="it-IT" dirty="0"/>
              <a:t> pole pairs.</a:t>
            </a:r>
          </a:p>
          <a:p>
            <a:r>
              <a:rPr lang="it-IT" dirty="0"/>
              <a:t>We define:</a:t>
            </a:r>
          </a:p>
        </p:txBody>
      </p:sp>
      <p:graphicFrame>
        <p:nvGraphicFramePr>
          <p:cNvPr id="7" name="Object 6"/>
          <p:cNvGraphicFramePr>
            <a:graphicFrameLocks noChangeAspect="1"/>
          </p:cNvGraphicFramePr>
          <p:nvPr>
            <p:extLst/>
          </p:nvPr>
        </p:nvGraphicFramePr>
        <p:xfrm>
          <a:off x="7239001" y="2379664"/>
          <a:ext cx="549275" cy="477837"/>
        </p:xfrm>
        <a:graphic>
          <a:graphicData uri="http://schemas.openxmlformats.org/presentationml/2006/ole">
            <mc:AlternateContent xmlns:mc="http://schemas.openxmlformats.org/markup-compatibility/2006">
              <mc:Choice xmlns:v="urn:schemas-microsoft-com:vml" Requires="v">
                <p:oleObj spid="_x0000_s1026" name="Equation" r:id="rId3" imgW="203040" imgH="177480" progId="Equation.3">
                  <p:embed/>
                </p:oleObj>
              </mc:Choice>
              <mc:Fallback>
                <p:oleObj name="Equation" r:id="rId3" imgW="203040" imgH="177480" progId="Equation.3">
                  <p:embed/>
                  <p:pic>
                    <p:nvPicPr>
                      <p:cNvPr id="7" name="Object 6"/>
                      <p:cNvPicPr>
                        <a:picLocks noChangeAspect="1" noChangeArrowheads="1"/>
                      </p:cNvPicPr>
                      <p:nvPr/>
                    </p:nvPicPr>
                    <p:blipFill>
                      <a:blip r:embed="rId4"/>
                      <a:srcRect/>
                      <a:stretch>
                        <a:fillRect/>
                      </a:stretch>
                    </p:blipFill>
                    <p:spPr bwMode="auto">
                      <a:xfrm>
                        <a:off x="7239001" y="2379664"/>
                        <a:ext cx="549275" cy="477837"/>
                      </a:xfrm>
                      <a:prstGeom prst="rect">
                        <a:avLst/>
                      </a:prstGeom>
                      <a:noFill/>
                      <a:ln>
                        <a:noFill/>
                      </a:ln>
                    </p:spPr>
                  </p:pic>
                </p:oleObj>
              </mc:Fallback>
            </mc:AlternateContent>
          </a:graphicData>
        </a:graphic>
      </p:graphicFrame>
      <p:pic>
        <p:nvPicPr>
          <p:cNvPr id="79878"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762000"/>
            <a:ext cx="5565059"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Box 11"/>
          <p:cNvSpPr txBox="1"/>
          <p:nvPr/>
        </p:nvSpPr>
        <p:spPr>
          <a:xfrm>
            <a:off x="8001000" y="2438400"/>
            <a:ext cx="2286000" cy="369332"/>
          </a:xfrm>
          <a:prstGeom prst="rect">
            <a:avLst/>
          </a:prstGeom>
          <a:noFill/>
        </p:spPr>
        <p:txBody>
          <a:bodyPr wrap="square" rtlCol="0">
            <a:spAutoFit/>
          </a:bodyPr>
          <a:lstStyle/>
          <a:p>
            <a:r>
              <a:rPr lang="it-IT" dirty="0"/>
              <a:t>Number of poles</a:t>
            </a:r>
          </a:p>
        </p:txBody>
      </p:sp>
      <p:graphicFrame>
        <p:nvGraphicFramePr>
          <p:cNvPr id="13" name="Object 12"/>
          <p:cNvGraphicFramePr>
            <a:graphicFrameLocks noChangeAspect="1"/>
          </p:cNvGraphicFramePr>
          <p:nvPr>
            <p:extLst/>
          </p:nvPr>
        </p:nvGraphicFramePr>
        <p:xfrm>
          <a:off x="7239000" y="2877325"/>
          <a:ext cx="514350" cy="511175"/>
        </p:xfrm>
        <a:graphic>
          <a:graphicData uri="http://schemas.openxmlformats.org/presentationml/2006/ole">
            <mc:AlternateContent xmlns:mc="http://schemas.openxmlformats.org/markup-compatibility/2006">
              <mc:Choice xmlns:v="urn:schemas-microsoft-com:vml" Requires="v">
                <p:oleObj spid="_x0000_s1027" name="Equation" r:id="rId6" imgW="190440" imgH="190440" progId="Equation.3">
                  <p:embed/>
                </p:oleObj>
              </mc:Choice>
              <mc:Fallback>
                <p:oleObj name="Equation" r:id="rId6" imgW="190440" imgH="190440" progId="Equation.3">
                  <p:embed/>
                  <p:pic>
                    <p:nvPicPr>
                      <p:cNvPr id="13" name="Object 12"/>
                      <p:cNvPicPr>
                        <a:picLocks noChangeAspect="1" noChangeArrowheads="1"/>
                      </p:cNvPicPr>
                      <p:nvPr/>
                    </p:nvPicPr>
                    <p:blipFill>
                      <a:blip r:embed="rId7"/>
                      <a:srcRect/>
                      <a:stretch>
                        <a:fillRect/>
                      </a:stretch>
                    </p:blipFill>
                    <p:spPr bwMode="auto">
                      <a:xfrm>
                        <a:off x="7239000" y="2877325"/>
                        <a:ext cx="514350" cy="511175"/>
                      </a:xfrm>
                      <a:prstGeom prst="rect">
                        <a:avLst/>
                      </a:prstGeom>
                      <a:noFill/>
                      <a:ln>
                        <a:noFill/>
                      </a:ln>
                    </p:spPr>
                  </p:pic>
                </p:oleObj>
              </mc:Fallback>
            </mc:AlternateContent>
          </a:graphicData>
        </a:graphic>
      </p:graphicFrame>
      <p:sp>
        <p:nvSpPr>
          <p:cNvPr id="14" name="TextBox 13"/>
          <p:cNvSpPr txBox="1"/>
          <p:nvPr/>
        </p:nvSpPr>
        <p:spPr>
          <a:xfrm>
            <a:off x="7988300" y="2819401"/>
            <a:ext cx="2286000" cy="646331"/>
          </a:xfrm>
          <a:prstGeom prst="rect">
            <a:avLst/>
          </a:prstGeom>
          <a:noFill/>
        </p:spPr>
        <p:txBody>
          <a:bodyPr wrap="square" rtlCol="0">
            <a:spAutoFit/>
          </a:bodyPr>
          <a:lstStyle/>
          <a:p>
            <a:r>
              <a:rPr lang="it-IT" dirty="0"/>
              <a:t>Internal (or inner) or bore stator radius</a:t>
            </a:r>
          </a:p>
        </p:txBody>
      </p:sp>
      <p:graphicFrame>
        <p:nvGraphicFramePr>
          <p:cNvPr id="15" name="Object 14"/>
          <p:cNvGraphicFramePr>
            <a:graphicFrameLocks noChangeAspect="1"/>
          </p:cNvGraphicFramePr>
          <p:nvPr>
            <p:extLst/>
          </p:nvPr>
        </p:nvGraphicFramePr>
        <p:xfrm>
          <a:off x="7221539" y="3505201"/>
          <a:ext cx="549275" cy="511175"/>
        </p:xfrm>
        <a:graphic>
          <a:graphicData uri="http://schemas.openxmlformats.org/presentationml/2006/ole">
            <mc:AlternateContent xmlns:mc="http://schemas.openxmlformats.org/markup-compatibility/2006">
              <mc:Choice xmlns:v="urn:schemas-microsoft-com:vml" Requires="v">
                <p:oleObj spid="_x0000_s1028" name="Equation" r:id="rId8" imgW="203040" imgH="190440" progId="Equation.3">
                  <p:embed/>
                </p:oleObj>
              </mc:Choice>
              <mc:Fallback>
                <p:oleObj name="Equation" r:id="rId8" imgW="203040" imgH="190440" progId="Equation.3">
                  <p:embed/>
                  <p:pic>
                    <p:nvPicPr>
                      <p:cNvPr id="15" name="Object 14"/>
                      <p:cNvPicPr>
                        <a:picLocks noChangeAspect="1" noChangeArrowheads="1"/>
                      </p:cNvPicPr>
                      <p:nvPr/>
                    </p:nvPicPr>
                    <p:blipFill>
                      <a:blip r:embed="rId9"/>
                      <a:srcRect/>
                      <a:stretch>
                        <a:fillRect/>
                      </a:stretch>
                    </p:blipFill>
                    <p:spPr bwMode="auto">
                      <a:xfrm>
                        <a:off x="7221539" y="3505201"/>
                        <a:ext cx="549275" cy="511175"/>
                      </a:xfrm>
                      <a:prstGeom prst="rect">
                        <a:avLst/>
                      </a:prstGeom>
                      <a:noFill/>
                      <a:ln>
                        <a:noFill/>
                      </a:ln>
                    </p:spPr>
                  </p:pic>
                </p:oleObj>
              </mc:Fallback>
            </mc:AlternateContent>
          </a:graphicData>
        </a:graphic>
      </p:graphicFrame>
      <p:sp>
        <p:nvSpPr>
          <p:cNvPr id="16" name="TextBox 15"/>
          <p:cNvSpPr txBox="1"/>
          <p:nvPr/>
        </p:nvSpPr>
        <p:spPr>
          <a:xfrm>
            <a:off x="8001000" y="3429001"/>
            <a:ext cx="2286000" cy="646331"/>
          </a:xfrm>
          <a:prstGeom prst="rect">
            <a:avLst/>
          </a:prstGeom>
          <a:noFill/>
        </p:spPr>
        <p:txBody>
          <a:bodyPr wrap="square" rtlCol="0">
            <a:spAutoFit/>
          </a:bodyPr>
          <a:lstStyle/>
          <a:p>
            <a:r>
              <a:rPr lang="it-IT" dirty="0"/>
              <a:t>External or outer stator radius</a:t>
            </a:r>
          </a:p>
        </p:txBody>
      </p:sp>
      <p:graphicFrame>
        <p:nvGraphicFramePr>
          <p:cNvPr id="17" name="Object 16"/>
          <p:cNvGraphicFramePr>
            <a:graphicFrameLocks noChangeAspect="1"/>
          </p:cNvGraphicFramePr>
          <p:nvPr>
            <p:extLst/>
          </p:nvPr>
        </p:nvGraphicFramePr>
        <p:xfrm>
          <a:off x="7239001" y="4038601"/>
          <a:ext cx="549275" cy="511175"/>
        </p:xfrm>
        <a:graphic>
          <a:graphicData uri="http://schemas.openxmlformats.org/presentationml/2006/ole">
            <mc:AlternateContent xmlns:mc="http://schemas.openxmlformats.org/markup-compatibility/2006">
              <mc:Choice xmlns:v="urn:schemas-microsoft-com:vml" Requires="v">
                <p:oleObj spid="_x0000_s1029" name="Equation" r:id="rId10" imgW="203040" imgH="190440" progId="Equation.3">
                  <p:embed/>
                </p:oleObj>
              </mc:Choice>
              <mc:Fallback>
                <p:oleObj name="Equation" r:id="rId10" imgW="203040" imgH="190440" progId="Equation.3">
                  <p:embed/>
                  <p:pic>
                    <p:nvPicPr>
                      <p:cNvPr id="17" name="Object 16"/>
                      <p:cNvPicPr>
                        <a:picLocks noChangeAspect="1" noChangeArrowheads="1"/>
                      </p:cNvPicPr>
                      <p:nvPr/>
                    </p:nvPicPr>
                    <p:blipFill>
                      <a:blip r:embed="rId11"/>
                      <a:srcRect/>
                      <a:stretch>
                        <a:fillRect/>
                      </a:stretch>
                    </p:blipFill>
                    <p:spPr bwMode="auto">
                      <a:xfrm>
                        <a:off x="7239001" y="4038601"/>
                        <a:ext cx="549275" cy="511175"/>
                      </a:xfrm>
                      <a:prstGeom prst="rect">
                        <a:avLst/>
                      </a:prstGeom>
                      <a:noFill/>
                      <a:ln>
                        <a:noFill/>
                      </a:ln>
                    </p:spPr>
                  </p:pic>
                </p:oleObj>
              </mc:Fallback>
            </mc:AlternateContent>
          </a:graphicData>
        </a:graphic>
      </p:graphicFrame>
      <p:sp>
        <p:nvSpPr>
          <p:cNvPr id="18" name="TextBox 17"/>
          <p:cNvSpPr txBox="1"/>
          <p:nvPr/>
        </p:nvSpPr>
        <p:spPr>
          <a:xfrm>
            <a:off x="8001000" y="4038601"/>
            <a:ext cx="2286000" cy="646331"/>
          </a:xfrm>
          <a:prstGeom prst="rect">
            <a:avLst/>
          </a:prstGeom>
          <a:noFill/>
        </p:spPr>
        <p:txBody>
          <a:bodyPr wrap="square" rtlCol="0">
            <a:spAutoFit/>
          </a:bodyPr>
          <a:lstStyle/>
          <a:p>
            <a:r>
              <a:rPr lang="it-IT" dirty="0"/>
              <a:t>External or outer rotor radius</a:t>
            </a:r>
          </a:p>
        </p:txBody>
      </p:sp>
      <p:graphicFrame>
        <p:nvGraphicFramePr>
          <p:cNvPr id="19" name="Object 18"/>
          <p:cNvGraphicFramePr>
            <a:graphicFrameLocks noChangeAspect="1"/>
          </p:cNvGraphicFramePr>
          <p:nvPr>
            <p:extLst/>
          </p:nvPr>
        </p:nvGraphicFramePr>
        <p:xfrm>
          <a:off x="7342188" y="4648201"/>
          <a:ext cx="342900" cy="409575"/>
        </p:xfrm>
        <a:graphic>
          <a:graphicData uri="http://schemas.openxmlformats.org/presentationml/2006/ole">
            <mc:AlternateContent xmlns:mc="http://schemas.openxmlformats.org/markup-compatibility/2006">
              <mc:Choice xmlns:v="urn:schemas-microsoft-com:vml" Requires="v">
                <p:oleObj spid="_x0000_s1030" name="Equation" r:id="rId12" imgW="126720" imgH="152280" progId="Equation.3">
                  <p:embed/>
                </p:oleObj>
              </mc:Choice>
              <mc:Fallback>
                <p:oleObj name="Equation" r:id="rId12" imgW="126720" imgH="152280" progId="Equation.3">
                  <p:embed/>
                  <p:pic>
                    <p:nvPicPr>
                      <p:cNvPr id="19" name="Object 18"/>
                      <p:cNvPicPr>
                        <a:picLocks noChangeAspect="1" noChangeArrowheads="1"/>
                      </p:cNvPicPr>
                      <p:nvPr/>
                    </p:nvPicPr>
                    <p:blipFill>
                      <a:blip r:embed="rId13"/>
                      <a:srcRect/>
                      <a:stretch>
                        <a:fillRect/>
                      </a:stretch>
                    </p:blipFill>
                    <p:spPr bwMode="auto">
                      <a:xfrm>
                        <a:off x="7342188" y="4648201"/>
                        <a:ext cx="342900" cy="409575"/>
                      </a:xfrm>
                      <a:prstGeom prst="rect">
                        <a:avLst/>
                      </a:prstGeom>
                      <a:noFill/>
                      <a:ln>
                        <a:noFill/>
                      </a:ln>
                    </p:spPr>
                  </p:pic>
                </p:oleObj>
              </mc:Fallback>
            </mc:AlternateContent>
          </a:graphicData>
        </a:graphic>
      </p:graphicFrame>
      <p:sp>
        <p:nvSpPr>
          <p:cNvPr id="20" name="TextBox 19"/>
          <p:cNvSpPr txBox="1"/>
          <p:nvPr/>
        </p:nvSpPr>
        <p:spPr>
          <a:xfrm>
            <a:off x="8001000" y="4666397"/>
            <a:ext cx="2286000" cy="369332"/>
          </a:xfrm>
          <a:prstGeom prst="rect">
            <a:avLst/>
          </a:prstGeom>
          <a:noFill/>
        </p:spPr>
        <p:txBody>
          <a:bodyPr wrap="square" rtlCol="0">
            <a:spAutoFit/>
          </a:bodyPr>
          <a:lstStyle/>
          <a:p>
            <a:r>
              <a:rPr lang="it-IT" dirty="0"/>
              <a:t>Air-gap width</a:t>
            </a:r>
          </a:p>
        </p:txBody>
      </p:sp>
      <p:graphicFrame>
        <p:nvGraphicFramePr>
          <p:cNvPr id="21" name="Object 20"/>
          <p:cNvGraphicFramePr>
            <a:graphicFrameLocks noChangeAspect="1"/>
          </p:cNvGraphicFramePr>
          <p:nvPr>
            <p:extLst/>
          </p:nvPr>
        </p:nvGraphicFramePr>
        <p:xfrm>
          <a:off x="7264400" y="5029201"/>
          <a:ext cx="446088" cy="579437"/>
        </p:xfrm>
        <a:graphic>
          <a:graphicData uri="http://schemas.openxmlformats.org/presentationml/2006/ole">
            <mc:AlternateContent xmlns:mc="http://schemas.openxmlformats.org/markup-compatibility/2006">
              <mc:Choice xmlns:v="urn:schemas-microsoft-com:vml" Requires="v">
                <p:oleObj spid="_x0000_s1031" name="Equation" r:id="rId14" imgW="164880" imgH="215640" progId="Equation.3">
                  <p:embed/>
                </p:oleObj>
              </mc:Choice>
              <mc:Fallback>
                <p:oleObj name="Equation" r:id="rId14" imgW="164880" imgH="215640" progId="Equation.3">
                  <p:embed/>
                  <p:pic>
                    <p:nvPicPr>
                      <p:cNvPr id="21" name="Object 20"/>
                      <p:cNvPicPr>
                        <a:picLocks noChangeAspect="1" noChangeArrowheads="1"/>
                      </p:cNvPicPr>
                      <p:nvPr/>
                    </p:nvPicPr>
                    <p:blipFill>
                      <a:blip r:embed="rId15"/>
                      <a:srcRect/>
                      <a:stretch>
                        <a:fillRect/>
                      </a:stretch>
                    </p:blipFill>
                    <p:spPr bwMode="auto">
                      <a:xfrm>
                        <a:off x="7264400" y="5029201"/>
                        <a:ext cx="446088" cy="579437"/>
                      </a:xfrm>
                      <a:prstGeom prst="rect">
                        <a:avLst/>
                      </a:prstGeom>
                      <a:noFill/>
                      <a:ln>
                        <a:noFill/>
                      </a:ln>
                    </p:spPr>
                  </p:pic>
                </p:oleObj>
              </mc:Fallback>
            </mc:AlternateContent>
          </a:graphicData>
        </a:graphic>
      </p:graphicFrame>
      <p:sp>
        <p:nvSpPr>
          <p:cNvPr id="22" name="TextBox 21"/>
          <p:cNvSpPr txBox="1"/>
          <p:nvPr/>
        </p:nvSpPr>
        <p:spPr>
          <a:xfrm>
            <a:off x="8001000" y="5126037"/>
            <a:ext cx="2286000" cy="369332"/>
          </a:xfrm>
          <a:prstGeom prst="rect">
            <a:avLst/>
          </a:prstGeom>
          <a:noFill/>
        </p:spPr>
        <p:txBody>
          <a:bodyPr wrap="square" rtlCol="0">
            <a:spAutoFit/>
          </a:bodyPr>
          <a:lstStyle/>
          <a:p>
            <a:r>
              <a:rPr lang="it-IT" dirty="0"/>
              <a:t>Pole pitch</a:t>
            </a:r>
          </a:p>
        </p:txBody>
      </p:sp>
      <p:graphicFrame>
        <p:nvGraphicFramePr>
          <p:cNvPr id="23" name="Object 22"/>
          <p:cNvGraphicFramePr>
            <a:graphicFrameLocks noChangeAspect="1"/>
          </p:cNvGraphicFramePr>
          <p:nvPr>
            <p:extLst/>
          </p:nvPr>
        </p:nvGraphicFramePr>
        <p:xfrm>
          <a:off x="7307263" y="5907088"/>
          <a:ext cx="309562" cy="341313"/>
        </p:xfrm>
        <a:graphic>
          <a:graphicData uri="http://schemas.openxmlformats.org/presentationml/2006/ole">
            <mc:AlternateContent xmlns:mc="http://schemas.openxmlformats.org/markup-compatibility/2006">
              <mc:Choice xmlns:v="urn:schemas-microsoft-com:vml" Requires="v">
                <p:oleObj spid="_x0000_s1032" name="Equation" r:id="rId16" imgW="114120" imgH="126720" progId="Equation.3">
                  <p:embed/>
                </p:oleObj>
              </mc:Choice>
              <mc:Fallback>
                <p:oleObj name="Equation" r:id="rId16" imgW="114120" imgH="126720" progId="Equation.3">
                  <p:embed/>
                  <p:pic>
                    <p:nvPicPr>
                      <p:cNvPr id="23" name="Object 22"/>
                      <p:cNvPicPr>
                        <a:picLocks noChangeAspect="1" noChangeArrowheads="1"/>
                      </p:cNvPicPr>
                      <p:nvPr/>
                    </p:nvPicPr>
                    <p:blipFill>
                      <a:blip r:embed="rId17"/>
                      <a:srcRect/>
                      <a:stretch>
                        <a:fillRect/>
                      </a:stretch>
                    </p:blipFill>
                    <p:spPr bwMode="auto">
                      <a:xfrm>
                        <a:off x="7307263" y="5907088"/>
                        <a:ext cx="309562" cy="341313"/>
                      </a:xfrm>
                      <a:prstGeom prst="rect">
                        <a:avLst/>
                      </a:prstGeom>
                      <a:noFill/>
                      <a:ln>
                        <a:noFill/>
                      </a:ln>
                    </p:spPr>
                  </p:pic>
                </p:oleObj>
              </mc:Fallback>
            </mc:AlternateContent>
          </a:graphicData>
        </a:graphic>
      </p:graphicFrame>
      <p:sp>
        <p:nvSpPr>
          <p:cNvPr id="24" name="TextBox 23"/>
          <p:cNvSpPr txBox="1"/>
          <p:nvPr/>
        </p:nvSpPr>
        <p:spPr>
          <a:xfrm>
            <a:off x="7988300" y="5638800"/>
            <a:ext cx="2286000" cy="923330"/>
          </a:xfrm>
          <a:prstGeom prst="rect">
            <a:avLst/>
          </a:prstGeom>
          <a:noFill/>
        </p:spPr>
        <p:txBody>
          <a:bodyPr wrap="square" rtlCol="0">
            <a:spAutoFit/>
          </a:bodyPr>
          <a:lstStyle/>
          <a:p>
            <a:r>
              <a:rPr lang="it-IT" dirty="0"/>
              <a:t>Spatial coordinate along the mean air-gap circumference</a:t>
            </a:r>
          </a:p>
        </p:txBody>
      </p:sp>
      <p:sp>
        <p:nvSpPr>
          <p:cNvPr id="8" name="Rectangle 7"/>
          <p:cNvSpPr/>
          <p:nvPr/>
        </p:nvSpPr>
        <p:spPr>
          <a:xfrm>
            <a:off x="1828800" y="5638800"/>
            <a:ext cx="679994" cy="369332"/>
          </a:xfrm>
          <a:prstGeom prst="rect">
            <a:avLst/>
          </a:prstGeom>
        </p:spPr>
        <p:txBody>
          <a:bodyPr wrap="none">
            <a:spAutoFit/>
          </a:bodyPr>
          <a:lstStyle/>
          <a:p>
            <a:r>
              <a:rPr lang="it-IT" b="1" dirty="0"/>
              <a:t>Fig. 1</a:t>
            </a:r>
          </a:p>
        </p:txBody>
      </p:sp>
      <p:pic>
        <p:nvPicPr>
          <p:cNvPr id="2" name="Picture 1"/>
          <p:cNvPicPr>
            <a:picLocks noChangeAspect="1"/>
          </p:cNvPicPr>
          <p:nvPr/>
        </p:nvPicPr>
        <p:blipFill rotWithShape="1">
          <a:blip r:embed="rId18" cstate="print">
            <a:extLst>
              <a:ext uri="{28A0092B-C50C-407E-A947-70E740481C1C}">
                <a14:useLocalDpi xmlns:a14="http://schemas.microsoft.com/office/drawing/2010/main" val="0"/>
              </a:ext>
            </a:extLst>
          </a:blip>
          <a:srcRect t="17268"/>
          <a:stretch/>
        </p:blipFill>
        <p:spPr>
          <a:xfrm>
            <a:off x="1524000" y="6449964"/>
            <a:ext cx="1621536" cy="408037"/>
          </a:xfrm>
          <a:prstGeom prst="rect">
            <a:avLst/>
          </a:prstGeom>
        </p:spPr>
      </p:pic>
    </p:spTree>
    <p:extLst>
      <p:ext uri="{BB962C8B-B14F-4D97-AF65-F5344CB8AC3E}">
        <p14:creationId xmlns:p14="http://schemas.microsoft.com/office/powerpoint/2010/main" val="692946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graphicFrame>
        <p:nvGraphicFramePr>
          <p:cNvPr id="5" name="Object 4"/>
          <p:cNvGraphicFramePr>
            <a:graphicFrameLocks noChangeAspect="1"/>
          </p:cNvGraphicFramePr>
          <p:nvPr>
            <p:extLst/>
          </p:nvPr>
        </p:nvGraphicFramePr>
        <p:xfrm>
          <a:off x="1690689" y="152401"/>
          <a:ext cx="8447087" cy="835025"/>
        </p:xfrm>
        <a:graphic>
          <a:graphicData uri="http://schemas.openxmlformats.org/presentationml/2006/ole">
            <mc:AlternateContent xmlns:mc="http://schemas.openxmlformats.org/markup-compatibility/2006">
              <mc:Choice xmlns:v="urn:schemas-microsoft-com:vml" Requires="v">
                <p:oleObj spid="_x0000_s9218" name="Equation" r:id="rId3" imgW="3822480" imgH="380880" progId="Equation.3">
                  <p:embed/>
                </p:oleObj>
              </mc:Choice>
              <mc:Fallback>
                <p:oleObj name="Equation" r:id="rId3" imgW="3822480" imgH="380880" progId="Equation.3">
                  <p:embed/>
                  <p:pic>
                    <p:nvPicPr>
                      <p:cNvPr id="5" name="Object 4"/>
                      <p:cNvPicPr>
                        <a:picLocks noChangeAspect="1" noChangeArrowheads="1"/>
                      </p:cNvPicPr>
                      <p:nvPr/>
                    </p:nvPicPr>
                    <p:blipFill>
                      <a:blip r:embed="rId4"/>
                      <a:srcRect/>
                      <a:stretch>
                        <a:fillRect/>
                      </a:stretch>
                    </p:blipFill>
                    <p:spPr bwMode="auto">
                      <a:xfrm>
                        <a:off x="1690689" y="152401"/>
                        <a:ext cx="8447087" cy="835025"/>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Box 5"/>
          <p:cNvSpPr txBox="1"/>
          <p:nvPr/>
        </p:nvSpPr>
        <p:spPr>
          <a:xfrm>
            <a:off x="9525000" y="1066800"/>
            <a:ext cx="647700" cy="369332"/>
          </a:xfrm>
          <a:prstGeom prst="rect">
            <a:avLst/>
          </a:prstGeom>
          <a:noFill/>
        </p:spPr>
        <p:txBody>
          <a:bodyPr wrap="square" rtlCol="0">
            <a:spAutoFit/>
          </a:bodyPr>
          <a:lstStyle/>
          <a:p>
            <a:r>
              <a:rPr lang="it-IT" dirty="0"/>
              <a:t>(23)</a:t>
            </a:r>
          </a:p>
        </p:txBody>
      </p:sp>
      <p:sp>
        <p:nvSpPr>
          <p:cNvPr id="7" name="TextBox 6"/>
          <p:cNvSpPr txBox="1"/>
          <p:nvPr/>
        </p:nvSpPr>
        <p:spPr>
          <a:xfrm>
            <a:off x="1676400" y="1304330"/>
            <a:ext cx="8382000" cy="369332"/>
          </a:xfrm>
          <a:prstGeom prst="rect">
            <a:avLst/>
          </a:prstGeom>
          <a:noFill/>
        </p:spPr>
        <p:txBody>
          <a:bodyPr wrap="square" rtlCol="0">
            <a:spAutoFit/>
          </a:bodyPr>
          <a:lstStyle/>
          <a:p>
            <a:r>
              <a:rPr lang="it-IT" dirty="0"/>
              <a:t>EMF in a phase (rms value), during operation at frequency </a:t>
            </a:r>
            <a:r>
              <a:rPr lang="it-IT" i="1" dirty="0"/>
              <a:t>f</a:t>
            </a:r>
            <a:r>
              <a:rPr lang="it-IT" dirty="0"/>
              <a:t>.</a:t>
            </a:r>
            <a:endParaRPr lang="it-IT" u="sng" dirty="0"/>
          </a:p>
        </p:txBody>
      </p:sp>
      <p:graphicFrame>
        <p:nvGraphicFramePr>
          <p:cNvPr id="9" name="Object 8"/>
          <p:cNvGraphicFramePr>
            <a:graphicFrameLocks noChangeAspect="1"/>
          </p:cNvGraphicFramePr>
          <p:nvPr>
            <p:extLst/>
          </p:nvPr>
        </p:nvGraphicFramePr>
        <p:xfrm>
          <a:off x="2133601" y="1746767"/>
          <a:ext cx="309563" cy="417513"/>
        </p:xfrm>
        <a:graphic>
          <a:graphicData uri="http://schemas.openxmlformats.org/presentationml/2006/ole">
            <mc:AlternateContent xmlns:mc="http://schemas.openxmlformats.org/markup-compatibility/2006">
              <mc:Choice xmlns:v="urn:schemas-microsoft-com:vml" Requires="v">
                <p:oleObj spid="_x0000_s9219" name="Equation" r:id="rId5" imgW="139680" imgH="190440" progId="Equation.3">
                  <p:embed/>
                </p:oleObj>
              </mc:Choice>
              <mc:Fallback>
                <p:oleObj name="Equation" r:id="rId5" imgW="139680" imgH="190440" progId="Equation.3">
                  <p:embed/>
                  <p:pic>
                    <p:nvPicPr>
                      <p:cNvPr id="9" name="Object 8"/>
                      <p:cNvPicPr>
                        <a:picLocks noChangeAspect="1" noChangeArrowheads="1"/>
                      </p:cNvPicPr>
                      <p:nvPr/>
                    </p:nvPicPr>
                    <p:blipFill>
                      <a:blip r:embed="rId6"/>
                      <a:srcRect/>
                      <a:stretch>
                        <a:fillRect/>
                      </a:stretch>
                    </p:blipFill>
                    <p:spPr bwMode="auto">
                      <a:xfrm>
                        <a:off x="2133601" y="1746767"/>
                        <a:ext cx="309563" cy="41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 name="TextBox 9"/>
          <p:cNvSpPr txBox="1"/>
          <p:nvPr/>
        </p:nvSpPr>
        <p:spPr>
          <a:xfrm>
            <a:off x="3048000" y="1746766"/>
            <a:ext cx="1854200" cy="369332"/>
          </a:xfrm>
          <a:prstGeom prst="rect">
            <a:avLst/>
          </a:prstGeom>
          <a:noFill/>
        </p:spPr>
        <p:txBody>
          <a:bodyPr wrap="square" rtlCol="0">
            <a:spAutoFit/>
          </a:bodyPr>
          <a:lstStyle/>
          <a:p>
            <a:r>
              <a:rPr lang="it-IT" dirty="0"/>
              <a:t>Stator frequency</a:t>
            </a:r>
            <a:endParaRPr lang="it-IT" u="sng" dirty="0"/>
          </a:p>
        </p:txBody>
      </p:sp>
      <p:graphicFrame>
        <p:nvGraphicFramePr>
          <p:cNvPr id="11" name="Object 10"/>
          <p:cNvGraphicFramePr>
            <a:graphicFrameLocks noChangeAspect="1"/>
          </p:cNvGraphicFramePr>
          <p:nvPr>
            <p:extLst/>
          </p:nvPr>
        </p:nvGraphicFramePr>
        <p:xfrm>
          <a:off x="2020889" y="2097088"/>
          <a:ext cx="534987" cy="417513"/>
        </p:xfrm>
        <a:graphic>
          <a:graphicData uri="http://schemas.openxmlformats.org/presentationml/2006/ole">
            <mc:AlternateContent xmlns:mc="http://schemas.openxmlformats.org/markup-compatibility/2006">
              <mc:Choice xmlns:v="urn:schemas-microsoft-com:vml" Requires="v">
                <p:oleObj spid="_x0000_s9220" name="Equation" r:id="rId7" imgW="241200" imgH="190440" progId="Equation.3">
                  <p:embed/>
                </p:oleObj>
              </mc:Choice>
              <mc:Fallback>
                <p:oleObj name="Equation" r:id="rId7" imgW="241200" imgH="190440" progId="Equation.3">
                  <p:embed/>
                  <p:pic>
                    <p:nvPicPr>
                      <p:cNvPr id="11" name="Object 10"/>
                      <p:cNvPicPr>
                        <a:picLocks noChangeAspect="1" noChangeArrowheads="1"/>
                      </p:cNvPicPr>
                      <p:nvPr/>
                    </p:nvPicPr>
                    <p:blipFill>
                      <a:blip r:embed="rId8"/>
                      <a:srcRect/>
                      <a:stretch>
                        <a:fillRect/>
                      </a:stretch>
                    </p:blipFill>
                    <p:spPr bwMode="auto">
                      <a:xfrm>
                        <a:off x="2020889" y="2097088"/>
                        <a:ext cx="534987" cy="41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TextBox 11"/>
          <p:cNvSpPr txBox="1"/>
          <p:nvPr/>
        </p:nvSpPr>
        <p:spPr>
          <a:xfrm>
            <a:off x="3022600" y="2097087"/>
            <a:ext cx="7340600" cy="369332"/>
          </a:xfrm>
          <a:prstGeom prst="rect">
            <a:avLst/>
          </a:prstGeom>
          <a:noFill/>
        </p:spPr>
        <p:txBody>
          <a:bodyPr wrap="square" rtlCol="0">
            <a:spAutoFit/>
          </a:bodyPr>
          <a:lstStyle/>
          <a:p>
            <a:r>
              <a:rPr lang="it-IT" dirty="0"/>
              <a:t>Stator </a:t>
            </a:r>
            <a:r>
              <a:rPr lang="it-IT" u="sng" dirty="0"/>
              <a:t>angular frequency</a:t>
            </a:r>
            <a:r>
              <a:rPr lang="it-IT" dirty="0"/>
              <a:t> or </a:t>
            </a:r>
            <a:r>
              <a:rPr lang="it-IT" u="sng" dirty="0"/>
              <a:t>electrical speed</a:t>
            </a:r>
            <a:r>
              <a:rPr lang="it-IT" dirty="0"/>
              <a:t> of the rotating magnetic field</a:t>
            </a:r>
            <a:endParaRPr lang="it-IT" u="sng" dirty="0"/>
          </a:p>
        </p:txBody>
      </p:sp>
      <p:sp>
        <p:nvSpPr>
          <p:cNvPr id="13" name="TextBox 12"/>
          <p:cNvSpPr txBox="1"/>
          <p:nvPr/>
        </p:nvSpPr>
        <p:spPr>
          <a:xfrm>
            <a:off x="1651000" y="2667001"/>
            <a:ext cx="8382000" cy="646331"/>
          </a:xfrm>
          <a:prstGeom prst="rect">
            <a:avLst/>
          </a:prstGeom>
          <a:noFill/>
        </p:spPr>
        <p:txBody>
          <a:bodyPr wrap="square" rtlCol="0">
            <a:spAutoFit/>
          </a:bodyPr>
          <a:lstStyle/>
          <a:p>
            <a:r>
              <a:rPr lang="it-IT" dirty="0"/>
              <a:t>In (23), the coefficient 1/</a:t>
            </a:r>
            <a:r>
              <a:rPr lang="it-IT" dirty="0">
                <a:latin typeface="Mathcad UniMath"/>
              </a:rPr>
              <a:t>√2 </a:t>
            </a:r>
            <a:r>
              <a:rPr lang="it-IT" dirty="0"/>
              <a:t>has been used because the EMF is an rms value, while the flux linkage is a peak value.</a:t>
            </a:r>
            <a:endParaRPr lang="it-IT" u="sng" dirty="0"/>
          </a:p>
        </p:txBody>
      </p:sp>
      <p:pic>
        <p:nvPicPr>
          <p:cNvPr id="14" name="Picture 13"/>
          <p:cNvPicPr>
            <a:picLocks noChangeAspect="1"/>
          </p:cNvPicPr>
          <p:nvPr/>
        </p:nvPicPr>
        <p:blipFill rotWithShape="1">
          <a:blip r:embed="rId9" cstate="print">
            <a:extLst>
              <a:ext uri="{28A0092B-C50C-407E-A947-70E740481C1C}">
                <a14:useLocalDpi xmlns:a14="http://schemas.microsoft.com/office/drawing/2010/main" val="0"/>
              </a:ext>
            </a:extLst>
          </a:blip>
          <a:srcRect t="17268"/>
          <a:stretch/>
        </p:blipFill>
        <p:spPr>
          <a:xfrm>
            <a:off x="1524000" y="6449964"/>
            <a:ext cx="1621536" cy="408037"/>
          </a:xfrm>
          <a:prstGeom prst="rect">
            <a:avLst/>
          </a:prstGeom>
        </p:spPr>
      </p:pic>
    </p:spTree>
    <p:extLst>
      <p:ext uri="{BB962C8B-B14F-4D97-AF65-F5344CB8AC3E}">
        <p14:creationId xmlns:p14="http://schemas.microsoft.com/office/powerpoint/2010/main" val="360488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
        <p:nvSpPr>
          <p:cNvPr id="5" name="Rectangle 4"/>
          <p:cNvSpPr/>
          <p:nvPr/>
        </p:nvSpPr>
        <p:spPr>
          <a:xfrm>
            <a:off x="1828800" y="1032"/>
            <a:ext cx="8458200" cy="523220"/>
          </a:xfrm>
          <a:prstGeom prst="rect">
            <a:avLst/>
          </a:prstGeom>
        </p:spPr>
        <p:txBody>
          <a:bodyPr wrap="square">
            <a:spAutoFit/>
          </a:bodyPr>
          <a:lstStyle/>
          <a:p>
            <a:pPr algn="ctr"/>
            <a:r>
              <a:rPr lang="it-IT" sz="2800" b="1" u="sng" dirty="0">
                <a:solidFill>
                  <a:srgbClr val="00B0F0"/>
                </a:solidFill>
              </a:rPr>
              <a:t>Electrical loading and the air-gap surface thermal load</a:t>
            </a:r>
          </a:p>
        </p:txBody>
      </p:sp>
      <p:sp>
        <p:nvSpPr>
          <p:cNvPr id="6" name="TextBox 5"/>
          <p:cNvSpPr txBox="1"/>
          <p:nvPr/>
        </p:nvSpPr>
        <p:spPr>
          <a:xfrm>
            <a:off x="1803400" y="609601"/>
            <a:ext cx="8712200" cy="646331"/>
          </a:xfrm>
          <a:prstGeom prst="rect">
            <a:avLst/>
          </a:prstGeom>
          <a:noFill/>
        </p:spPr>
        <p:txBody>
          <a:bodyPr wrap="square" rtlCol="0">
            <a:spAutoFit/>
          </a:bodyPr>
          <a:lstStyle/>
          <a:p>
            <a:r>
              <a:rPr lang="it-IT" dirty="0"/>
              <a:t>The electrical loading </a:t>
            </a:r>
            <a:r>
              <a:rPr lang="it-IT" i="1" dirty="0"/>
              <a:t>A</a:t>
            </a:r>
            <a:r>
              <a:rPr lang="it-IT" i="1" baseline="-25000" dirty="0"/>
              <a:t>i</a:t>
            </a:r>
            <a:r>
              <a:rPr lang="it-IT" dirty="0"/>
              <a:t> is defined as the linear current density along the stator circumference, or, in symbols:</a:t>
            </a:r>
            <a:endParaRPr lang="it-IT" u="sng" dirty="0"/>
          </a:p>
        </p:txBody>
      </p:sp>
      <p:graphicFrame>
        <p:nvGraphicFramePr>
          <p:cNvPr id="7" name="Object 6"/>
          <p:cNvGraphicFramePr>
            <a:graphicFrameLocks noChangeAspect="1"/>
          </p:cNvGraphicFramePr>
          <p:nvPr>
            <p:extLst/>
          </p:nvPr>
        </p:nvGraphicFramePr>
        <p:xfrm>
          <a:off x="1981201" y="1255932"/>
          <a:ext cx="1096963" cy="777875"/>
        </p:xfrm>
        <a:graphic>
          <a:graphicData uri="http://schemas.openxmlformats.org/presentationml/2006/ole">
            <mc:AlternateContent xmlns:mc="http://schemas.openxmlformats.org/markup-compatibility/2006">
              <mc:Choice xmlns:v="urn:schemas-microsoft-com:vml" Requires="v">
                <p:oleObj spid="_x0000_s10242" name="Equation" r:id="rId3" imgW="495000" imgH="355320" progId="Equation.3">
                  <p:embed/>
                </p:oleObj>
              </mc:Choice>
              <mc:Fallback>
                <p:oleObj name="Equation" r:id="rId3" imgW="495000" imgH="355320" progId="Equation.3">
                  <p:embed/>
                  <p:pic>
                    <p:nvPicPr>
                      <p:cNvPr id="7" name="Object 6"/>
                      <p:cNvPicPr>
                        <a:picLocks noChangeAspect="1" noChangeArrowheads="1"/>
                      </p:cNvPicPr>
                      <p:nvPr/>
                    </p:nvPicPr>
                    <p:blipFill>
                      <a:blip r:embed="rId4"/>
                      <a:srcRect/>
                      <a:stretch>
                        <a:fillRect/>
                      </a:stretch>
                    </p:blipFill>
                    <p:spPr bwMode="auto">
                      <a:xfrm>
                        <a:off x="1981201" y="1255932"/>
                        <a:ext cx="1096963"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3657600" y="1429266"/>
            <a:ext cx="647700" cy="369332"/>
          </a:xfrm>
          <a:prstGeom prst="rect">
            <a:avLst/>
          </a:prstGeom>
          <a:noFill/>
        </p:spPr>
        <p:txBody>
          <a:bodyPr wrap="square" rtlCol="0">
            <a:spAutoFit/>
          </a:bodyPr>
          <a:lstStyle/>
          <a:p>
            <a:r>
              <a:rPr lang="it-IT" dirty="0"/>
              <a:t>(24)</a:t>
            </a:r>
          </a:p>
        </p:txBody>
      </p:sp>
      <p:sp>
        <p:nvSpPr>
          <p:cNvPr id="9" name="TextBox 8"/>
          <p:cNvSpPr txBox="1"/>
          <p:nvPr/>
        </p:nvSpPr>
        <p:spPr>
          <a:xfrm>
            <a:off x="1803400" y="1981200"/>
            <a:ext cx="8712200" cy="923330"/>
          </a:xfrm>
          <a:prstGeom prst="rect">
            <a:avLst/>
          </a:prstGeom>
          <a:noFill/>
        </p:spPr>
        <p:txBody>
          <a:bodyPr wrap="square" rtlCol="0">
            <a:spAutoFit/>
          </a:bodyPr>
          <a:lstStyle/>
          <a:p>
            <a:r>
              <a:rPr lang="it-IT" dirty="0"/>
              <a:t>where </a:t>
            </a:r>
            <a:r>
              <a:rPr lang="it-IT" i="1" dirty="0"/>
              <a:t>I</a:t>
            </a:r>
            <a:r>
              <a:rPr lang="it-IT" i="1" baseline="-25000" dirty="0"/>
              <a:t>tot</a:t>
            </a:r>
            <a:r>
              <a:rPr lang="it-IT" dirty="0"/>
              <a:t> is the total rms current distributed around the stator circumference and </a:t>
            </a:r>
            <a:r>
              <a:rPr lang="it-IT" i="1" dirty="0"/>
              <a:t>D</a:t>
            </a:r>
            <a:r>
              <a:rPr lang="it-IT" dirty="0"/>
              <a:t> is the air gap mean diameter. To find the expression for A</a:t>
            </a:r>
            <a:r>
              <a:rPr lang="it-IT" baseline="-25000" dirty="0"/>
              <a:t>i</a:t>
            </a:r>
            <a:r>
              <a:rPr lang="it-IT" dirty="0"/>
              <a:t>, we can observe that each turn of a phase carries an rms current:</a:t>
            </a:r>
            <a:endParaRPr lang="it-IT" u="sng" dirty="0"/>
          </a:p>
        </p:txBody>
      </p:sp>
      <p:graphicFrame>
        <p:nvGraphicFramePr>
          <p:cNvPr id="10" name="Object 9"/>
          <p:cNvGraphicFramePr>
            <a:graphicFrameLocks noChangeAspect="1"/>
          </p:cNvGraphicFramePr>
          <p:nvPr>
            <p:extLst/>
          </p:nvPr>
        </p:nvGraphicFramePr>
        <p:xfrm>
          <a:off x="1868489" y="2930526"/>
          <a:ext cx="1068387" cy="777875"/>
        </p:xfrm>
        <a:graphic>
          <a:graphicData uri="http://schemas.openxmlformats.org/presentationml/2006/ole">
            <mc:AlternateContent xmlns:mc="http://schemas.openxmlformats.org/markup-compatibility/2006">
              <mc:Choice xmlns:v="urn:schemas-microsoft-com:vml" Requires="v">
                <p:oleObj spid="_x0000_s10243" name="Equation" r:id="rId5" imgW="482400" imgH="355320" progId="Equation.3">
                  <p:embed/>
                </p:oleObj>
              </mc:Choice>
              <mc:Fallback>
                <p:oleObj name="Equation" r:id="rId5" imgW="482400" imgH="355320" progId="Equation.3">
                  <p:embed/>
                  <p:pic>
                    <p:nvPicPr>
                      <p:cNvPr id="10" name="Object 9"/>
                      <p:cNvPicPr>
                        <a:picLocks noChangeAspect="1" noChangeArrowheads="1"/>
                      </p:cNvPicPr>
                      <p:nvPr/>
                    </p:nvPicPr>
                    <p:blipFill>
                      <a:blip r:embed="rId6"/>
                      <a:srcRect/>
                      <a:stretch>
                        <a:fillRect/>
                      </a:stretch>
                    </p:blipFill>
                    <p:spPr bwMode="auto">
                      <a:xfrm>
                        <a:off x="1868489" y="2930526"/>
                        <a:ext cx="1068387"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TextBox 10"/>
          <p:cNvSpPr txBox="1"/>
          <p:nvPr/>
        </p:nvSpPr>
        <p:spPr>
          <a:xfrm>
            <a:off x="3333750" y="3124200"/>
            <a:ext cx="647700" cy="369332"/>
          </a:xfrm>
          <a:prstGeom prst="rect">
            <a:avLst/>
          </a:prstGeom>
          <a:noFill/>
        </p:spPr>
        <p:txBody>
          <a:bodyPr wrap="square" rtlCol="0">
            <a:spAutoFit/>
          </a:bodyPr>
          <a:lstStyle/>
          <a:p>
            <a:r>
              <a:rPr lang="it-IT" dirty="0"/>
              <a:t>(25)</a:t>
            </a:r>
          </a:p>
        </p:txBody>
      </p:sp>
      <p:graphicFrame>
        <p:nvGraphicFramePr>
          <p:cNvPr id="15" name="Object 14"/>
          <p:cNvGraphicFramePr>
            <a:graphicFrameLocks noChangeAspect="1"/>
          </p:cNvGraphicFramePr>
          <p:nvPr>
            <p:extLst/>
          </p:nvPr>
        </p:nvGraphicFramePr>
        <p:xfrm>
          <a:off x="5918200" y="2904530"/>
          <a:ext cx="254000" cy="304800"/>
        </p:xfrm>
        <a:graphic>
          <a:graphicData uri="http://schemas.openxmlformats.org/presentationml/2006/ole">
            <mc:AlternateContent xmlns:mc="http://schemas.openxmlformats.org/markup-compatibility/2006">
              <mc:Choice xmlns:v="urn:schemas-microsoft-com:vml" Requires="v">
                <p:oleObj spid="_x0000_s10244" name="Equation" r:id="rId7" imgW="114120" imgH="139680" progId="Equation.3">
                  <p:embed/>
                </p:oleObj>
              </mc:Choice>
              <mc:Fallback>
                <p:oleObj name="Equation" r:id="rId7" imgW="114120" imgH="139680" progId="Equation.3">
                  <p:embed/>
                  <p:pic>
                    <p:nvPicPr>
                      <p:cNvPr id="15" name="Object 14"/>
                      <p:cNvPicPr>
                        <a:picLocks noChangeAspect="1" noChangeArrowheads="1"/>
                      </p:cNvPicPr>
                      <p:nvPr/>
                    </p:nvPicPr>
                    <p:blipFill>
                      <a:blip r:embed="rId8"/>
                      <a:srcRect/>
                      <a:stretch>
                        <a:fillRect/>
                      </a:stretch>
                    </p:blipFill>
                    <p:spPr bwMode="auto">
                      <a:xfrm>
                        <a:off x="5918200" y="2904530"/>
                        <a:ext cx="254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 name="Rectangle 15"/>
          <p:cNvSpPr/>
          <p:nvPr/>
        </p:nvSpPr>
        <p:spPr>
          <a:xfrm>
            <a:off x="6325390" y="2875002"/>
            <a:ext cx="4190210" cy="369332"/>
          </a:xfrm>
          <a:prstGeom prst="rect">
            <a:avLst/>
          </a:prstGeom>
        </p:spPr>
        <p:txBody>
          <a:bodyPr wrap="square">
            <a:spAutoFit/>
          </a:bodyPr>
          <a:lstStyle/>
          <a:p>
            <a:r>
              <a:rPr lang="it-IT" dirty="0"/>
              <a:t>Phase rms currnet</a:t>
            </a:r>
          </a:p>
        </p:txBody>
      </p:sp>
      <p:graphicFrame>
        <p:nvGraphicFramePr>
          <p:cNvPr id="17" name="Object 16"/>
          <p:cNvGraphicFramePr>
            <a:graphicFrameLocks noChangeAspect="1"/>
          </p:cNvGraphicFramePr>
          <p:nvPr>
            <p:extLst/>
          </p:nvPr>
        </p:nvGraphicFramePr>
        <p:xfrm>
          <a:off x="5930900" y="3257035"/>
          <a:ext cx="254000" cy="360363"/>
        </p:xfrm>
        <a:graphic>
          <a:graphicData uri="http://schemas.openxmlformats.org/presentationml/2006/ole">
            <mc:AlternateContent xmlns:mc="http://schemas.openxmlformats.org/markup-compatibility/2006">
              <mc:Choice xmlns:v="urn:schemas-microsoft-com:vml" Requires="v">
                <p:oleObj spid="_x0000_s10245" name="Equation" r:id="rId9" imgW="114120" imgH="164880" progId="Equation.3">
                  <p:embed/>
                </p:oleObj>
              </mc:Choice>
              <mc:Fallback>
                <p:oleObj name="Equation" r:id="rId9" imgW="114120" imgH="164880" progId="Equation.3">
                  <p:embed/>
                  <p:pic>
                    <p:nvPicPr>
                      <p:cNvPr id="17" name="Object 16"/>
                      <p:cNvPicPr>
                        <a:picLocks noChangeAspect="1" noChangeArrowheads="1"/>
                      </p:cNvPicPr>
                      <p:nvPr/>
                    </p:nvPicPr>
                    <p:blipFill>
                      <a:blip r:embed="rId10"/>
                      <a:srcRect/>
                      <a:stretch>
                        <a:fillRect/>
                      </a:stretch>
                    </p:blipFill>
                    <p:spPr bwMode="auto">
                      <a:xfrm>
                        <a:off x="5930900" y="3257035"/>
                        <a:ext cx="2540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 name="Rectangle 17"/>
          <p:cNvSpPr/>
          <p:nvPr/>
        </p:nvSpPr>
        <p:spPr>
          <a:xfrm>
            <a:off x="6325390" y="3244334"/>
            <a:ext cx="4190210" cy="369332"/>
          </a:xfrm>
          <a:prstGeom prst="rect">
            <a:avLst/>
          </a:prstGeom>
        </p:spPr>
        <p:txBody>
          <a:bodyPr wrap="square">
            <a:spAutoFit/>
          </a:bodyPr>
          <a:lstStyle/>
          <a:p>
            <a:r>
              <a:rPr lang="it-IT" dirty="0"/>
              <a:t>Number of parallel branches per phase</a:t>
            </a:r>
          </a:p>
        </p:txBody>
      </p:sp>
      <p:sp>
        <p:nvSpPr>
          <p:cNvPr id="19" name="Rectangle 18"/>
          <p:cNvSpPr/>
          <p:nvPr/>
        </p:nvSpPr>
        <p:spPr>
          <a:xfrm>
            <a:off x="1676400" y="3810000"/>
            <a:ext cx="8432800" cy="369332"/>
          </a:xfrm>
          <a:prstGeom prst="rect">
            <a:avLst/>
          </a:prstGeom>
        </p:spPr>
        <p:txBody>
          <a:bodyPr wrap="square">
            <a:spAutoFit/>
          </a:bodyPr>
          <a:lstStyle/>
          <a:p>
            <a:r>
              <a:rPr lang="it-IT" dirty="0"/>
              <a:t>So the rms current flowing through each coil cross sectio is:</a:t>
            </a:r>
          </a:p>
        </p:txBody>
      </p:sp>
      <p:graphicFrame>
        <p:nvGraphicFramePr>
          <p:cNvPr id="20" name="Object 19"/>
          <p:cNvGraphicFramePr>
            <a:graphicFrameLocks noChangeAspect="1"/>
          </p:cNvGraphicFramePr>
          <p:nvPr>
            <p:extLst/>
          </p:nvPr>
        </p:nvGraphicFramePr>
        <p:xfrm>
          <a:off x="1814512" y="4179333"/>
          <a:ext cx="2643188" cy="777875"/>
        </p:xfrm>
        <a:graphic>
          <a:graphicData uri="http://schemas.openxmlformats.org/presentationml/2006/ole">
            <mc:AlternateContent xmlns:mc="http://schemas.openxmlformats.org/markup-compatibility/2006">
              <mc:Choice xmlns:v="urn:schemas-microsoft-com:vml" Requires="v">
                <p:oleObj spid="_x0000_s10246" name="Equation" r:id="rId11" imgW="1193760" imgH="355320" progId="Equation.3">
                  <p:embed/>
                </p:oleObj>
              </mc:Choice>
              <mc:Fallback>
                <p:oleObj name="Equation" r:id="rId11" imgW="1193760" imgH="355320" progId="Equation.3">
                  <p:embed/>
                  <p:pic>
                    <p:nvPicPr>
                      <p:cNvPr id="20" name="Object 19"/>
                      <p:cNvPicPr>
                        <a:picLocks noChangeAspect="1" noChangeArrowheads="1"/>
                      </p:cNvPicPr>
                      <p:nvPr/>
                    </p:nvPicPr>
                    <p:blipFill>
                      <a:blip r:embed="rId12"/>
                      <a:srcRect/>
                      <a:stretch>
                        <a:fillRect/>
                      </a:stretch>
                    </p:blipFill>
                    <p:spPr bwMode="auto">
                      <a:xfrm>
                        <a:off x="1814512" y="4179333"/>
                        <a:ext cx="2643188"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 name="TextBox 20"/>
          <p:cNvSpPr txBox="1"/>
          <p:nvPr/>
        </p:nvSpPr>
        <p:spPr>
          <a:xfrm>
            <a:off x="4610100" y="4343400"/>
            <a:ext cx="647700" cy="369332"/>
          </a:xfrm>
          <a:prstGeom prst="rect">
            <a:avLst/>
          </a:prstGeom>
          <a:noFill/>
        </p:spPr>
        <p:txBody>
          <a:bodyPr wrap="square" rtlCol="0">
            <a:spAutoFit/>
          </a:bodyPr>
          <a:lstStyle/>
          <a:p>
            <a:r>
              <a:rPr lang="it-IT" dirty="0"/>
              <a:t>(26)</a:t>
            </a:r>
          </a:p>
        </p:txBody>
      </p:sp>
      <p:graphicFrame>
        <p:nvGraphicFramePr>
          <p:cNvPr id="22" name="Object 21"/>
          <p:cNvGraphicFramePr>
            <a:graphicFrameLocks noChangeAspect="1"/>
          </p:cNvGraphicFramePr>
          <p:nvPr>
            <p:extLst/>
          </p:nvPr>
        </p:nvGraphicFramePr>
        <p:xfrm>
          <a:off x="5919788" y="4325939"/>
          <a:ext cx="481012" cy="415925"/>
        </p:xfrm>
        <a:graphic>
          <a:graphicData uri="http://schemas.openxmlformats.org/presentationml/2006/ole">
            <mc:AlternateContent xmlns:mc="http://schemas.openxmlformats.org/markup-compatibility/2006">
              <mc:Choice xmlns:v="urn:schemas-microsoft-com:vml" Requires="v">
                <p:oleObj spid="_x0000_s10247" name="Equation" r:id="rId13" imgW="215640" imgH="190440" progId="Equation.3">
                  <p:embed/>
                </p:oleObj>
              </mc:Choice>
              <mc:Fallback>
                <p:oleObj name="Equation" r:id="rId13" imgW="215640" imgH="190440" progId="Equation.3">
                  <p:embed/>
                  <p:pic>
                    <p:nvPicPr>
                      <p:cNvPr id="22" name="Object 21"/>
                      <p:cNvPicPr>
                        <a:picLocks noChangeAspect="1" noChangeArrowheads="1"/>
                      </p:cNvPicPr>
                      <p:nvPr/>
                    </p:nvPicPr>
                    <p:blipFill>
                      <a:blip r:embed="rId14"/>
                      <a:srcRect/>
                      <a:stretch>
                        <a:fillRect/>
                      </a:stretch>
                    </p:blipFill>
                    <p:spPr bwMode="auto">
                      <a:xfrm>
                        <a:off x="5919788" y="4325939"/>
                        <a:ext cx="481012"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3" name="Rectangle 22"/>
          <p:cNvSpPr/>
          <p:nvPr/>
        </p:nvSpPr>
        <p:spPr>
          <a:xfrm>
            <a:off x="6503190" y="4350266"/>
            <a:ext cx="4190210" cy="369332"/>
          </a:xfrm>
          <a:prstGeom prst="rect">
            <a:avLst/>
          </a:prstGeom>
        </p:spPr>
        <p:txBody>
          <a:bodyPr wrap="square">
            <a:spAutoFit/>
          </a:bodyPr>
          <a:lstStyle/>
          <a:p>
            <a:r>
              <a:rPr lang="it-IT" dirty="0"/>
              <a:t>Number of turns per coil</a:t>
            </a:r>
          </a:p>
        </p:txBody>
      </p:sp>
      <p:sp>
        <p:nvSpPr>
          <p:cNvPr id="24" name="Rectangle 23"/>
          <p:cNvSpPr/>
          <p:nvPr/>
        </p:nvSpPr>
        <p:spPr>
          <a:xfrm>
            <a:off x="1663700" y="4953000"/>
            <a:ext cx="8851900" cy="369332"/>
          </a:xfrm>
          <a:prstGeom prst="rect">
            <a:avLst/>
          </a:prstGeom>
        </p:spPr>
        <p:txBody>
          <a:bodyPr wrap="square">
            <a:spAutoFit/>
          </a:bodyPr>
          <a:lstStyle/>
          <a:p>
            <a:r>
              <a:rPr lang="it-IT" dirty="0"/>
              <a:t>The number of total coils in a dual-layer stator is </a:t>
            </a:r>
            <a:r>
              <a:rPr lang="it-IT" i="1" dirty="0"/>
              <a:t>Z</a:t>
            </a:r>
            <a:r>
              <a:rPr lang="it-IT" dirty="0"/>
              <a:t>; in each slot we have two coil sides so:</a:t>
            </a:r>
          </a:p>
        </p:txBody>
      </p:sp>
      <p:graphicFrame>
        <p:nvGraphicFramePr>
          <p:cNvPr id="25" name="Object 24"/>
          <p:cNvGraphicFramePr>
            <a:graphicFrameLocks noChangeAspect="1"/>
          </p:cNvGraphicFramePr>
          <p:nvPr>
            <p:extLst/>
          </p:nvPr>
        </p:nvGraphicFramePr>
        <p:xfrm>
          <a:off x="1887538" y="5278439"/>
          <a:ext cx="3065462" cy="777875"/>
        </p:xfrm>
        <a:graphic>
          <a:graphicData uri="http://schemas.openxmlformats.org/presentationml/2006/ole">
            <mc:AlternateContent xmlns:mc="http://schemas.openxmlformats.org/markup-compatibility/2006">
              <mc:Choice xmlns:v="urn:schemas-microsoft-com:vml" Requires="v">
                <p:oleObj spid="_x0000_s10248" name="Equation" r:id="rId15" imgW="1384200" imgH="355320" progId="Equation.3">
                  <p:embed/>
                </p:oleObj>
              </mc:Choice>
              <mc:Fallback>
                <p:oleObj name="Equation" r:id="rId15" imgW="1384200" imgH="355320" progId="Equation.3">
                  <p:embed/>
                  <p:pic>
                    <p:nvPicPr>
                      <p:cNvPr id="25" name="Object 24"/>
                      <p:cNvPicPr>
                        <a:picLocks noChangeAspect="1" noChangeArrowheads="1"/>
                      </p:cNvPicPr>
                      <p:nvPr/>
                    </p:nvPicPr>
                    <p:blipFill>
                      <a:blip r:embed="rId16"/>
                      <a:srcRect/>
                      <a:stretch>
                        <a:fillRect/>
                      </a:stretch>
                    </p:blipFill>
                    <p:spPr bwMode="auto">
                      <a:xfrm>
                        <a:off x="1887538" y="5278439"/>
                        <a:ext cx="3065462"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 name="TextBox 25"/>
          <p:cNvSpPr txBox="1"/>
          <p:nvPr/>
        </p:nvSpPr>
        <p:spPr>
          <a:xfrm>
            <a:off x="4991100" y="5486400"/>
            <a:ext cx="647700" cy="369332"/>
          </a:xfrm>
          <a:prstGeom prst="rect">
            <a:avLst/>
          </a:prstGeom>
          <a:noFill/>
        </p:spPr>
        <p:txBody>
          <a:bodyPr wrap="square" rtlCol="0">
            <a:spAutoFit/>
          </a:bodyPr>
          <a:lstStyle/>
          <a:p>
            <a:r>
              <a:rPr lang="it-IT" dirty="0"/>
              <a:t>(27)</a:t>
            </a:r>
          </a:p>
        </p:txBody>
      </p:sp>
      <p:graphicFrame>
        <p:nvGraphicFramePr>
          <p:cNvPr id="27" name="Object 26"/>
          <p:cNvGraphicFramePr>
            <a:graphicFrameLocks noChangeAspect="1"/>
          </p:cNvGraphicFramePr>
          <p:nvPr>
            <p:extLst/>
          </p:nvPr>
        </p:nvGraphicFramePr>
        <p:xfrm>
          <a:off x="6503190" y="5500132"/>
          <a:ext cx="278610" cy="278610"/>
        </p:xfrm>
        <a:graphic>
          <a:graphicData uri="http://schemas.openxmlformats.org/presentationml/2006/ole">
            <mc:AlternateContent xmlns:mc="http://schemas.openxmlformats.org/markup-compatibility/2006">
              <mc:Choice xmlns:v="urn:schemas-microsoft-com:vml" Requires="v">
                <p:oleObj spid="_x0000_s10249" name="Equation" r:id="rId17" imgW="139680" imgH="139680" progId="Equation.3">
                  <p:embed/>
                </p:oleObj>
              </mc:Choice>
              <mc:Fallback>
                <p:oleObj name="Equation" r:id="rId17" imgW="139680" imgH="139680" progId="Equation.3">
                  <p:embed/>
                  <p:pic>
                    <p:nvPicPr>
                      <p:cNvPr id="27" name="Object 26"/>
                      <p:cNvPicPr/>
                      <p:nvPr/>
                    </p:nvPicPr>
                    <p:blipFill>
                      <a:blip r:embed="rId18"/>
                      <a:stretch>
                        <a:fillRect/>
                      </a:stretch>
                    </p:blipFill>
                    <p:spPr>
                      <a:xfrm>
                        <a:off x="6503190" y="5500132"/>
                        <a:ext cx="278610" cy="278610"/>
                      </a:xfrm>
                      <a:prstGeom prst="rect">
                        <a:avLst/>
                      </a:prstGeom>
                    </p:spPr>
                  </p:pic>
                </p:oleObj>
              </mc:Fallback>
            </mc:AlternateContent>
          </a:graphicData>
        </a:graphic>
      </p:graphicFrame>
      <p:sp>
        <p:nvSpPr>
          <p:cNvPr id="28" name="Rectangle 27"/>
          <p:cNvSpPr/>
          <p:nvPr/>
        </p:nvSpPr>
        <p:spPr>
          <a:xfrm>
            <a:off x="6858000" y="5487432"/>
            <a:ext cx="1905000" cy="369332"/>
          </a:xfrm>
          <a:prstGeom prst="rect">
            <a:avLst/>
          </a:prstGeom>
        </p:spPr>
        <p:txBody>
          <a:bodyPr wrap="square">
            <a:spAutoFit/>
          </a:bodyPr>
          <a:lstStyle/>
          <a:p>
            <a:r>
              <a:rPr lang="it-IT" dirty="0"/>
              <a:t>Number of slots</a:t>
            </a:r>
          </a:p>
        </p:txBody>
      </p:sp>
      <p:sp>
        <p:nvSpPr>
          <p:cNvPr id="29" name="Rectangle 28"/>
          <p:cNvSpPr/>
          <p:nvPr/>
        </p:nvSpPr>
        <p:spPr>
          <a:xfrm>
            <a:off x="1676400" y="6096000"/>
            <a:ext cx="8432800" cy="369332"/>
          </a:xfrm>
          <a:prstGeom prst="rect">
            <a:avLst/>
          </a:prstGeom>
        </p:spPr>
        <p:txBody>
          <a:bodyPr wrap="square">
            <a:spAutoFit/>
          </a:bodyPr>
          <a:lstStyle/>
          <a:p>
            <a:r>
              <a:rPr lang="it-IT" dirty="0"/>
              <a:t>Using (19) we can re-write (27) as follows:</a:t>
            </a:r>
          </a:p>
        </p:txBody>
      </p:sp>
      <p:pic>
        <p:nvPicPr>
          <p:cNvPr id="30" name="Picture 29"/>
          <p:cNvPicPr>
            <a:picLocks noChangeAspect="1"/>
          </p:cNvPicPr>
          <p:nvPr/>
        </p:nvPicPr>
        <p:blipFill rotWithShape="1">
          <a:blip r:embed="rId19" cstate="print">
            <a:extLst>
              <a:ext uri="{28A0092B-C50C-407E-A947-70E740481C1C}">
                <a14:useLocalDpi xmlns:a14="http://schemas.microsoft.com/office/drawing/2010/main" val="0"/>
              </a:ext>
            </a:extLst>
          </a:blip>
          <a:srcRect t="17268"/>
          <a:stretch/>
        </p:blipFill>
        <p:spPr>
          <a:xfrm>
            <a:off x="1524000" y="6449964"/>
            <a:ext cx="1621536" cy="408037"/>
          </a:xfrm>
          <a:prstGeom prst="rect">
            <a:avLst/>
          </a:prstGeom>
        </p:spPr>
      </p:pic>
    </p:spTree>
    <p:extLst>
      <p:ext uri="{BB962C8B-B14F-4D97-AF65-F5344CB8AC3E}">
        <p14:creationId xmlns:p14="http://schemas.microsoft.com/office/powerpoint/2010/main" val="4234955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p:cNvPicPr>
            <a:picLocks noChangeAspect="1"/>
          </p:cNvPicPr>
          <p:nvPr/>
        </p:nvPicPr>
        <p:blipFill rotWithShape="1">
          <a:blip r:embed="rId3" cstate="print">
            <a:extLst>
              <a:ext uri="{28A0092B-C50C-407E-A947-70E740481C1C}">
                <a14:useLocalDpi xmlns:a14="http://schemas.microsoft.com/office/drawing/2010/main" val="0"/>
              </a:ext>
            </a:extLst>
          </a:blip>
          <a:srcRect t="17268"/>
          <a:stretch/>
        </p:blipFill>
        <p:spPr>
          <a:xfrm>
            <a:off x="1524000" y="6449964"/>
            <a:ext cx="1621536" cy="408037"/>
          </a:xfrm>
          <a:prstGeom prst="rect">
            <a:avLst/>
          </a:prstGeom>
        </p:spPr>
      </p:pic>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graphicFrame>
        <p:nvGraphicFramePr>
          <p:cNvPr id="5" name="Object 4"/>
          <p:cNvGraphicFramePr>
            <a:graphicFrameLocks noChangeAspect="1"/>
          </p:cNvGraphicFramePr>
          <p:nvPr>
            <p:extLst/>
          </p:nvPr>
        </p:nvGraphicFramePr>
        <p:xfrm>
          <a:off x="1752601" y="111126"/>
          <a:ext cx="3178175" cy="1166813"/>
        </p:xfrm>
        <a:graphic>
          <a:graphicData uri="http://schemas.openxmlformats.org/presentationml/2006/ole">
            <mc:AlternateContent xmlns:mc="http://schemas.openxmlformats.org/markup-compatibility/2006">
              <mc:Choice xmlns:v="urn:schemas-microsoft-com:vml" Requires="v">
                <p:oleObj spid="_x0000_s11266" name="Equation" r:id="rId4" imgW="1434960" imgH="533160" progId="Equation.3">
                  <p:embed/>
                </p:oleObj>
              </mc:Choice>
              <mc:Fallback>
                <p:oleObj name="Equation" r:id="rId4" imgW="1434960" imgH="533160" progId="Equation.3">
                  <p:embed/>
                  <p:pic>
                    <p:nvPicPr>
                      <p:cNvPr id="5" name="Object 4"/>
                      <p:cNvPicPr>
                        <a:picLocks noChangeAspect="1" noChangeArrowheads="1"/>
                      </p:cNvPicPr>
                      <p:nvPr/>
                    </p:nvPicPr>
                    <p:blipFill>
                      <a:blip r:embed="rId5"/>
                      <a:srcRect/>
                      <a:stretch>
                        <a:fillRect/>
                      </a:stretch>
                    </p:blipFill>
                    <p:spPr bwMode="auto">
                      <a:xfrm>
                        <a:off x="1752601" y="111126"/>
                        <a:ext cx="3178175" cy="1166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5410200" y="381000"/>
            <a:ext cx="647700" cy="369332"/>
          </a:xfrm>
          <a:prstGeom prst="rect">
            <a:avLst/>
          </a:prstGeom>
          <a:noFill/>
        </p:spPr>
        <p:txBody>
          <a:bodyPr wrap="square" rtlCol="0">
            <a:spAutoFit/>
          </a:bodyPr>
          <a:lstStyle/>
          <a:p>
            <a:r>
              <a:rPr lang="it-IT" dirty="0"/>
              <a:t>(28)</a:t>
            </a:r>
          </a:p>
        </p:txBody>
      </p:sp>
      <p:sp>
        <p:nvSpPr>
          <p:cNvPr id="8" name="Rectangle 7"/>
          <p:cNvSpPr/>
          <p:nvPr/>
        </p:nvSpPr>
        <p:spPr>
          <a:xfrm>
            <a:off x="1676400" y="1219200"/>
            <a:ext cx="8432800" cy="369332"/>
          </a:xfrm>
          <a:prstGeom prst="rect">
            <a:avLst/>
          </a:prstGeom>
        </p:spPr>
        <p:txBody>
          <a:bodyPr wrap="square">
            <a:spAutoFit/>
          </a:bodyPr>
          <a:lstStyle/>
          <a:p>
            <a:r>
              <a:rPr lang="it-IT" dirty="0"/>
              <a:t>and substituting (12) into (28) we obtain:</a:t>
            </a:r>
          </a:p>
        </p:txBody>
      </p:sp>
      <p:graphicFrame>
        <p:nvGraphicFramePr>
          <p:cNvPr id="9" name="Object 8"/>
          <p:cNvGraphicFramePr>
            <a:graphicFrameLocks noChangeAspect="1"/>
          </p:cNvGraphicFramePr>
          <p:nvPr>
            <p:extLst/>
          </p:nvPr>
        </p:nvGraphicFramePr>
        <p:xfrm>
          <a:off x="1676400" y="1613933"/>
          <a:ext cx="4191000" cy="833437"/>
        </p:xfrm>
        <a:graphic>
          <a:graphicData uri="http://schemas.openxmlformats.org/presentationml/2006/ole">
            <mc:AlternateContent xmlns:mc="http://schemas.openxmlformats.org/markup-compatibility/2006">
              <mc:Choice xmlns:v="urn:schemas-microsoft-com:vml" Requires="v">
                <p:oleObj spid="_x0000_s11267" name="Equation" r:id="rId6" imgW="1892160" imgH="380880" progId="Equation.3">
                  <p:embed/>
                </p:oleObj>
              </mc:Choice>
              <mc:Fallback>
                <p:oleObj name="Equation" r:id="rId6" imgW="1892160" imgH="380880" progId="Equation.3">
                  <p:embed/>
                  <p:pic>
                    <p:nvPicPr>
                      <p:cNvPr id="9" name="Object 8"/>
                      <p:cNvPicPr>
                        <a:picLocks noChangeAspect="1" noChangeArrowheads="1"/>
                      </p:cNvPicPr>
                      <p:nvPr/>
                    </p:nvPicPr>
                    <p:blipFill>
                      <a:blip r:embed="rId7"/>
                      <a:srcRect/>
                      <a:stretch>
                        <a:fillRect/>
                      </a:stretch>
                    </p:blipFill>
                    <p:spPr bwMode="auto">
                      <a:xfrm>
                        <a:off x="1676400" y="1613933"/>
                        <a:ext cx="4191000" cy="833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 name="TextBox 9"/>
          <p:cNvSpPr txBox="1"/>
          <p:nvPr/>
        </p:nvSpPr>
        <p:spPr>
          <a:xfrm>
            <a:off x="6324600" y="1752600"/>
            <a:ext cx="647700" cy="369332"/>
          </a:xfrm>
          <a:prstGeom prst="rect">
            <a:avLst/>
          </a:prstGeom>
          <a:noFill/>
        </p:spPr>
        <p:txBody>
          <a:bodyPr wrap="square" rtlCol="0">
            <a:spAutoFit/>
          </a:bodyPr>
          <a:lstStyle/>
          <a:p>
            <a:r>
              <a:rPr lang="it-IT" dirty="0"/>
              <a:t>(29)</a:t>
            </a:r>
          </a:p>
        </p:txBody>
      </p:sp>
      <p:sp>
        <p:nvSpPr>
          <p:cNvPr id="11" name="Rectangle 10"/>
          <p:cNvSpPr/>
          <p:nvPr/>
        </p:nvSpPr>
        <p:spPr>
          <a:xfrm>
            <a:off x="1663700" y="2514600"/>
            <a:ext cx="8432800" cy="369332"/>
          </a:xfrm>
          <a:prstGeom prst="rect">
            <a:avLst/>
          </a:prstGeom>
        </p:spPr>
        <p:txBody>
          <a:bodyPr wrap="square">
            <a:spAutoFit/>
          </a:bodyPr>
          <a:lstStyle/>
          <a:p>
            <a:r>
              <a:rPr lang="it-IT" dirty="0"/>
              <a:t>which, substituted into (24), gives:</a:t>
            </a:r>
          </a:p>
        </p:txBody>
      </p:sp>
      <p:graphicFrame>
        <p:nvGraphicFramePr>
          <p:cNvPr id="12" name="Object 11"/>
          <p:cNvGraphicFramePr>
            <a:graphicFrameLocks noChangeAspect="1"/>
          </p:cNvGraphicFramePr>
          <p:nvPr>
            <p:extLst/>
          </p:nvPr>
        </p:nvGraphicFramePr>
        <p:xfrm>
          <a:off x="1714501" y="2996129"/>
          <a:ext cx="1322387" cy="777875"/>
        </p:xfrm>
        <a:graphic>
          <a:graphicData uri="http://schemas.openxmlformats.org/presentationml/2006/ole">
            <mc:AlternateContent xmlns:mc="http://schemas.openxmlformats.org/markup-compatibility/2006">
              <mc:Choice xmlns:v="urn:schemas-microsoft-com:vml" Requires="v">
                <p:oleObj spid="_x0000_s11268" name="Equation" r:id="rId8" imgW="596880" imgH="355320" progId="Equation.3">
                  <p:embed/>
                </p:oleObj>
              </mc:Choice>
              <mc:Fallback>
                <p:oleObj name="Equation" r:id="rId8" imgW="596880" imgH="355320" progId="Equation.3">
                  <p:embed/>
                  <p:pic>
                    <p:nvPicPr>
                      <p:cNvPr id="12" name="Object 11"/>
                      <p:cNvPicPr>
                        <a:picLocks noChangeAspect="1" noChangeArrowheads="1"/>
                      </p:cNvPicPr>
                      <p:nvPr/>
                    </p:nvPicPr>
                    <p:blipFill>
                      <a:blip r:embed="rId9"/>
                      <a:srcRect/>
                      <a:stretch>
                        <a:fillRect/>
                      </a:stretch>
                    </p:blipFill>
                    <p:spPr bwMode="auto">
                      <a:xfrm>
                        <a:off x="1714501" y="2996129"/>
                        <a:ext cx="1322387" cy="777875"/>
                      </a:xfrm>
                      <a:prstGeom prst="rect">
                        <a:avLst/>
                      </a:prstGeom>
                      <a:noFill/>
                      <a:ln>
                        <a:solidFill>
                          <a:srgbClr val="FF0000"/>
                        </a:solidFill>
                      </a:ln>
                    </p:spPr>
                  </p:pic>
                </p:oleObj>
              </mc:Fallback>
            </mc:AlternateContent>
          </a:graphicData>
        </a:graphic>
      </p:graphicFrame>
      <p:sp>
        <p:nvSpPr>
          <p:cNvPr id="13" name="TextBox 12"/>
          <p:cNvSpPr txBox="1"/>
          <p:nvPr/>
        </p:nvSpPr>
        <p:spPr>
          <a:xfrm>
            <a:off x="3505200" y="3200400"/>
            <a:ext cx="647700" cy="369332"/>
          </a:xfrm>
          <a:prstGeom prst="rect">
            <a:avLst/>
          </a:prstGeom>
          <a:noFill/>
        </p:spPr>
        <p:txBody>
          <a:bodyPr wrap="square" rtlCol="0">
            <a:spAutoFit/>
          </a:bodyPr>
          <a:lstStyle/>
          <a:p>
            <a:r>
              <a:rPr lang="it-IT" dirty="0"/>
              <a:t>(30)</a:t>
            </a:r>
          </a:p>
        </p:txBody>
      </p:sp>
      <p:sp>
        <p:nvSpPr>
          <p:cNvPr id="14" name="Rectangle 13"/>
          <p:cNvSpPr/>
          <p:nvPr/>
        </p:nvSpPr>
        <p:spPr>
          <a:xfrm>
            <a:off x="4953000" y="3061901"/>
            <a:ext cx="2514600" cy="646331"/>
          </a:xfrm>
          <a:prstGeom prst="rect">
            <a:avLst/>
          </a:prstGeom>
        </p:spPr>
        <p:txBody>
          <a:bodyPr wrap="square">
            <a:spAutoFit/>
          </a:bodyPr>
          <a:lstStyle/>
          <a:p>
            <a:r>
              <a:rPr lang="it-IT" dirty="0">
                <a:solidFill>
                  <a:srgbClr val="FF0000"/>
                </a:solidFill>
              </a:rPr>
              <a:t>Stator electrical loading (A/m) or (A/cm)</a:t>
            </a:r>
          </a:p>
        </p:txBody>
      </p:sp>
      <p:sp>
        <p:nvSpPr>
          <p:cNvPr id="15" name="Rectangle 14"/>
          <p:cNvSpPr/>
          <p:nvPr/>
        </p:nvSpPr>
        <p:spPr>
          <a:xfrm>
            <a:off x="1676400" y="3962400"/>
            <a:ext cx="8839200" cy="923330"/>
          </a:xfrm>
          <a:prstGeom prst="rect">
            <a:avLst/>
          </a:prstGeom>
        </p:spPr>
        <p:txBody>
          <a:bodyPr wrap="square">
            <a:spAutoFit/>
          </a:bodyPr>
          <a:lstStyle/>
          <a:p>
            <a:r>
              <a:rPr lang="it-IT" dirty="0"/>
              <a:t>This is an important quantity as it strongly affects the </a:t>
            </a:r>
            <a:r>
              <a:rPr lang="it-IT" u="sng" dirty="0"/>
              <a:t>air-gap surface thermal load</a:t>
            </a:r>
            <a:r>
              <a:rPr lang="it-IT" dirty="0"/>
              <a:t>. </a:t>
            </a:r>
            <a:r>
              <a:rPr lang="it-IT" i="1" dirty="0"/>
              <a:t>p</a:t>
            </a:r>
            <a:r>
              <a:rPr lang="it-IT" i="1" baseline="-25000" dirty="0"/>
              <a:t>load,gap</a:t>
            </a:r>
            <a:r>
              <a:rPr lang="it-IT" baseline="-25000" dirty="0"/>
              <a:t>.</a:t>
            </a:r>
            <a:r>
              <a:rPr lang="it-IT" dirty="0"/>
              <a:t> The latter represents the power per unit of gap surface (W/m</a:t>
            </a:r>
            <a:r>
              <a:rPr lang="it-IT" baseline="30000" dirty="0"/>
              <a:t>2</a:t>
            </a:r>
            <a:r>
              <a:rPr lang="it-IT" dirty="0"/>
              <a:t>) dissipated in the stator. To find an expression for it, let us introduce the </a:t>
            </a:r>
          </a:p>
        </p:txBody>
      </p:sp>
      <p:graphicFrame>
        <p:nvGraphicFramePr>
          <p:cNvPr id="18" name="Object 17"/>
          <p:cNvGraphicFramePr>
            <a:graphicFrameLocks noChangeAspect="1"/>
          </p:cNvGraphicFramePr>
          <p:nvPr>
            <p:extLst/>
          </p:nvPr>
        </p:nvGraphicFramePr>
        <p:xfrm>
          <a:off x="1828801" y="5029200"/>
          <a:ext cx="309563" cy="277812"/>
        </p:xfrm>
        <a:graphic>
          <a:graphicData uri="http://schemas.openxmlformats.org/presentationml/2006/ole">
            <mc:AlternateContent xmlns:mc="http://schemas.openxmlformats.org/markup-compatibility/2006">
              <mc:Choice xmlns:v="urn:schemas-microsoft-com:vml" Requires="v">
                <p:oleObj spid="_x0000_s11269" name="Equation" r:id="rId10" imgW="139680" imgH="126720" progId="Equation.3">
                  <p:embed/>
                </p:oleObj>
              </mc:Choice>
              <mc:Fallback>
                <p:oleObj name="Equation" r:id="rId10" imgW="139680" imgH="126720" progId="Equation.3">
                  <p:embed/>
                  <p:pic>
                    <p:nvPicPr>
                      <p:cNvPr id="18" name="Object 17"/>
                      <p:cNvPicPr>
                        <a:picLocks noChangeAspect="1" noChangeArrowheads="1"/>
                      </p:cNvPicPr>
                      <p:nvPr/>
                    </p:nvPicPr>
                    <p:blipFill>
                      <a:blip r:embed="rId11"/>
                      <a:srcRect/>
                      <a:stretch>
                        <a:fillRect/>
                      </a:stretch>
                    </p:blipFill>
                    <p:spPr bwMode="auto">
                      <a:xfrm>
                        <a:off x="1828801" y="5029200"/>
                        <a:ext cx="3095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 name="Rectangle 18"/>
          <p:cNvSpPr/>
          <p:nvPr/>
        </p:nvSpPr>
        <p:spPr>
          <a:xfrm>
            <a:off x="2362200" y="4964668"/>
            <a:ext cx="5410200" cy="369332"/>
          </a:xfrm>
          <a:prstGeom prst="rect">
            <a:avLst/>
          </a:prstGeom>
        </p:spPr>
        <p:txBody>
          <a:bodyPr wrap="square">
            <a:spAutoFit/>
          </a:bodyPr>
          <a:lstStyle/>
          <a:p>
            <a:r>
              <a:rPr lang="it-IT" dirty="0"/>
              <a:t>Current density in stator coductors (A/m</a:t>
            </a:r>
            <a:r>
              <a:rPr lang="it-IT" baseline="30000" dirty="0"/>
              <a:t>2</a:t>
            </a:r>
            <a:r>
              <a:rPr lang="it-IT" dirty="0"/>
              <a:t> or A/mm</a:t>
            </a:r>
            <a:r>
              <a:rPr lang="it-IT" baseline="30000" dirty="0"/>
              <a:t>2</a:t>
            </a:r>
            <a:r>
              <a:rPr lang="it-IT" dirty="0"/>
              <a:t>)</a:t>
            </a:r>
          </a:p>
        </p:txBody>
      </p:sp>
      <p:graphicFrame>
        <p:nvGraphicFramePr>
          <p:cNvPr id="24" name="Object 23"/>
          <p:cNvGraphicFramePr>
            <a:graphicFrameLocks noChangeAspect="1"/>
          </p:cNvGraphicFramePr>
          <p:nvPr>
            <p:extLst/>
          </p:nvPr>
        </p:nvGraphicFramePr>
        <p:xfrm>
          <a:off x="1827213" y="5410201"/>
          <a:ext cx="588962" cy="415925"/>
        </p:xfrm>
        <a:graphic>
          <a:graphicData uri="http://schemas.openxmlformats.org/presentationml/2006/ole">
            <mc:AlternateContent xmlns:mc="http://schemas.openxmlformats.org/markup-compatibility/2006">
              <mc:Choice xmlns:v="urn:schemas-microsoft-com:vml" Requires="v">
                <p:oleObj spid="_x0000_s11270" name="Equation" r:id="rId12" imgW="266400" imgH="190440" progId="Equation.3">
                  <p:embed/>
                </p:oleObj>
              </mc:Choice>
              <mc:Fallback>
                <p:oleObj name="Equation" r:id="rId12" imgW="266400" imgH="190440" progId="Equation.3">
                  <p:embed/>
                  <p:pic>
                    <p:nvPicPr>
                      <p:cNvPr id="24" name="Object 23"/>
                      <p:cNvPicPr>
                        <a:picLocks noChangeAspect="1" noChangeArrowheads="1"/>
                      </p:cNvPicPr>
                      <p:nvPr/>
                    </p:nvPicPr>
                    <p:blipFill>
                      <a:blip r:embed="rId13"/>
                      <a:srcRect/>
                      <a:stretch>
                        <a:fillRect/>
                      </a:stretch>
                    </p:blipFill>
                    <p:spPr bwMode="auto">
                      <a:xfrm>
                        <a:off x="1827213" y="5410201"/>
                        <a:ext cx="588962"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5" name="Rectangle 24"/>
          <p:cNvSpPr/>
          <p:nvPr/>
        </p:nvSpPr>
        <p:spPr>
          <a:xfrm>
            <a:off x="2514600" y="5410200"/>
            <a:ext cx="8001000" cy="369332"/>
          </a:xfrm>
          <a:prstGeom prst="rect">
            <a:avLst/>
          </a:prstGeom>
        </p:spPr>
        <p:txBody>
          <a:bodyPr wrap="square">
            <a:spAutoFit/>
          </a:bodyPr>
          <a:lstStyle/>
          <a:p>
            <a:r>
              <a:rPr lang="it-IT" dirty="0"/>
              <a:t>Cross-sectional area of a turn</a:t>
            </a:r>
          </a:p>
        </p:txBody>
      </p:sp>
      <p:sp>
        <p:nvSpPr>
          <p:cNvPr id="26" name="Rectangle 25"/>
          <p:cNvSpPr/>
          <p:nvPr/>
        </p:nvSpPr>
        <p:spPr>
          <a:xfrm>
            <a:off x="1739900" y="6019801"/>
            <a:ext cx="8432800" cy="646331"/>
          </a:xfrm>
          <a:prstGeom prst="rect">
            <a:avLst/>
          </a:prstGeom>
        </p:spPr>
        <p:txBody>
          <a:bodyPr wrap="square">
            <a:spAutoFit/>
          </a:bodyPr>
          <a:lstStyle/>
          <a:p>
            <a:r>
              <a:rPr lang="it-IT" dirty="0"/>
              <a:t>In each slot we have two coil sides, each including 2</a:t>
            </a:r>
            <a:r>
              <a:rPr lang="it-IT" i="1" dirty="0"/>
              <a:t>N</a:t>
            </a:r>
            <a:r>
              <a:rPr lang="it-IT" i="1" baseline="-25000" dirty="0"/>
              <a:t>tc</a:t>
            </a:r>
            <a:r>
              <a:rPr lang="it-IT" dirty="0"/>
              <a:t> turns. So the volume of copper included in a slot is:</a:t>
            </a:r>
          </a:p>
        </p:txBody>
      </p:sp>
    </p:spTree>
    <p:extLst>
      <p:ext uri="{BB962C8B-B14F-4D97-AF65-F5344CB8AC3E}">
        <p14:creationId xmlns:p14="http://schemas.microsoft.com/office/powerpoint/2010/main" val="1986324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33"/>
          <p:cNvPicPr>
            <a:picLocks noChangeAspect="1"/>
          </p:cNvPicPr>
          <p:nvPr/>
        </p:nvPicPr>
        <p:blipFill rotWithShape="1">
          <a:blip r:embed="rId3" cstate="print">
            <a:extLst>
              <a:ext uri="{28A0092B-C50C-407E-A947-70E740481C1C}">
                <a14:useLocalDpi xmlns:a14="http://schemas.microsoft.com/office/drawing/2010/main" val="0"/>
              </a:ext>
            </a:extLst>
          </a:blip>
          <a:srcRect t="17268"/>
          <a:stretch/>
        </p:blipFill>
        <p:spPr>
          <a:xfrm>
            <a:off x="1524000" y="6449964"/>
            <a:ext cx="1621536" cy="408037"/>
          </a:xfrm>
          <a:prstGeom prst="rect">
            <a:avLst/>
          </a:prstGeom>
        </p:spPr>
      </p:pic>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graphicFrame>
        <p:nvGraphicFramePr>
          <p:cNvPr id="7" name="Object 6"/>
          <p:cNvGraphicFramePr>
            <a:graphicFrameLocks noChangeAspect="1"/>
          </p:cNvGraphicFramePr>
          <p:nvPr>
            <p:extLst/>
          </p:nvPr>
        </p:nvGraphicFramePr>
        <p:xfrm>
          <a:off x="1739901" y="267732"/>
          <a:ext cx="2579687" cy="444500"/>
        </p:xfrm>
        <a:graphic>
          <a:graphicData uri="http://schemas.openxmlformats.org/presentationml/2006/ole">
            <mc:AlternateContent xmlns:mc="http://schemas.openxmlformats.org/markup-compatibility/2006">
              <mc:Choice xmlns:v="urn:schemas-microsoft-com:vml" Requires="v">
                <p:oleObj spid="_x0000_s12290" name="Equation" r:id="rId4" imgW="1168200" imgH="203040" progId="Equation.3">
                  <p:embed/>
                </p:oleObj>
              </mc:Choice>
              <mc:Fallback>
                <p:oleObj name="Equation" r:id="rId4" imgW="1168200" imgH="203040" progId="Equation.3">
                  <p:embed/>
                  <p:pic>
                    <p:nvPicPr>
                      <p:cNvPr id="7" name="Object 6"/>
                      <p:cNvPicPr>
                        <a:picLocks noChangeAspect="1" noChangeArrowheads="1"/>
                      </p:cNvPicPr>
                      <p:nvPr/>
                    </p:nvPicPr>
                    <p:blipFill>
                      <a:blip r:embed="rId5"/>
                      <a:srcRect/>
                      <a:stretch>
                        <a:fillRect/>
                      </a:stretch>
                    </p:blipFill>
                    <p:spPr bwMode="auto">
                      <a:xfrm>
                        <a:off x="1739901" y="267732"/>
                        <a:ext cx="2579687"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4495800" y="304800"/>
            <a:ext cx="647700" cy="369332"/>
          </a:xfrm>
          <a:prstGeom prst="rect">
            <a:avLst/>
          </a:prstGeom>
          <a:noFill/>
        </p:spPr>
        <p:txBody>
          <a:bodyPr wrap="square" rtlCol="0">
            <a:spAutoFit/>
          </a:bodyPr>
          <a:lstStyle/>
          <a:p>
            <a:r>
              <a:rPr lang="it-IT" dirty="0"/>
              <a:t>(31)</a:t>
            </a:r>
          </a:p>
        </p:txBody>
      </p:sp>
      <p:graphicFrame>
        <p:nvGraphicFramePr>
          <p:cNvPr id="9" name="Object 8"/>
          <p:cNvGraphicFramePr>
            <a:graphicFrameLocks noChangeAspect="1"/>
          </p:cNvGraphicFramePr>
          <p:nvPr>
            <p:extLst/>
          </p:nvPr>
        </p:nvGraphicFramePr>
        <p:xfrm>
          <a:off x="7164388" y="360363"/>
          <a:ext cx="279400" cy="304800"/>
        </p:xfrm>
        <a:graphic>
          <a:graphicData uri="http://schemas.openxmlformats.org/presentationml/2006/ole">
            <mc:AlternateContent xmlns:mc="http://schemas.openxmlformats.org/markup-compatibility/2006">
              <mc:Choice xmlns:v="urn:schemas-microsoft-com:vml" Requires="v">
                <p:oleObj spid="_x0000_s12291" name="Equation" r:id="rId6" imgW="126720" imgH="139680" progId="Equation.3">
                  <p:embed/>
                </p:oleObj>
              </mc:Choice>
              <mc:Fallback>
                <p:oleObj name="Equation" r:id="rId6" imgW="126720" imgH="139680" progId="Equation.3">
                  <p:embed/>
                  <p:pic>
                    <p:nvPicPr>
                      <p:cNvPr id="9" name="Object 8"/>
                      <p:cNvPicPr>
                        <a:picLocks noChangeAspect="1" noChangeArrowheads="1"/>
                      </p:cNvPicPr>
                      <p:nvPr/>
                    </p:nvPicPr>
                    <p:blipFill>
                      <a:blip r:embed="rId7"/>
                      <a:srcRect/>
                      <a:stretch>
                        <a:fillRect/>
                      </a:stretch>
                    </p:blipFill>
                    <p:spPr bwMode="auto">
                      <a:xfrm>
                        <a:off x="7164388" y="360363"/>
                        <a:ext cx="279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 name="Rectangle 9"/>
          <p:cNvSpPr/>
          <p:nvPr/>
        </p:nvSpPr>
        <p:spPr>
          <a:xfrm>
            <a:off x="7543800" y="342900"/>
            <a:ext cx="1612900" cy="369332"/>
          </a:xfrm>
          <a:prstGeom prst="rect">
            <a:avLst/>
          </a:prstGeom>
        </p:spPr>
        <p:txBody>
          <a:bodyPr wrap="square">
            <a:spAutoFit/>
          </a:bodyPr>
          <a:lstStyle/>
          <a:p>
            <a:r>
              <a:rPr lang="it-IT" dirty="0"/>
              <a:t>Core length</a:t>
            </a:r>
          </a:p>
        </p:txBody>
      </p:sp>
      <p:sp>
        <p:nvSpPr>
          <p:cNvPr id="11" name="Rectangle 10"/>
          <p:cNvSpPr/>
          <p:nvPr/>
        </p:nvSpPr>
        <p:spPr>
          <a:xfrm>
            <a:off x="1739900" y="838200"/>
            <a:ext cx="8432800" cy="369332"/>
          </a:xfrm>
          <a:prstGeom prst="rect">
            <a:avLst/>
          </a:prstGeom>
        </p:spPr>
        <p:txBody>
          <a:bodyPr wrap="square">
            <a:spAutoFit/>
          </a:bodyPr>
          <a:lstStyle/>
          <a:p>
            <a:r>
              <a:rPr lang="it-IT" dirty="0"/>
              <a:t>The total power dissipated in a slot due to joule losses is then:</a:t>
            </a:r>
          </a:p>
        </p:txBody>
      </p:sp>
      <p:graphicFrame>
        <p:nvGraphicFramePr>
          <p:cNvPr id="12" name="Object 11"/>
          <p:cNvGraphicFramePr>
            <a:graphicFrameLocks noChangeAspect="1"/>
          </p:cNvGraphicFramePr>
          <p:nvPr>
            <p:extLst/>
          </p:nvPr>
        </p:nvGraphicFramePr>
        <p:xfrm>
          <a:off x="1531938" y="1208089"/>
          <a:ext cx="5275262" cy="528637"/>
        </p:xfrm>
        <a:graphic>
          <a:graphicData uri="http://schemas.openxmlformats.org/presentationml/2006/ole">
            <mc:AlternateContent xmlns:mc="http://schemas.openxmlformats.org/markup-compatibility/2006">
              <mc:Choice xmlns:v="urn:schemas-microsoft-com:vml" Requires="v">
                <p:oleObj spid="_x0000_s12292" name="Equation" r:id="rId8" imgW="2387520" imgH="241200" progId="Equation.3">
                  <p:embed/>
                </p:oleObj>
              </mc:Choice>
              <mc:Fallback>
                <p:oleObj name="Equation" r:id="rId8" imgW="2387520" imgH="241200" progId="Equation.3">
                  <p:embed/>
                  <p:pic>
                    <p:nvPicPr>
                      <p:cNvPr id="12" name="Object 11"/>
                      <p:cNvPicPr>
                        <a:picLocks noChangeAspect="1" noChangeArrowheads="1"/>
                      </p:cNvPicPr>
                      <p:nvPr/>
                    </p:nvPicPr>
                    <p:blipFill>
                      <a:blip r:embed="rId9"/>
                      <a:srcRect/>
                      <a:stretch>
                        <a:fillRect/>
                      </a:stretch>
                    </p:blipFill>
                    <p:spPr bwMode="auto">
                      <a:xfrm>
                        <a:off x="1531938" y="1208089"/>
                        <a:ext cx="5275262"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 name="TextBox 12"/>
          <p:cNvSpPr txBox="1"/>
          <p:nvPr/>
        </p:nvSpPr>
        <p:spPr>
          <a:xfrm>
            <a:off x="6826250" y="1233964"/>
            <a:ext cx="647700" cy="369332"/>
          </a:xfrm>
          <a:prstGeom prst="rect">
            <a:avLst/>
          </a:prstGeom>
          <a:noFill/>
        </p:spPr>
        <p:txBody>
          <a:bodyPr wrap="square" rtlCol="0">
            <a:spAutoFit/>
          </a:bodyPr>
          <a:lstStyle/>
          <a:p>
            <a:r>
              <a:rPr lang="it-IT" dirty="0"/>
              <a:t>(32)</a:t>
            </a:r>
          </a:p>
        </p:txBody>
      </p:sp>
      <p:graphicFrame>
        <p:nvGraphicFramePr>
          <p:cNvPr id="14" name="Object 13"/>
          <p:cNvGraphicFramePr>
            <a:graphicFrameLocks noChangeAspect="1"/>
          </p:cNvGraphicFramePr>
          <p:nvPr>
            <p:extLst/>
          </p:nvPr>
        </p:nvGraphicFramePr>
        <p:xfrm>
          <a:off x="8083550" y="1211184"/>
          <a:ext cx="533400" cy="417512"/>
        </p:xfrm>
        <a:graphic>
          <a:graphicData uri="http://schemas.openxmlformats.org/presentationml/2006/ole">
            <mc:AlternateContent xmlns:mc="http://schemas.openxmlformats.org/markup-compatibility/2006">
              <mc:Choice xmlns:v="urn:schemas-microsoft-com:vml" Requires="v">
                <p:oleObj spid="_x0000_s12293" name="Equation" r:id="rId10" imgW="241200" imgH="190440" progId="Equation.3">
                  <p:embed/>
                </p:oleObj>
              </mc:Choice>
              <mc:Fallback>
                <p:oleObj name="Equation" r:id="rId10" imgW="241200" imgH="190440" progId="Equation.3">
                  <p:embed/>
                  <p:pic>
                    <p:nvPicPr>
                      <p:cNvPr id="14" name="Object 13"/>
                      <p:cNvPicPr>
                        <a:picLocks noChangeAspect="1" noChangeArrowheads="1"/>
                      </p:cNvPicPr>
                      <p:nvPr/>
                    </p:nvPicPr>
                    <p:blipFill>
                      <a:blip r:embed="rId11"/>
                      <a:srcRect/>
                      <a:stretch>
                        <a:fillRect/>
                      </a:stretch>
                    </p:blipFill>
                    <p:spPr bwMode="auto">
                      <a:xfrm>
                        <a:off x="8083550" y="1211184"/>
                        <a:ext cx="533400" cy="417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 name="Rectangle 14"/>
          <p:cNvSpPr/>
          <p:nvPr/>
        </p:nvSpPr>
        <p:spPr>
          <a:xfrm>
            <a:off x="8610600" y="1168064"/>
            <a:ext cx="1936750" cy="646331"/>
          </a:xfrm>
          <a:prstGeom prst="rect">
            <a:avLst/>
          </a:prstGeom>
        </p:spPr>
        <p:txBody>
          <a:bodyPr wrap="square">
            <a:spAutoFit/>
          </a:bodyPr>
          <a:lstStyle/>
          <a:p>
            <a:r>
              <a:rPr lang="it-IT" dirty="0"/>
              <a:t>Copper electrical resistivity</a:t>
            </a:r>
          </a:p>
        </p:txBody>
      </p:sp>
      <p:sp>
        <p:nvSpPr>
          <p:cNvPr id="16" name="Rectangle 15"/>
          <p:cNvSpPr/>
          <p:nvPr/>
        </p:nvSpPr>
        <p:spPr>
          <a:xfrm>
            <a:off x="1739900" y="1803758"/>
            <a:ext cx="8432800" cy="369332"/>
          </a:xfrm>
          <a:prstGeom prst="rect">
            <a:avLst/>
          </a:prstGeom>
        </p:spPr>
        <p:txBody>
          <a:bodyPr wrap="square">
            <a:spAutoFit/>
          </a:bodyPr>
          <a:lstStyle/>
          <a:p>
            <a:r>
              <a:rPr lang="it-IT" dirty="0"/>
              <a:t>From the definition of current density </a:t>
            </a:r>
            <a:r>
              <a:rPr lang="it-IT" i="1" dirty="0">
                <a:latin typeface="Symbol" panose="05050102010706020507" pitchFamily="18" charset="2"/>
              </a:rPr>
              <a:t>s</a:t>
            </a:r>
            <a:r>
              <a:rPr lang="it-IT" dirty="0"/>
              <a:t> we have:</a:t>
            </a:r>
          </a:p>
        </p:txBody>
      </p:sp>
      <p:graphicFrame>
        <p:nvGraphicFramePr>
          <p:cNvPr id="17" name="Object 16"/>
          <p:cNvGraphicFramePr>
            <a:graphicFrameLocks noChangeAspect="1"/>
          </p:cNvGraphicFramePr>
          <p:nvPr>
            <p:extLst/>
          </p:nvPr>
        </p:nvGraphicFramePr>
        <p:xfrm>
          <a:off x="1752601" y="2173090"/>
          <a:ext cx="1177925" cy="833438"/>
        </p:xfrm>
        <a:graphic>
          <a:graphicData uri="http://schemas.openxmlformats.org/presentationml/2006/ole">
            <mc:AlternateContent xmlns:mc="http://schemas.openxmlformats.org/markup-compatibility/2006">
              <mc:Choice xmlns:v="urn:schemas-microsoft-com:vml" Requires="v">
                <p:oleObj spid="_x0000_s12294" name="Equation" r:id="rId12" imgW="533160" imgH="380880" progId="Equation.3">
                  <p:embed/>
                </p:oleObj>
              </mc:Choice>
              <mc:Fallback>
                <p:oleObj name="Equation" r:id="rId12" imgW="533160" imgH="380880" progId="Equation.3">
                  <p:embed/>
                  <p:pic>
                    <p:nvPicPr>
                      <p:cNvPr id="17" name="Object 16"/>
                      <p:cNvPicPr>
                        <a:picLocks noChangeAspect="1" noChangeArrowheads="1"/>
                      </p:cNvPicPr>
                      <p:nvPr/>
                    </p:nvPicPr>
                    <p:blipFill>
                      <a:blip r:embed="rId13"/>
                      <a:srcRect/>
                      <a:stretch>
                        <a:fillRect/>
                      </a:stretch>
                    </p:blipFill>
                    <p:spPr bwMode="auto">
                      <a:xfrm>
                        <a:off x="1752601" y="2173090"/>
                        <a:ext cx="1177925" cy="83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 name="TextBox 17"/>
          <p:cNvSpPr txBox="1"/>
          <p:nvPr/>
        </p:nvSpPr>
        <p:spPr>
          <a:xfrm>
            <a:off x="3276600" y="2362200"/>
            <a:ext cx="647700" cy="369332"/>
          </a:xfrm>
          <a:prstGeom prst="rect">
            <a:avLst/>
          </a:prstGeom>
          <a:noFill/>
        </p:spPr>
        <p:txBody>
          <a:bodyPr wrap="square" rtlCol="0">
            <a:spAutoFit/>
          </a:bodyPr>
          <a:lstStyle/>
          <a:p>
            <a:r>
              <a:rPr lang="it-IT" dirty="0"/>
              <a:t>(33)</a:t>
            </a:r>
          </a:p>
        </p:txBody>
      </p:sp>
      <p:cxnSp>
        <p:nvCxnSpPr>
          <p:cNvPr id="20" name="Straight Connector 19"/>
          <p:cNvCxnSpPr/>
          <p:nvPr/>
        </p:nvCxnSpPr>
        <p:spPr>
          <a:xfrm>
            <a:off x="2819400" y="2362200"/>
            <a:ext cx="2000250" cy="0"/>
          </a:xfrm>
          <a:prstGeom prst="line">
            <a:avLst/>
          </a:prstGeom>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4857750" y="2191266"/>
            <a:ext cx="2755900" cy="369332"/>
          </a:xfrm>
          <a:prstGeom prst="rect">
            <a:avLst/>
          </a:prstGeom>
        </p:spPr>
        <p:txBody>
          <a:bodyPr wrap="square">
            <a:spAutoFit/>
          </a:bodyPr>
          <a:lstStyle/>
          <a:p>
            <a:r>
              <a:rPr lang="it-IT" dirty="0"/>
              <a:t>Rms current through a turn</a:t>
            </a:r>
          </a:p>
        </p:txBody>
      </p:sp>
      <p:cxnSp>
        <p:nvCxnSpPr>
          <p:cNvPr id="22" name="Straight Connector 21"/>
          <p:cNvCxnSpPr/>
          <p:nvPr/>
        </p:nvCxnSpPr>
        <p:spPr>
          <a:xfrm>
            <a:off x="2857500" y="2895600"/>
            <a:ext cx="2000250" cy="0"/>
          </a:xfrm>
          <a:prstGeom prst="line">
            <a:avLst/>
          </a:prstGeom>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4857750" y="2731532"/>
            <a:ext cx="4057650" cy="369332"/>
          </a:xfrm>
          <a:prstGeom prst="rect">
            <a:avLst/>
          </a:prstGeom>
        </p:spPr>
        <p:txBody>
          <a:bodyPr wrap="square">
            <a:spAutoFit/>
          </a:bodyPr>
          <a:lstStyle/>
          <a:p>
            <a:r>
              <a:rPr lang="it-IT" dirty="0"/>
              <a:t>Turn cross section area</a:t>
            </a:r>
          </a:p>
        </p:txBody>
      </p:sp>
      <p:cxnSp>
        <p:nvCxnSpPr>
          <p:cNvPr id="25" name="Straight Connector 24"/>
          <p:cNvCxnSpPr/>
          <p:nvPr/>
        </p:nvCxnSpPr>
        <p:spPr>
          <a:xfrm>
            <a:off x="1981200" y="2895600"/>
            <a:ext cx="0" cy="533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1981200" y="3429000"/>
            <a:ext cx="8763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28" name="Object 27"/>
          <p:cNvGraphicFramePr>
            <a:graphicFrameLocks noChangeAspect="1"/>
          </p:cNvGraphicFramePr>
          <p:nvPr>
            <p:extLst/>
          </p:nvPr>
        </p:nvGraphicFramePr>
        <p:xfrm>
          <a:off x="2984501" y="3084514"/>
          <a:ext cx="1458913" cy="777875"/>
        </p:xfrm>
        <a:graphic>
          <a:graphicData uri="http://schemas.openxmlformats.org/presentationml/2006/ole">
            <mc:AlternateContent xmlns:mc="http://schemas.openxmlformats.org/markup-compatibility/2006">
              <mc:Choice xmlns:v="urn:schemas-microsoft-com:vml" Requires="v">
                <p:oleObj spid="_x0000_s12295" name="Equation" r:id="rId14" imgW="660240" imgH="355320" progId="Equation.3">
                  <p:embed/>
                </p:oleObj>
              </mc:Choice>
              <mc:Fallback>
                <p:oleObj name="Equation" r:id="rId14" imgW="660240" imgH="355320" progId="Equation.3">
                  <p:embed/>
                  <p:pic>
                    <p:nvPicPr>
                      <p:cNvPr id="28" name="Object 27"/>
                      <p:cNvPicPr>
                        <a:picLocks noChangeAspect="1" noChangeArrowheads="1"/>
                      </p:cNvPicPr>
                      <p:nvPr/>
                    </p:nvPicPr>
                    <p:blipFill>
                      <a:blip r:embed="rId15"/>
                      <a:srcRect/>
                      <a:stretch>
                        <a:fillRect/>
                      </a:stretch>
                    </p:blipFill>
                    <p:spPr bwMode="auto">
                      <a:xfrm>
                        <a:off x="2984501" y="3084514"/>
                        <a:ext cx="1458913"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 name="TextBox 28"/>
          <p:cNvSpPr txBox="1"/>
          <p:nvPr/>
        </p:nvSpPr>
        <p:spPr>
          <a:xfrm>
            <a:off x="4819650" y="3188732"/>
            <a:ext cx="647700" cy="369332"/>
          </a:xfrm>
          <a:prstGeom prst="rect">
            <a:avLst/>
          </a:prstGeom>
          <a:noFill/>
        </p:spPr>
        <p:txBody>
          <a:bodyPr wrap="square" rtlCol="0">
            <a:spAutoFit/>
          </a:bodyPr>
          <a:lstStyle/>
          <a:p>
            <a:r>
              <a:rPr lang="it-IT" dirty="0"/>
              <a:t>(34)</a:t>
            </a:r>
          </a:p>
        </p:txBody>
      </p:sp>
      <p:cxnSp>
        <p:nvCxnSpPr>
          <p:cNvPr id="30" name="Straight Arrow Connector 29"/>
          <p:cNvCxnSpPr/>
          <p:nvPr/>
        </p:nvCxnSpPr>
        <p:spPr>
          <a:xfrm>
            <a:off x="3575050" y="3683000"/>
            <a:ext cx="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4495800" y="3651250"/>
            <a:ext cx="3165476" cy="488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705600" y="1537058"/>
            <a:ext cx="908050" cy="533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645400" y="2070458"/>
            <a:ext cx="0" cy="1612542"/>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43" name="Object 42"/>
          <p:cNvGraphicFramePr>
            <a:graphicFrameLocks noChangeAspect="1"/>
          </p:cNvGraphicFramePr>
          <p:nvPr>
            <p:extLst/>
          </p:nvPr>
        </p:nvGraphicFramePr>
        <p:xfrm>
          <a:off x="1732756" y="4140201"/>
          <a:ext cx="5526088" cy="779463"/>
        </p:xfrm>
        <a:graphic>
          <a:graphicData uri="http://schemas.openxmlformats.org/presentationml/2006/ole">
            <mc:AlternateContent xmlns:mc="http://schemas.openxmlformats.org/markup-compatibility/2006">
              <mc:Choice xmlns:v="urn:schemas-microsoft-com:vml" Requires="v">
                <p:oleObj spid="_x0000_s12296" name="Equation" r:id="rId16" imgW="2501640" imgH="355320" progId="Equation.3">
                  <p:embed/>
                </p:oleObj>
              </mc:Choice>
              <mc:Fallback>
                <p:oleObj name="Equation" r:id="rId16" imgW="2501640" imgH="355320" progId="Equation.3">
                  <p:embed/>
                  <p:pic>
                    <p:nvPicPr>
                      <p:cNvPr id="43" name="Object 42"/>
                      <p:cNvPicPr>
                        <a:picLocks noChangeAspect="1" noChangeArrowheads="1"/>
                      </p:cNvPicPr>
                      <p:nvPr/>
                    </p:nvPicPr>
                    <p:blipFill>
                      <a:blip r:embed="rId17"/>
                      <a:srcRect/>
                      <a:stretch>
                        <a:fillRect/>
                      </a:stretch>
                    </p:blipFill>
                    <p:spPr bwMode="auto">
                      <a:xfrm>
                        <a:off x="1732756" y="4140201"/>
                        <a:ext cx="5526088"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 name="TextBox 43"/>
          <p:cNvSpPr txBox="1"/>
          <p:nvPr/>
        </p:nvSpPr>
        <p:spPr>
          <a:xfrm>
            <a:off x="7473950" y="4350782"/>
            <a:ext cx="647700" cy="369332"/>
          </a:xfrm>
          <a:prstGeom prst="rect">
            <a:avLst/>
          </a:prstGeom>
          <a:noFill/>
        </p:spPr>
        <p:txBody>
          <a:bodyPr wrap="square" rtlCol="0">
            <a:spAutoFit/>
          </a:bodyPr>
          <a:lstStyle/>
          <a:p>
            <a:r>
              <a:rPr lang="it-IT" dirty="0"/>
              <a:t>(35)</a:t>
            </a:r>
          </a:p>
        </p:txBody>
      </p:sp>
      <p:sp>
        <p:nvSpPr>
          <p:cNvPr id="45" name="Rectangle 44"/>
          <p:cNvSpPr/>
          <p:nvPr/>
        </p:nvSpPr>
        <p:spPr>
          <a:xfrm>
            <a:off x="1739900" y="4953000"/>
            <a:ext cx="8432800" cy="369332"/>
          </a:xfrm>
          <a:prstGeom prst="rect">
            <a:avLst/>
          </a:prstGeom>
        </p:spPr>
        <p:txBody>
          <a:bodyPr wrap="square">
            <a:spAutoFit/>
          </a:bodyPr>
          <a:lstStyle/>
          <a:p>
            <a:r>
              <a:rPr lang="it-IT" dirty="0"/>
              <a:t>and using (25) for </a:t>
            </a:r>
            <a:r>
              <a:rPr lang="it-IT" i="1" dirty="0"/>
              <a:t>I</a:t>
            </a:r>
            <a:r>
              <a:rPr lang="it-IT" i="1" baseline="-25000" dirty="0"/>
              <a:t>turn</a:t>
            </a:r>
            <a:r>
              <a:rPr lang="it-IT" dirty="0"/>
              <a:t>:</a:t>
            </a:r>
          </a:p>
        </p:txBody>
      </p:sp>
      <p:graphicFrame>
        <p:nvGraphicFramePr>
          <p:cNvPr id="46" name="Object 45"/>
          <p:cNvGraphicFramePr>
            <a:graphicFrameLocks noChangeAspect="1"/>
          </p:cNvGraphicFramePr>
          <p:nvPr>
            <p:extLst/>
          </p:nvPr>
        </p:nvGraphicFramePr>
        <p:xfrm>
          <a:off x="1739900" y="5322332"/>
          <a:ext cx="2552700" cy="779462"/>
        </p:xfrm>
        <a:graphic>
          <a:graphicData uri="http://schemas.openxmlformats.org/presentationml/2006/ole">
            <mc:AlternateContent xmlns:mc="http://schemas.openxmlformats.org/markup-compatibility/2006">
              <mc:Choice xmlns:v="urn:schemas-microsoft-com:vml" Requires="v">
                <p:oleObj spid="_x0000_s12297" name="Equation" r:id="rId18" imgW="1155600" imgH="355320" progId="Equation.3">
                  <p:embed/>
                </p:oleObj>
              </mc:Choice>
              <mc:Fallback>
                <p:oleObj name="Equation" r:id="rId18" imgW="1155600" imgH="355320" progId="Equation.3">
                  <p:embed/>
                  <p:pic>
                    <p:nvPicPr>
                      <p:cNvPr id="46" name="Object 45"/>
                      <p:cNvPicPr>
                        <a:picLocks noChangeAspect="1" noChangeArrowheads="1"/>
                      </p:cNvPicPr>
                      <p:nvPr/>
                    </p:nvPicPr>
                    <p:blipFill>
                      <a:blip r:embed="rId19"/>
                      <a:srcRect/>
                      <a:stretch>
                        <a:fillRect/>
                      </a:stretch>
                    </p:blipFill>
                    <p:spPr bwMode="auto">
                      <a:xfrm>
                        <a:off x="1739900" y="5322332"/>
                        <a:ext cx="2552700"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7" name="TextBox 46"/>
          <p:cNvSpPr txBox="1"/>
          <p:nvPr/>
        </p:nvSpPr>
        <p:spPr>
          <a:xfrm>
            <a:off x="5143500" y="5562600"/>
            <a:ext cx="647700" cy="369332"/>
          </a:xfrm>
          <a:prstGeom prst="rect">
            <a:avLst/>
          </a:prstGeom>
          <a:noFill/>
        </p:spPr>
        <p:txBody>
          <a:bodyPr wrap="square" rtlCol="0">
            <a:spAutoFit/>
          </a:bodyPr>
          <a:lstStyle/>
          <a:p>
            <a:r>
              <a:rPr lang="it-IT" dirty="0"/>
              <a:t>(36)</a:t>
            </a:r>
          </a:p>
        </p:txBody>
      </p:sp>
      <p:sp>
        <p:nvSpPr>
          <p:cNvPr id="48" name="Rectangle 47"/>
          <p:cNvSpPr/>
          <p:nvPr/>
        </p:nvSpPr>
        <p:spPr>
          <a:xfrm>
            <a:off x="1739900" y="6172200"/>
            <a:ext cx="8432800" cy="369332"/>
          </a:xfrm>
          <a:prstGeom prst="rect">
            <a:avLst/>
          </a:prstGeom>
        </p:spPr>
        <p:txBody>
          <a:bodyPr wrap="square">
            <a:spAutoFit/>
          </a:bodyPr>
          <a:lstStyle/>
          <a:p>
            <a:r>
              <a:rPr lang="it-IT" dirty="0"/>
              <a:t>The total joule losses dissipated in all the slots will then be:</a:t>
            </a:r>
          </a:p>
        </p:txBody>
      </p:sp>
    </p:spTree>
    <p:extLst>
      <p:ext uri="{BB962C8B-B14F-4D97-AF65-F5344CB8AC3E}">
        <p14:creationId xmlns:p14="http://schemas.microsoft.com/office/powerpoint/2010/main" val="3624858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p:cNvPicPr>
            <a:picLocks noChangeAspect="1"/>
          </p:cNvPicPr>
          <p:nvPr/>
        </p:nvPicPr>
        <p:blipFill rotWithShape="1">
          <a:blip r:embed="rId3" cstate="print">
            <a:extLst>
              <a:ext uri="{28A0092B-C50C-407E-A947-70E740481C1C}">
                <a14:useLocalDpi xmlns:a14="http://schemas.microsoft.com/office/drawing/2010/main" val="0"/>
              </a:ext>
            </a:extLst>
          </a:blip>
          <a:srcRect t="17268"/>
          <a:stretch/>
        </p:blipFill>
        <p:spPr>
          <a:xfrm>
            <a:off x="1524000" y="6449964"/>
            <a:ext cx="1621536" cy="408037"/>
          </a:xfrm>
          <a:prstGeom prst="rect">
            <a:avLst/>
          </a:prstGeom>
        </p:spPr>
      </p:pic>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graphicFrame>
        <p:nvGraphicFramePr>
          <p:cNvPr id="7" name="Object 6"/>
          <p:cNvGraphicFramePr>
            <a:graphicFrameLocks noChangeAspect="1"/>
          </p:cNvGraphicFramePr>
          <p:nvPr>
            <p:extLst/>
          </p:nvPr>
        </p:nvGraphicFramePr>
        <p:xfrm>
          <a:off x="1736268" y="183596"/>
          <a:ext cx="8169732" cy="1113353"/>
        </p:xfrm>
        <a:graphic>
          <a:graphicData uri="http://schemas.openxmlformats.org/presentationml/2006/ole">
            <mc:AlternateContent xmlns:mc="http://schemas.openxmlformats.org/markup-compatibility/2006">
              <mc:Choice xmlns:v="urn:schemas-microsoft-com:vml" Requires="v">
                <p:oleObj spid="_x0000_s13314" name="Equation" r:id="rId4" imgW="4025880" imgH="533160" progId="Equation.3">
                  <p:embed/>
                </p:oleObj>
              </mc:Choice>
              <mc:Fallback>
                <p:oleObj name="Equation" r:id="rId4" imgW="4025880" imgH="533160" progId="Equation.3">
                  <p:embed/>
                  <p:pic>
                    <p:nvPicPr>
                      <p:cNvPr id="7" name="Object 6"/>
                      <p:cNvPicPr>
                        <a:picLocks noChangeAspect="1" noChangeArrowheads="1"/>
                      </p:cNvPicPr>
                      <p:nvPr/>
                    </p:nvPicPr>
                    <p:blipFill>
                      <a:blip r:embed="rId5"/>
                      <a:srcRect/>
                      <a:stretch>
                        <a:fillRect/>
                      </a:stretch>
                    </p:blipFill>
                    <p:spPr bwMode="auto">
                      <a:xfrm>
                        <a:off x="1736268" y="183596"/>
                        <a:ext cx="8169732" cy="1113353"/>
                      </a:xfrm>
                      <a:prstGeom prst="rect">
                        <a:avLst/>
                      </a:prstGeom>
                      <a:noFill/>
                      <a:ln>
                        <a:noFill/>
                      </a:ln>
                      <a:extLst/>
                    </p:spPr>
                  </p:pic>
                </p:oleObj>
              </mc:Fallback>
            </mc:AlternateContent>
          </a:graphicData>
        </a:graphic>
      </p:graphicFrame>
      <p:sp>
        <p:nvSpPr>
          <p:cNvPr id="8" name="Rectangle 7"/>
          <p:cNvSpPr/>
          <p:nvPr/>
        </p:nvSpPr>
        <p:spPr>
          <a:xfrm>
            <a:off x="1736268" y="1251467"/>
            <a:ext cx="8626932" cy="646331"/>
          </a:xfrm>
          <a:prstGeom prst="rect">
            <a:avLst/>
          </a:prstGeom>
        </p:spPr>
        <p:txBody>
          <a:bodyPr wrap="square">
            <a:spAutoFit/>
          </a:bodyPr>
          <a:lstStyle/>
          <a:p>
            <a:r>
              <a:rPr lang="it-IT" dirty="0"/>
              <a:t>where the expression (19) for </a:t>
            </a:r>
            <a:r>
              <a:rPr lang="it-IT" i="1" dirty="0"/>
              <a:t>N</a:t>
            </a:r>
            <a:r>
              <a:rPr lang="it-IT" i="1" baseline="-25000" dirty="0"/>
              <a:t>s</a:t>
            </a:r>
            <a:r>
              <a:rPr lang="it-IT" dirty="0"/>
              <a:t> has been used.</a:t>
            </a:r>
          </a:p>
          <a:p>
            <a:r>
              <a:rPr lang="it-IT" dirty="0"/>
              <a:t>The dissipated power per unit of gap surface is then [using (30)]:</a:t>
            </a:r>
          </a:p>
        </p:txBody>
      </p:sp>
      <p:graphicFrame>
        <p:nvGraphicFramePr>
          <p:cNvPr id="10" name="Object 9"/>
          <p:cNvGraphicFramePr>
            <a:graphicFrameLocks noChangeAspect="1"/>
          </p:cNvGraphicFramePr>
          <p:nvPr>
            <p:extLst/>
          </p:nvPr>
        </p:nvGraphicFramePr>
        <p:xfrm>
          <a:off x="1905001" y="1897797"/>
          <a:ext cx="6734175" cy="1173162"/>
        </p:xfrm>
        <a:graphic>
          <a:graphicData uri="http://schemas.openxmlformats.org/presentationml/2006/ole">
            <mc:AlternateContent xmlns:mc="http://schemas.openxmlformats.org/markup-compatibility/2006">
              <mc:Choice xmlns:v="urn:schemas-microsoft-com:vml" Requires="v">
                <p:oleObj spid="_x0000_s13315" name="Equation" r:id="rId6" imgW="3047760" imgH="533160" progId="Equation.3">
                  <p:embed/>
                </p:oleObj>
              </mc:Choice>
              <mc:Fallback>
                <p:oleObj name="Equation" r:id="rId6" imgW="3047760" imgH="533160" progId="Equation.3">
                  <p:embed/>
                  <p:pic>
                    <p:nvPicPr>
                      <p:cNvPr id="10" name="Object 9"/>
                      <p:cNvPicPr>
                        <a:picLocks noChangeAspect="1" noChangeArrowheads="1"/>
                      </p:cNvPicPr>
                      <p:nvPr/>
                    </p:nvPicPr>
                    <p:blipFill>
                      <a:blip r:embed="rId7"/>
                      <a:srcRect/>
                      <a:stretch>
                        <a:fillRect/>
                      </a:stretch>
                    </p:blipFill>
                    <p:spPr bwMode="auto">
                      <a:xfrm>
                        <a:off x="1905001" y="1897797"/>
                        <a:ext cx="6734175" cy="1173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TextBox 10"/>
          <p:cNvSpPr txBox="1"/>
          <p:nvPr/>
        </p:nvSpPr>
        <p:spPr>
          <a:xfrm>
            <a:off x="9906000" y="457200"/>
            <a:ext cx="647700" cy="369332"/>
          </a:xfrm>
          <a:prstGeom prst="rect">
            <a:avLst/>
          </a:prstGeom>
          <a:noFill/>
        </p:spPr>
        <p:txBody>
          <a:bodyPr wrap="square" rtlCol="0">
            <a:spAutoFit/>
          </a:bodyPr>
          <a:lstStyle/>
          <a:p>
            <a:r>
              <a:rPr lang="it-IT" dirty="0"/>
              <a:t>(37)</a:t>
            </a:r>
          </a:p>
        </p:txBody>
      </p:sp>
      <p:sp>
        <p:nvSpPr>
          <p:cNvPr id="12" name="TextBox 11"/>
          <p:cNvSpPr txBox="1"/>
          <p:nvPr/>
        </p:nvSpPr>
        <p:spPr>
          <a:xfrm>
            <a:off x="9582150" y="2133600"/>
            <a:ext cx="647700" cy="369332"/>
          </a:xfrm>
          <a:prstGeom prst="rect">
            <a:avLst/>
          </a:prstGeom>
          <a:noFill/>
        </p:spPr>
        <p:txBody>
          <a:bodyPr wrap="square" rtlCol="0">
            <a:spAutoFit/>
          </a:bodyPr>
          <a:lstStyle/>
          <a:p>
            <a:r>
              <a:rPr lang="it-IT" dirty="0"/>
              <a:t>(38)</a:t>
            </a:r>
          </a:p>
        </p:txBody>
      </p:sp>
      <p:sp>
        <p:nvSpPr>
          <p:cNvPr id="13" name="Rectangle 12"/>
          <p:cNvSpPr/>
          <p:nvPr/>
        </p:nvSpPr>
        <p:spPr>
          <a:xfrm>
            <a:off x="1660068" y="3048001"/>
            <a:ext cx="8626932" cy="646331"/>
          </a:xfrm>
          <a:prstGeom prst="rect">
            <a:avLst/>
          </a:prstGeom>
        </p:spPr>
        <p:txBody>
          <a:bodyPr wrap="square">
            <a:spAutoFit/>
          </a:bodyPr>
          <a:lstStyle/>
          <a:p>
            <a:r>
              <a:rPr lang="it-IT" dirty="0"/>
              <a:t>We have thus proved that the electrical loading </a:t>
            </a:r>
            <a:r>
              <a:rPr lang="it-IT" i="1" dirty="0"/>
              <a:t>A</a:t>
            </a:r>
            <a:r>
              <a:rPr lang="it-IT" i="1" baseline="-25000" dirty="0"/>
              <a:t>i</a:t>
            </a:r>
            <a:r>
              <a:rPr lang="it-IT" dirty="0"/>
              <a:t>, together with the current density </a:t>
            </a:r>
            <a:r>
              <a:rPr lang="it-IT" i="1" dirty="0">
                <a:latin typeface="Symbol" panose="05050102010706020507" pitchFamily="18" charset="2"/>
              </a:rPr>
              <a:t>s</a:t>
            </a:r>
            <a:r>
              <a:rPr lang="it-IT" dirty="0"/>
              <a:t> in the conductors, determines the surface thermal load of the air gap, i.e.:</a:t>
            </a:r>
          </a:p>
        </p:txBody>
      </p:sp>
      <p:graphicFrame>
        <p:nvGraphicFramePr>
          <p:cNvPr id="14" name="Object 13"/>
          <p:cNvGraphicFramePr>
            <a:graphicFrameLocks noChangeAspect="1"/>
          </p:cNvGraphicFramePr>
          <p:nvPr>
            <p:extLst/>
          </p:nvPr>
        </p:nvGraphicFramePr>
        <p:xfrm>
          <a:off x="1736268" y="3886200"/>
          <a:ext cx="2160588" cy="474662"/>
        </p:xfrm>
        <a:graphic>
          <a:graphicData uri="http://schemas.openxmlformats.org/presentationml/2006/ole">
            <mc:AlternateContent xmlns:mc="http://schemas.openxmlformats.org/markup-compatibility/2006">
              <mc:Choice xmlns:v="urn:schemas-microsoft-com:vml" Requires="v">
                <p:oleObj spid="_x0000_s13316" name="Equation" r:id="rId8" imgW="977760" imgH="215640" progId="Equation.3">
                  <p:embed/>
                </p:oleObj>
              </mc:Choice>
              <mc:Fallback>
                <p:oleObj name="Equation" r:id="rId8" imgW="977760" imgH="215640" progId="Equation.3">
                  <p:embed/>
                  <p:pic>
                    <p:nvPicPr>
                      <p:cNvPr id="14" name="Object 13"/>
                      <p:cNvPicPr>
                        <a:picLocks noChangeAspect="1" noChangeArrowheads="1"/>
                      </p:cNvPicPr>
                      <p:nvPr/>
                    </p:nvPicPr>
                    <p:blipFill>
                      <a:blip r:embed="rId9"/>
                      <a:srcRect/>
                      <a:stretch>
                        <a:fillRect/>
                      </a:stretch>
                    </p:blipFill>
                    <p:spPr bwMode="auto">
                      <a:xfrm>
                        <a:off x="1736268" y="3886200"/>
                        <a:ext cx="2160588" cy="474662"/>
                      </a:xfrm>
                      <a:prstGeom prst="rect">
                        <a:avLst/>
                      </a:prstGeom>
                      <a:noFill/>
                      <a:ln>
                        <a:solidFill>
                          <a:srgbClr val="FF0000"/>
                        </a:solidFill>
                      </a:ln>
                    </p:spPr>
                  </p:pic>
                </p:oleObj>
              </mc:Fallback>
            </mc:AlternateContent>
          </a:graphicData>
        </a:graphic>
      </p:graphicFrame>
      <p:sp>
        <p:nvSpPr>
          <p:cNvPr id="15" name="TextBox 14"/>
          <p:cNvSpPr txBox="1"/>
          <p:nvPr/>
        </p:nvSpPr>
        <p:spPr>
          <a:xfrm>
            <a:off x="4419600" y="3962400"/>
            <a:ext cx="647700" cy="369332"/>
          </a:xfrm>
          <a:prstGeom prst="rect">
            <a:avLst/>
          </a:prstGeom>
          <a:noFill/>
        </p:spPr>
        <p:txBody>
          <a:bodyPr wrap="square" rtlCol="0">
            <a:spAutoFit/>
          </a:bodyPr>
          <a:lstStyle/>
          <a:p>
            <a:r>
              <a:rPr lang="it-IT" dirty="0"/>
              <a:t>(39)</a:t>
            </a:r>
          </a:p>
        </p:txBody>
      </p:sp>
      <p:sp>
        <p:nvSpPr>
          <p:cNvPr id="16" name="Rectangle 15"/>
          <p:cNvSpPr/>
          <p:nvPr/>
        </p:nvSpPr>
        <p:spPr>
          <a:xfrm>
            <a:off x="5715001" y="3962400"/>
            <a:ext cx="4613635" cy="369332"/>
          </a:xfrm>
          <a:prstGeom prst="rect">
            <a:avLst/>
          </a:prstGeom>
        </p:spPr>
        <p:txBody>
          <a:bodyPr wrap="none">
            <a:spAutoFit/>
          </a:bodyPr>
          <a:lstStyle/>
          <a:p>
            <a:r>
              <a:rPr lang="it-IT" u="sng" dirty="0"/>
              <a:t>air-gap surface thermal load (W/m</a:t>
            </a:r>
            <a:r>
              <a:rPr lang="it-IT" u="sng" baseline="30000" dirty="0"/>
              <a:t>2</a:t>
            </a:r>
            <a:r>
              <a:rPr lang="it-IT" u="sng" dirty="0"/>
              <a:t> or W/cm</a:t>
            </a:r>
            <a:r>
              <a:rPr lang="it-IT" u="sng" baseline="30000" dirty="0"/>
              <a:t>2</a:t>
            </a:r>
            <a:r>
              <a:rPr lang="it-IT" u="sng" dirty="0"/>
              <a:t>)</a:t>
            </a:r>
            <a:endParaRPr lang="it-IT" dirty="0"/>
          </a:p>
        </p:txBody>
      </p:sp>
      <p:sp>
        <p:nvSpPr>
          <p:cNvPr id="17" name="Rectangle 16"/>
          <p:cNvSpPr/>
          <p:nvPr/>
        </p:nvSpPr>
        <p:spPr>
          <a:xfrm>
            <a:off x="1736268" y="4495800"/>
            <a:ext cx="8626932" cy="923330"/>
          </a:xfrm>
          <a:prstGeom prst="rect">
            <a:avLst/>
          </a:prstGeom>
        </p:spPr>
        <p:txBody>
          <a:bodyPr wrap="square">
            <a:spAutoFit/>
          </a:bodyPr>
          <a:lstStyle/>
          <a:p>
            <a:r>
              <a:rPr lang="it-IT" dirty="0"/>
              <a:t>This plays a key role in determining the temperature of stator conductors. In fact, calling </a:t>
            </a:r>
            <a:r>
              <a:rPr lang="it-IT" i="1" dirty="0">
                <a:latin typeface="Symbol" panose="05050102010706020507" pitchFamily="18" charset="2"/>
              </a:rPr>
              <a:t>a</a:t>
            </a:r>
            <a:r>
              <a:rPr lang="it-IT" dirty="0"/>
              <a:t> the total heat transfer coefficient between the gap cooling air and the stator copper, we can write:</a:t>
            </a:r>
          </a:p>
        </p:txBody>
      </p:sp>
      <p:graphicFrame>
        <p:nvGraphicFramePr>
          <p:cNvPr id="20" name="Object 19"/>
          <p:cNvGraphicFramePr>
            <a:graphicFrameLocks noChangeAspect="1"/>
          </p:cNvGraphicFramePr>
          <p:nvPr>
            <p:extLst/>
          </p:nvPr>
        </p:nvGraphicFramePr>
        <p:xfrm>
          <a:off x="1761669" y="5419131"/>
          <a:ext cx="3451225" cy="474663"/>
        </p:xfrm>
        <a:graphic>
          <a:graphicData uri="http://schemas.openxmlformats.org/presentationml/2006/ole">
            <mc:AlternateContent xmlns:mc="http://schemas.openxmlformats.org/markup-compatibility/2006">
              <mc:Choice xmlns:v="urn:schemas-microsoft-com:vml" Requires="v">
                <p:oleObj spid="_x0000_s13317" name="Equation" r:id="rId10" imgW="1562040" imgH="215640" progId="Equation.3">
                  <p:embed/>
                </p:oleObj>
              </mc:Choice>
              <mc:Fallback>
                <p:oleObj name="Equation" r:id="rId10" imgW="1562040" imgH="215640" progId="Equation.3">
                  <p:embed/>
                  <p:pic>
                    <p:nvPicPr>
                      <p:cNvPr id="20" name="Object 19"/>
                      <p:cNvPicPr>
                        <a:picLocks noChangeAspect="1" noChangeArrowheads="1"/>
                      </p:cNvPicPr>
                      <p:nvPr/>
                    </p:nvPicPr>
                    <p:blipFill>
                      <a:blip r:embed="rId11"/>
                      <a:srcRect/>
                      <a:stretch>
                        <a:fillRect/>
                      </a:stretch>
                    </p:blipFill>
                    <p:spPr bwMode="auto">
                      <a:xfrm>
                        <a:off x="1761669" y="5419131"/>
                        <a:ext cx="3451225" cy="474663"/>
                      </a:xfrm>
                      <a:prstGeom prst="rect">
                        <a:avLst/>
                      </a:prstGeom>
                      <a:noFill/>
                      <a:ln>
                        <a:noFill/>
                      </a:ln>
                    </p:spPr>
                  </p:pic>
                </p:oleObj>
              </mc:Fallback>
            </mc:AlternateContent>
          </a:graphicData>
        </a:graphic>
      </p:graphicFrame>
      <p:sp>
        <p:nvSpPr>
          <p:cNvPr id="21" name="TextBox 20"/>
          <p:cNvSpPr txBox="1"/>
          <p:nvPr/>
        </p:nvSpPr>
        <p:spPr>
          <a:xfrm>
            <a:off x="5725884" y="5483662"/>
            <a:ext cx="647700" cy="369332"/>
          </a:xfrm>
          <a:prstGeom prst="rect">
            <a:avLst/>
          </a:prstGeom>
          <a:noFill/>
        </p:spPr>
        <p:txBody>
          <a:bodyPr wrap="square" rtlCol="0">
            <a:spAutoFit/>
          </a:bodyPr>
          <a:lstStyle/>
          <a:p>
            <a:r>
              <a:rPr lang="it-IT" dirty="0"/>
              <a:t>(40)</a:t>
            </a:r>
          </a:p>
        </p:txBody>
      </p:sp>
      <p:cxnSp>
        <p:nvCxnSpPr>
          <p:cNvPr id="23" name="Straight Connector 22"/>
          <p:cNvCxnSpPr/>
          <p:nvPr/>
        </p:nvCxnSpPr>
        <p:spPr>
          <a:xfrm flipH="1">
            <a:off x="3352800" y="5852994"/>
            <a:ext cx="304800" cy="319206"/>
          </a:xfrm>
          <a:prstGeom prst="line">
            <a:avLst/>
          </a:prstGeom>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2438400" y="6134100"/>
            <a:ext cx="1517332" cy="646331"/>
          </a:xfrm>
          <a:prstGeom prst="rect">
            <a:avLst/>
          </a:prstGeom>
        </p:spPr>
        <p:txBody>
          <a:bodyPr wrap="square">
            <a:spAutoFit/>
          </a:bodyPr>
          <a:lstStyle/>
          <a:p>
            <a:r>
              <a:rPr lang="it-IT" dirty="0"/>
              <a:t>Mean copper temperature</a:t>
            </a:r>
          </a:p>
        </p:txBody>
      </p:sp>
      <p:cxnSp>
        <p:nvCxnSpPr>
          <p:cNvPr id="25" name="Straight Connector 24"/>
          <p:cNvCxnSpPr/>
          <p:nvPr/>
        </p:nvCxnSpPr>
        <p:spPr>
          <a:xfrm>
            <a:off x="4692650" y="5820474"/>
            <a:ext cx="374650" cy="351726"/>
          </a:xfrm>
          <a:prstGeom prst="line">
            <a:avLst/>
          </a:prstGeom>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4532402" y="6134100"/>
            <a:ext cx="3489415" cy="646331"/>
          </a:xfrm>
          <a:prstGeom prst="rect">
            <a:avLst/>
          </a:prstGeom>
        </p:spPr>
        <p:txBody>
          <a:bodyPr wrap="square">
            <a:spAutoFit/>
          </a:bodyPr>
          <a:lstStyle/>
          <a:p>
            <a:r>
              <a:rPr lang="it-IT" dirty="0"/>
              <a:t>Mean temperature of the cooling air in the gap</a:t>
            </a:r>
          </a:p>
        </p:txBody>
      </p:sp>
    </p:spTree>
    <p:extLst>
      <p:ext uri="{BB962C8B-B14F-4D97-AF65-F5344CB8AC3E}">
        <p14:creationId xmlns:p14="http://schemas.microsoft.com/office/powerpoint/2010/main" val="8644435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33"/>
          <p:cNvPicPr>
            <a:picLocks noChangeAspect="1"/>
          </p:cNvPicPr>
          <p:nvPr/>
        </p:nvPicPr>
        <p:blipFill rotWithShape="1">
          <a:blip r:embed="rId3" cstate="print">
            <a:extLst>
              <a:ext uri="{28A0092B-C50C-407E-A947-70E740481C1C}">
                <a14:useLocalDpi xmlns:a14="http://schemas.microsoft.com/office/drawing/2010/main" val="0"/>
              </a:ext>
            </a:extLst>
          </a:blip>
          <a:srcRect t="17268"/>
          <a:stretch/>
        </p:blipFill>
        <p:spPr>
          <a:xfrm>
            <a:off x="1524000" y="6449964"/>
            <a:ext cx="1621536" cy="408037"/>
          </a:xfrm>
          <a:prstGeom prst="rect">
            <a:avLst/>
          </a:prstGeom>
        </p:spPr>
      </p:pic>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
        <p:nvSpPr>
          <p:cNvPr id="5" name="Rectangle 4"/>
          <p:cNvSpPr/>
          <p:nvPr/>
        </p:nvSpPr>
        <p:spPr>
          <a:xfrm>
            <a:off x="1723568" y="161330"/>
            <a:ext cx="8626932" cy="923330"/>
          </a:xfrm>
          <a:prstGeom prst="rect">
            <a:avLst/>
          </a:prstGeom>
        </p:spPr>
        <p:txBody>
          <a:bodyPr wrap="square">
            <a:spAutoFit/>
          </a:bodyPr>
          <a:lstStyle/>
          <a:p>
            <a:r>
              <a:rPr lang="it-IT" dirty="0">
                <a:solidFill>
                  <a:srgbClr val="FF0000"/>
                </a:solidFill>
              </a:rPr>
              <a:t>Equation (40) suggests that, for a given cooling technology (same </a:t>
            </a:r>
            <a:r>
              <a:rPr lang="it-IT" i="1" dirty="0">
                <a:solidFill>
                  <a:srgbClr val="FF0000"/>
                </a:solidFill>
                <a:latin typeface="Symbol" panose="05050102010706020507" pitchFamily="18" charset="2"/>
              </a:rPr>
              <a:t>a</a:t>
            </a:r>
            <a:r>
              <a:rPr lang="it-IT" dirty="0">
                <a:solidFill>
                  <a:srgbClr val="FF0000"/>
                </a:solidFill>
              </a:rPr>
              <a:t>), if we want the machine thermal performance to remain the same, we must have roughly the same value of </a:t>
            </a:r>
            <a:r>
              <a:rPr lang="it-IT" i="1" dirty="0">
                <a:solidFill>
                  <a:srgbClr val="FF0000"/>
                </a:solidFill>
              </a:rPr>
              <a:t>p</a:t>
            </a:r>
            <a:r>
              <a:rPr lang="it-IT" i="1" baseline="-25000" dirty="0">
                <a:solidFill>
                  <a:srgbClr val="FF0000"/>
                </a:solidFill>
              </a:rPr>
              <a:t>load,gap</a:t>
            </a:r>
            <a:r>
              <a:rPr lang="it-IT" dirty="0">
                <a:solidFill>
                  <a:srgbClr val="FF0000"/>
                </a:solidFill>
              </a:rPr>
              <a:t>, </a:t>
            </a:r>
            <a:r>
              <a:rPr lang="it-IT" u="sng" dirty="0">
                <a:solidFill>
                  <a:srgbClr val="FF0000"/>
                </a:solidFill>
              </a:rPr>
              <a:t>regardless of machine dimenions</a:t>
            </a:r>
            <a:r>
              <a:rPr lang="it-IT" dirty="0">
                <a:solidFill>
                  <a:srgbClr val="FF0000"/>
                </a:solidFill>
              </a:rPr>
              <a:t>.</a:t>
            </a:r>
          </a:p>
        </p:txBody>
      </p:sp>
      <p:sp>
        <p:nvSpPr>
          <p:cNvPr id="6" name="Rectangle 5"/>
          <p:cNvSpPr/>
          <p:nvPr/>
        </p:nvSpPr>
        <p:spPr>
          <a:xfrm>
            <a:off x="1698168" y="1122760"/>
            <a:ext cx="8626932" cy="369332"/>
          </a:xfrm>
          <a:prstGeom prst="rect">
            <a:avLst/>
          </a:prstGeom>
        </p:spPr>
        <p:txBody>
          <a:bodyPr wrap="square">
            <a:spAutoFit/>
          </a:bodyPr>
          <a:lstStyle/>
          <a:p>
            <a:r>
              <a:rPr lang="it-IT" dirty="0"/>
              <a:t>For the following it is worh writing the electric loading in the following alternative form:</a:t>
            </a:r>
          </a:p>
        </p:txBody>
      </p:sp>
      <p:graphicFrame>
        <p:nvGraphicFramePr>
          <p:cNvPr id="7" name="Object 6"/>
          <p:cNvGraphicFramePr>
            <a:graphicFrameLocks noChangeAspect="1"/>
          </p:cNvGraphicFramePr>
          <p:nvPr>
            <p:extLst/>
          </p:nvPr>
        </p:nvGraphicFramePr>
        <p:xfrm>
          <a:off x="1748969" y="1600200"/>
          <a:ext cx="1177925" cy="836612"/>
        </p:xfrm>
        <a:graphic>
          <a:graphicData uri="http://schemas.openxmlformats.org/presentationml/2006/ole">
            <mc:AlternateContent xmlns:mc="http://schemas.openxmlformats.org/markup-compatibility/2006">
              <mc:Choice xmlns:v="urn:schemas-microsoft-com:vml" Requires="v">
                <p:oleObj spid="_x0000_s14338" name="Equation" r:id="rId4" imgW="533160" imgH="380880" progId="Equation.3">
                  <p:embed/>
                </p:oleObj>
              </mc:Choice>
              <mc:Fallback>
                <p:oleObj name="Equation" r:id="rId4" imgW="533160" imgH="380880" progId="Equation.3">
                  <p:embed/>
                  <p:pic>
                    <p:nvPicPr>
                      <p:cNvPr id="7" name="Object 6"/>
                      <p:cNvPicPr>
                        <a:picLocks noChangeAspect="1" noChangeArrowheads="1"/>
                      </p:cNvPicPr>
                      <p:nvPr/>
                    </p:nvPicPr>
                    <p:blipFill>
                      <a:blip r:embed="rId5"/>
                      <a:srcRect/>
                      <a:stretch>
                        <a:fillRect/>
                      </a:stretch>
                    </p:blipFill>
                    <p:spPr bwMode="auto">
                      <a:xfrm>
                        <a:off x="1748969" y="1600200"/>
                        <a:ext cx="1177925" cy="83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3257550" y="1817132"/>
            <a:ext cx="647700" cy="369332"/>
          </a:xfrm>
          <a:prstGeom prst="rect">
            <a:avLst/>
          </a:prstGeom>
          <a:noFill/>
        </p:spPr>
        <p:txBody>
          <a:bodyPr wrap="square" rtlCol="0">
            <a:spAutoFit/>
          </a:bodyPr>
          <a:lstStyle/>
          <a:p>
            <a:r>
              <a:rPr lang="it-IT" dirty="0"/>
              <a:t>(41)</a:t>
            </a:r>
          </a:p>
        </p:txBody>
      </p:sp>
      <p:sp>
        <p:nvSpPr>
          <p:cNvPr id="9" name="Rectangle 8"/>
          <p:cNvSpPr/>
          <p:nvPr/>
        </p:nvSpPr>
        <p:spPr>
          <a:xfrm>
            <a:off x="1698168" y="2515632"/>
            <a:ext cx="8626932" cy="369332"/>
          </a:xfrm>
          <a:prstGeom prst="rect">
            <a:avLst/>
          </a:prstGeom>
        </p:spPr>
        <p:txBody>
          <a:bodyPr wrap="square">
            <a:spAutoFit/>
          </a:bodyPr>
          <a:lstStyle/>
          <a:p>
            <a:r>
              <a:rPr lang="it-IT" dirty="0"/>
              <a:t>Let us also introduce the slot fill factor </a:t>
            </a:r>
            <a:r>
              <a:rPr lang="it-IT" i="1" dirty="0"/>
              <a:t>k</a:t>
            </a:r>
            <a:r>
              <a:rPr lang="it-IT" i="1" baseline="-25000" dirty="0"/>
              <a:t>fill</a:t>
            </a:r>
            <a:r>
              <a:rPr lang="it-IT" dirty="0"/>
              <a:t> as the following ratio:</a:t>
            </a:r>
          </a:p>
        </p:txBody>
      </p:sp>
      <p:graphicFrame>
        <p:nvGraphicFramePr>
          <p:cNvPr id="11" name="Object 10"/>
          <p:cNvGraphicFramePr>
            <a:graphicFrameLocks noChangeAspect="1"/>
          </p:cNvGraphicFramePr>
          <p:nvPr>
            <p:extLst/>
          </p:nvPr>
        </p:nvGraphicFramePr>
        <p:xfrm>
          <a:off x="5824766" y="1637229"/>
          <a:ext cx="1036638" cy="752475"/>
        </p:xfrm>
        <a:graphic>
          <a:graphicData uri="http://schemas.openxmlformats.org/presentationml/2006/ole">
            <mc:AlternateContent xmlns:mc="http://schemas.openxmlformats.org/markup-compatibility/2006">
              <mc:Choice xmlns:v="urn:schemas-microsoft-com:vml" Requires="v">
                <p:oleObj spid="_x0000_s14339" name="Equation" r:id="rId6" imgW="469800" imgH="342720" progId="Equation.3">
                  <p:embed/>
                </p:oleObj>
              </mc:Choice>
              <mc:Fallback>
                <p:oleObj name="Equation" r:id="rId6" imgW="469800" imgH="342720" progId="Equation.3">
                  <p:embed/>
                  <p:pic>
                    <p:nvPicPr>
                      <p:cNvPr id="11" name="Object 10"/>
                      <p:cNvPicPr>
                        <a:picLocks noChangeAspect="1" noChangeArrowheads="1"/>
                      </p:cNvPicPr>
                      <p:nvPr/>
                    </p:nvPicPr>
                    <p:blipFill>
                      <a:blip r:embed="rId7"/>
                      <a:srcRect/>
                      <a:stretch>
                        <a:fillRect/>
                      </a:stretch>
                    </p:blipFill>
                    <p:spPr bwMode="auto">
                      <a:xfrm>
                        <a:off x="5824766" y="1637229"/>
                        <a:ext cx="1036638"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Rectangle 11"/>
          <p:cNvSpPr/>
          <p:nvPr/>
        </p:nvSpPr>
        <p:spPr>
          <a:xfrm>
            <a:off x="4343400" y="1804432"/>
            <a:ext cx="838200" cy="369332"/>
          </a:xfrm>
          <a:prstGeom prst="rect">
            <a:avLst/>
          </a:prstGeom>
        </p:spPr>
        <p:txBody>
          <a:bodyPr wrap="square">
            <a:spAutoFit/>
          </a:bodyPr>
          <a:lstStyle/>
          <a:p>
            <a:r>
              <a:rPr lang="it-IT" dirty="0"/>
              <a:t>where</a:t>
            </a:r>
          </a:p>
        </p:txBody>
      </p:sp>
      <p:sp>
        <p:nvSpPr>
          <p:cNvPr id="13" name="TextBox 12"/>
          <p:cNvSpPr txBox="1"/>
          <p:nvPr/>
        </p:nvSpPr>
        <p:spPr>
          <a:xfrm>
            <a:off x="6934200" y="1793796"/>
            <a:ext cx="647700" cy="369332"/>
          </a:xfrm>
          <a:prstGeom prst="rect">
            <a:avLst/>
          </a:prstGeom>
          <a:noFill/>
        </p:spPr>
        <p:txBody>
          <a:bodyPr wrap="square" rtlCol="0">
            <a:spAutoFit/>
          </a:bodyPr>
          <a:lstStyle/>
          <a:p>
            <a:r>
              <a:rPr lang="it-IT" dirty="0"/>
              <a:t>(42)</a:t>
            </a:r>
          </a:p>
        </p:txBody>
      </p:sp>
      <p:sp>
        <p:nvSpPr>
          <p:cNvPr id="14" name="Rectangle 13"/>
          <p:cNvSpPr/>
          <p:nvPr/>
        </p:nvSpPr>
        <p:spPr>
          <a:xfrm>
            <a:off x="7599134" y="1804432"/>
            <a:ext cx="1333500" cy="369332"/>
          </a:xfrm>
          <a:prstGeom prst="rect">
            <a:avLst/>
          </a:prstGeom>
        </p:spPr>
        <p:txBody>
          <a:bodyPr wrap="square">
            <a:spAutoFit/>
          </a:bodyPr>
          <a:lstStyle/>
          <a:p>
            <a:r>
              <a:rPr lang="it-IT" dirty="0"/>
              <a:t>Slot pitch</a:t>
            </a:r>
          </a:p>
        </p:txBody>
      </p:sp>
      <p:sp>
        <p:nvSpPr>
          <p:cNvPr id="15" name="Rectangle 14"/>
          <p:cNvSpPr/>
          <p:nvPr/>
        </p:nvSpPr>
        <p:spPr>
          <a:xfrm>
            <a:off x="4953000" y="2884964"/>
            <a:ext cx="4000500" cy="369332"/>
          </a:xfrm>
          <a:prstGeom prst="rect">
            <a:avLst/>
          </a:prstGeom>
        </p:spPr>
        <p:txBody>
          <a:bodyPr wrap="square">
            <a:spAutoFit/>
          </a:bodyPr>
          <a:lstStyle/>
          <a:p>
            <a:r>
              <a:rPr lang="it-IT" dirty="0"/>
              <a:t>Cross-section area of the copper in a slot</a:t>
            </a:r>
          </a:p>
        </p:txBody>
      </p:sp>
      <p:graphicFrame>
        <p:nvGraphicFramePr>
          <p:cNvPr id="16" name="Object 15"/>
          <p:cNvGraphicFramePr>
            <a:graphicFrameLocks noChangeAspect="1"/>
          </p:cNvGraphicFramePr>
          <p:nvPr>
            <p:extLst/>
          </p:nvPr>
        </p:nvGraphicFramePr>
        <p:xfrm>
          <a:off x="1710868" y="2859565"/>
          <a:ext cx="1684338" cy="858837"/>
        </p:xfrm>
        <a:graphic>
          <a:graphicData uri="http://schemas.openxmlformats.org/presentationml/2006/ole">
            <mc:AlternateContent xmlns:mc="http://schemas.openxmlformats.org/markup-compatibility/2006">
              <mc:Choice xmlns:v="urn:schemas-microsoft-com:vml" Requires="v">
                <p:oleObj spid="_x0000_s14340" name="Equation" r:id="rId8" imgW="761760" imgH="393480" progId="Equation.3">
                  <p:embed/>
                </p:oleObj>
              </mc:Choice>
              <mc:Fallback>
                <p:oleObj name="Equation" r:id="rId8" imgW="761760" imgH="393480" progId="Equation.3">
                  <p:embed/>
                  <p:pic>
                    <p:nvPicPr>
                      <p:cNvPr id="16" name="Object 15"/>
                      <p:cNvPicPr>
                        <a:picLocks noChangeAspect="1" noChangeArrowheads="1"/>
                      </p:cNvPicPr>
                      <p:nvPr/>
                    </p:nvPicPr>
                    <p:blipFill>
                      <a:blip r:embed="rId9"/>
                      <a:srcRect/>
                      <a:stretch>
                        <a:fillRect/>
                      </a:stretch>
                    </p:blipFill>
                    <p:spPr bwMode="auto">
                      <a:xfrm>
                        <a:off x="1710868" y="2859565"/>
                        <a:ext cx="1684338" cy="85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8" name="Straight Connector 17"/>
          <p:cNvCxnSpPr/>
          <p:nvPr/>
        </p:nvCxnSpPr>
        <p:spPr>
          <a:xfrm>
            <a:off x="3429000" y="3048000"/>
            <a:ext cx="152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429000" y="3581400"/>
            <a:ext cx="15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4953000" y="3396734"/>
            <a:ext cx="4000500" cy="369332"/>
          </a:xfrm>
          <a:prstGeom prst="rect">
            <a:avLst/>
          </a:prstGeom>
        </p:spPr>
        <p:txBody>
          <a:bodyPr wrap="square">
            <a:spAutoFit/>
          </a:bodyPr>
          <a:lstStyle/>
          <a:p>
            <a:r>
              <a:rPr lang="it-IT" dirty="0"/>
              <a:t>Cross-section area of the slot</a:t>
            </a:r>
          </a:p>
        </p:txBody>
      </p:sp>
      <p:sp>
        <p:nvSpPr>
          <p:cNvPr id="21" name="TextBox 20"/>
          <p:cNvSpPr txBox="1"/>
          <p:nvPr/>
        </p:nvSpPr>
        <p:spPr>
          <a:xfrm>
            <a:off x="3733800" y="3135868"/>
            <a:ext cx="647700" cy="369332"/>
          </a:xfrm>
          <a:prstGeom prst="rect">
            <a:avLst/>
          </a:prstGeom>
          <a:noFill/>
        </p:spPr>
        <p:txBody>
          <a:bodyPr wrap="square" rtlCol="0">
            <a:spAutoFit/>
          </a:bodyPr>
          <a:lstStyle/>
          <a:p>
            <a:r>
              <a:rPr lang="it-IT" dirty="0"/>
              <a:t>(43)</a:t>
            </a:r>
          </a:p>
        </p:txBody>
      </p:sp>
      <p:cxnSp>
        <p:nvCxnSpPr>
          <p:cNvPr id="23" name="Straight Connector 22"/>
          <p:cNvCxnSpPr/>
          <p:nvPr/>
        </p:nvCxnSpPr>
        <p:spPr>
          <a:xfrm>
            <a:off x="2362200" y="3505200"/>
            <a:ext cx="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2362200" y="3962400"/>
            <a:ext cx="1066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26" name="Object 25"/>
          <p:cNvGraphicFramePr>
            <a:graphicFrameLocks noChangeAspect="1"/>
          </p:cNvGraphicFramePr>
          <p:nvPr>
            <p:extLst/>
          </p:nvPr>
        </p:nvGraphicFramePr>
        <p:xfrm>
          <a:off x="3581400" y="3766066"/>
          <a:ext cx="2078038" cy="471488"/>
        </p:xfrm>
        <a:graphic>
          <a:graphicData uri="http://schemas.openxmlformats.org/presentationml/2006/ole">
            <mc:AlternateContent xmlns:mc="http://schemas.openxmlformats.org/markup-compatibility/2006">
              <mc:Choice xmlns:v="urn:schemas-microsoft-com:vml" Requires="v">
                <p:oleObj spid="_x0000_s14341" name="Equation" r:id="rId10" imgW="939600" imgH="215640" progId="Equation.3">
                  <p:embed/>
                </p:oleObj>
              </mc:Choice>
              <mc:Fallback>
                <p:oleObj name="Equation" r:id="rId10" imgW="939600" imgH="215640" progId="Equation.3">
                  <p:embed/>
                  <p:pic>
                    <p:nvPicPr>
                      <p:cNvPr id="26" name="Object 25"/>
                      <p:cNvPicPr>
                        <a:picLocks noChangeAspect="1" noChangeArrowheads="1"/>
                      </p:cNvPicPr>
                      <p:nvPr/>
                    </p:nvPicPr>
                    <p:blipFill>
                      <a:blip r:embed="rId11"/>
                      <a:srcRect/>
                      <a:stretch>
                        <a:fillRect/>
                      </a:stretch>
                    </p:blipFill>
                    <p:spPr bwMode="auto">
                      <a:xfrm>
                        <a:off x="3581400" y="3766066"/>
                        <a:ext cx="2078038"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7" name="Rectangle 26"/>
          <p:cNvSpPr/>
          <p:nvPr/>
        </p:nvSpPr>
        <p:spPr>
          <a:xfrm>
            <a:off x="1698168" y="4267200"/>
            <a:ext cx="8626932" cy="369332"/>
          </a:xfrm>
          <a:prstGeom prst="rect">
            <a:avLst/>
          </a:prstGeom>
        </p:spPr>
        <p:txBody>
          <a:bodyPr wrap="square">
            <a:spAutoFit/>
          </a:bodyPr>
          <a:lstStyle/>
          <a:p>
            <a:r>
              <a:rPr lang="it-IT" dirty="0"/>
              <a:t>So we can express </a:t>
            </a:r>
            <a:r>
              <a:rPr lang="it-IT" i="1" dirty="0"/>
              <a:t>I</a:t>
            </a:r>
            <a:r>
              <a:rPr lang="it-IT" i="1" baseline="-25000" dirty="0"/>
              <a:t>tot</a:t>
            </a:r>
            <a:r>
              <a:rPr lang="it-IT" dirty="0"/>
              <a:t> as:</a:t>
            </a:r>
          </a:p>
        </p:txBody>
      </p:sp>
      <p:sp>
        <p:nvSpPr>
          <p:cNvPr id="28" name="TextBox 27"/>
          <p:cNvSpPr txBox="1"/>
          <p:nvPr/>
        </p:nvSpPr>
        <p:spPr>
          <a:xfrm>
            <a:off x="6011634" y="3860800"/>
            <a:ext cx="647700" cy="369332"/>
          </a:xfrm>
          <a:prstGeom prst="rect">
            <a:avLst/>
          </a:prstGeom>
          <a:noFill/>
        </p:spPr>
        <p:txBody>
          <a:bodyPr wrap="square" rtlCol="0">
            <a:spAutoFit/>
          </a:bodyPr>
          <a:lstStyle/>
          <a:p>
            <a:r>
              <a:rPr lang="it-IT" dirty="0"/>
              <a:t>(44)</a:t>
            </a:r>
          </a:p>
        </p:txBody>
      </p:sp>
      <p:graphicFrame>
        <p:nvGraphicFramePr>
          <p:cNvPr id="29" name="Object 28"/>
          <p:cNvGraphicFramePr>
            <a:graphicFrameLocks noChangeAspect="1"/>
          </p:cNvGraphicFramePr>
          <p:nvPr>
            <p:extLst/>
          </p:nvPr>
        </p:nvGraphicFramePr>
        <p:xfrm>
          <a:off x="1813719" y="4724401"/>
          <a:ext cx="3230562" cy="471487"/>
        </p:xfrm>
        <a:graphic>
          <a:graphicData uri="http://schemas.openxmlformats.org/presentationml/2006/ole">
            <mc:AlternateContent xmlns:mc="http://schemas.openxmlformats.org/markup-compatibility/2006">
              <mc:Choice xmlns:v="urn:schemas-microsoft-com:vml" Requires="v">
                <p:oleObj spid="_x0000_s14342" name="Equation" r:id="rId12" imgW="1460160" imgH="215640" progId="Equation.3">
                  <p:embed/>
                </p:oleObj>
              </mc:Choice>
              <mc:Fallback>
                <p:oleObj name="Equation" r:id="rId12" imgW="1460160" imgH="215640" progId="Equation.3">
                  <p:embed/>
                  <p:pic>
                    <p:nvPicPr>
                      <p:cNvPr id="29" name="Object 28"/>
                      <p:cNvPicPr>
                        <a:picLocks noChangeAspect="1" noChangeArrowheads="1"/>
                      </p:cNvPicPr>
                      <p:nvPr/>
                    </p:nvPicPr>
                    <p:blipFill>
                      <a:blip r:embed="rId13"/>
                      <a:srcRect/>
                      <a:stretch>
                        <a:fillRect/>
                      </a:stretch>
                    </p:blipFill>
                    <p:spPr bwMode="auto">
                      <a:xfrm>
                        <a:off x="1813719" y="4724401"/>
                        <a:ext cx="3230562" cy="47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0" name="TextBox 29"/>
          <p:cNvSpPr txBox="1"/>
          <p:nvPr/>
        </p:nvSpPr>
        <p:spPr>
          <a:xfrm>
            <a:off x="6037034" y="4675664"/>
            <a:ext cx="647700" cy="369332"/>
          </a:xfrm>
          <a:prstGeom prst="rect">
            <a:avLst/>
          </a:prstGeom>
          <a:noFill/>
        </p:spPr>
        <p:txBody>
          <a:bodyPr wrap="square" rtlCol="0">
            <a:spAutoFit/>
          </a:bodyPr>
          <a:lstStyle/>
          <a:p>
            <a:r>
              <a:rPr lang="it-IT" dirty="0"/>
              <a:t>(45)</a:t>
            </a:r>
          </a:p>
        </p:txBody>
      </p:sp>
      <p:sp>
        <p:nvSpPr>
          <p:cNvPr id="31" name="Rectangle 30"/>
          <p:cNvSpPr/>
          <p:nvPr/>
        </p:nvSpPr>
        <p:spPr>
          <a:xfrm>
            <a:off x="1698168" y="5257800"/>
            <a:ext cx="8626932" cy="369332"/>
          </a:xfrm>
          <a:prstGeom prst="rect">
            <a:avLst/>
          </a:prstGeom>
        </p:spPr>
        <p:txBody>
          <a:bodyPr wrap="square">
            <a:spAutoFit/>
          </a:bodyPr>
          <a:lstStyle/>
          <a:p>
            <a:r>
              <a:rPr lang="it-IT" dirty="0"/>
              <a:t>and (41) becomes:</a:t>
            </a:r>
          </a:p>
        </p:txBody>
      </p:sp>
      <p:graphicFrame>
        <p:nvGraphicFramePr>
          <p:cNvPr id="32" name="Object 31"/>
          <p:cNvGraphicFramePr>
            <a:graphicFrameLocks noChangeAspect="1"/>
          </p:cNvGraphicFramePr>
          <p:nvPr>
            <p:extLst/>
          </p:nvPr>
        </p:nvGraphicFramePr>
        <p:xfrm>
          <a:off x="1736268" y="5791201"/>
          <a:ext cx="1962150" cy="808037"/>
        </p:xfrm>
        <a:graphic>
          <a:graphicData uri="http://schemas.openxmlformats.org/presentationml/2006/ole">
            <mc:AlternateContent xmlns:mc="http://schemas.openxmlformats.org/markup-compatibility/2006">
              <mc:Choice xmlns:v="urn:schemas-microsoft-com:vml" Requires="v">
                <p:oleObj spid="_x0000_s14343" name="Equation" r:id="rId14" imgW="888840" imgH="368280" progId="Equation.3">
                  <p:embed/>
                </p:oleObj>
              </mc:Choice>
              <mc:Fallback>
                <p:oleObj name="Equation" r:id="rId14" imgW="888840" imgH="368280" progId="Equation.3">
                  <p:embed/>
                  <p:pic>
                    <p:nvPicPr>
                      <p:cNvPr id="32" name="Object 31"/>
                      <p:cNvPicPr>
                        <a:picLocks noChangeAspect="1" noChangeArrowheads="1"/>
                      </p:cNvPicPr>
                      <p:nvPr/>
                    </p:nvPicPr>
                    <p:blipFill>
                      <a:blip r:embed="rId15"/>
                      <a:srcRect/>
                      <a:stretch>
                        <a:fillRect/>
                      </a:stretch>
                    </p:blipFill>
                    <p:spPr bwMode="auto">
                      <a:xfrm>
                        <a:off x="1736268" y="5791201"/>
                        <a:ext cx="1962150" cy="808037"/>
                      </a:xfrm>
                      <a:prstGeom prst="rect">
                        <a:avLst/>
                      </a:prstGeom>
                      <a:noFill/>
                      <a:ln>
                        <a:solidFill>
                          <a:srgbClr val="FF0000"/>
                        </a:solidFill>
                      </a:ln>
                    </p:spPr>
                  </p:pic>
                </p:oleObj>
              </mc:Fallback>
            </mc:AlternateContent>
          </a:graphicData>
        </a:graphic>
      </p:graphicFrame>
      <p:sp>
        <p:nvSpPr>
          <p:cNvPr id="33" name="TextBox 32"/>
          <p:cNvSpPr txBox="1"/>
          <p:nvPr/>
        </p:nvSpPr>
        <p:spPr>
          <a:xfrm>
            <a:off x="5986234" y="6019800"/>
            <a:ext cx="647700" cy="369332"/>
          </a:xfrm>
          <a:prstGeom prst="rect">
            <a:avLst/>
          </a:prstGeom>
          <a:noFill/>
        </p:spPr>
        <p:txBody>
          <a:bodyPr wrap="square" rtlCol="0">
            <a:spAutoFit/>
          </a:bodyPr>
          <a:lstStyle/>
          <a:p>
            <a:r>
              <a:rPr lang="it-IT" dirty="0"/>
              <a:t>(46)</a:t>
            </a:r>
          </a:p>
        </p:txBody>
      </p:sp>
    </p:spTree>
    <p:extLst>
      <p:ext uri="{BB962C8B-B14F-4D97-AF65-F5344CB8AC3E}">
        <p14:creationId xmlns:p14="http://schemas.microsoft.com/office/powerpoint/2010/main" val="23800137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
        <p:nvSpPr>
          <p:cNvPr id="5" name="Rectangle 4"/>
          <p:cNvSpPr/>
          <p:nvPr/>
        </p:nvSpPr>
        <p:spPr>
          <a:xfrm>
            <a:off x="1698168" y="912674"/>
            <a:ext cx="8626932" cy="1754326"/>
          </a:xfrm>
          <a:prstGeom prst="rect">
            <a:avLst/>
          </a:prstGeom>
        </p:spPr>
        <p:txBody>
          <a:bodyPr wrap="square">
            <a:spAutoFit/>
          </a:bodyPr>
          <a:lstStyle/>
          <a:p>
            <a:r>
              <a:rPr lang="it-IT" dirty="0"/>
              <a:t>A key issue to be faced in the design of electric machine is how to select the current density </a:t>
            </a:r>
            <a:r>
              <a:rPr lang="it-IT" i="1" dirty="0">
                <a:latin typeface="Symbol" panose="05050102010706020507" pitchFamily="18" charset="2"/>
              </a:rPr>
              <a:t>s</a:t>
            </a:r>
            <a:r>
              <a:rPr lang="it-IT" dirty="0"/>
              <a:t> in the conductors and the electric loading </a:t>
            </a:r>
            <a:r>
              <a:rPr lang="it-IT" i="1" dirty="0"/>
              <a:t>A</a:t>
            </a:r>
            <a:r>
              <a:rPr lang="it-IT" i="1" baseline="-25000" dirty="0"/>
              <a:t>i</a:t>
            </a:r>
            <a:r>
              <a:rPr lang="it-IT" dirty="0"/>
              <a:t> when designing a machine of a given size. It is difficult to answer the question in absolute terms without a detailed thermal analysis. However, let us suppose that there exists a «reference» machine (of different size but built with the same technology), exhibiting a satisfactory thermal behavior and having a given </a:t>
            </a:r>
            <a:r>
              <a:rPr lang="it-IT" i="1" dirty="0"/>
              <a:t>p</a:t>
            </a:r>
            <a:r>
              <a:rPr lang="it-IT" i="1" baseline="-25000" dirty="0"/>
              <a:t>load,gap,ref</a:t>
            </a:r>
            <a:r>
              <a:rPr lang="it-IT" dirty="0"/>
              <a:t>. </a:t>
            </a:r>
          </a:p>
        </p:txBody>
      </p:sp>
      <p:sp>
        <p:nvSpPr>
          <p:cNvPr id="6" name="Rectangle 5"/>
          <p:cNvSpPr/>
          <p:nvPr/>
        </p:nvSpPr>
        <p:spPr>
          <a:xfrm>
            <a:off x="1782534" y="1"/>
            <a:ext cx="8458200" cy="954107"/>
          </a:xfrm>
          <a:prstGeom prst="rect">
            <a:avLst/>
          </a:prstGeom>
        </p:spPr>
        <p:txBody>
          <a:bodyPr wrap="square">
            <a:spAutoFit/>
          </a:bodyPr>
          <a:lstStyle/>
          <a:p>
            <a:pPr algn="ctr"/>
            <a:r>
              <a:rPr lang="it-IT" sz="2800" b="1" u="sng" dirty="0">
                <a:solidFill>
                  <a:srgbClr val="00B0F0"/>
                </a:solidFill>
              </a:rPr>
              <a:t>Dependency of the current density and electric loading on machine size</a:t>
            </a:r>
          </a:p>
        </p:txBody>
      </p:sp>
      <p:pic>
        <p:nvPicPr>
          <p:cNvPr id="9523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4572" y="3094118"/>
            <a:ext cx="6334125" cy="327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5181600" y="5761117"/>
            <a:ext cx="686406" cy="369332"/>
          </a:xfrm>
          <a:prstGeom prst="rect">
            <a:avLst/>
          </a:prstGeom>
        </p:spPr>
        <p:txBody>
          <a:bodyPr wrap="none">
            <a:spAutoFit/>
          </a:bodyPr>
          <a:lstStyle/>
          <a:p>
            <a:r>
              <a:rPr lang="it-IT" b="1" dirty="0"/>
              <a:t>Fig. 7</a:t>
            </a:r>
          </a:p>
        </p:txBody>
      </p:sp>
      <p:sp>
        <p:nvSpPr>
          <p:cNvPr id="7" name="TextBox 6"/>
          <p:cNvSpPr txBox="1"/>
          <p:nvPr/>
        </p:nvSpPr>
        <p:spPr>
          <a:xfrm>
            <a:off x="3049595" y="5762149"/>
            <a:ext cx="1829347" cy="369332"/>
          </a:xfrm>
          <a:prstGeom prst="rect">
            <a:avLst/>
          </a:prstGeom>
          <a:noFill/>
        </p:spPr>
        <p:txBody>
          <a:bodyPr wrap="none" rtlCol="0">
            <a:spAutoFit/>
          </a:bodyPr>
          <a:lstStyle/>
          <a:p>
            <a:r>
              <a:rPr lang="it-IT" dirty="0">
                <a:latin typeface="Arial Narrow" panose="020B0606020202030204" pitchFamily="34" charset="0"/>
              </a:rPr>
              <a:t>Reference machine</a:t>
            </a:r>
          </a:p>
        </p:txBody>
      </p:sp>
      <p:sp>
        <p:nvSpPr>
          <p:cNvPr id="10" name="TextBox 9"/>
          <p:cNvSpPr txBox="1"/>
          <p:nvPr/>
        </p:nvSpPr>
        <p:spPr>
          <a:xfrm>
            <a:off x="6324600" y="6336268"/>
            <a:ext cx="2632452" cy="369332"/>
          </a:xfrm>
          <a:prstGeom prst="rect">
            <a:avLst/>
          </a:prstGeom>
          <a:noFill/>
        </p:spPr>
        <p:txBody>
          <a:bodyPr wrap="none" rtlCol="0">
            <a:spAutoFit/>
          </a:bodyPr>
          <a:lstStyle/>
          <a:p>
            <a:r>
              <a:rPr lang="it-IT" dirty="0">
                <a:latin typeface="Arial Narrow" panose="020B0606020202030204" pitchFamily="34" charset="0"/>
              </a:rPr>
              <a:t>New machine to be designed</a:t>
            </a:r>
          </a:p>
        </p:txBody>
      </p:sp>
      <p:sp>
        <p:nvSpPr>
          <p:cNvPr id="11" name="TextBox 10"/>
          <p:cNvSpPr txBox="1"/>
          <p:nvPr/>
        </p:nvSpPr>
        <p:spPr>
          <a:xfrm>
            <a:off x="3926347" y="4548544"/>
            <a:ext cx="468398" cy="369332"/>
          </a:xfrm>
          <a:prstGeom prst="rect">
            <a:avLst/>
          </a:prstGeom>
          <a:noFill/>
        </p:spPr>
        <p:txBody>
          <a:bodyPr wrap="none" rtlCol="0">
            <a:spAutoFit/>
          </a:bodyPr>
          <a:lstStyle/>
          <a:p>
            <a:r>
              <a:rPr lang="it-IT" i="1" dirty="0">
                <a:latin typeface="Arial Narrow" panose="020B0606020202030204" pitchFamily="34" charset="0"/>
              </a:rPr>
              <a:t>D</a:t>
            </a:r>
            <a:r>
              <a:rPr lang="it-IT" i="1" baseline="-25000" dirty="0">
                <a:latin typeface="Arial Narrow" panose="020B0606020202030204" pitchFamily="34" charset="0"/>
              </a:rPr>
              <a:t>ref</a:t>
            </a:r>
          </a:p>
        </p:txBody>
      </p:sp>
      <p:sp>
        <p:nvSpPr>
          <p:cNvPr id="12" name="TextBox 11"/>
          <p:cNvSpPr txBox="1"/>
          <p:nvPr/>
        </p:nvSpPr>
        <p:spPr>
          <a:xfrm>
            <a:off x="7456402" y="4619703"/>
            <a:ext cx="320922" cy="369332"/>
          </a:xfrm>
          <a:prstGeom prst="rect">
            <a:avLst/>
          </a:prstGeom>
          <a:noFill/>
        </p:spPr>
        <p:txBody>
          <a:bodyPr wrap="none" rtlCol="0">
            <a:spAutoFit/>
          </a:bodyPr>
          <a:lstStyle/>
          <a:p>
            <a:r>
              <a:rPr lang="it-IT" i="1" dirty="0">
                <a:latin typeface="Arial Narrow" panose="020B0606020202030204" pitchFamily="34" charset="0"/>
              </a:rPr>
              <a:t>D</a:t>
            </a:r>
            <a:endParaRPr lang="it-IT" i="1" baseline="-25000" dirty="0">
              <a:latin typeface="Arial Narrow" panose="020B0606020202030204" pitchFamily="34" charset="0"/>
            </a:endParaRPr>
          </a:p>
        </p:txBody>
      </p:sp>
      <p:graphicFrame>
        <p:nvGraphicFramePr>
          <p:cNvPr id="9" name="Object 8"/>
          <p:cNvGraphicFramePr>
            <a:graphicFrameLocks noChangeAspect="1"/>
          </p:cNvGraphicFramePr>
          <p:nvPr>
            <p:extLst/>
          </p:nvPr>
        </p:nvGraphicFramePr>
        <p:xfrm>
          <a:off x="1828801" y="3246518"/>
          <a:ext cx="1374775" cy="473075"/>
        </p:xfrm>
        <a:graphic>
          <a:graphicData uri="http://schemas.openxmlformats.org/presentationml/2006/ole">
            <mc:AlternateContent xmlns:mc="http://schemas.openxmlformats.org/markup-compatibility/2006">
              <mc:Choice xmlns:v="urn:schemas-microsoft-com:vml" Requires="v">
                <p:oleObj spid="_x0000_s15362" name="Equation" r:id="rId4" imgW="622080" imgH="215640" progId="Equation.3">
                  <p:embed/>
                </p:oleObj>
              </mc:Choice>
              <mc:Fallback>
                <p:oleObj name="Equation" r:id="rId4" imgW="622080" imgH="215640" progId="Equation.3">
                  <p:embed/>
                  <p:pic>
                    <p:nvPicPr>
                      <p:cNvPr id="9" name="Object 8"/>
                      <p:cNvPicPr>
                        <a:picLocks noChangeAspect="1" noChangeArrowheads="1"/>
                      </p:cNvPicPr>
                      <p:nvPr/>
                    </p:nvPicPr>
                    <p:blipFill>
                      <a:blip r:embed="rId5"/>
                      <a:srcRect/>
                      <a:stretch>
                        <a:fillRect/>
                      </a:stretch>
                    </p:blipFill>
                    <p:spPr bwMode="auto">
                      <a:xfrm>
                        <a:off x="1828801" y="3246518"/>
                        <a:ext cx="13747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 name="Object 13"/>
          <p:cNvGraphicFramePr>
            <a:graphicFrameLocks noChangeAspect="1"/>
          </p:cNvGraphicFramePr>
          <p:nvPr>
            <p:extLst/>
          </p:nvPr>
        </p:nvGraphicFramePr>
        <p:xfrm>
          <a:off x="1828801" y="3779918"/>
          <a:ext cx="560387" cy="471487"/>
        </p:xfrm>
        <a:graphic>
          <a:graphicData uri="http://schemas.openxmlformats.org/presentationml/2006/ole">
            <mc:AlternateContent xmlns:mc="http://schemas.openxmlformats.org/markup-compatibility/2006">
              <mc:Choice xmlns:v="urn:schemas-microsoft-com:vml" Requires="v">
                <p:oleObj spid="_x0000_s15363" name="Equation" r:id="rId6" imgW="253800" imgH="215640" progId="Equation.3">
                  <p:embed/>
                </p:oleObj>
              </mc:Choice>
              <mc:Fallback>
                <p:oleObj name="Equation" r:id="rId6" imgW="253800" imgH="215640" progId="Equation.3">
                  <p:embed/>
                  <p:pic>
                    <p:nvPicPr>
                      <p:cNvPr id="14" name="Object 13"/>
                      <p:cNvPicPr>
                        <a:picLocks noChangeAspect="1" noChangeArrowheads="1"/>
                      </p:cNvPicPr>
                      <p:nvPr/>
                    </p:nvPicPr>
                    <p:blipFill>
                      <a:blip r:embed="rId7"/>
                      <a:srcRect/>
                      <a:stretch>
                        <a:fillRect/>
                      </a:stretch>
                    </p:blipFill>
                    <p:spPr bwMode="auto">
                      <a:xfrm>
                        <a:off x="1828801" y="3779918"/>
                        <a:ext cx="560387" cy="47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 name="Object 14"/>
          <p:cNvGraphicFramePr>
            <a:graphicFrameLocks noChangeAspect="1"/>
          </p:cNvGraphicFramePr>
          <p:nvPr>
            <p:extLst/>
          </p:nvPr>
        </p:nvGraphicFramePr>
        <p:xfrm>
          <a:off x="8904288" y="3170318"/>
          <a:ext cx="1458913" cy="473075"/>
        </p:xfrm>
        <a:graphic>
          <a:graphicData uri="http://schemas.openxmlformats.org/presentationml/2006/ole">
            <mc:AlternateContent xmlns:mc="http://schemas.openxmlformats.org/markup-compatibility/2006">
              <mc:Choice xmlns:v="urn:schemas-microsoft-com:vml" Requires="v">
                <p:oleObj spid="_x0000_s15364" name="Equation" r:id="rId8" imgW="660240" imgH="215640" progId="Equation.3">
                  <p:embed/>
                </p:oleObj>
              </mc:Choice>
              <mc:Fallback>
                <p:oleObj name="Equation" r:id="rId8" imgW="660240" imgH="215640" progId="Equation.3">
                  <p:embed/>
                  <p:pic>
                    <p:nvPicPr>
                      <p:cNvPr id="15" name="Object 14"/>
                      <p:cNvPicPr>
                        <a:picLocks noChangeAspect="1" noChangeArrowheads="1"/>
                      </p:cNvPicPr>
                      <p:nvPr/>
                    </p:nvPicPr>
                    <p:blipFill>
                      <a:blip r:embed="rId9"/>
                      <a:srcRect/>
                      <a:stretch>
                        <a:fillRect/>
                      </a:stretch>
                    </p:blipFill>
                    <p:spPr bwMode="auto">
                      <a:xfrm>
                        <a:off x="8904288" y="3170318"/>
                        <a:ext cx="1458913"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 name="Object 15"/>
          <p:cNvGraphicFramePr>
            <a:graphicFrameLocks noChangeAspect="1"/>
          </p:cNvGraphicFramePr>
          <p:nvPr>
            <p:extLst/>
          </p:nvPr>
        </p:nvGraphicFramePr>
        <p:xfrm>
          <a:off x="9677400" y="3779917"/>
          <a:ext cx="700088" cy="331788"/>
        </p:xfrm>
        <a:graphic>
          <a:graphicData uri="http://schemas.openxmlformats.org/presentationml/2006/ole">
            <mc:AlternateContent xmlns:mc="http://schemas.openxmlformats.org/markup-compatibility/2006">
              <mc:Choice xmlns:v="urn:schemas-microsoft-com:vml" Requires="v">
                <p:oleObj spid="_x0000_s15365" name="Equation" r:id="rId10" imgW="317160" imgH="152280" progId="Equation.3">
                  <p:embed/>
                </p:oleObj>
              </mc:Choice>
              <mc:Fallback>
                <p:oleObj name="Equation" r:id="rId10" imgW="317160" imgH="152280" progId="Equation.3">
                  <p:embed/>
                  <p:pic>
                    <p:nvPicPr>
                      <p:cNvPr id="16" name="Object 15"/>
                      <p:cNvPicPr>
                        <a:picLocks noChangeAspect="1" noChangeArrowheads="1"/>
                      </p:cNvPicPr>
                      <p:nvPr/>
                    </p:nvPicPr>
                    <p:blipFill>
                      <a:blip r:embed="rId11"/>
                      <a:srcRect/>
                      <a:stretch>
                        <a:fillRect/>
                      </a:stretch>
                    </p:blipFill>
                    <p:spPr bwMode="auto">
                      <a:xfrm>
                        <a:off x="9677400" y="3779917"/>
                        <a:ext cx="700088"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 name="Arc 12"/>
          <p:cNvSpPr/>
          <p:nvPr/>
        </p:nvSpPr>
        <p:spPr>
          <a:xfrm>
            <a:off x="4957533" y="3398917"/>
            <a:ext cx="1028700" cy="381000"/>
          </a:xfrm>
          <a:prstGeom prst="arc">
            <a:avLst>
              <a:gd name="adj1" fmla="val 11510866"/>
              <a:gd name="adj2" fmla="val 20794138"/>
            </a:avLst>
          </a:prstGeom>
          <a:ln>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9" name="TextBox 18"/>
          <p:cNvSpPr txBox="1"/>
          <p:nvPr/>
        </p:nvSpPr>
        <p:spPr>
          <a:xfrm>
            <a:off x="4289932" y="2752587"/>
            <a:ext cx="2111475" cy="646331"/>
          </a:xfrm>
          <a:prstGeom prst="rect">
            <a:avLst/>
          </a:prstGeom>
          <a:noFill/>
        </p:spPr>
        <p:txBody>
          <a:bodyPr wrap="none" rtlCol="0">
            <a:spAutoFit/>
          </a:bodyPr>
          <a:lstStyle/>
          <a:p>
            <a:pPr algn="ctr"/>
            <a:r>
              <a:rPr lang="it-IT" dirty="0">
                <a:latin typeface="Arial Narrow" panose="020B0606020202030204" pitchFamily="34" charset="0"/>
              </a:rPr>
              <a:t>Geometrical simulitude</a:t>
            </a:r>
          </a:p>
          <a:p>
            <a:pPr algn="ctr"/>
            <a:r>
              <a:rPr lang="it-IT" dirty="0">
                <a:latin typeface="Arial Narrow" panose="020B0606020202030204" pitchFamily="34" charset="0"/>
              </a:rPr>
              <a:t>Scale factor </a:t>
            </a:r>
            <a:r>
              <a:rPr lang="it-IT" i="1" dirty="0">
                <a:latin typeface="Arial Narrow" panose="020B0606020202030204" pitchFamily="34" charset="0"/>
              </a:rPr>
              <a:t>s</a:t>
            </a:r>
          </a:p>
        </p:txBody>
      </p:sp>
      <p:graphicFrame>
        <p:nvGraphicFramePr>
          <p:cNvPr id="21" name="Object 20"/>
          <p:cNvGraphicFramePr>
            <a:graphicFrameLocks noChangeAspect="1"/>
          </p:cNvGraphicFramePr>
          <p:nvPr>
            <p:extLst/>
          </p:nvPr>
        </p:nvGraphicFramePr>
        <p:xfrm>
          <a:off x="1798638" y="4383167"/>
          <a:ext cx="671512" cy="471488"/>
        </p:xfrm>
        <a:graphic>
          <a:graphicData uri="http://schemas.openxmlformats.org/presentationml/2006/ole">
            <mc:AlternateContent xmlns:mc="http://schemas.openxmlformats.org/markup-compatibility/2006">
              <mc:Choice xmlns:v="urn:schemas-microsoft-com:vml" Requires="v">
                <p:oleObj spid="_x0000_s15366" name="Equation" r:id="rId12" imgW="304560" imgH="215640" progId="Equation.3">
                  <p:embed/>
                </p:oleObj>
              </mc:Choice>
              <mc:Fallback>
                <p:oleObj name="Equation" r:id="rId12" imgW="304560" imgH="215640" progId="Equation.3">
                  <p:embed/>
                  <p:pic>
                    <p:nvPicPr>
                      <p:cNvPr id="21" name="Object 20"/>
                      <p:cNvPicPr>
                        <a:picLocks noChangeAspect="1" noChangeArrowheads="1"/>
                      </p:cNvPicPr>
                      <p:nvPr/>
                    </p:nvPicPr>
                    <p:blipFill>
                      <a:blip r:embed="rId13"/>
                      <a:srcRect/>
                      <a:stretch>
                        <a:fillRect/>
                      </a:stretch>
                    </p:blipFill>
                    <p:spPr bwMode="auto">
                      <a:xfrm>
                        <a:off x="1798638" y="4383167"/>
                        <a:ext cx="671512"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2" name="Object 21"/>
          <p:cNvGraphicFramePr>
            <a:graphicFrameLocks noChangeAspect="1"/>
          </p:cNvGraphicFramePr>
          <p:nvPr>
            <p:extLst/>
          </p:nvPr>
        </p:nvGraphicFramePr>
        <p:xfrm>
          <a:off x="9601201" y="4340582"/>
          <a:ext cx="784225" cy="415925"/>
        </p:xfrm>
        <a:graphic>
          <a:graphicData uri="http://schemas.openxmlformats.org/presentationml/2006/ole">
            <mc:AlternateContent xmlns:mc="http://schemas.openxmlformats.org/markup-compatibility/2006">
              <mc:Choice xmlns:v="urn:schemas-microsoft-com:vml" Requires="v">
                <p:oleObj spid="_x0000_s15367" name="Equation" r:id="rId14" imgW="355320" imgH="190440" progId="Equation.3">
                  <p:embed/>
                </p:oleObj>
              </mc:Choice>
              <mc:Fallback>
                <p:oleObj name="Equation" r:id="rId14" imgW="355320" imgH="190440" progId="Equation.3">
                  <p:embed/>
                  <p:pic>
                    <p:nvPicPr>
                      <p:cNvPr id="22" name="Object 21"/>
                      <p:cNvPicPr>
                        <a:picLocks noChangeAspect="1" noChangeArrowheads="1"/>
                      </p:cNvPicPr>
                      <p:nvPr/>
                    </p:nvPicPr>
                    <p:blipFill>
                      <a:blip r:embed="rId15"/>
                      <a:srcRect/>
                      <a:stretch>
                        <a:fillRect/>
                      </a:stretch>
                    </p:blipFill>
                    <p:spPr bwMode="auto">
                      <a:xfrm>
                        <a:off x="9601201" y="4340582"/>
                        <a:ext cx="784225" cy="415925"/>
                      </a:xfrm>
                      <a:prstGeom prst="rect">
                        <a:avLst/>
                      </a:prstGeom>
                      <a:noFill/>
                      <a:ln>
                        <a:noFill/>
                      </a:ln>
                    </p:spPr>
                  </p:pic>
                </p:oleObj>
              </mc:Fallback>
            </mc:AlternateContent>
          </a:graphicData>
        </a:graphic>
      </p:graphicFrame>
      <p:pic>
        <p:nvPicPr>
          <p:cNvPr id="20" name="Picture 19"/>
          <p:cNvPicPr>
            <a:picLocks noChangeAspect="1"/>
          </p:cNvPicPr>
          <p:nvPr/>
        </p:nvPicPr>
        <p:blipFill rotWithShape="1">
          <a:blip r:embed="rId16" cstate="print">
            <a:extLst>
              <a:ext uri="{28A0092B-C50C-407E-A947-70E740481C1C}">
                <a14:useLocalDpi xmlns:a14="http://schemas.microsoft.com/office/drawing/2010/main" val="0"/>
              </a:ext>
            </a:extLst>
          </a:blip>
          <a:srcRect t="17268"/>
          <a:stretch/>
        </p:blipFill>
        <p:spPr>
          <a:xfrm>
            <a:off x="1524000" y="6449964"/>
            <a:ext cx="1621536" cy="408037"/>
          </a:xfrm>
          <a:prstGeom prst="rect">
            <a:avLst/>
          </a:prstGeom>
        </p:spPr>
      </p:pic>
    </p:spTree>
    <p:extLst>
      <p:ext uri="{BB962C8B-B14F-4D97-AF65-F5344CB8AC3E}">
        <p14:creationId xmlns:p14="http://schemas.microsoft.com/office/powerpoint/2010/main" val="2590167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
        <p:nvSpPr>
          <p:cNvPr id="5" name="Rectangle 4"/>
          <p:cNvSpPr/>
          <p:nvPr/>
        </p:nvSpPr>
        <p:spPr>
          <a:xfrm>
            <a:off x="1676400" y="152401"/>
            <a:ext cx="8610600" cy="1200329"/>
          </a:xfrm>
          <a:prstGeom prst="rect">
            <a:avLst/>
          </a:prstGeom>
        </p:spPr>
        <p:txBody>
          <a:bodyPr wrap="square">
            <a:spAutoFit/>
          </a:bodyPr>
          <a:lstStyle/>
          <a:p>
            <a:r>
              <a:rPr lang="it-IT" dirty="0"/>
              <a:t>Based on (40), an idea is to:</a:t>
            </a:r>
          </a:p>
          <a:p>
            <a:pPr marL="285750" indent="-285750">
              <a:buFont typeface="Arial" panose="020B0604020202020204" pitchFamily="34" charset="0"/>
              <a:buChar char="•"/>
            </a:pPr>
            <a:r>
              <a:rPr lang="it-IT" dirty="0"/>
              <a:t>Design the new machine so that the cross section is in geometrical simulitude (homothety) with the reference machine</a:t>
            </a:r>
          </a:p>
          <a:p>
            <a:pPr marL="285750" indent="-285750">
              <a:buFont typeface="Arial" panose="020B0604020202020204" pitchFamily="34" charset="0"/>
              <a:buChar char="•"/>
            </a:pPr>
            <a:r>
              <a:rPr lang="it-IT" dirty="0"/>
              <a:t>design the new machine with the same value of </a:t>
            </a:r>
            <a:r>
              <a:rPr lang="it-IT" i="1" dirty="0"/>
              <a:t>p</a:t>
            </a:r>
            <a:r>
              <a:rPr lang="it-IT" i="1" baseline="-25000" dirty="0"/>
              <a:t>load,gap</a:t>
            </a:r>
          </a:p>
        </p:txBody>
      </p:sp>
      <p:sp>
        <p:nvSpPr>
          <p:cNvPr id="6" name="Rectangle 5"/>
          <p:cNvSpPr/>
          <p:nvPr/>
        </p:nvSpPr>
        <p:spPr>
          <a:xfrm>
            <a:off x="1651000" y="1374022"/>
            <a:ext cx="8763000" cy="369332"/>
          </a:xfrm>
          <a:prstGeom prst="rect">
            <a:avLst/>
          </a:prstGeom>
        </p:spPr>
        <p:txBody>
          <a:bodyPr wrap="square">
            <a:spAutoFit/>
          </a:bodyPr>
          <a:lstStyle/>
          <a:p>
            <a:r>
              <a:rPr lang="it-IT" dirty="0"/>
              <a:t>Let us call </a:t>
            </a:r>
            <a:r>
              <a:rPr lang="it-IT" i="1" dirty="0"/>
              <a:t>s</a:t>
            </a:r>
            <a:r>
              <a:rPr lang="it-IT" dirty="0"/>
              <a:t>  the scale factor between the reference and new machine:</a:t>
            </a:r>
          </a:p>
        </p:txBody>
      </p:sp>
      <p:graphicFrame>
        <p:nvGraphicFramePr>
          <p:cNvPr id="7" name="Object 6"/>
          <p:cNvGraphicFramePr>
            <a:graphicFrameLocks noChangeAspect="1"/>
          </p:cNvGraphicFramePr>
          <p:nvPr>
            <p:extLst/>
          </p:nvPr>
        </p:nvGraphicFramePr>
        <p:xfrm>
          <a:off x="1752601" y="1714322"/>
          <a:ext cx="1095375" cy="866775"/>
        </p:xfrm>
        <a:graphic>
          <a:graphicData uri="http://schemas.openxmlformats.org/presentationml/2006/ole">
            <mc:AlternateContent xmlns:mc="http://schemas.openxmlformats.org/markup-compatibility/2006">
              <mc:Choice xmlns:v="urn:schemas-microsoft-com:vml" Requires="v">
                <p:oleObj spid="_x0000_s16386" name="Equation" r:id="rId3" imgW="495000" imgH="393480" progId="Equation.3">
                  <p:embed/>
                </p:oleObj>
              </mc:Choice>
              <mc:Fallback>
                <p:oleObj name="Equation" r:id="rId3" imgW="495000" imgH="393480" progId="Equation.3">
                  <p:embed/>
                  <p:pic>
                    <p:nvPicPr>
                      <p:cNvPr id="7" name="Object 6"/>
                      <p:cNvPicPr>
                        <a:picLocks noChangeAspect="1" noChangeArrowheads="1"/>
                      </p:cNvPicPr>
                      <p:nvPr/>
                    </p:nvPicPr>
                    <p:blipFill>
                      <a:blip r:embed="rId4"/>
                      <a:srcRect/>
                      <a:stretch>
                        <a:fillRect/>
                      </a:stretch>
                    </p:blipFill>
                    <p:spPr bwMode="auto">
                      <a:xfrm>
                        <a:off x="1752601" y="1714322"/>
                        <a:ext cx="109537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3505200" y="1995864"/>
            <a:ext cx="647700" cy="369332"/>
          </a:xfrm>
          <a:prstGeom prst="rect">
            <a:avLst/>
          </a:prstGeom>
          <a:noFill/>
        </p:spPr>
        <p:txBody>
          <a:bodyPr wrap="square" rtlCol="0">
            <a:spAutoFit/>
          </a:bodyPr>
          <a:lstStyle/>
          <a:p>
            <a:r>
              <a:rPr lang="it-IT" dirty="0"/>
              <a:t>(47)</a:t>
            </a:r>
          </a:p>
        </p:txBody>
      </p:sp>
      <p:sp>
        <p:nvSpPr>
          <p:cNvPr id="9" name="Rectangle 8"/>
          <p:cNvSpPr/>
          <p:nvPr/>
        </p:nvSpPr>
        <p:spPr>
          <a:xfrm>
            <a:off x="1651000" y="2483366"/>
            <a:ext cx="8763000" cy="369332"/>
          </a:xfrm>
          <a:prstGeom prst="rect">
            <a:avLst/>
          </a:prstGeom>
        </p:spPr>
        <p:txBody>
          <a:bodyPr wrap="square">
            <a:spAutoFit/>
          </a:bodyPr>
          <a:lstStyle/>
          <a:p>
            <a:r>
              <a:rPr lang="it-IT" dirty="0"/>
              <a:t>For the gap surface thermal load to remain unchanged we must impose from (30): </a:t>
            </a:r>
          </a:p>
        </p:txBody>
      </p:sp>
      <p:graphicFrame>
        <p:nvGraphicFramePr>
          <p:cNvPr id="10" name="Object 9"/>
          <p:cNvGraphicFramePr>
            <a:graphicFrameLocks noChangeAspect="1"/>
          </p:cNvGraphicFramePr>
          <p:nvPr>
            <p:extLst/>
          </p:nvPr>
        </p:nvGraphicFramePr>
        <p:xfrm>
          <a:off x="1676401" y="2971801"/>
          <a:ext cx="2693987" cy="474663"/>
        </p:xfrm>
        <a:graphic>
          <a:graphicData uri="http://schemas.openxmlformats.org/presentationml/2006/ole">
            <mc:AlternateContent xmlns:mc="http://schemas.openxmlformats.org/markup-compatibility/2006">
              <mc:Choice xmlns:v="urn:schemas-microsoft-com:vml" Requires="v">
                <p:oleObj spid="_x0000_s16387" name="Equation" r:id="rId5" imgW="1218960" imgH="215640" progId="Equation.3">
                  <p:embed/>
                </p:oleObj>
              </mc:Choice>
              <mc:Fallback>
                <p:oleObj name="Equation" r:id="rId5" imgW="1218960" imgH="215640" progId="Equation.3">
                  <p:embed/>
                  <p:pic>
                    <p:nvPicPr>
                      <p:cNvPr id="10" name="Object 9"/>
                      <p:cNvPicPr>
                        <a:picLocks noChangeAspect="1" noChangeArrowheads="1"/>
                      </p:cNvPicPr>
                      <p:nvPr/>
                    </p:nvPicPr>
                    <p:blipFill>
                      <a:blip r:embed="rId6"/>
                      <a:srcRect/>
                      <a:stretch>
                        <a:fillRect/>
                      </a:stretch>
                    </p:blipFill>
                    <p:spPr bwMode="auto">
                      <a:xfrm>
                        <a:off x="1676401" y="2971801"/>
                        <a:ext cx="2693987" cy="474663"/>
                      </a:xfrm>
                      <a:prstGeom prst="rect">
                        <a:avLst/>
                      </a:prstGeom>
                      <a:noFill/>
                      <a:ln w="9525">
                        <a:noFill/>
                        <a:miter lim="800000"/>
                        <a:headEnd/>
                        <a:tailEnd/>
                      </a:ln>
                    </p:spPr>
                  </p:pic>
                </p:oleObj>
              </mc:Fallback>
            </mc:AlternateContent>
          </a:graphicData>
        </a:graphic>
      </p:graphicFrame>
      <p:sp>
        <p:nvSpPr>
          <p:cNvPr id="11" name="TextBox 10"/>
          <p:cNvSpPr txBox="1"/>
          <p:nvPr/>
        </p:nvSpPr>
        <p:spPr>
          <a:xfrm>
            <a:off x="5181600" y="3048000"/>
            <a:ext cx="647700" cy="369332"/>
          </a:xfrm>
          <a:prstGeom prst="rect">
            <a:avLst/>
          </a:prstGeom>
          <a:noFill/>
        </p:spPr>
        <p:txBody>
          <a:bodyPr wrap="square" rtlCol="0">
            <a:spAutoFit/>
          </a:bodyPr>
          <a:lstStyle/>
          <a:p>
            <a:r>
              <a:rPr lang="it-IT" dirty="0"/>
              <a:t>(48)</a:t>
            </a:r>
          </a:p>
        </p:txBody>
      </p:sp>
      <p:sp>
        <p:nvSpPr>
          <p:cNvPr id="12" name="Rectangle 11"/>
          <p:cNvSpPr/>
          <p:nvPr/>
        </p:nvSpPr>
        <p:spPr>
          <a:xfrm>
            <a:off x="1651000" y="3437930"/>
            <a:ext cx="8763000" cy="369332"/>
          </a:xfrm>
          <a:prstGeom prst="rect">
            <a:avLst/>
          </a:prstGeom>
        </p:spPr>
        <p:txBody>
          <a:bodyPr wrap="square">
            <a:spAutoFit/>
          </a:bodyPr>
          <a:lstStyle/>
          <a:p>
            <a:r>
              <a:rPr lang="it-IT" dirty="0"/>
              <a:t>Using (46) we have:</a:t>
            </a:r>
          </a:p>
        </p:txBody>
      </p:sp>
      <p:graphicFrame>
        <p:nvGraphicFramePr>
          <p:cNvPr id="15" name="Object 14"/>
          <p:cNvGraphicFramePr>
            <a:graphicFrameLocks noChangeAspect="1"/>
          </p:cNvGraphicFramePr>
          <p:nvPr>
            <p:extLst/>
          </p:nvPr>
        </p:nvGraphicFramePr>
        <p:xfrm>
          <a:off x="1689101" y="3832663"/>
          <a:ext cx="5867401" cy="893763"/>
        </p:xfrm>
        <a:graphic>
          <a:graphicData uri="http://schemas.openxmlformats.org/presentationml/2006/ole">
            <mc:AlternateContent xmlns:mc="http://schemas.openxmlformats.org/markup-compatibility/2006">
              <mc:Choice xmlns:v="urn:schemas-microsoft-com:vml" Requires="v">
                <p:oleObj spid="_x0000_s16388" name="Equation" r:id="rId7" imgW="2654280" imgH="406080" progId="Equation.3">
                  <p:embed/>
                </p:oleObj>
              </mc:Choice>
              <mc:Fallback>
                <p:oleObj name="Equation" r:id="rId7" imgW="2654280" imgH="406080" progId="Equation.3">
                  <p:embed/>
                  <p:pic>
                    <p:nvPicPr>
                      <p:cNvPr id="15" name="Object 14"/>
                      <p:cNvPicPr>
                        <a:picLocks noChangeAspect="1" noChangeArrowheads="1"/>
                      </p:cNvPicPr>
                      <p:nvPr/>
                    </p:nvPicPr>
                    <p:blipFill>
                      <a:blip r:embed="rId8"/>
                      <a:srcRect/>
                      <a:stretch>
                        <a:fillRect/>
                      </a:stretch>
                    </p:blipFill>
                    <p:spPr bwMode="auto">
                      <a:xfrm>
                        <a:off x="1689101" y="3832663"/>
                        <a:ext cx="5867401" cy="893763"/>
                      </a:xfrm>
                      <a:prstGeom prst="rect">
                        <a:avLst/>
                      </a:prstGeom>
                      <a:noFill/>
                      <a:ln w="9525">
                        <a:noFill/>
                        <a:miter lim="800000"/>
                        <a:headEnd/>
                        <a:tailEnd/>
                      </a:ln>
                    </p:spPr>
                  </p:pic>
                </p:oleObj>
              </mc:Fallback>
            </mc:AlternateContent>
          </a:graphicData>
        </a:graphic>
      </p:graphicFrame>
      <p:sp>
        <p:nvSpPr>
          <p:cNvPr id="16" name="TextBox 15"/>
          <p:cNvSpPr txBox="1"/>
          <p:nvPr/>
        </p:nvSpPr>
        <p:spPr>
          <a:xfrm>
            <a:off x="7924800" y="3962400"/>
            <a:ext cx="647700" cy="369332"/>
          </a:xfrm>
          <a:prstGeom prst="rect">
            <a:avLst/>
          </a:prstGeom>
          <a:noFill/>
        </p:spPr>
        <p:txBody>
          <a:bodyPr wrap="square" rtlCol="0">
            <a:spAutoFit/>
          </a:bodyPr>
          <a:lstStyle/>
          <a:p>
            <a:r>
              <a:rPr lang="it-IT" dirty="0"/>
              <a:t>(49)</a:t>
            </a:r>
          </a:p>
        </p:txBody>
      </p:sp>
      <p:sp>
        <p:nvSpPr>
          <p:cNvPr id="17" name="Rectangle 16"/>
          <p:cNvSpPr/>
          <p:nvPr/>
        </p:nvSpPr>
        <p:spPr>
          <a:xfrm>
            <a:off x="1676400" y="4724401"/>
            <a:ext cx="8763000" cy="646331"/>
          </a:xfrm>
          <a:prstGeom prst="rect">
            <a:avLst/>
          </a:prstGeom>
        </p:spPr>
        <p:txBody>
          <a:bodyPr wrap="square">
            <a:spAutoFit/>
          </a:bodyPr>
          <a:lstStyle/>
          <a:p>
            <a:r>
              <a:rPr lang="it-IT" dirty="0"/>
              <a:t>Since the technology is supposed to the the same, the fill factor does not change. Furthermore, due to the assumed similitude, the total area of the slots varies with s</a:t>
            </a:r>
            <a:r>
              <a:rPr lang="it-IT" baseline="30000" dirty="0"/>
              <a:t>2</a:t>
            </a:r>
            <a:r>
              <a:rPr lang="it-IT" dirty="0"/>
              <a:t>:</a:t>
            </a:r>
          </a:p>
        </p:txBody>
      </p:sp>
      <p:graphicFrame>
        <p:nvGraphicFramePr>
          <p:cNvPr id="18" name="Object 17"/>
          <p:cNvGraphicFramePr>
            <a:graphicFrameLocks noChangeAspect="1"/>
          </p:cNvGraphicFramePr>
          <p:nvPr>
            <p:extLst/>
          </p:nvPr>
        </p:nvGraphicFramePr>
        <p:xfrm>
          <a:off x="1714501" y="5509935"/>
          <a:ext cx="1571625" cy="474663"/>
        </p:xfrm>
        <a:graphic>
          <a:graphicData uri="http://schemas.openxmlformats.org/presentationml/2006/ole">
            <mc:AlternateContent xmlns:mc="http://schemas.openxmlformats.org/markup-compatibility/2006">
              <mc:Choice xmlns:v="urn:schemas-microsoft-com:vml" Requires="v">
                <p:oleObj spid="_x0000_s16389" name="Equation" r:id="rId9" imgW="711000" imgH="215640" progId="Equation.3">
                  <p:embed/>
                </p:oleObj>
              </mc:Choice>
              <mc:Fallback>
                <p:oleObj name="Equation" r:id="rId9" imgW="711000" imgH="215640" progId="Equation.3">
                  <p:embed/>
                  <p:pic>
                    <p:nvPicPr>
                      <p:cNvPr id="18" name="Object 17"/>
                      <p:cNvPicPr>
                        <a:picLocks noChangeAspect="1" noChangeArrowheads="1"/>
                      </p:cNvPicPr>
                      <p:nvPr/>
                    </p:nvPicPr>
                    <p:blipFill>
                      <a:blip r:embed="rId10"/>
                      <a:srcRect/>
                      <a:stretch>
                        <a:fillRect/>
                      </a:stretch>
                    </p:blipFill>
                    <p:spPr bwMode="auto">
                      <a:xfrm>
                        <a:off x="1714501" y="5509935"/>
                        <a:ext cx="1571625" cy="474663"/>
                      </a:xfrm>
                      <a:prstGeom prst="rect">
                        <a:avLst/>
                      </a:prstGeom>
                      <a:noFill/>
                      <a:ln w="9525">
                        <a:noFill/>
                        <a:miter lim="800000"/>
                        <a:headEnd/>
                        <a:tailEnd/>
                      </a:ln>
                    </p:spPr>
                  </p:pic>
                </p:oleObj>
              </mc:Fallback>
            </mc:AlternateContent>
          </a:graphicData>
        </a:graphic>
      </p:graphicFrame>
      <p:graphicFrame>
        <p:nvGraphicFramePr>
          <p:cNvPr id="19" name="Object 18"/>
          <p:cNvGraphicFramePr>
            <a:graphicFrameLocks noChangeAspect="1"/>
          </p:cNvGraphicFramePr>
          <p:nvPr>
            <p:extLst/>
          </p:nvPr>
        </p:nvGraphicFramePr>
        <p:xfrm>
          <a:off x="5021263" y="5370732"/>
          <a:ext cx="2022475" cy="865187"/>
        </p:xfrm>
        <a:graphic>
          <a:graphicData uri="http://schemas.openxmlformats.org/presentationml/2006/ole">
            <mc:AlternateContent xmlns:mc="http://schemas.openxmlformats.org/markup-compatibility/2006">
              <mc:Choice xmlns:v="urn:schemas-microsoft-com:vml" Requires="v">
                <p:oleObj spid="_x0000_s16390" name="Equation" r:id="rId11" imgW="914400" imgH="393480" progId="Equation.3">
                  <p:embed/>
                </p:oleObj>
              </mc:Choice>
              <mc:Fallback>
                <p:oleObj name="Equation" r:id="rId11" imgW="914400" imgH="393480" progId="Equation.3">
                  <p:embed/>
                  <p:pic>
                    <p:nvPicPr>
                      <p:cNvPr id="19" name="Object 18"/>
                      <p:cNvPicPr>
                        <a:picLocks noChangeAspect="1" noChangeArrowheads="1"/>
                      </p:cNvPicPr>
                      <p:nvPr/>
                    </p:nvPicPr>
                    <p:blipFill>
                      <a:blip r:embed="rId12"/>
                      <a:srcRect/>
                      <a:stretch>
                        <a:fillRect/>
                      </a:stretch>
                    </p:blipFill>
                    <p:spPr bwMode="auto">
                      <a:xfrm>
                        <a:off x="5021263" y="5370732"/>
                        <a:ext cx="2022475" cy="865187"/>
                      </a:xfrm>
                      <a:prstGeom prst="rect">
                        <a:avLst/>
                      </a:prstGeom>
                      <a:noFill/>
                      <a:ln w="9525">
                        <a:noFill/>
                        <a:miter lim="800000"/>
                        <a:headEnd/>
                        <a:tailEnd/>
                      </a:ln>
                    </p:spPr>
                  </p:pic>
                </p:oleObj>
              </mc:Fallback>
            </mc:AlternateContent>
          </a:graphicData>
        </a:graphic>
      </p:graphicFrame>
      <p:sp>
        <p:nvSpPr>
          <p:cNvPr id="20" name="TextBox 19"/>
          <p:cNvSpPr txBox="1"/>
          <p:nvPr/>
        </p:nvSpPr>
        <p:spPr>
          <a:xfrm>
            <a:off x="3505200" y="5562600"/>
            <a:ext cx="647700" cy="369332"/>
          </a:xfrm>
          <a:prstGeom prst="rect">
            <a:avLst/>
          </a:prstGeom>
          <a:noFill/>
        </p:spPr>
        <p:txBody>
          <a:bodyPr wrap="square" rtlCol="0">
            <a:spAutoFit/>
          </a:bodyPr>
          <a:lstStyle/>
          <a:p>
            <a:r>
              <a:rPr lang="it-IT" dirty="0"/>
              <a:t>(50)</a:t>
            </a:r>
          </a:p>
        </p:txBody>
      </p:sp>
      <p:sp>
        <p:nvSpPr>
          <p:cNvPr id="21" name="TextBox 20"/>
          <p:cNvSpPr txBox="1"/>
          <p:nvPr/>
        </p:nvSpPr>
        <p:spPr>
          <a:xfrm>
            <a:off x="7391400" y="5589032"/>
            <a:ext cx="647700" cy="369332"/>
          </a:xfrm>
          <a:prstGeom prst="rect">
            <a:avLst/>
          </a:prstGeom>
          <a:noFill/>
        </p:spPr>
        <p:txBody>
          <a:bodyPr wrap="square" rtlCol="0">
            <a:spAutoFit/>
          </a:bodyPr>
          <a:lstStyle/>
          <a:p>
            <a:r>
              <a:rPr lang="it-IT" dirty="0"/>
              <a:t>(51)</a:t>
            </a:r>
          </a:p>
        </p:txBody>
      </p:sp>
      <p:pic>
        <p:nvPicPr>
          <p:cNvPr id="22" name="Picture 21"/>
          <p:cNvPicPr>
            <a:picLocks noChangeAspect="1"/>
          </p:cNvPicPr>
          <p:nvPr/>
        </p:nvPicPr>
        <p:blipFill rotWithShape="1">
          <a:blip r:embed="rId13" cstate="print">
            <a:extLst>
              <a:ext uri="{28A0092B-C50C-407E-A947-70E740481C1C}">
                <a14:useLocalDpi xmlns:a14="http://schemas.microsoft.com/office/drawing/2010/main" val="0"/>
              </a:ext>
            </a:extLst>
          </a:blip>
          <a:srcRect t="17268"/>
          <a:stretch/>
        </p:blipFill>
        <p:spPr>
          <a:xfrm>
            <a:off x="1524000" y="6449964"/>
            <a:ext cx="1621536" cy="408037"/>
          </a:xfrm>
          <a:prstGeom prst="rect">
            <a:avLst/>
          </a:prstGeom>
        </p:spPr>
      </p:pic>
    </p:spTree>
    <p:extLst>
      <p:ext uri="{BB962C8B-B14F-4D97-AF65-F5344CB8AC3E}">
        <p14:creationId xmlns:p14="http://schemas.microsoft.com/office/powerpoint/2010/main" val="2165890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
        <p:nvSpPr>
          <p:cNvPr id="5" name="Rectangle 4"/>
          <p:cNvSpPr/>
          <p:nvPr/>
        </p:nvSpPr>
        <p:spPr>
          <a:xfrm>
            <a:off x="1752600" y="228600"/>
            <a:ext cx="8001000" cy="369332"/>
          </a:xfrm>
          <a:prstGeom prst="rect">
            <a:avLst/>
          </a:prstGeom>
        </p:spPr>
        <p:txBody>
          <a:bodyPr wrap="square">
            <a:spAutoFit/>
          </a:bodyPr>
          <a:lstStyle/>
          <a:p>
            <a:r>
              <a:rPr lang="it-IT" dirty="0"/>
              <a:t>Substituting (47), (50), (51) into (49), this becomes:</a:t>
            </a:r>
          </a:p>
        </p:txBody>
      </p:sp>
      <p:graphicFrame>
        <p:nvGraphicFramePr>
          <p:cNvPr id="8" name="Object 7"/>
          <p:cNvGraphicFramePr>
            <a:graphicFrameLocks noChangeAspect="1"/>
          </p:cNvGraphicFramePr>
          <p:nvPr>
            <p:extLst/>
          </p:nvPr>
        </p:nvGraphicFramePr>
        <p:xfrm>
          <a:off x="1905001" y="597932"/>
          <a:ext cx="1235075" cy="977900"/>
        </p:xfrm>
        <a:graphic>
          <a:graphicData uri="http://schemas.openxmlformats.org/presentationml/2006/ole">
            <mc:AlternateContent xmlns:mc="http://schemas.openxmlformats.org/markup-compatibility/2006">
              <mc:Choice xmlns:v="urn:schemas-microsoft-com:vml" Requires="v">
                <p:oleObj spid="_x0000_s17410" name="Equation" r:id="rId3" imgW="558720" imgH="444240" progId="Equation.3">
                  <p:embed/>
                </p:oleObj>
              </mc:Choice>
              <mc:Fallback>
                <p:oleObj name="Equation" r:id="rId3" imgW="558720" imgH="444240" progId="Equation.3">
                  <p:embed/>
                  <p:pic>
                    <p:nvPicPr>
                      <p:cNvPr id="8" name="Object 7"/>
                      <p:cNvPicPr>
                        <a:picLocks noChangeAspect="1" noChangeArrowheads="1"/>
                      </p:cNvPicPr>
                      <p:nvPr/>
                    </p:nvPicPr>
                    <p:blipFill>
                      <a:blip r:embed="rId4"/>
                      <a:srcRect/>
                      <a:stretch>
                        <a:fillRect/>
                      </a:stretch>
                    </p:blipFill>
                    <p:spPr bwMode="auto">
                      <a:xfrm>
                        <a:off x="1905001" y="597932"/>
                        <a:ext cx="1235075" cy="97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TextBox 8"/>
          <p:cNvSpPr txBox="1"/>
          <p:nvPr/>
        </p:nvSpPr>
        <p:spPr>
          <a:xfrm>
            <a:off x="3429000" y="940832"/>
            <a:ext cx="647700" cy="369332"/>
          </a:xfrm>
          <a:prstGeom prst="rect">
            <a:avLst/>
          </a:prstGeom>
          <a:noFill/>
        </p:spPr>
        <p:txBody>
          <a:bodyPr wrap="square" rtlCol="0">
            <a:spAutoFit/>
          </a:bodyPr>
          <a:lstStyle/>
          <a:p>
            <a:r>
              <a:rPr lang="it-IT" dirty="0"/>
              <a:t>(52)</a:t>
            </a:r>
          </a:p>
        </p:txBody>
      </p:sp>
      <p:graphicFrame>
        <p:nvGraphicFramePr>
          <p:cNvPr id="10" name="Object 9"/>
          <p:cNvGraphicFramePr>
            <a:graphicFrameLocks noChangeAspect="1"/>
          </p:cNvGraphicFramePr>
          <p:nvPr>
            <p:extLst/>
          </p:nvPr>
        </p:nvGraphicFramePr>
        <p:xfrm>
          <a:off x="5278439" y="692151"/>
          <a:ext cx="1347787" cy="866775"/>
        </p:xfrm>
        <a:graphic>
          <a:graphicData uri="http://schemas.openxmlformats.org/presentationml/2006/ole">
            <mc:AlternateContent xmlns:mc="http://schemas.openxmlformats.org/markup-compatibility/2006">
              <mc:Choice xmlns:v="urn:schemas-microsoft-com:vml" Requires="v">
                <p:oleObj spid="_x0000_s17411" name="Equation" r:id="rId5" imgW="609480" imgH="393480" progId="Equation.3">
                  <p:embed/>
                </p:oleObj>
              </mc:Choice>
              <mc:Fallback>
                <p:oleObj name="Equation" r:id="rId5" imgW="609480" imgH="393480" progId="Equation.3">
                  <p:embed/>
                  <p:pic>
                    <p:nvPicPr>
                      <p:cNvPr id="10" name="Object 9"/>
                      <p:cNvPicPr>
                        <a:picLocks noChangeAspect="1" noChangeArrowheads="1"/>
                      </p:cNvPicPr>
                      <p:nvPr/>
                    </p:nvPicPr>
                    <p:blipFill>
                      <a:blip r:embed="rId6"/>
                      <a:srcRect/>
                      <a:stretch>
                        <a:fillRect/>
                      </a:stretch>
                    </p:blipFill>
                    <p:spPr bwMode="auto">
                      <a:xfrm>
                        <a:off x="5278439" y="692151"/>
                        <a:ext cx="1347787"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TextBox 10"/>
          <p:cNvSpPr txBox="1"/>
          <p:nvPr/>
        </p:nvSpPr>
        <p:spPr>
          <a:xfrm>
            <a:off x="7543800" y="930196"/>
            <a:ext cx="647700" cy="369332"/>
          </a:xfrm>
          <a:prstGeom prst="rect">
            <a:avLst/>
          </a:prstGeom>
          <a:noFill/>
        </p:spPr>
        <p:txBody>
          <a:bodyPr wrap="square" rtlCol="0">
            <a:spAutoFit/>
          </a:bodyPr>
          <a:lstStyle/>
          <a:p>
            <a:r>
              <a:rPr lang="it-IT" dirty="0"/>
              <a:t>(53)</a:t>
            </a:r>
          </a:p>
        </p:txBody>
      </p:sp>
      <p:cxnSp>
        <p:nvCxnSpPr>
          <p:cNvPr id="13" name="Straight Arrow Connector 12"/>
          <p:cNvCxnSpPr/>
          <p:nvPr/>
        </p:nvCxnSpPr>
        <p:spPr>
          <a:xfrm>
            <a:off x="4267200" y="1114862"/>
            <a:ext cx="838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14" name="Object 13"/>
          <p:cNvGraphicFramePr>
            <a:graphicFrameLocks noChangeAspect="1"/>
          </p:cNvGraphicFramePr>
          <p:nvPr>
            <p:extLst/>
          </p:nvPr>
        </p:nvGraphicFramePr>
        <p:xfrm>
          <a:off x="1703160" y="1622862"/>
          <a:ext cx="1882776" cy="838200"/>
        </p:xfrm>
        <a:graphic>
          <a:graphicData uri="http://schemas.openxmlformats.org/presentationml/2006/ole">
            <mc:AlternateContent xmlns:mc="http://schemas.openxmlformats.org/markup-compatibility/2006">
              <mc:Choice xmlns:v="urn:schemas-microsoft-com:vml" Requires="v">
                <p:oleObj spid="_x0000_s17412" name="Equation" r:id="rId7" imgW="850680" imgH="380880" progId="Equation.3">
                  <p:embed/>
                </p:oleObj>
              </mc:Choice>
              <mc:Fallback>
                <p:oleObj name="Equation" r:id="rId7" imgW="850680" imgH="380880" progId="Equation.3">
                  <p:embed/>
                  <p:pic>
                    <p:nvPicPr>
                      <p:cNvPr id="14" name="Object 13"/>
                      <p:cNvPicPr>
                        <a:picLocks noChangeAspect="1" noChangeArrowheads="1"/>
                      </p:cNvPicPr>
                      <p:nvPr/>
                    </p:nvPicPr>
                    <p:blipFill>
                      <a:blip r:embed="rId8"/>
                      <a:srcRect/>
                      <a:stretch>
                        <a:fillRect/>
                      </a:stretch>
                    </p:blipFill>
                    <p:spPr bwMode="auto">
                      <a:xfrm>
                        <a:off x="1703160" y="1622862"/>
                        <a:ext cx="1882776" cy="838200"/>
                      </a:xfrm>
                      <a:prstGeom prst="rect">
                        <a:avLst/>
                      </a:prstGeom>
                      <a:noFill/>
                      <a:ln>
                        <a:solidFill>
                          <a:srgbClr val="FF0000"/>
                        </a:solidFill>
                      </a:ln>
                    </p:spPr>
                  </p:pic>
                </p:oleObj>
              </mc:Fallback>
            </mc:AlternateContent>
          </a:graphicData>
        </a:graphic>
      </p:graphicFrame>
      <p:sp>
        <p:nvSpPr>
          <p:cNvPr id="15" name="TextBox 14"/>
          <p:cNvSpPr txBox="1"/>
          <p:nvPr/>
        </p:nvSpPr>
        <p:spPr>
          <a:xfrm>
            <a:off x="3695700" y="1828800"/>
            <a:ext cx="647700" cy="369332"/>
          </a:xfrm>
          <a:prstGeom prst="rect">
            <a:avLst/>
          </a:prstGeom>
          <a:noFill/>
        </p:spPr>
        <p:txBody>
          <a:bodyPr wrap="square" rtlCol="0">
            <a:spAutoFit/>
          </a:bodyPr>
          <a:lstStyle/>
          <a:p>
            <a:r>
              <a:rPr lang="it-IT" dirty="0"/>
              <a:t>(54)</a:t>
            </a:r>
          </a:p>
        </p:txBody>
      </p:sp>
      <p:sp>
        <p:nvSpPr>
          <p:cNvPr id="16" name="Rectangle 15"/>
          <p:cNvSpPr/>
          <p:nvPr/>
        </p:nvSpPr>
        <p:spPr>
          <a:xfrm>
            <a:off x="4419600" y="1752601"/>
            <a:ext cx="5067300" cy="646331"/>
          </a:xfrm>
          <a:prstGeom prst="rect">
            <a:avLst/>
          </a:prstGeom>
        </p:spPr>
        <p:txBody>
          <a:bodyPr wrap="square">
            <a:spAutoFit/>
          </a:bodyPr>
          <a:lstStyle/>
          <a:p>
            <a:r>
              <a:rPr lang="it-IT" dirty="0">
                <a:solidFill>
                  <a:srgbClr val="FF0000"/>
                </a:solidFill>
              </a:rPr>
              <a:t>The current density must vary as </a:t>
            </a:r>
            <a:r>
              <a:rPr lang="it-IT" i="1" dirty="0">
                <a:solidFill>
                  <a:srgbClr val="FF0000"/>
                </a:solidFill>
              </a:rPr>
              <a:t>s</a:t>
            </a:r>
            <a:r>
              <a:rPr lang="it-IT" baseline="30000" dirty="0">
                <a:solidFill>
                  <a:srgbClr val="FF0000"/>
                </a:solidFill>
              </a:rPr>
              <a:t>-1/2</a:t>
            </a:r>
            <a:r>
              <a:rPr lang="it-IT" dirty="0">
                <a:solidFill>
                  <a:srgbClr val="FF0000"/>
                </a:solidFill>
              </a:rPr>
              <a:t> being </a:t>
            </a:r>
            <a:r>
              <a:rPr lang="it-IT" i="1" dirty="0">
                <a:solidFill>
                  <a:srgbClr val="FF0000"/>
                </a:solidFill>
              </a:rPr>
              <a:t>s</a:t>
            </a:r>
            <a:r>
              <a:rPr lang="it-IT" dirty="0">
                <a:solidFill>
                  <a:srgbClr val="FF0000"/>
                </a:solidFill>
              </a:rPr>
              <a:t> the scale factor.</a:t>
            </a:r>
          </a:p>
        </p:txBody>
      </p:sp>
      <p:sp>
        <p:nvSpPr>
          <p:cNvPr id="17" name="Rectangle 16"/>
          <p:cNvSpPr/>
          <p:nvPr/>
        </p:nvSpPr>
        <p:spPr>
          <a:xfrm>
            <a:off x="1752600" y="2514600"/>
            <a:ext cx="8001000" cy="369332"/>
          </a:xfrm>
          <a:prstGeom prst="rect">
            <a:avLst/>
          </a:prstGeom>
        </p:spPr>
        <p:txBody>
          <a:bodyPr wrap="square">
            <a:spAutoFit/>
          </a:bodyPr>
          <a:lstStyle/>
          <a:p>
            <a:r>
              <a:rPr lang="it-IT" dirty="0"/>
              <a:t>Regarding the electric loading, since</a:t>
            </a:r>
          </a:p>
        </p:txBody>
      </p:sp>
      <p:graphicFrame>
        <p:nvGraphicFramePr>
          <p:cNvPr id="18" name="Object 17"/>
          <p:cNvGraphicFramePr>
            <a:graphicFrameLocks noChangeAspect="1"/>
          </p:cNvGraphicFramePr>
          <p:nvPr>
            <p:extLst/>
          </p:nvPr>
        </p:nvGraphicFramePr>
        <p:xfrm>
          <a:off x="1765301" y="3048000"/>
          <a:ext cx="1152525" cy="419100"/>
        </p:xfrm>
        <a:graphic>
          <a:graphicData uri="http://schemas.openxmlformats.org/presentationml/2006/ole">
            <mc:AlternateContent xmlns:mc="http://schemas.openxmlformats.org/markup-compatibility/2006">
              <mc:Choice xmlns:v="urn:schemas-microsoft-com:vml" Requires="v">
                <p:oleObj spid="_x0000_s17413" name="Equation" r:id="rId9" imgW="520560" imgH="190440" progId="Equation.3">
                  <p:embed/>
                </p:oleObj>
              </mc:Choice>
              <mc:Fallback>
                <p:oleObj name="Equation" r:id="rId9" imgW="520560" imgH="190440" progId="Equation.3">
                  <p:embed/>
                  <p:pic>
                    <p:nvPicPr>
                      <p:cNvPr id="18" name="Object 17"/>
                      <p:cNvPicPr>
                        <a:picLocks noChangeAspect="1" noChangeArrowheads="1"/>
                      </p:cNvPicPr>
                      <p:nvPr/>
                    </p:nvPicPr>
                    <p:blipFill>
                      <a:blip r:embed="rId10"/>
                      <a:srcRect/>
                      <a:stretch>
                        <a:fillRect/>
                      </a:stretch>
                    </p:blipFill>
                    <p:spPr bwMode="auto">
                      <a:xfrm>
                        <a:off x="1765301" y="3048000"/>
                        <a:ext cx="1152525" cy="419100"/>
                      </a:xfrm>
                      <a:prstGeom prst="rect">
                        <a:avLst/>
                      </a:prstGeom>
                      <a:noFill/>
                      <a:ln>
                        <a:noFill/>
                      </a:ln>
                    </p:spPr>
                  </p:pic>
                </p:oleObj>
              </mc:Fallback>
            </mc:AlternateContent>
          </a:graphicData>
        </a:graphic>
      </p:graphicFrame>
      <p:graphicFrame>
        <p:nvGraphicFramePr>
          <p:cNvPr id="19" name="Object 18"/>
          <p:cNvGraphicFramePr>
            <a:graphicFrameLocks noChangeAspect="1"/>
          </p:cNvGraphicFramePr>
          <p:nvPr>
            <p:extLst/>
          </p:nvPr>
        </p:nvGraphicFramePr>
        <p:xfrm>
          <a:off x="4076700" y="3082370"/>
          <a:ext cx="787400" cy="334963"/>
        </p:xfrm>
        <a:graphic>
          <a:graphicData uri="http://schemas.openxmlformats.org/presentationml/2006/ole">
            <mc:AlternateContent xmlns:mc="http://schemas.openxmlformats.org/markup-compatibility/2006">
              <mc:Choice xmlns:v="urn:schemas-microsoft-com:vml" Requires="v">
                <p:oleObj spid="_x0000_s17414" name="Equation" r:id="rId11" imgW="355320" imgH="152280" progId="Equation.3">
                  <p:embed/>
                </p:oleObj>
              </mc:Choice>
              <mc:Fallback>
                <p:oleObj name="Equation" r:id="rId11" imgW="355320" imgH="152280" progId="Equation.3">
                  <p:embed/>
                  <p:pic>
                    <p:nvPicPr>
                      <p:cNvPr id="19" name="Object 18"/>
                      <p:cNvPicPr>
                        <a:picLocks noChangeAspect="1" noChangeArrowheads="1"/>
                      </p:cNvPicPr>
                      <p:nvPr/>
                    </p:nvPicPr>
                    <p:blipFill>
                      <a:blip r:embed="rId12"/>
                      <a:srcRect/>
                      <a:stretch>
                        <a:fillRect/>
                      </a:stretch>
                    </p:blipFill>
                    <p:spPr bwMode="auto">
                      <a:xfrm>
                        <a:off x="4076700" y="3082370"/>
                        <a:ext cx="787400" cy="334963"/>
                      </a:xfrm>
                      <a:prstGeom prst="rect">
                        <a:avLst/>
                      </a:prstGeom>
                      <a:noFill/>
                      <a:ln>
                        <a:noFill/>
                      </a:ln>
                    </p:spPr>
                  </p:pic>
                </p:oleObj>
              </mc:Fallback>
            </mc:AlternateContent>
          </a:graphicData>
        </a:graphic>
      </p:graphicFrame>
      <p:graphicFrame>
        <p:nvGraphicFramePr>
          <p:cNvPr id="21" name="Object 20"/>
          <p:cNvGraphicFramePr>
            <a:graphicFrameLocks noChangeAspect="1"/>
          </p:cNvGraphicFramePr>
          <p:nvPr>
            <p:extLst/>
          </p:nvPr>
        </p:nvGraphicFramePr>
        <p:xfrm>
          <a:off x="6019801" y="3009266"/>
          <a:ext cx="1349375" cy="474662"/>
        </p:xfrm>
        <a:graphic>
          <a:graphicData uri="http://schemas.openxmlformats.org/presentationml/2006/ole">
            <mc:AlternateContent xmlns:mc="http://schemas.openxmlformats.org/markup-compatibility/2006">
              <mc:Choice xmlns:v="urn:schemas-microsoft-com:vml" Requires="v">
                <p:oleObj spid="_x0000_s17415" name="Equation" r:id="rId13" imgW="609480" imgH="215640" progId="Equation.3">
                  <p:embed/>
                </p:oleObj>
              </mc:Choice>
              <mc:Fallback>
                <p:oleObj name="Equation" r:id="rId13" imgW="609480" imgH="215640" progId="Equation.3">
                  <p:embed/>
                  <p:pic>
                    <p:nvPicPr>
                      <p:cNvPr id="21" name="Object 20"/>
                      <p:cNvPicPr>
                        <a:picLocks noChangeAspect="1" noChangeArrowheads="1"/>
                      </p:cNvPicPr>
                      <p:nvPr/>
                    </p:nvPicPr>
                    <p:blipFill>
                      <a:blip r:embed="rId14"/>
                      <a:srcRect/>
                      <a:stretch>
                        <a:fillRect/>
                      </a:stretch>
                    </p:blipFill>
                    <p:spPr bwMode="auto">
                      <a:xfrm>
                        <a:off x="6019801" y="3009266"/>
                        <a:ext cx="1349375" cy="47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 name="TextBox 21"/>
          <p:cNvSpPr txBox="1"/>
          <p:nvPr/>
        </p:nvSpPr>
        <p:spPr>
          <a:xfrm>
            <a:off x="2952750" y="3048000"/>
            <a:ext cx="647700" cy="369332"/>
          </a:xfrm>
          <a:prstGeom prst="rect">
            <a:avLst/>
          </a:prstGeom>
          <a:noFill/>
        </p:spPr>
        <p:txBody>
          <a:bodyPr wrap="square" rtlCol="0">
            <a:spAutoFit/>
          </a:bodyPr>
          <a:lstStyle/>
          <a:p>
            <a:r>
              <a:rPr lang="it-IT" dirty="0"/>
              <a:t>(55)</a:t>
            </a:r>
          </a:p>
        </p:txBody>
      </p:sp>
      <p:sp>
        <p:nvSpPr>
          <p:cNvPr id="23" name="TextBox 22"/>
          <p:cNvSpPr txBox="1"/>
          <p:nvPr/>
        </p:nvSpPr>
        <p:spPr>
          <a:xfrm>
            <a:off x="4876800" y="3036332"/>
            <a:ext cx="647700" cy="369332"/>
          </a:xfrm>
          <a:prstGeom prst="rect">
            <a:avLst/>
          </a:prstGeom>
          <a:noFill/>
        </p:spPr>
        <p:txBody>
          <a:bodyPr wrap="square" rtlCol="0">
            <a:spAutoFit/>
          </a:bodyPr>
          <a:lstStyle/>
          <a:p>
            <a:r>
              <a:rPr lang="it-IT" dirty="0"/>
              <a:t>(56)</a:t>
            </a:r>
          </a:p>
        </p:txBody>
      </p:sp>
      <p:sp>
        <p:nvSpPr>
          <p:cNvPr id="24" name="TextBox 23"/>
          <p:cNvSpPr txBox="1"/>
          <p:nvPr/>
        </p:nvSpPr>
        <p:spPr>
          <a:xfrm>
            <a:off x="7531100" y="3089196"/>
            <a:ext cx="647700" cy="369332"/>
          </a:xfrm>
          <a:prstGeom prst="rect">
            <a:avLst/>
          </a:prstGeom>
          <a:noFill/>
        </p:spPr>
        <p:txBody>
          <a:bodyPr wrap="square" rtlCol="0">
            <a:spAutoFit/>
          </a:bodyPr>
          <a:lstStyle/>
          <a:p>
            <a:r>
              <a:rPr lang="it-IT" dirty="0"/>
              <a:t>(57)</a:t>
            </a:r>
          </a:p>
        </p:txBody>
      </p:sp>
      <p:sp>
        <p:nvSpPr>
          <p:cNvPr id="25" name="Rectangle 24"/>
          <p:cNvSpPr/>
          <p:nvPr/>
        </p:nvSpPr>
        <p:spPr>
          <a:xfrm>
            <a:off x="1752600" y="3581400"/>
            <a:ext cx="8001000" cy="369332"/>
          </a:xfrm>
          <a:prstGeom prst="rect">
            <a:avLst/>
          </a:prstGeom>
        </p:spPr>
        <p:txBody>
          <a:bodyPr wrap="square">
            <a:spAutoFit/>
          </a:bodyPr>
          <a:lstStyle/>
          <a:p>
            <a:r>
              <a:rPr lang="it-IT" dirty="0"/>
              <a:t>then (46) gives:</a:t>
            </a:r>
          </a:p>
        </p:txBody>
      </p:sp>
      <p:graphicFrame>
        <p:nvGraphicFramePr>
          <p:cNvPr id="26" name="Object 25"/>
          <p:cNvGraphicFramePr>
            <a:graphicFrameLocks noChangeAspect="1"/>
          </p:cNvGraphicFramePr>
          <p:nvPr>
            <p:extLst/>
          </p:nvPr>
        </p:nvGraphicFramePr>
        <p:xfrm>
          <a:off x="1703388" y="4114801"/>
          <a:ext cx="4119562" cy="779463"/>
        </p:xfrm>
        <a:graphic>
          <a:graphicData uri="http://schemas.openxmlformats.org/presentationml/2006/ole">
            <mc:AlternateContent xmlns:mc="http://schemas.openxmlformats.org/markup-compatibility/2006">
              <mc:Choice xmlns:v="urn:schemas-microsoft-com:vml" Requires="v">
                <p:oleObj spid="_x0000_s17416" name="Equation" r:id="rId15" imgW="1866600" imgH="355320" progId="Equation.3">
                  <p:embed/>
                </p:oleObj>
              </mc:Choice>
              <mc:Fallback>
                <p:oleObj name="Equation" r:id="rId15" imgW="1866600" imgH="355320" progId="Equation.3">
                  <p:embed/>
                  <p:pic>
                    <p:nvPicPr>
                      <p:cNvPr id="26" name="Object 25"/>
                      <p:cNvPicPr>
                        <a:picLocks noChangeAspect="1" noChangeArrowheads="1"/>
                      </p:cNvPicPr>
                      <p:nvPr/>
                    </p:nvPicPr>
                    <p:blipFill>
                      <a:blip r:embed="rId16"/>
                      <a:srcRect/>
                      <a:stretch>
                        <a:fillRect/>
                      </a:stretch>
                    </p:blipFill>
                    <p:spPr bwMode="auto">
                      <a:xfrm>
                        <a:off x="1703388" y="4114801"/>
                        <a:ext cx="4119562" cy="779463"/>
                      </a:xfrm>
                      <a:prstGeom prst="rect">
                        <a:avLst/>
                      </a:prstGeom>
                      <a:noFill/>
                      <a:ln w="9525">
                        <a:solidFill>
                          <a:srgbClr val="FF0000"/>
                        </a:solidFill>
                        <a:miter lim="800000"/>
                        <a:headEnd/>
                        <a:tailEnd/>
                      </a:ln>
                    </p:spPr>
                  </p:pic>
                </p:oleObj>
              </mc:Fallback>
            </mc:AlternateContent>
          </a:graphicData>
        </a:graphic>
      </p:graphicFrame>
      <p:sp>
        <p:nvSpPr>
          <p:cNvPr id="27" name="TextBox 26"/>
          <p:cNvSpPr txBox="1"/>
          <p:nvPr/>
        </p:nvSpPr>
        <p:spPr>
          <a:xfrm>
            <a:off x="5975350" y="4267200"/>
            <a:ext cx="647700" cy="369332"/>
          </a:xfrm>
          <a:prstGeom prst="rect">
            <a:avLst/>
          </a:prstGeom>
          <a:noFill/>
        </p:spPr>
        <p:txBody>
          <a:bodyPr wrap="square" rtlCol="0">
            <a:spAutoFit/>
          </a:bodyPr>
          <a:lstStyle/>
          <a:p>
            <a:r>
              <a:rPr lang="it-IT" dirty="0"/>
              <a:t>(58)</a:t>
            </a:r>
          </a:p>
        </p:txBody>
      </p:sp>
      <p:sp>
        <p:nvSpPr>
          <p:cNvPr id="28" name="Rectangle 27"/>
          <p:cNvSpPr/>
          <p:nvPr/>
        </p:nvSpPr>
        <p:spPr>
          <a:xfrm>
            <a:off x="6623050" y="4128701"/>
            <a:ext cx="3810000" cy="646331"/>
          </a:xfrm>
          <a:prstGeom prst="rect">
            <a:avLst/>
          </a:prstGeom>
        </p:spPr>
        <p:txBody>
          <a:bodyPr wrap="square">
            <a:spAutoFit/>
          </a:bodyPr>
          <a:lstStyle/>
          <a:p>
            <a:r>
              <a:rPr lang="it-IT" dirty="0">
                <a:solidFill>
                  <a:srgbClr val="FF0000"/>
                </a:solidFill>
              </a:rPr>
              <a:t>The electric loading must vary as </a:t>
            </a:r>
            <a:r>
              <a:rPr lang="it-IT" i="1" dirty="0">
                <a:solidFill>
                  <a:srgbClr val="FF0000"/>
                </a:solidFill>
              </a:rPr>
              <a:t>s</a:t>
            </a:r>
            <a:r>
              <a:rPr lang="it-IT" baseline="30000" dirty="0">
                <a:solidFill>
                  <a:srgbClr val="FF0000"/>
                </a:solidFill>
              </a:rPr>
              <a:t>1/2</a:t>
            </a:r>
            <a:r>
              <a:rPr lang="it-IT" dirty="0">
                <a:solidFill>
                  <a:srgbClr val="FF0000"/>
                </a:solidFill>
              </a:rPr>
              <a:t> being </a:t>
            </a:r>
            <a:r>
              <a:rPr lang="it-IT" i="1" dirty="0">
                <a:solidFill>
                  <a:srgbClr val="FF0000"/>
                </a:solidFill>
              </a:rPr>
              <a:t>s</a:t>
            </a:r>
            <a:r>
              <a:rPr lang="it-IT" dirty="0">
                <a:solidFill>
                  <a:srgbClr val="FF0000"/>
                </a:solidFill>
              </a:rPr>
              <a:t> the scale factor.</a:t>
            </a:r>
          </a:p>
        </p:txBody>
      </p:sp>
      <p:pic>
        <p:nvPicPr>
          <p:cNvPr id="29" name="Picture 28"/>
          <p:cNvPicPr>
            <a:picLocks noChangeAspect="1"/>
          </p:cNvPicPr>
          <p:nvPr/>
        </p:nvPicPr>
        <p:blipFill rotWithShape="1">
          <a:blip r:embed="rId17" cstate="print">
            <a:extLst>
              <a:ext uri="{28A0092B-C50C-407E-A947-70E740481C1C}">
                <a14:useLocalDpi xmlns:a14="http://schemas.microsoft.com/office/drawing/2010/main" val="0"/>
              </a:ext>
            </a:extLst>
          </a:blip>
          <a:srcRect t="17268"/>
          <a:stretch/>
        </p:blipFill>
        <p:spPr>
          <a:xfrm>
            <a:off x="1524000" y="6449964"/>
            <a:ext cx="1621536" cy="408037"/>
          </a:xfrm>
          <a:prstGeom prst="rect">
            <a:avLst/>
          </a:prstGeom>
        </p:spPr>
      </p:pic>
    </p:spTree>
    <p:extLst>
      <p:ext uri="{BB962C8B-B14F-4D97-AF65-F5344CB8AC3E}">
        <p14:creationId xmlns:p14="http://schemas.microsoft.com/office/powerpoint/2010/main" val="2747921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rotWithShape="1">
          <a:blip r:embed="rId4" cstate="print">
            <a:extLst>
              <a:ext uri="{28A0092B-C50C-407E-A947-70E740481C1C}">
                <a14:useLocalDpi xmlns:a14="http://schemas.microsoft.com/office/drawing/2010/main" val="0"/>
              </a:ext>
            </a:extLst>
          </a:blip>
          <a:srcRect t="17268"/>
          <a:stretch/>
        </p:blipFill>
        <p:spPr>
          <a:xfrm>
            <a:off x="1524000" y="6449964"/>
            <a:ext cx="1621536" cy="408037"/>
          </a:xfrm>
          <a:prstGeom prst="rect">
            <a:avLst/>
          </a:prstGeom>
        </p:spPr>
      </p:pic>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
        <p:nvSpPr>
          <p:cNvPr id="5" name="Rectangle 4"/>
          <p:cNvSpPr/>
          <p:nvPr/>
        </p:nvSpPr>
        <p:spPr>
          <a:xfrm>
            <a:off x="1816100" y="0"/>
            <a:ext cx="8458200" cy="523220"/>
          </a:xfrm>
          <a:prstGeom prst="rect">
            <a:avLst/>
          </a:prstGeom>
        </p:spPr>
        <p:txBody>
          <a:bodyPr wrap="square">
            <a:spAutoFit/>
          </a:bodyPr>
          <a:lstStyle/>
          <a:p>
            <a:pPr algn="ctr"/>
            <a:r>
              <a:rPr lang="it-IT" sz="2800" b="1" u="sng" dirty="0">
                <a:solidFill>
                  <a:srgbClr val="00B0F0"/>
                </a:solidFill>
              </a:rPr>
              <a:t>Utilization factor</a:t>
            </a:r>
          </a:p>
        </p:txBody>
      </p:sp>
      <p:sp>
        <p:nvSpPr>
          <p:cNvPr id="6" name="Rectangle 5"/>
          <p:cNvSpPr/>
          <p:nvPr/>
        </p:nvSpPr>
        <p:spPr>
          <a:xfrm>
            <a:off x="1685468" y="517962"/>
            <a:ext cx="8626932" cy="923330"/>
          </a:xfrm>
          <a:prstGeom prst="rect">
            <a:avLst/>
          </a:prstGeom>
        </p:spPr>
        <p:txBody>
          <a:bodyPr wrap="square">
            <a:spAutoFit/>
          </a:bodyPr>
          <a:lstStyle/>
          <a:p>
            <a:r>
              <a:rPr lang="it-IT" dirty="0"/>
              <a:t>The utilization factor is useful in the preliminary dimensioning stage as it relates some machine ratings with the rotor volume. To derive its expression, let us write the apparent power of the machine:</a:t>
            </a:r>
          </a:p>
        </p:txBody>
      </p:sp>
      <p:graphicFrame>
        <p:nvGraphicFramePr>
          <p:cNvPr id="7" name="Object 6"/>
          <p:cNvGraphicFramePr>
            <a:graphicFrameLocks noChangeAspect="1"/>
          </p:cNvGraphicFramePr>
          <p:nvPr>
            <p:extLst/>
          </p:nvPr>
        </p:nvGraphicFramePr>
        <p:xfrm>
          <a:off x="4133850" y="1203961"/>
          <a:ext cx="1320800" cy="474662"/>
        </p:xfrm>
        <a:graphic>
          <a:graphicData uri="http://schemas.openxmlformats.org/presentationml/2006/ole">
            <mc:AlternateContent xmlns:mc="http://schemas.openxmlformats.org/markup-compatibility/2006">
              <mc:Choice xmlns:v="urn:schemas-microsoft-com:vml" Requires="v">
                <p:oleObj spid="_x0000_s18434" name="Equation" r:id="rId5" imgW="596880" imgH="215640" progId="Equation.3">
                  <p:embed/>
                </p:oleObj>
              </mc:Choice>
              <mc:Fallback>
                <p:oleObj name="Equation" r:id="rId5" imgW="596880" imgH="215640" progId="Equation.3">
                  <p:embed/>
                  <p:pic>
                    <p:nvPicPr>
                      <p:cNvPr id="7" name="Object 6"/>
                      <p:cNvPicPr>
                        <a:picLocks noChangeAspect="1" noChangeArrowheads="1"/>
                      </p:cNvPicPr>
                      <p:nvPr/>
                    </p:nvPicPr>
                    <p:blipFill>
                      <a:blip r:embed="rId6"/>
                      <a:srcRect/>
                      <a:stretch>
                        <a:fillRect/>
                      </a:stretch>
                    </p:blipFill>
                    <p:spPr bwMode="auto">
                      <a:xfrm>
                        <a:off x="4133850" y="1203961"/>
                        <a:ext cx="1320800" cy="47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6115050" y="1203961"/>
            <a:ext cx="647700" cy="369332"/>
          </a:xfrm>
          <a:prstGeom prst="rect">
            <a:avLst/>
          </a:prstGeom>
          <a:noFill/>
        </p:spPr>
        <p:txBody>
          <a:bodyPr wrap="square" rtlCol="0">
            <a:spAutoFit/>
          </a:bodyPr>
          <a:lstStyle/>
          <a:p>
            <a:r>
              <a:rPr lang="it-IT" dirty="0"/>
              <a:t>(59)</a:t>
            </a:r>
          </a:p>
        </p:txBody>
      </p:sp>
      <p:sp>
        <p:nvSpPr>
          <p:cNvPr id="9" name="Rectangle 8"/>
          <p:cNvSpPr/>
          <p:nvPr/>
        </p:nvSpPr>
        <p:spPr>
          <a:xfrm>
            <a:off x="1778000" y="1639670"/>
            <a:ext cx="8496300" cy="646331"/>
          </a:xfrm>
          <a:prstGeom prst="rect">
            <a:avLst/>
          </a:prstGeom>
        </p:spPr>
        <p:txBody>
          <a:bodyPr wrap="square">
            <a:spAutoFit/>
          </a:bodyPr>
          <a:lstStyle/>
          <a:p>
            <a:r>
              <a:rPr lang="it-IT" dirty="0"/>
              <a:t>Neglecting stator resistance and leakage inductance, </a:t>
            </a:r>
            <a:r>
              <a:rPr lang="it-IT" i="1" dirty="0"/>
              <a:t>E</a:t>
            </a:r>
            <a:r>
              <a:rPr lang="it-IT" dirty="0"/>
              <a:t> is the phase EMF due to the air-gap flux, so it is given by (23), while </a:t>
            </a:r>
            <a:r>
              <a:rPr lang="it-IT" i="1" dirty="0"/>
              <a:t>I</a:t>
            </a:r>
            <a:r>
              <a:rPr lang="it-IT" dirty="0"/>
              <a:t> is the phase rms current. So:</a:t>
            </a:r>
          </a:p>
        </p:txBody>
      </p:sp>
      <p:graphicFrame>
        <p:nvGraphicFramePr>
          <p:cNvPr id="10" name="Object 9"/>
          <p:cNvGraphicFramePr>
            <a:graphicFrameLocks noChangeAspect="1"/>
          </p:cNvGraphicFramePr>
          <p:nvPr>
            <p:extLst/>
          </p:nvPr>
        </p:nvGraphicFramePr>
        <p:xfrm>
          <a:off x="1803401" y="2286000"/>
          <a:ext cx="5959475" cy="2038350"/>
        </p:xfrm>
        <a:graphic>
          <a:graphicData uri="http://schemas.openxmlformats.org/presentationml/2006/ole">
            <mc:AlternateContent xmlns:mc="http://schemas.openxmlformats.org/markup-compatibility/2006">
              <mc:Choice xmlns:v="urn:schemas-microsoft-com:vml" Requires="v">
                <p:oleObj spid="_x0000_s18435" name="Equation" r:id="rId7" imgW="2692080" imgH="927000" progId="Equation.3">
                  <p:embed/>
                </p:oleObj>
              </mc:Choice>
              <mc:Fallback>
                <p:oleObj name="Equation" r:id="rId7" imgW="2692080" imgH="927000" progId="Equation.3">
                  <p:embed/>
                  <p:pic>
                    <p:nvPicPr>
                      <p:cNvPr id="10" name="Object 9"/>
                      <p:cNvPicPr>
                        <a:picLocks noChangeAspect="1" noChangeArrowheads="1"/>
                      </p:cNvPicPr>
                      <p:nvPr/>
                    </p:nvPicPr>
                    <p:blipFill>
                      <a:blip r:embed="rId8"/>
                      <a:srcRect/>
                      <a:stretch>
                        <a:fillRect/>
                      </a:stretch>
                    </p:blipFill>
                    <p:spPr bwMode="auto">
                      <a:xfrm>
                        <a:off x="1803401" y="2286000"/>
                        <a:ext cx="5959475" cy="203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TextBox 10"/>
          <p:cNvSpPr txBox="1"/>
          <p:nvPr/>
        </p:nvSpPr>
        <p:spPr>
          <a:xfrm>
            <a:off x="8051800" y="3011269"/>
            <a:ext cx="647700" cy="369332"/>
          </a:xfrm>
          <a:prstGeom prst="rect">
            <a:avLst/>
          </a:prstGeom>
          <a:noFill/>
        </p:spPr>
        <p:txBody>
          <a:bodyPr wrap="square" rtlCol="0">
            <a:spAutoFit/>
          </a:bodyPr>
          <a:lstStyle/>
          <a:p>
            <a:r>
              <a:rPr lang="it-IT" dirty="0"/>
              <a:t>(60)</a:t>
            </a:r>
          </a:p>
        </p:txBody>
      </p:sp>
      <p:sp>
        <p:nvSpPr>
          <p:cNvPr id="12" name="Rectangle 11"/>
          <p:cNvSpPr/>
          <p:nvPr/>
        </p:nvSpPr>
        <p:spPr>
          <a:xfrm>
            <a:off x="1685468" y="4267200"/>
            <a:ext cx="8496300" cy="369332"/>
          </a:xfrm>
          <a:prstGeom prst="rect">
            <a:avLst/>
          </a:prstGeom>
        </p:spPr>
        <p:txBody>
          <a:bodyPr wrap="square">
            <a:spAutoFit/>
          </a:bodyPr>
          <a:lstStyle/>
          <a:p>
            <a:r>
              <a:rPr lang="it-IT" dirty="0"/>
              <a:t>By substitution of (5) into (60), this becomes:</a:t>
            </a:r>
          </a:p>
        </p:txBody>
      </p:sp>
      <p:graphicFrame>
        <p:nvGraphicFramePr>
          <p:cNvPr id="13" name="Object 12"/>
          <p:cNvGraphicFramePr>
            <a:graphicFrameLocks noChangeAspect="1"/>
          </p:cNvGraphicFramePr>
          <p:nvPr>
            <p:extLst/>
          </p:nvPr>
        </p:nvGraphicFramePr>
        <p:xfrm>
          <a:off x="1778000" y="4636532"/>
          <a:ext cx="7562850" cy="2038350"/>
        </p:xfrm>
        <a:graphic>
          <a:graphicData uri="http://schemas.openxmlformats.org/presentationml/2006/ole">
            <mc:AlternateContent xmlns:mc="http://schemas.openxmlformats.org/markup-compatibility/2006">
              <mc:Choice xmlns:v="urn:schemas-microsoft-com:vml" Requires="v">
                <p:oleObj spid="_x0000_s18436" name="Equation" r:id="rId9" imgW="3416040" imgH="927000" progId="Equation.3">
                  <p:embed/>
                </p:oleObj>
              </mc:Choice>
              <mc:Fallback>
                <p:oleObj name="Equation" r:id="rId9" imgW="3416040" imgH="927000" progId="Equation.3">
                  <p:embed/>
                  <p:pic>
                    <p:nvPicPr>
                      <p:cNvPr id="13" name="Object 12"/>
                      <p:cNvPicPr>
                        <a:picLocks noChangeAspect="1" noChangeArrowheads="1"/>
                      </p:cNvPicPr>
                      <p:nvPr/>
                    </p:nvPicPr>
                    <p:blipFill>
                      <a:blip r:embed="rId10"/>
                      <a:srcRect/>
                      <a:stretch>
                        <a:fillRect/>
                      </a:stretch>
                    </p:blipFill>
                    <p:spPr bwMode="auto">
                      <a:xfrm>
                        <a:off x="1778000" y="4636532"/>
                        <a:ext cx="7562850" cy="203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 name="TextBox 13"/>
          <p:cNvSpPr txBox="1"/>
          <p:nvPr/>
        </p:nvSpPr>
        <p:spPr>
          <a:xfrm>
            <a:off x="9067800" y="6172200"/>
            <a:ext cx="647700" cy="369332"/>
          </a:xfrm>
          <a:prstGeom prst="rect">
            <a:avLst/>
          </a:prstGeom>
          <a:noFill/>
        </p:spPr>
        <p:txBody>
          <a:bodyPr wrap="square" rtlCol="0">
            <a:spAutoFit/>
          </a:bodyPr>
          <a:lstStyle/>
          <a:p>
            <a:r>
              <a:rPr lang="it-IT" dirty="0"/>
              <a:t>(61)</a:t>
            </a:r>
          </a:p>
        </p:txBody>
      </p:sp>
    </p:spTree>
    <p:extLst>
      <p:ext uri="{BB962C8B-B14F-4D97-AF65-F5344CB8AC3E}">
        <p14:creationId xmlns:p14="http://schemas.microsoft.com/office/powerpoint/2010/main" val="1065087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
        <p:nvSpPr>
          <p:cNvPr id="5" name="TextBox 4"/>
          <p:cNvSpPr txBox="1"/>
          <p:nvPr/>
        </p:nvSpPr>
        <p:spPr>
          <a:xfrm>
            <a:off x="1727200" y="1219200"/>
            <a:ext cx="8610600" cy="369332"/>
          </a:xfrm>
          <a:prstGeom prst="rect">
            <a:avLst/>
          </a:prstGeom>
          <a:noFill/>
        </p:spPr>
        <p:txBody>
          <a:bodyPr wrap="square" rtlCol="0">
            <a:spAutoFit/>
          </a:bodyPr>
          <a:lstStyle/>
          <a:p>
            <a:r>
              <a:rPr lang="it-IT" dirty="0"/>
              <a:t>We have the obvious relationships:</a:t>
            </a:r>
          </a:p>
        </p:txBody>
      </p:sp>
      <p:graphicFrame>
        <p:nvGraphicFramePr>
          <p:cNvPr id="6" name="Object 5"/>
          <p:cNvGraphicFramePr>
            <a:graphicFrameLocks noChangeAspect="1"/>
          </p:cNvGraphicFramePr>
          <p:nvPr>
            <p:extLst/>
          </p:nvPr>
        </p:nvGraphicFramePr>
        <p:xfrm>
          <a:off x="1752601" y="1676400"/>
          <a:ext cx="3124201" cy="1022350"/>
        </p:xfrm>
        <a:graphic>
          <a:graphicData uri="http://schemas.openxmlformats.org/presentationml/2006/ole">
            <mc:AlternateContent xmlns:mc="http://schemas.openxmlformats.org/markup-compatibility/2006">
              <mc:Choice xmlns:v="urn:schemas-microsoft-com:vml" Requires="v">
                <p:oleObj spid="_x0000_s2050" name="Equation" r:id="rId3" imgW="1155600" imgH="380880" progId="Equation.3">
                  <p:embed/>
                </p:oleObj>
              </mc:Choice>
              <mc:Fallback>
                <p:oleObj name="Equation" r:id="rId3" imgW="1155600" imgH="380880" progId="Equation.3">
                  <p:embed/>
                  <p:pic>
                    <p:nvPicPr>
                      <p:cNvPr id="6" name="Object 5"/>
                      <p:cNvPicPr>
                        <a:picLocks noChangeAspect="1" noChangeArrowheads="1"/>
                      </p:cNvPicPr>
                      <p:nvPr/>
                    </p:nvPicPr>
                    <p:blipFill>
                      <a:blip r:embed="rId4"/>
                      <a:srcRect/>
                      <a:stretch>
                        <a:fillRect/>
                      </a:stretch>
                    </p:blipFill>
                    <p:spPr bwMode="auto">
                      <a:xfrm>
                        <a:off x="1752601" y="1676400"/>
                        <a:ext cx="3124201" cy="102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1727200" y="152400"/>
            <a:ext cx="8610600" cy="369332"/>
          </a:xfrm>
          <a:prstGeom prst="rect">
            <a:avLst/>
          </a:prstGeom>
          <a:noFill/>
        </p:spPr>
        <p:txBody>
          <a:bodyPr wrap="square" rtlCol="0">
            <a:spAutoFit/>
          </a:bodyPr>
          <a:lstStyle/>
          <a:p>
            <a:r>
              <a:rPr lang="it-IT" dirty="0"/>
              <a:t>and the corresponding diameters:</a:t>
            </a:r>
          </a:p>
        </p:txBody>
      </p:sp>
      <p:graphicFrame>
        <p:nvGraphicFramePr>
          <p:cNvPr id="8" name="Object 7"/>
          <p:cNvGraphicFramePr>
            <a:graphicFrameLocks noChangeAspect="1"/>
          </p:cNvGraphicFramePr>
          <p:nvPr>
            <p:extLst/>
          </p:nvPr>
        </p:nvGraphicFramePr>
        <p:xfrm>
          <a:off x="1752600" y="685800"/>
          <a:ext cx="1168400" cy="374650"/>
        </p:xfrm>
        <a:graphic>
          <a:graphicData uri="http://schemas.openxmlformats.org/presentationml/2006/ole">
            <mc:AlternateContent xmlns:mc="http://schemas.openxmlformats.org/markup-compatibility/2006">
              <mc:Choice xmlns:v="urn:schemas-microsoft-com:vml" Requires="v">
                <p:oleObj spid="_x0000_s2051" name="Equation" r:id="rId5" imgW="431640" imgH="139680" progId="Equation.3">
                  <p:embed/>
                </p:oleObj>
              </mc:Choice>
              <mc:Fallback>
                <p:oleObj name="Equation" r:id="rId5" imgW="431640" imgH="139680" progId="Equation.3">
                  <p:embed/>
                  <p:pic>
                    <p:nvPicPr>
                      <p:cNvPr id="8" name="Object 7"/>
                      <p:cNvPicPr>
                        <a:picLocks noChangeAspect="1" noChangeArrowheads="1"/>
                      </p:cNvPicPr>
                      <p:nvPr/>
                    </p:nvPicPr>
                    <p:blipFill>
                      <a:blip r:embed="rId6"/>
                      <a:srcRect/>
                      <a:stretch>
                        <a:fillRect/>
                      </a:stretch>
                    </p:blipFill>
                    <p:spPr bwMode="auto">
                      <a:xfrm>
                        <a:off x="1752600" y="685800"/>
                        <a:ext cx="116840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nvPr>
        </p:nvGraphicFramePr>
        <p:xfrm>
          <a:off x="3509964" y="617539"/>
          <a:ext cx="1616075" cy="511175"/>
        </p:xfrm>
        <a:graphic>
          <a:graphicData uri="http://schemas.openxmlformats.org/presentationml/2006/ole">
            <mc:AlternateContent xmlns:mc="http://schemas.openxmlformats.org/markup-compatibility/2006">
              <mc:Choice xmlns:v="urn:schemas-microsoft-com:vml" Requires="v">
                <p:oleObj spid="_x0000_s2052" name="Equation" r:id="rId7" imgW="596880" imgH="190440" progId="Equation.3">
                  <p:embed/>
                </p:oleObj>
              </mc:Choice>
              <mc:Fallback>
                <p:oleObj name="Equation" r:id="rId7" imgW="596880" imgH="190440" progId="Equation.3">
                  <p:embed/>
                  <p:pic>
                    <p:nvPicPr>
                      <p:cNvPr id="9" name="Object 8"/>
                      <p:cNvPicPr>
                        <a:picLocks noChangeAspect="1" noChangeArrowheads="1"/>
                      </p:cNvPicPr>
                      <p:nvPr/>
                    </p:nvPicPr>
                    <p:blipFill>
                      <a:blip r:embed="rId8"/>
                      <a:srcRect/>
                      <a:stretch>
                        <a:fillRect/>
                      </a:stretch>
                    </p:blipFill>
                    <p:spPr bwMode="auto">
                      <a:xfrm>
                        <a:off x="3509964" y="617539"/>
                        <a:ext cx="16160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Object 9"/>
          <p:cNvGraphicFramePr>
            <a:graphicFrameLocks noChangeAspect="1"/>
          </p:cNvGraphicFramePr>
          <p:nvPr>
            <p:extLst/>
          </p:nvPr>
        </p:nvGraphicFramePr>
        <p:xfrm>
          <a:off x="5715001" y="609601"/>
          <a:ext cx="1546225" cy="511175"/>
        </p:xfrm>
        <a:graphic>
          <a:graphicData uri="http://schemas.openxmlformats.org/presentationml/2006/ole">
            <mc:AlternateContent xmlns:mc="http://schemas.openxmlformats.org/markup-compatibility/2006">
              <mc:Choice xmlns:v="urn:schemas-microsoft-com:vml" Requires="v">
                <p:oleObj spid="_x0000_s2053" name="Equation" r:id="rId9" imgW="571320" imgH="190440" progId="Equation.3">
                  <p:embed/>
                </p:oleObj>
              </mc:Choice>
              <mc:Fallback>
                <p:oleObj name="Equation" r:id="rId9" imgW="571320" imgH="190440" progId="Equation.3">
                  <p:embed/>
                  <p:pic>
                    <p:nvPicPr>
                      <p:cNvPr id="10" name="Object 9"/>
                      <p:cNvPicPr>
                        <a:picLocks noChangeAspect="1" noChangeArrowheads="1"/>
                      </p:cNvPicPr>
                      <p:nvPr/>
                    </p:nvPicPr>
                    <p:blipFill>
                      <a:blip r:embed="rId10"/>
                      <a:srcRect/>
                      <a:stretch>
                        <a:fillRect/>
                      </a:stretch>
                    </p:blipFill>
                    <p:spPr bwMode="auto">
                      <a:xfrm>
                        <a:off x="5715001" y="609601"/>
                        <a:ext cx="154622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nvPr>
        </p:nvGraphicFramePr>
        <p:xfrm>
          <a:off x="7891464" y="609601"/>
          <a:ext cx="1614487" cy="511175"/>
        </p:xfrm>
        <a:graphic>
          <a:graphicData uri="http://schemas.openxmlformats.org/presentationml/2006/ole">
            <mc:AlternateContent xmlns:mc="http://schemas.openxmlformats.org/markup-compatibility/2006">
              <mc:Choice xmlns:v="urn:schemas-microsoft-com:vml" Requires="v">
                <p:oleObj spid="_x0000_s2054" name="Equation" r:id="rId11" imgW="596880" imgH="190440" progId="Equation.3">
                  <p:embed/>
                </p:oleObj>
              </mc:Choice>
              <mc:Fallback>
                <p:oleObj name="Equation" r:id="rId11" imgW="596880" imgH="190440" progId="Equation.3">
                  <p:embed/>
                  <p:pic>
                    <p:nvPicPr>
                      <p:cNvPr id="11" name="Object 10"/>
                      <p:cNvPicPr>
                        <a:picLocks noChangeAspect="1" noChangeArrowheads="1"/>
                      </p:cNvPicPr>
                      <p:nvPr/>
                    </p:nvPicPr>
                    <p:blipFill>
                      <a:blip r:embed="rId12"/>
                      <a:srcRect/>
                      <a:stretch>
                        <a:fillRect/>
                      </a:stretch>
                    </p:blipFill>
                    <p:spPr bwMode="auto">
                      <a:xfrm>
                        <a:off x="7891464" y="609601"/>
                        <a:ext cx="1614487"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TextBox 11"/>
          <p:cNvSpPr txBox="1"/>
          <p:nvPr/>
        </p:nvSpPr>
        <p:spPr>
          <a:xfrm>
            <a:off x="5105400" y="1981200"/>
            <a:ext cx="533400" cy="369332"/>
          </a:xfrm>
          <a:prstGeom prst="rect">
            <a:avLst/>
          </a:prstGeom>
          <a:noFill/>
        </p:spPr>
        <p:txBody>
          <a:bodyPr wrap="square" rtlCol="0">
            <a:spAutoFit/>
          </a:bodyPr>
          <a:lstStyle/>
          <a:p>
            <a:r>
              <a:rPr lang="it-IT" dirty="0"/>
              <a:t>(1)</a:t>
            </a:r>
          </a:p>
        </p:txBody>
      </p:sp>
      <p:graphicFrame>
        <p:nvGraphicFramePr>
          <p:cNvPr id="13" name="Object 12"/>
          <p:cNvGraphicFramePr>
            <a:graphicFrameLocks noChangeAspect="1"/>
          </p:cNvGraphicFramePr>
          <p:nvPr>
            <p:extLst/>
          </p:nvPr>
        </p:nvGraphicFramePr>
        <p:xfrm>
          <a:off x="1828801" y="2743201"/>
          <a:ext cx="1922463" cy="511175"/>
        </p:xfrm>
        <a:graphic>
          <a:graphicData uri="http://schemas.openxmlformats.org/presentationml/2006/ole">
            <mc:AlternateContent xmlns:mc="http://schemas.openxmlformats.org/markup-compatibility/2006">
              <mc:Choice xmlns:v="urn:schemas-microsoft-com:vml" Requires="v">
                <p:oleObj spid="_x0000_s2055" name="Equation" r:id="rId13" imgW="711000" imgH="190440" progId="Equation.3">
                  <p:embed/>
                </p:oleObj>
              </mc:Choice>
              <mc:Fallback>
                <p:oleObj name="Equation" r:id="rId13" imgW="711000" imgH="190440" progId="Equation.3">
                  <p:embed/>
                  <p:pic>
                    <p:nvPicPr>
                      <p:cNvPr id="13" name="Object 12"/>
                      <p:cNvPicPr>
                        <a:picLocks noChangeAspect="1" noChangeArrowheads="1"/>
                      </p:cNvPicPr>
                      <p:nvPr/>
                    </p:nvPicPr>
                    <p:blipFill>
                      <a:blip r:embed="rId14"/>
                      <a:srcRect/>
                      <a:stretch>
                        <a:fillRect/>
                      </a:stretch>
                    </p:blipFill>
                    <p:spPr bwMode="auto">
                      <a:xfrm>
                        <a:off x="1828801" y="2743201"/>
                        <a:ext cx="19224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 name="TextBox 13"/>
          <p:cNvSpPr txBox="1"/>
          <p:nvPr/>
        </p:nvSpPr>
        <p:spPr>
          <a:xfrm>
            <a:off x="4114800" y="2819400"/>
            <a:ext cx="533400" cy="369332"/>
          </a:xfrm>
          <a:prstGeom prst="rect">
            <a:avLst/>
          </a:prstGeom>
          <a:noFill/>
        </p:spPr>
        <p:txBody>
          <a:bodyPr wrap="square" rtlCol="0">
            <a:spAutoFit/>
          </a:bodyPr>
          <a:lstStyle/>
          <a:p>
            <a:r>
              <a:rPr lang="it-IT" dirty="0"/>
              <a:t>(2)</a:t>
            </a:r>
          </a:p>
        </p:txBody>
      </p:sp>
      <p:graphicFrame>
        <p:nvGraphicFramePr>
          <p:cNvPr id="16" name="Object 15"/>
          <p:cNvGraphicFramePr>
            <a:graphicFrameLocks noChangeAspect="1"/>
          </p:cNvGraphicFramePr>
          <p:nvPr>
            <p:extLst/>
          </p:nvPr>
        </p:nvGraphicFramePr>
        <p:xfrm>
          <a:off x="1774826" y="3358079"/>
          <a:ext cx="4257675" cy="511175"/>
        </p:xfrm>
        <a:graphic>
          <a:graphicData uri="http://schemas.openxmlformats.org/presentationml/2006/ole">
            <mc:AlternateContent xmlns:mc="http://schemas.openxmlformats.org/markup-compatibility/2006">
              <mc:Choice xmlns:v="urn:schemas-microsoft-com:vml" Requires="v">
                <p:oleObj spid="_x0000_s2056" name="Equation" r:id="rId15" imgW="1574640" imgH="190440" progId="Equation.3">
                  <p:embed/>
                </p:oleObj>
              </mc:Choice>
              <mc:Fallback>
                <p:oleObj name="Equation" r:id="rId15" imgW="1574640" imgH="190440" progId="Equation.3">
                  <p:embed/>
                  <p:pic>
                    <p:nvPicPr>
                      <p:cNvPr id="16" name="Object 15"/>
                      <p:cNvPicPr>
                        <a:picLocks noChangeAspect="1" noChangeArrowheads="1"/>
                      </p:cNvPicPr>
                      <p:nvPr/>
                    </p:nvPicPr>
                    <p:blipFill>
                      <a:blip r:embed="rId16"/>
                      <a:srcRect/>
                      <a:stretch>
                        <a:fillRect/>
                      </a:stretch>
                    </p:blipFill>
                    <p:spPr bwMode="auto">
                      <a:xfrm>
                        <a:off x="1774826" y="3358079"/>
                        <a:ext cx="42576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 name="TextBox 16"/>
          <p:cNvSpPr txBox="1"/>
          <p:nvPr/>
        </p:nvSpPr>
        <p:spPr>
          <a:xfrm>
            <a:off x="6270625" y="3434278"/>
            <a:ext cx="533400" cy="369332"/>
          </a:xfrm>
          <a:prstGeom prst="rect">
            <a:avLst/>
          </a:prstGeom>
          <a:noFill/>
        </p:spPr>
        <p:txBody>
          <a:bodyPr wrap="square" rtlCol="0">
            <a:spAutoFit/>
          </a:bodyPr>
          <a:lstStyle/>
          <a:p>
            <a:r>
              <a:rPr lang="it-IT" dirty="0"/>
              <a:t>(3)</a:t>
            </a:r>
          </a:p>
        </p:txBody>
      </p:sp>
      <p:sp>
        <p:nvSpPr>
          <p:cNvPr id="18" name="TextBox 17"/>
          <p:cNvSpPr txBox="1"/>
          <p:nvPr/>
        </p:nvSpPr>
        <p:spPr>
          <a:xfrm>
            <a:off x="1676400" y="4038600"/>
            <a:ext cx="8610600" cy="369332"/>
          </a:xfrm>
          <a:prstGeom prst="rect">
            <a:avLst/>
          </a:prstGeom>
          <a:noFill/>
        </p:spPr>
        <p:txBody>
          <a:bodyPr wrap="square" rtlCol="0">
            <a:spAutoFit/>
          </a:bodyPr>
          <a:lstStyle/>
          <a:p>
            <a:r>
              <a:rPr lang="it-IT" dirty="0"/>
              <a:t>We also define a core length </a:t>
            </a:r>
            <a:r>
              <a:rPr lang="it-IT" i="1" dirty="0"/>
              <a:t>L</a:t>
            </a:r>
            <a:r>
              <a:rPr lang="it-IT" dirty="0"/>
              <a:t> and a linear coordinate </a:t>
            </a:r>
            <a:r>
              <a:rPr lang="it-IT" i="1" dirty="0"/>
              <a:t>z</a:t>
            </a:r>
            <a:r>
              <a:rPr lang="it-IT" dirty="0"/>
              <a:t> along the rotor axis (Fig. 2).</a:t>
            </a:r>
          </a:p>
        </p:txBody>
      </p:sp>
      <p:sp>
        <p:nvSpPr>
          <p:cNvPr id="19" name="TextBox 18"/>
          <p:cNvSpPr txBox="1"/>
          <p:nvPr/>
        </p:nvSpPr>
        <p:spPr>
          <a:xfrm>
            <a:off x="1676400" y="4572001"/>
            <a:ext cx="8610600" cy="1200329"/>
          </a:xfrm>
          <a:prstGeom prst="rect">
            <a:avLst/>
          </a:prstGeom>
          <a:noFill/>
        </p:spPr>
        <p:txBody>
          <a:bodyPr wrap="square" rtlCol="0">
            <a:spAutoFit/>
          </a:bodyPr>
          <a:lstStyle/>
          <a:p>
            <a:r>
              <a:rPr lang="it-IT" dirty="0"/>
              <a:t>In normal machine operation and to a good approximation, the </a:t>
            </a:r>
            <a:r>
              <a:rPr lang="it-IT" u="sng" dirty="0"/>
              <a:t>radial magnetc flux density</a:t>
            </a:r>
            <a:r>
              <a:rPr lang="it-IT" dirty="0"/>
              <a:t> </a:t>
            </a:r>
            <a:r>
              <a:rPr lang="it-IT" i="1" dirty="0"/>
              <a:t>B</a:t>
            </a:r>
            <a:r>
              <a:rPr lang="it-IT" i="1" baseline="-25000" dirty="0"/>
              <a:t>g</a:t>
            </a:r>
            <a:r>
              <a:rPr lang="it-IT" dirty="0"/>
              <a:t>(</a:t>
            </a:r>
            <a:r>
              <a:rPr lang="it-IT" i="1" dirty="0"/>
              <a:t>x</a:t>
            </a:r>
            <a:r>
              <a:rPr lang="it-IT" dirty="0"/>
              <a:t>) in the air gap has a sinusoidal profile with spatial period equal to 2</a:t>
            </a:r>
            <a:r>
              <a:rPr lang="it-IT" i="1" dirty="0">
                <a:latin typeface="Symbol" panose="05050102010706020507" pitchFamily="18" charset="2"/>
              </a:rPr>
              <a:t>t</a:t>
            </a:r>
            <a:r>
              <a:rPr lang="it-IT" i="1" baseline="-25000" dirty="0"/>
              <a:t>p</a:t>
            </a:r>
            <a:r>
              <a:rPr lang="it-IT" dirty="0"/>
              <a:t>. Actually, this represents the fundamental (first harmonic) component of the flux density so we shall indicate it as </a:t>
            </a:r>
            <a:r>
              <a:rPr lang="it-IT" i="1" dirty="0"/>
              <a:t>B</a:t>
            </a:r>
            <a:r>
              <a:rPr lang="it-IT" i="1" baseline="-25000" dirty="0"/>
              <a:t>g</a:t>
            </a:r>
            <a:r>
              <a:rPr lang="it-IT" baseline="-25000" dirty="0"/>
              <a:t>1</a:t>
            </a:r>
            <a:r>
              <a:rPr lang="it-IT" dirty="0"/>
              <a:t>(</a:t>
            </a:r>
            <a:r>
              <a:rPr lang="it-IT" i="1" dirty="0"/>
              <a:t>x</a:t>
            </a:r>
            <a:r>
              <a:rPr lang="it-IT" dirty="0"/>
              <a:t>) – see Fig. 3.</a:t>
            </a:r>
          </a:p>
        </p:txBody>
      </p:sp>
      <p:pic>
        <p:nvPicPr>
          <p:cNvPr id="21" name="Picture 20"/>
          <p:cNvPicPr>
            <a:picLocks noChangeAspect="1"/>
          </p:cNvPicPr>
          <p:nvPr/>
        </p:nvPicPr>
        <p:blipFill rotWithShape="1">
          <a:blip r:embed="rId17" cstate="print">
            <a:extLst>
              <a:ext uri="{28A0092B-C50C-407E-A947-70E740481C1C}">
                <a14:useLocalDpi xmlns:a14="http://schemas.microsoft.com/office/drawing/2010/main" val="0"/>
              </a:ext>
            </a:extLst>
          </a:blip>
          <a:srcRect t="17268"/>
          <a:stretch/>
        </p:blipFill>
        <p:spPr>
          <a:xfrm>
            <a:off x="1524000" y="6449964"/>
            <a:ext cx="1621536" cy="408037"/>
          </a:xfrm>
          <a:prstGeom prst="rect">
            <a:avLst/>
          </a:prstGeom>
        </p:spPr>
      </p:pic>
    </p:spTree>
    <p:extLst>
      <p:ext uri="{BB962C8B-B14F-4D97-AF65-F5344CB8AC3E}">
        <p14:creationId xmlns:p14="http://schemas.microsoft.com/office/powerpoint/2010/main" val="30042867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
        <p:nvSpPr>
          <p:cNvPr id="5" name="Rectangle 4"/>
          <p:cNvSpPr/>
          <p:nvPr/>
        </p:nvSpPr>
        <p:spPr>
          <a:xfrm>
            <a:off x="1816100" y="304800"/>
            <a:ext cx="8496300" cy="369332"/>
          </a:xfrm>
          <a:prstGeom prst="rect">
            <a:avLst/>
          </a:prstGeom>
        </p:spPr>
        <p:txBody>
          <a:bodyPr wrap="square">
            <a:spAutoFit/>
          </a:bodyPr>
          <a:lstStyle/>
          <a:p>
            <a:r>
              <a:rPr lang="it-IT" dirty="0"/>
              <a:t>where:</a:t>
            </a:r>
          </a:p>
        </p:txBody>
      </p:sp>
      <p:graphicFrame>
        <p:nvGraphicFramePr>
          <p:cNvPr id="6" name="Object 5"/>
          <p:cNvGraphicFramePr>
            <a:graphicFrameLocks noChangeAspect="1"/>
          </p:cNvGraphicFramePr>
          <p:nvPr>
            <p:extLst/>
          </p:nvPr>
        </p:nvGraphicFramePr>
        <p:xfrm>
          <a:off x="2895600" y="255032"/>
          <a:ext cx="2108200" cy="838200"/>
        </p:xfrm>
        <a:graphic>
          <a:graphicData uri="http://schemas.openxmlformats.org/presentationml/2006/ole">
            <mc:AlternateContent xmlns:mc="http://schemas.openxmlformats.org/markup-compatibility/2006">
              <mc:Choice xmlns:v="urn:schemas-microsoft-com:vml" Requires="v">
                <p:oleObj spid="_x0000_s19458" name="Equation" r:id="rId3" imgW="952200" imgH="380880" progId="Equation.3">
                  <p:embed/>
                </p:oleObj>
              </mc:Choice>
              <mc:Fallback>
                <p:oleObj name="Equation" r:id="rId3" imgW="952200" imgH="380880" progId="Equation.3">
                  <p:embed/>
                  <p:pic>
                    <p:nvPicPr>
                      <p:cNvPr id="6" name="Object 5"/>
                      <p:cNvPicPr>
                        <a:picLocks noChangeAspect="1" noChangeArrowheads="1"/>
                      </p:cNvPicPr>
                      <p:nvPr/>
                    </p:nvPicPr>
                    <p:blipFill>
                      <a:blip r:embed="rId4"/>
                      <a:srcRect/>
                      <a:stretch>
                        <a:fillRect/>
                      </a:stretch>
                    </p:blipFill>
                    <p:spPr bwMode="auto">
                      <a:xfrm>
                        <a:off x="2895600" y="255032"/>
                        <a:ext cx="210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5740400" y="489466"/>
            <a:ext cx="647700" cy="369332"/>
          </a:xfrm>
          <a:prstGeom prst="rect">
            <a:avLst/>
          </a:prstGeom>
          <a:noFill/>
        </p:spPr>
        <p:txBody>
          <a:bodyPr wrap="square" rtlCol="0">
            <a:spAutoFit/>
          </a:bodyPr>
          <a:lstStyle/>
          <a:p>
            <a:r>
              <a:rPr lang="it-IT" dirty="0"/>
              <a:t>(62)</a:t>
            </a:r>
          </a:p>
        </p:txBody>
      </p:sp>
      <p:cxnSp>
        <p:nvCxnSpPr>
          <p:cNvPr id="9" name="Straight Connector 8"/>
          <p:cNvCxnSpPr/>
          <p:nvPr/>
        </p:nvCxnSpPr>
        <p:spPr>
          <a:xfrm>
            <a:off x="4876800" y="858798"/>
            <a:ext cx="0" cy="20800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876800" y="1066800"/>
            <a:ext cx="15113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flipH="1">
            <a:off x="6388101" y="858798"/>
            <a:ext cx="2164081" cy="369332"/>
          </a:xfrm>
          <a:prstGeom prst="rect">
            <a:avLst/>
          </a:prstGeom>
          <a:noFill/>
        </p:spPr>
        <p:txBody>
          <a:bodyPr wrap="square" rtlCol="0">
            <a:spAutoFit/>
          </a:bodyPr>
          <a:lstStyle/>
          <a:p>
            <a:r>
              <a:rPr lang="it-IT" dirty="0"/>
              <a:t>Rotor speed in rpm</a:t>
            </a:r>
          </a:p>
        </p:txBody>
      </p:sp>
      <p:cxnSp>
        <p:nvCxnSpPr>
          <p:cNvPr id="14" name="Straight Connector 13"/>
          <p:cNvCxnSpPr/>
          <p:nvPr/>
        </p:nvCxnSpPr>
        <p:spPr>
          <a:xfrm>
            <a:off x="3048000" y="858798"/>
            <a:ext cx="0" cy="58900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3048000" y="1447800"/>
            <a:ext cx="15113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flipH="1">
            <a:off x="4658359" y="1263134"/>
            <a:ext cx="4561841" cy="369332"/>
          </a:xfrm>
          <a:prstGeom prst="rect">
            <a:avLst/>
          </a:prstGeom>
          <a:noFill/>
        </p:spPr>
        <p:txBody>
          <a:bodyPr wrap="square" rtlCol="0">
            <a:spAutoFit/>
          </a:bodyPr>
          <a:lstStyle/>
          <a:p>
            <a:r>
              <a:rPr lang="it-IT" dirty="0"/>
              <a:t>Mechanical speed in rad/s</a:t>
            </a:r>
          </a:p>
        </p:txBody>
      </p:sp>
      <p:sp>
        <p:nvSpPr>
          <p:cNvPr id="18" name="Rectangle 17"/>
          <p:cNvSpPr/>
          <p:nvPr/>
        </p:nvSpPr>
        <p:spPr>
          <a:xfrm>
            <a:off x="1816100" y="1670566"/>
            <a:ext cx="8496300" cy="369332"/>
          </a:xfrm>
          <a:prstGeom prst="rect">
            <a:avLst/>
          </a:prstGeom>
        </p:spPr>
        <p:txBody>
          <a:bodyPr wrap="square">
            <a:spAutoFit/>
          </a:bodyPr>
          <a:lstStyle/>
          <a:p>
            <a:r>
              <a:rPr lang="it-IT" dirty="0"/>
              <a:t>Substitution into (61) gives:</a:t>
            </a:r>
          </a:p>
        </p:txBody>
      </p:sp>
      <p:graphicFrame>
        <p:nvGraphicFramePr>
          <p:cNvPr id="2" name="Object 1"/>
          <p:cNvGraphicFramePr>
            <a:graphicFrameLocks noChangeAspect="1"/>
          </p:cNvGraphicFramePr>
          <p:nvPr>
            <p:extLst/>
          </p:nvPr>
        </p:nvGraphicFramePr>
        <p:xfrm>
          <a:off x="1816101" y="2133600"/>
          <a:ext cx="4048125" cy="977900"/>
        </p:xfrm>
        <a:graphic>
          <a:graphicData uri="http://schemas.openxmlformats.org/presentationml/2006/ole">
            <mc:AlternateContent xmlns:mc="http://schemas.openxmlformats.org/markup-compatibility/2006">
              <mc:Choice xmlns:v="urn:schemas-microsoft-com:vml" Requires="v">
                <p:oleObj spid="_x0000_s19459" name="Equation" r:id="rId5" imgW="1828800" imgH="444240" progId="Equation.3">
                  <p:embed/>
                </p:oleObj>
              </mc:Choice>
              <mc:Fallback>
                <p:oleObj name="Equation" r:id="rId5" imgW="1828800" imgH="444240" progId="Equation.3">
                  <p:embed/>
                  <p:pic>
                    <p:nvPicPr>
                      <p:cNvPr id="2" name="Object 1"/>
                      <p:cNvPicPr>
                        <a:picLocks noChangeAspect="1" noChangeArrowheads="1"/>
                      </p:cNvPicPr>
                      <p:nvPr/>
                    </p:nvPicPr>
                    <p:blipFill>
                      <a:blip r:embed="rId6"/>
                      <a:srcRect/>
                      <a:stretch>
                        <a:fillRect/>
                      </a:stretch>
                    </p:blipFill>
                    <p:spPr bwMode="auto">
                      <a:xfrm>
                        <a:off x="1816101" y="2133600"/>
                        <a:ext cx="4048125" cy="97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 name="TextBox 14"/>
          <p:cNvSpPr txBox="1"/>
          <p:nvPr/>
        </p:nvSpPr>
        <p:spPr>
          <a:xfrm>
            <a:off x="6304278" y="2362200"/>
            <a:ext cx="647700" cy="369332"/>
          </a:xfrm>
          <a:prstGeom prst="rect">
            <a:avLst/>
          </a:prstGeom>
          <a:noFill/>
        </p:spPr>
        <p:txBody>
          <a:bodyPr wrap="square" rtlCol="0">
            <a:spAutoFit/>
          </a:bodyPr>
          <a:lstStyle/>
          <a:p>
            <a:r>
              <a:rPr lang="it-IT" dirty="0"/>
              <a:t>(63)</a:t>
            </a:r>
          </a:p>
        </p:txBody>
      </p:sp>
      <p:cxnSp>
        <p:nvCxnSpPr>
          <p:cNvPr id="21" name="Straight Connector 20"/>
          <p:cNvCxnSpPr/>
          <p:nvPr/>
        </p:nvCxnSpPr>
        <p:spPr>
          <a:xfrm>
            <a:off x="2133600" y="2971800"/>
            <a:ext cx="0" cy="589002"/>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2133600" y="3560802"/>
            <a:ext cx="609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23" name="Object 22"/>
          <p:cNvGraphicFramePr>
            <a:graphicFrameLocks noChangeAspect="1"/>
          </p:cNvGraphicFramePr>
          <p:nvPr>
            <p:extLst/>
          </p:nvPr>
        </p:nvGraphicFramePr>
        <p:xfrm>
          <a:off x="2824956" y="3048001"/>
          <a:ext cx="4103688" cy="1285875"/>
        </p:xfrm>
        <a:graphic>
          <a:graphicData uri="http://schemas.openxmlformats.org/presentationml/2006/ole">
            <mc:AlternateContent xmlns:mc="http://schemas.openxmlformats.org/markup-compatibility/2006">
              <mc:Choice xmlns:v="urn:schemas-microsoft-com:vml" Requires="v">
                <p:oleObj spid="_x0000_s19460" name="Equation" r:id="rId7" imgW="1854000" imgH="583920" progId="Equation.3">
                  <p:embed/>
                </p:oleObj>
              </mc:Choice>
              <mc:Fallback>
                <p:oleObj name="Equation" r:id="rId7" imgW="1854000" imgH="583920" progId="Equation.3">
                  <p:embed/>
                  <p:pic>
                    <p:nvPicPr>
                      <p:cNvPr id="23" name="Object 22"/>
                      <p:cNvPicPr>
                        <a:picLocks noChangeAspect="1" noChangeArrowheads="1"/>
                      </p:cNvPicPr>
                      <p:nvPr/>
                    </p:nvPicPr>
                    <p:blipFill>
                      <a:blip r:embed="rId8"/>
                      <a:srcRect/>
                      <a:stretch>
                        <a:fillRect/>
                      </a:stretch>
                    </p:blipFill>
                    <p:spPr bwMode="auto">
                      <a:xfrm>
                        <a:off x="2824956" y="3048001"/>
                        <a:ext cx="4103688" cy="1285875"/>
                      </a:xfrm>
                      <a:prstGeom prst="rect">
                        <a:avLst/>
                      </a:prstGeom>
                      <a:noFill/>
                      <a:ln>
                        <a:solidFill>
                          <a:srgbClr val="FF0000"/>
                        </a:solidFill>
                      </a:ln>
                    </p:spPr>
                  </p:pic>
                </p:oleObj>
              </mc:Fallback>
            </mc:AlternateContent>
          </a:graphicData>
        </a:graphic>
      </p:graphicFrame>
      <p:sp>
        <p:nvSpPr>
          <p:cNvPr id="24" name="TextBox 23"/>
          <p:cNvSpPr txBox="1"/>
          <p:nvPr/>
        </p:nvSpPr>
        <p:spPr>
          <a:xfrm>
            <a:off x="6977378" y="3376136"/>
            <a:ext cx="647700" cy="369332"/>
          </a:xfrm>
          <a:prstGeom prst="rect">
            <a:avLst/>
          </a:prstGeom>
          <a:noFill/>
        </p:spPr>
        <p:txBody>
          <a:bodyPr wrap="square" rtlCol="0">
            <a:spAutoFit/>
          </a:bodyPr>
          <a:lstStyle/>
          <a:p>
            <a:r>
              <a:rPr lang="it-IT" dirty="0"/>
              <a:t>(64)</a:t>
            </a:r>
          </a:p>
        </p:txBody>
      </p:sp>
      <p:sp>
        <p:nvSpPr>
          <p:cNvPr id="25" name="Rectangle 24"/>
          <p:cNvSpPr/>
          <p:nvPr/>
        </p:nvSpPr>
        <p:spPr>
          <a:xfrm>
            <a:off x="7848600" y="3425735"/>
            <a:ext cx="1828800" cy="369332"/>
          </a:xfrm>
          <a:prstGeom prst="rect">
            <a:avLst/>
          </a:prstGeom>
        </p:spPr>
        <p:txBody>
          <a:bodyPr wrap="square">
            <a:spAutoFit/>
          </a:bodyPr>
          <a:lstStyle/>
          <a:p>
            <a:r>
              <a:rPr lang="it-IT" b="1" dirty="0">
                <a:solidFill>
                  <a:srgbClr val="FF0000"/>
                </a:solidFill>
              </a:rPr>
              <a:t>Utilization factor</a:t>
            </a:r>
          </a:p>
        </p:txBody>
      </p:sp>
      <p:sp>
        <p:nvSpPr>
          <p:cNvPr id="26" name="Rectangle 25"/>
          <p:cNvSpPr/>
          <p:nvPr/>
        </p:nvSpPr>
        <p:spPr>
          <a:xfrm>
            <a:off x="1821178" y="4572000"/>
            <a:ext cx="8496300" cy="1477328"/>
          </a:xfrm>
          <a:prstGeom prst="rect">
            <a:avLst/>
          </a:prstGeom>
        </p:spPr>
        <p:txBody>
          <a:bodyPr wrap="square">
            <a:spAutoFit/>
          </a:bodyPr>
          <a:lstStyle/>
          <a:p>
            <a:r>
              <a:rPr lang="it-IT" u="sng" dirty="0">
                <a:solidFill>
                  <a:srgbClr val="FF0000"/>
                </a:solidFill>
              </a:rPr>
              <a:t>We can observe that, neglecting the power factor and the efficiency, the ratio </a:t>
            </a:r>
            <a:r>
              <a:rPr lang="it-IT" i="1" u="sng" dirty="0">
                <a:solidFill>
                  <a:srgbClr val="FF0000"/>
                </a:solidFill>
              </a:rPr>
              <a:t>P</a:t>
            </a:r>
            <a:r>
              <a:rPr lang="it-IT" i="1" u="sng" baseline="-25000" dirty="0">
                <a:solidFill>
                  <a:srgbClr val="FF0000"/>
                </a:solidFill>
              </a:rPr>
              <a:t>app</a:t>
            </a:r>
            <a:r>
              <a:rPr lang="it-IT" u="sng" dirty="0">
                <a:solidFill>
                  <a:srgbClr val="FF0000"/>
                </a:solidFill>
              </a:rPr>
              <a:t>/</a:t>
            </a:r>
            <a:r>
              <a:rPr lang="it-IT" i="1" u="sng" dirty="0">
                <a:solidFill>
                  <a:srgbClr val="FF0000"/>
                </a:solidFill>
              </a:rPr>
              <a:t>n</a:t>
            </a:r>
            <a:r>
              <a:rPr lang="it-IT" u="sng" dirty="0">
                <a:solidFill>
                  <a:srgbClr val="FF0000"/>
                </a:solidFill>
              </a:rPr>
              <a:t> is proportional to the torque and the product </a:t>
            </a:r>
            <a:r>
              <a:rPr lang="it-IT" i="1" u="sng" dirty="0">
                <a:solidFill>
                  <a:srgbClr val="FF0000"/>
                </a:solidFill>
              </a:rPr>
              <a:t>D</a:t>
            </a:r>
            <a:r>
              <a:rPr lang="it-IT" u="sng" baseline="30000" dirty="0">
                <a:solidFill>
                  <a:srgbClr val="FF0000"/>
                </a:solidFill>
              </a:rPr>
              <a:t>2</a:t>
            </a:r>
            <a:r>
              <a:rPr lang="it-IT" i="1" u="sng" dirty="0">
                <a:solidFill>
                  <a:srgbClr val="FF0000"/>
                </a:solidFill>
              </a:rPr>
              <a:t>L</a:t>
            </a:r>
            <a:r>
              <a:rPr lang="it-IT" u="sng" dirty="0">
                <a:solidFill>
                  <a:srgbClr val="FF0000"/>
                </a:solidFill>
              </a:rPr>
              <a:t> is proportional to the rotor volume.</a:t>
            </a:r>
          </a:p>
          <a:p>
            <a:r>
              <a:rPr lang="it-IT" u="sng" dirty="0">
                <a:solidFill>
                  <a:srgbClr val="FF0000"/>
                </a:solidFill>
              </a:rPr>
              <a:t>So, to a first approximation, the utilization factor represents the ratio between the machine torque and the rotor volume, so it expresses how well the rotor volume is «utilized» for the purpose of torque production.</a:t>
            </a:r>
          </a:p>
        </p:txBody>
      </p:sp>
    </p:spTree>
    <p:extLst>
      <p:ext uri="{BB962C8B-B14F-4D97-AF65-F5344CB8AC3E}">
        <p14:creationId xmlns:p14="http://schemas.microsoft.com/office/powerpoint/2010/main" val="29678788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
        <p:nvSpPr>
          <p:cNvPr id="5" name="Rectangle 4"/>
          <p:cNvSpPr/>
          <p:nvPr/>
        </p:nvSpPr>
        <p:spPr>
          <a:xfrm>
            <a:off x="1821178" y="228601"/>
            <a:ext cx="8496300" cy="3139321"/>
          </a:xfrm>
          <a:prstGeom prst="rect">
            <a:avLst/>
          </a:prstGeom>
        </p:spPr>
        <p:txBody>
          <a:bodyPr wrap="square">
            <a:spAutoFit/>
          </a:bodyPr>
          <a:lstStyle/>
          <a:p>
            <a:r>
              <a:rPr lang="it-IT" u="sng" dirty="0">
                <a:solidFill>
                  <a:srgbClr val="FF0000"/>
                </a:solidFill>
              </a:rPr>
              <a:t>Eq. (64) also shows that the utilization factor is proportional to:</a:t>
            </a:r>
          </a:p>
          <a:p>
            <a:pPr marL="285750" indent="-285750">
              <a:buFont typeface="Arial" panose="020B0604020202020204" pitchFamily="34" charset="0"/>
              <a:buChar char="•"/>
            </a:pPr>
            <a:r>
              <a:rPr lang="it-IT" u="sng" dirty="0">
                <a:solidFill>
                  <a:srgbClr val="FF0000"/>
                </a:solidFill>
              </a:rPr>
              <a:t>the masimum value of the air-gap flux density</a:t>
            </a:r>
          </a:p>
          <a:p>
            <a:pPr marL="285750" indent="-285750">
              <a:buFont typeface="Arial" panose="020B0604020202020204" pitchFamily="34" charset="0"/>
              <a:buChar char="•"/>
            </a:pPr>
            <a:r>
              <a:rPr lang="it-IT" u="sng" dirty="0">
                <a:solidFill>
                  <a:srgbClr val="FF0000"/>
                </a:solidFill>
              </a:rPr>
              <a:t>the electrical loading.</a:t>
            </a:r>
          </a:p>
          <a:p>
            <a:endParaRPr lang="it-IT" u="sng" dirty="0">
              <a:solidFill>
                <a:srgbClr val="FF0000"/>
              </a:solidFill>
            </a:endParaRPr>
          </a:p>
          <a:p>
            <a:r>
              <a:rPr lang="it-IT" u="sng" dirty="0">
                <a:solidFill>
                  <a:srgbClr val="FF0000"/>
                </a:solidFill>
              </a:rPr>
              <a:t>This means that the only possible ways to increase the utilization factor, i.e. to increase the machine power for a given fixed rotor volume, is to increase either the air-gap flux density or the electric loading.</a:t>
            </a:r>
          </a:p>
          <a:p>
            <a:endParaRPr lang="it-IT" u="sng" dirty="0">
              <a:solidFill>
                <a:srgbClr val="FF0000"/>
              </a:solidFill>
            </a:endParaRPr>
          </a:p>
          <a:p>
            <a:r>
              <a:rPr lang="it-IT" u="sng" dirty="0">
                <a:solidFill>
                  <a:srgbClr val="FF0000"/>
                </a:solidFill>
              </a:rPr>
              <a:t>Finally, it is worth noticing that the utilization factor depends on machine size. In fact, in the hypothesis of cross-section similitude shown in Fig. 7 and based on (58), we can write:</a:t>
            </a:r>
          </a:p>
        </p:txBody>
      </p:sp>
      <p:graphicFrame>
        <p:nvGraphicFramePr>
          <p:cNvPr id="6" name="Object 5"/>
          <p:cNvGraphicFramePr>
            <a:graphicFrameLocks noChangeAspect="1"/>
          </p:cNvGraphicFramePr>
          <p:nvPr>
            <p:extLst/>
          </p:nvPr>
        </p:nvGraphicFramePr>
        <p:xfrm>
          <a:off x="2036763" y="3644900"/>
          <a:ext cx="2754312" cy="865188"/>
        </p:xfrm>
        <a:graphic>
          <a:graphicData uri="http://schemas.openxmlformats.org/presentationml/2006/ole">
            <mc:AlternateContent xmlns:mc="http://schemas.openxmlformats.org/markup-compatibility/2006">
              <mc:Choice xmlns:v="urn:schemas-microsoft-com:vml" Requires="v">
                <p:oleObj spid="_x0000_s20482" name="Equation" r:id="rId3" imgW="1244520" imgH="393480" progId="Equation.3">
                  <p:embed/>
                </p:oleObj>
              </mc:Choice>
              <mc:Fallback>
                <p:oleObj name="Equation" r:id="rId3" imgW="1244520" imgH="393480" progId="Equation.3">
                  <p:embed/>
                  <p:pic>
                    <p:nvPicPr>
                      <p:cNvPr id="6" name="Object 5"/>
                      <p:cNvPicPr>
                        <a:picLocks noChangeAspect="1" noChangeArrowheads="1"/>
                      </p:cNvPicPr>
                      <p:nvPr/>
                    </p:nvPicPr>
                    <p:blipFill>
                      <a:blip r:embed="rId4"/>
                      <a:srcRect/>
                      <a:stretch>
                        <a:fillRect/>
                      </a:stretch>
                    </p:blipFill>
                    <p:spPr bwMode="auto">
                      <a:xfrm>
                        <a:off x="2036763" y="3644900"/>
                        <a:ext cx="2754312" cy="865188"/>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TextBox 6"/>
          <p:cNvSpPr txBox="1"/>
          <p:nvPr/>
        </p:nvSpPr>
        <p:spPr>
          <a:xfrm>
            <a:off x="5257800" y="3745468"/>
            <a:ext cx="647700" cy="369332"/>
          </a:xfrm>
          <a:prstGeom prst="rect">
            <a:avLst/>
          </a:prstGeom>
          <a:noFill/>
        </p:spPr>
        <p:txBody>
          <a:bodyPr wrap="square" rtlCol="0">
            <a:spAutoFit/>
          </a:bodyPr>
          <a:lstStyle/>
          <a:p>
            <a:r>
              <a:rPr lang="it-IT" dirty="0"/>
              <a:t>(66)</a:t>
            </a:r>
          </a:p>
        </p:txBody>
      </p:sp>
      <p:sp>
        <p:nvSpPr>
          <p:cNvPr id="8" name="TextBox 7"/>
          <p:cNvSpPr txBox="1"/>
          <p:nvPr/>
        </p:nvSpPr>
        <p:spPr>
          <a:xfrm>
            <a:off x="6043928" y="3653135"/>
            <a:ext cx="3916678" cy="923330"/>
          </a:xfrm>
          <a:prstGeom prst="rect">
            <a:avLst/>
          </a:prstGeom>
          <a:noFill/>
        </p:spPr>
        <p:txBody>
          <a:bodyPr wrap="square" rtlCol="0">
            <a:spAutoFit/>
          </a:bodyPr>
          <a:lstStyle/>
          <a:p>
            <a:r>
              <a:rPr lang="it-IT" dirty="0"/>
              <a:t>Air gap flux density is supposed independent of the size as it is limited by magnetic saturation of the core</a:t>
            </a:r>
          </a:p>
        </p:txBody>
      </p:sp>
      <p:sp>
        <p:nvSpPr>
          <p:cNvPr id="9" name="Rectangle 8"/>
          <p:cNvSpPr/>
          <p:nvPr/>
        </p:nvSpPr>
        <p:spPr>
          <a:xfrm>
            <a:off x="1859278" y="4724401"/>
            <a:ext cx="8458200" cy="646331"/>
          </a:xfrm>
          <a:prstGeom prst="rect">
            <a:avLst/>
          </a:prstGeom>
        </p:spPr>
        <p:txBody>
          <a:bodyPr wrap="square">
            <a:spAutoFit/>
          </a:bodyPr>
          <a:lstStyle/>
          <a:p>
            <a:r>
              <a:rPr lang="it-IT" u="sng" dirty="0">
                <a:solidFill>
                  <a:srgbClr val="FF0000"/>
                </a:solidFill>
              </a:rPr>
              <a:t>Equation (66) shows that the utilization factor varies with the square root of the scale factor, hence with a less-than-proportional rate.</a:t>
            </a:r>
          </a:p>
        </p:txBody>
      </p:sp>
      <p:pic>
        <p:nvPicPr>
          <p:cNvPr id="10" name="Picture 9"/>
          <p:cNvPicPr>
            <a:picLocks noChangeAspect="1"/>
          </p:cNvPicPr>
          <p:nvPr/>
        </p:nvPicPr>
        <p:blipFill rotWithShape="1">
          <a:blip r:embed="rId5" cstate="print">
            <a:extLst>
              <a:ext uri="{28A0092B-C50C-407E-A947-70E740481C1C}">
                <a14:useLocalDpi xmlns:a14="http://schemas.microsoft.com/office/drawing/2010/main" val="0"/>
              </a:ext>
            </a:extLst>
          </a:blip>
          <a:srcRect t="17268"/>
          <a:stretch/>
        </p:blipFill>
        <p:spPr>
          <a:xfrm>
            <a:off x="1524000" y="6449964"/>
            <a:ext cx="1621536" cy="408037"/>
          </a:xfrm>
          <a:prstGeom prst="rect">
            <a:avLst/>
          </a:prstGeom>
        </p:spPr>
      </p:pic>
    </p:spTree>
    <p:extLst>
      <p:ext uri="{BB962C8B-B14F-4D97-AF65-F5344CB8AC3E}">
        <p14:creationId xmlns:p14="http://schemas.microsoft.com/office/powerpoint/2010/main" val="603373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
        <p:nvSpPr>
          <p:cNvPr id="6" name="Rectangle 5"/>
          <p:cNvSpPr/>
          <p:nvPr/>
        </p:nvSpPr>
        <p:spPr>
          <a:xfrm>
            <a:off x="5339806" y="870466"/>
            <a:ext cx="679994" cy="369332"/>
          </a:xfrm>
          <a:prstGeom prst="rect">
            <a:avLst/>
          </a:prstGeom>
        </p:spPr>
        <p:txBody>
          <a:bodyPr wrap="none">
            <a:spAutoFit/>
          </a:bodyPr>
          <a:lstStyle/>
          <a:p>
            <a:r>
              <a:rPr lang="it-IT" b="1" dirty="0"/>
              <a:t>Fig. 2</a:t>
            </a:r>
          </a:p>
        </p:txBody>
      </p:sp>
      <p:pic>
        <p:nvPicPr>
          <p:cNvPr id="8192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641867"/>
            <a:ext cx="8528050" cy="3494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Box 13"/>
          <p:cNvSpPr txBox="1"/>
          <p:nvPr/>
        </p:nvSpPr>
        <p:spPr>
          <a:xfrm>
            <a:off x="1714500" y="5181601"/>
            <a:ext cx="8610600" cy="646331"/>
          </a:xfrm>
          <a:prstGeom prst="rect">
            <a:avLst/>
          </a:prstGeom>
          <a:noFill/>
        </p:spPr>
        <p:txBody>
          <a:bodyPr wrap="square" rtlCol="0">
            <a:spAutoFit/>
          </a:bodyPr>
          <a:lstStyle/>
          <a:p>
            <a:r>
              <a:rPr lang="it-IT" dirty="0"/>
              <a:t>We shall suppose that the flux density distribution is the same over any cross section along the coordinate </a:t>
            </a:r>
            <a:r>
              <a:rPr lang="it-IT" i="1" dirty="0"/>
              <a:t>z</a:t>
            </a:r>
            <a:r>
              <a:rPr lang="it-IT" dirty="0"/>
              <a:t>.</a:t>
            </a:r>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t="17268"/>
          <a:stretch/>
        </p:blipFill>
        <p:spPr>
          <a:xfrm>
            <a:off x="1524000" y="6449964"/>
            <a:ext cx="1621536" cy="408037"/>
          </a:xfrm>
          <a:prstGeom prst="rect">
            <a:avLst/>
          </a:prstGeom>
        </p:spPr>
      </p:pic>
    </p:spTree>
    <p:extLst>
      <p:ext uri="{BB962C8B-B14F-4D97-AF65-F5344CB8AC3E}">
        <p14:creationId xmlns:p14="http://schemas.microsoft.com/office/powerpoint/2010/main" val="2636568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
        <p:nvSpPr>
          <p:cNvPr id="7" name="Rectangle 6"/>
          <p:cNvSpPr/>
          <p:nvPr/>
        </p:nvSpPr>
        <p:spPr>
          <a:xfrm>
            <a:off x="4800600" y="431244"/>
            <a:ext cx="686406" cy="369332"/>
          </a:xfrm>
          <a:prstGeom prst="rect">
            <a:avLst/>
          </a:prstGeom>
        </p:spPr>
        <p:txBody>
          <a:bodyPr wrap="none">
            <a:spAutoFit/>
          </a:bodyPr>
          <a:lstStyle/>
          <a:p>
            <a:r>
              <a:rPr lang="it-IT" b="1" dirty="0"/>
              <a:t>Fig. 3</a:t>
            </a:r>
          </a:p>
        </p:txBody>
      </p:sp>
      <p:graphicFrame>
        <p:nvGraphicFramePr>
          <p:cNvPr id="5" name="Object 4"/>
          <p:cNvGraphicFramePr>
            <a:graphicFrameLocks noChangeAspect="1"/>
          </p:cNvGraphicFramePr>
          <p:nvPr>
            <p:extLst/>
          </p:nvPr>
        </p:nvGraphicFramePr>
        <p:xfrm>
          <a:off x="1981200" y="3886201"/>
          <a:ext cx="1100138" cy="579437"/>
        </p:xfrm>
        <a:graphic>
          <a:graphicData uri="http://schemas.openxmlformats.org/presentationml/2006/ole">
            <mc:AlternateContent xmlns:mc="http://schemas.openxmlformats.org/markup-compatibility/2006">
              <mc:Choice xmlns:v="urn:schemas-microsoft-com:vml" Requires="v">
                <p:oleObj spid="_x0000_s3074" name="Equation" r:id="rId3" imgW="406080" imgH="215640" progId="Equation.3">
                  <p:embed/>
                </p:oleObj>
              </mc:Choice>
              <mc:Fallback>
                <p:oleObj name="Equation" r:id="rId3" imgW="406080" imgH="215640" progId="Equation.3">
                  <p:embed/>
                  <p:pic>
                    <p:nvPicPr>
                      <p:cNvPr id="5" name="Object 4"/>
                      <p:cNvPicPr>
                        <a:picLocks noChangeAspect="1" noChangeArrowheads="1"/>
                      </p:cNvPicPr>
                      <p:nvPr/>
                    </p:nvPicPr>
                    <p:blipFill>
                      <a:blip r:embed="rId4"/>
                      <a:srcRect/>
                      <a:stretch>
                        <a:fillRect/>
                      </a:stretch>
                    </p:blipFill>
                    <p:spPr bwMode="auto">
                      <a:xfrm>
                        <a:off x="1981200" y="3886201"/>
                        <a:ext cx="110013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nvPr>
        </p:nvGraphicFramePr>
        <p:xfrm>
          <a:off x="1981200" y="4388921"/>
          <a:ext cx="996950" cy="579438"/>
        </p:xfrm>
        <a:graphic>
          <a:graphicData uri="http://schemas.openxmlformats.org/presentationml/2006/ole">
            <mc:AlternateContent xmlns:mc="http://schemas.openxmlformats.org/markup-compatibility/2006">
              <mc:Choice xmlns:v="urn:schemas-microsoft-com:vml" Requires="v">
                <p:oleObj spid="_x0000_s3075" name="Equation" r:id="rId5" imgW="368280" imgH="215640" progId="Equation.3">
                  <p:embed/>
                </p:oleObj>
              </mc:Choice>
              <mc:Fallback>
                <p:oleObj name="Equation" r:id="rId5" imgW="368280" imgH="215640" progId="Equation.3">
                  <p:embed/>
                  <p:pic>
                    <p:nvPicPr>
                      <p:cNvPr id="9" name="Object 8"/>
                      <p:cNvPicPr>
                        <a:picLocks noChangeAspect="1" noChangeArrowheads="1"/>
                      </p:cNvPicPr>
                      <p:nvPr/>
                    </p:nvPicPr>
                    <p:blipFill>
                      <a:blip r:embed="rId6"/>
                      <a:srcRect/>
                      <a:stretch>
                        <a:fillRect/>
                      </a:stretch>
                    </p:blipFill>
                    <p:spPr bwMode="auto">
                      <a:xfrm>
                        <a:off x="1981200" y="4388921"/>
                        <a:ext cx="9969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TextBox 10"/>
          <p:cNvSpPr txBox="1"/>
          <p:nvPr/>
        </p:nvSpPr>
        <p:spPr>
          <a:xfrm>
            <a:off x="3581400" y="4007921"/>
            <a:ext cx="6477000" cy="369332"/>
          </a:xfrm>
          <a:prstGeom prst="rect">
            <a:avLst/>
          </a:prstGeom>
          <a:noFill/>
        </p:spPr>
        <p:txBody>
          <a:bodyPr wrap="square" rtlCol="0">
            <a:spAutoFit/>
          </a:bodyPr>
          <a:lstStyle/>
          <a:p>
            <a:r>
              <a:rPr lang="it-IT" dirty="0"/>
              <a:t>Peak value of the fundamental flux density in the air gap</a:t>
            </a:r>
          </a:p>
        </p:txBody>
      </p:sp>
      <p:sp>
        <p:nvSpPr>
          <p:cNvPr id="13" name="TextBox 12"/>
          <p:cNvSpPr txBox="1"/>
          <p:nvPr/>
        </p:nvSpPr>
        <p:spPr>
          <a:xfrm>
            <a:off x="3581400" y="4541321"/>
            <a:ext cx="6477000" cy="369332"/>
          </a:xfrm>
          <a:prstGeom prst="rect">
            <a:avLst/>
          </a:prstGeom>
          <a:noFill/>
        </p:spPr>
        <p:txBody>
          <a:bodyPr wrap="square" rtlCol="0">
            <a:spAutoFit/>
          </a:bodyPr>
          <a:lstStyle/>
          <a:p>
            <a:r>
              <a:rPr lang="it-IT" dirty="0"/>
              <a:t>Average value of the flux density in the air gap</a:t>
            </a:r>
          </a:p>
        </p:txBody>
      </p:sp>
      <p:graphicFrame>
        <p:nvGraphicFramePr>
          <p:cNvPr id="14" name="Object 13"/>
          <p:cNvGraphicFramePr>
            <a:graphicFrameLocks noChangeAspect="1"/>
          </p:cNvGraphicFramePr>
          <p:nvPr>
            <p:extLst/>
          </p:nvPr>
        </p:nvGraphicFramePr>
        <p:xfrm>
          <a:off x="1981201" y="5029200"/>
          <a:ext cx="1444625" cy="579438"/>
        </p:xfrm>
        <a:graphic>
          <a:graphicData uri="http://schemas.openxmlformats.org/presentationml/2006/ole">
            <mc:AlternateContent xmlns:mc="http://schemas.openxmlformats.org/markup-compatibility/2006">
              <mc:Choice xmlns:v="urn:schemas-microsoft-com:vml" Requires="v">
                <p:oleObj spid="_x0000_s3076" name="Equation" r:id="rId7" imgW="533160" imgH="215640" progId="Equation.3">
                  <p:embed/>
                </p:oleObj>
              </mc:Choice>
              <mc:Fallback>
                <p:oleObj name="Equation" r:id="rId7" imgW="533160" imgH="215640" progId="Equation.3">
                  <p:embed/>
                  <p:pic>
                    <p:nvPicPr>
                      <p:cNvPr id="14" name="Object 13"/>
                      <p:cNvPicPr>
                        <a:picLocks noChangeAspect="1" noChangeArrowheads="1"/>
                      </p:cNvPicPr>
                      <p:nvPr/>
                    </p:nvPicPr>
                    <p:blipFill>
                      <a:blip r:embed="rId8"/>
                      <a:srcRect/>
                      <a:stretch>
                        <a:fillRect/>
                      </a:stretch>
                    </p:blipFill>
                    <p:spPr bwMode="auto">
                      <a:xfrm>
                        <a:off x="1981201" y="5029200"/>
                        <a:ext cx="14446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 name="TextBox 14"/>
          <p:cNvSpPr txBox="1"/>
          <p:nvPr/>
        </p:nvSpPr>
        <p:spPr>
          <a:xfrm>
            <a:off x="3619803" y="5105400"/>
            <a:ext cx="6477000" cy="369332"/>
          </a:xfrm>
          <a:prstGeom prst="rect">
            <a:avLst/>
          </a:prstGeom>
          <a:noFill/>
        </p:spPr>
        <p:txBody>
          <a:bodyPr wrap="square" rtlCol="0">
            <a:spAutoFit/>
          </a:bodyPr>
          <a:lstStyle/>
          <a:p>
            <a:r>
              <a:rPr lang="it-IT" dirty="0"/>
              <a:t>Area of a pole surface</a:t>
            </a:r>
          </a:p>
        </p:txBody>
      </p:sp>
      <p:graphicFrame>
        <p:nvGraphicFramePr>
          <p:cNvPr id="16" name="Object 15"/>
          <p:cNvGraphicFramePr>
            <a:graphicFrameLocks noChangeAspect="1"/>
          </p:cNvGraphicFramePr>
          <p:nvPr>
            <p:extLst/>
          </p:nvPr>
        </p:nvGraphicFramePr>
        <p:xfrm>
          <a:off x="5940426" y="463551"/>
          <a:ext cx="3851275" cy="1192213"/>
        </p:xfrm>
        <a:graphic>
          <a:graphicData uri="http://schemas.openxmlformats.org/presentationml/2006/ole">
            <mc:AlternateContent xmlns:mc="http://schemas.openxmlformats.org/markup-compatibility/2006">
              <mc:Choice xmlns:v="urn:schemas-microsoft-com:vml" Requires="v">
                <p:oleObj spid="_x0000_s3077" name="Equation" r:id="rId9" imgW="1422360" imgH="444240" progId="Equation.3">
                  <p:embed/>
                </p:oleObj>
              </mc:Choice>
              <mc:Fallback>
                <p:oleObj name="Equation" r:id="rId9" imgW="1422360" imgH="444240" progId="Equation.3">
                  <p:embed/>
                  <p:pic>
                    <p:nvPicPr>
                      <p:cNvPr id="16" name="Object 15"/>
                      <p:cNvPicPr>
                        <a:picLocks noChangeAspect="1" noChangeArrowheads="1"/>
                      </p:cNvPicPr>
                      <p:nvPr/>
                    </p:nvPicPr>
                    <p:blipFill>
                      <a:blip r:embed="rId10"/>
                      <a:srcRect/>
                      <a:stretch>
                        <a:fillRect/>
                      </a:stretch>
                    </p:blipFill>
                    <p:spPr bwMode="auto">
                      <a:xfrm>
                        <a:off x="5940426" y="463551"/>
                        <a:ext cx="3851275" cy="119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 name="TextBox 16"/>
          <p:cNvSpPr txBox="1"/>
          <p:nvPr/>
        </p:nvSpPr>
        <p:spPr>
          <a:xfrm>
            <a:off x="1828800" y="5867400"/>
            <a:ext cx="8268003" cy="369332"/>
          </a:xfrm>
          <a:prstGeom prst="rect">
            <a:avLst/>
          </a:prstGeom>
          <a:noFill/>
        </p:spPr>
        <p:txBody>
          <a:bodyPr wrap="square" rtlCol="0">
            <a:spAutoFit/>
          </a:bodyPr>
          <a:lstStyle/>
          <a:p>
            <a:r>
              <a:rPr lang="it-IT" dirty="0"/>
              <a:t>The fux per pole can be computed as:</a:t>
            </a:r>
          </a:p>
        </p:txBody>
      </p:sp>
      <p:sp>
        <p:nvSpPr>
          <p:cNvPr id="18" name="TextBox 17"/>
          <p:cNvSpPr txBox="1"/>
          <p:nvPr/>
        </p:nvSpPr>
        <p:spPr>
          <a:xfrm>
            <a:off x="9830103" y="800576"/>
            <a:ext cx="533400" cy="369332"/>
          </a:xfrm>
          <a:prstGeom prst="rect">
            <a:avLst/>
          </a:prstGeom>
          <a:noFill/>
        </p:spPr>
        <p:txBody>
          <a:bodyPr wrap="square" rtlCol="0">
            <a:spAutoFit/>
          </a:bodyPr>
          <a:lstStyle/>
          <a:p>
            <a:r>
              <a:rPr lang="it-IT" dirty="0"/>
              <a:t>(4)</a:t>
            </a:r>
          </a:p>
        </p:txBody>
      </p:sp>
      <p:pic>
        <p:nvPicPr>
          <p:cNvPr id="83022" name="Picture 7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828800" y="12701"/>
            <a:ext cx="5132387" cy="3783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19"/>
          <p:cNvPicPr>
            <a:picLocks noChangeAspect="1"/>
          </p:cNvPicPr>
          <p:nvPr/>
        </p:nvPicPr>
        <p:blipFill rotWithShape="1">
          <a:blip r:embed="rId12" cstate="print">
            <a:extLst>
              <a:ext uri="{28A0092B-C50C-407E-A947-70E740481C1C}">
                <a14:useLocalDpi xmlns:a14="http://schemas.microsoft.com/office/drawing/2010/main" val="0"/>
              </a:ext>
            </a:extLst>
          </a:blip>
          <a:srcRect t="17268"/>
          <a:stretch/>
        </p:blipFill>
        <p:spPr>
          <a:xfrm>
            <a:off x="1524000" y="6449964"/>
            <a:ext cx="1621536" cy="408037"/>
          </a:xfrm>
          <a:prstGeom prst="rect">
            <a:avLst/>
          </a:prstGeom>
        </p:spPr>
      </p:pic>
    </p:spTree>
    <p:extLst>
      <p:ext uri="{BB962C8B-B14F-4D97-AF65-F5344CB8AC3E}">
        <p14:creationId xmlns:p14="http://schemas.microsoft.com/office/powerpoint/2010/main" val="165887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graphicFrame>
        <p:nvGraphicFramePr>
          <p:cNvPr id="5" name="Object 4"/>
          <p:cNvGraphicFramePr>
            <a:graphicFrameLocks noChangeAspect="1"/>
          </p:cNvGraphicFramePr>
          <p:nvPr>
            <p:extLst/>
          </p:nvPr>
        </p:nvGraphicFramePr>
        <p:xfrm>
          <a:off x="1676400" y="38101"/>
          <a:ext cx="8078788" cy="2047875"/>
        </p:xfrm>
        <a:graphic>
          <a:graphicData uri="http://schemas.openxmlformats.org/presentationml/2006/ole">
            <mc:AlternateContent xmlns:mc="http://schemas.openxmlformats.org/markup-compatibility/2006">
              <mc:Choice xmlns:v="urn:schemas-microsoft-com:vml" Requires="v">
                <p:oleObj spid="_x0000_s4098" name="Equation" r:id="rId3" imgW="3822480" imgH="977760" progId="Equation.3">
                  <p:embed/>
                </p:oleObj>
              </mc:Choice>
              <mc:Fallback>
                <p:oleObj name="Equation" r:id="rId3" imgW="3822480" imgH="977760" progId="Equation.3">
                  <p:embed/>
                  <p:pic>
                    <p:nvPicPr>
                      <p:cNvPr id="5" name="Object 4"/>
                      <p:cNvPicPr>
                        <a:picLocks noChangeAspect="1" noChangeArrowheads="1"/>
                      </p:cNvPicPr>
                      <p:nvPr/>
                    </p:nvPicPr>
                    <p:blipFill>
                      <a:blip r:embed="rId4"/>
                      <a:srcRect/>
                      <a:stretch>
                        <a:fillRect/>
                      </a:stretch>
                    </p:blipFill>
                    <p:spPr bwMode="auto">
                      <a:xfrm>
                        <a:off x="1676400" y="38101"/>
                        <a:ext cx="8078788" cy="2047875"/>
                      </a:xfrm>
                      <a:prstGeom prst="rect">
                        <a:avLst/>
                      </a:prstGeom>
                      <a:noFill/>
                      <a:ln>
                        <a:solidFill>
                          <a:srgbClr val="FF0000"/>
                        </a:solidFill>
                      </a:ln>
                    </p:spPr>
                  </p:pic>
                </p:oleObj>
              </mc:Fallback>
            </mc:AlternateContent>
          </a:graphicData>
        </a:graphic>
      </p:graphicFrame>
      <p:sp>
        <p:nvSpPr>
          <p:cNvPr id="6" name="TextBox 5"/>
          <p:cNvSpPr txBox="1"/>
          <p:nvPr/>
        </p:nvSpPr>
        <p:spPr>
          <a:xfrm>
            <a:off x="9906000" y="838200"/>
            <a:ext cx="533400" cy="369332"/>
          </a:xfrm>
          <a:prstGeom prst="rect">
            <a:avLst/>
          </a:prstGeom>
          <a:noFill/>
        </p:spPr>
        <p:txBody>
          <a:bodyPr wrap="square" rtlCol="0">
            <a:spAutoFit/>
          </a:bodyPr>
          <a:lstStyle/>
          <a:p>
            <a:r>
              <a:rPr lang="it-IT" dirty="0"/>
              <a:t>(5)</a:t>
            </a:r>
          </a:p>
        </p:txBody>
      </p:sp>
      <p:sp>
        <p:nvSpPr>
          <p:cNvPr id="7" name="TextBox 6"/>
          <p:cNvSpPr txBox="1"/>
          <p:nvPr/>
        </p:nvSpPr>
        <p:spPr>
          <a:xfrm>
            <a:off x="8153400" y="1676400"/>
            <a:ext cx="1399742" cy="369332"/>
          </a:xfrm>
          <a:prstGeom prst="rect">
            <a:avLst/>
          </a:prstGeom>
          <a:noFill/>
        </p:spPr>
        <p:txBody>
          <a:bodyPr wrap="none" rtlCol="0">
            <a:spAutoFit/>
          </a:bodyPr>
          <a:lstStyle/>
          <a:p>
            <a:r>
              <a:rPr lang="it-IT" dirty="0">
                <a:solidFill>
                  <a:srgbClr val="FF0000"/>
                </a:solidFill>
              </a:rPr>
              <a:t>Flux per pole</a:t>
            </a:r>
          </a:p>
        </p:txBody>
      </p:sp>
      <p:pic>
        <p:nvPicPr>
          <p:cNvPr id="8397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6400" y="2425700"/>
            <a:ext cx="5632450" cy="2507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7804000" y="2819401"/>
            <a:ext cx="2610001" cy="2031325"/>
          </a:xfrm>
          <a:prstGeom prst="rect">
            <a:avLst/>
          </a:prstGeom>
          <a:noFill/>
        </p:spPr>
        <p:txBody>
          <a:bodyPr wrap="square" rtlCol="0">
            <a:spAutoFit/>
          </a:bodyPr>
          <a:lstStyle/>
          <a:p>
            <a:r>
              <a:rPr lang="it-IT" dirty="0"/>
              <a:t>If we have one single coil composed on </a:t>
            </a:r>
            <a:r>
              <a:rPr lang="it-IT" i="1" u="sng" dirty="0"/>
              <a:t>N</a:t>
            </a:r>
            <a:r>
              <a:rPr lang="it-IT" i="1" u="sng" baseline="-25000" dirty="0"/>
              <a:t>tc</a:t>
            </a:r>
            <a:r>
              <a:rPr lang="it-IT" u="sng" dirty="0"/>
              <a:t> series turns per coil</a:t>
            </a:r>
            <a:r>
              <a:rPr lang="it-IT" dirty="0"/>
              <a:t> with a coil pitch equal to the pole pitch, the </a:t>
            </a:r>
            <a:r>
              <a:rPr lang="it-IT" u="sng" dirty="0"/>
              <a:t>maximum flux linkage</a:t>
            </a:r>
            <a:r>
              <a:rPr lang="it-IT" dirty="0"/>
              <a:t> for such coil would be:</a:t>
            </a:r>
          </a:p>
        </p:txBody>
      </p:sp>
      <p:graphicFrame>
        <p:nvGraphicFramePr>
          <p:cNvPr id="8" name="Object 7"/>
          <p:cNvGraphicFramePr>
            <a:graphicFrameLocks noChangeAspect="1"/>
          </p:cNvGraphicFramePr>
          <p:nvPr>
            <p:extLst/>
          </p:nvPr>
        </p:nvGraphicFramePr>
        <p:xfrm>
          <a:off x="1828801" y="5412820"/>
          <a:ext cx="3167063" cy="581025"/>
        </p:xfrm>
        <a:graphic>
          <a:graphicData uri="http://schemas.openxmlformats.org/presentationml/2006/ole">
            <mc:AlternateContent xmlns:mc="http://schemas.openxmlformats.org/markup-compatibility/2006">
              <mc:Choice xmlns:v="urn:schemas-microsoft-com:vml" Requires="v">
                <p:oleObj spid="_x0000_s4099" name="Equation" r:id="rId6" imgW="1168200" imgH="215640" progId="Equation.3">
                  <p:embed/>
                </p:oleObj>
              </mc:Choice>
              <mc:Fallback>
                <p:oleObj name="Equation" r:id="rId6" imgW="1168200" imgH="215640" progId="Equation.3">
                  <p:embed/>
                  <p:pic>
                    <p:nvPicPr>
                      <p:cNvPr id="8" name="Object 7"/>
                      <p:cNvPicPr>
                        <a:picLocks noChangeAspect="1" noChangeArrowheads="1"/>
                      </p:cNvPicPr>
                      <p:nvPr/>
                    </p:nvPicPr>
                    <p:blipFill>
                      <a:blip r:embed="rId7"/>
                      <a:srcRect/>
                      <a:stretch>
                        <a:fillRect/>
                      </a:stretch>
                    </p:blipFill>
                    <p:spPr bwMode="auto">
                      <a:xfrm>
                        <a:off x="1828801" y="5412820"/>
                        <a:ext cx="31670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TextBox 11"/>
          <p:cNvSpPr txBox="1"/>
          <p:nvPr/>
        </p:nvSpPr>
        <p:spPr>
          <a:xfrm>
            <a:off x="5257800" y="5419130"/>
            <a:ext cx="533400" cy="369332"/>
          </a:xfrm>
          <a:prstGeom prst="rect">
            <a:avLst/>
          </a:prstGeom>
          <a:noFill/>
        </p:spPr>
        <p:txBody>
          <a:bodyPr wrap="square" rtlCol="0">
            <a:spAutoFit/>
          </a:bodyPr>
          <a:lstStyle/>
          <a:p>
            <a:r>
              <a:rPr lang="it-IT" dirty="0"/>
              <a:t>(6)</a:t>
            </a:r>
          </a:p>
        </p:txBody>
      </p:sp>
      <p:sp>
        <p:nvSpPr>
          <p:cNvPr id="13" name="Rectangle 12"/>
          <p:cNvSpPr/>
          <p:nvPr/>
        </p:nvSpPr>
        <p:spPr>
          <a:xfrm>
            <a:off x="6222697" y="2634734"/>
            <a:ext cx="686406" cy="369332"/>
          </a:xfrm>
          <a:prstGeom prst="rect">
            <a:avLst/>
          </a:prstGeom>
        </p:spPr>
        <p:txBody>
          <a:bodyPr wrap="none">
            <a:spAutoFit/>
          </a:bodyPr>
          <a:lstStyle/>
          <a:p>
            <a:r>
              <a:rPr lang="it-IT" b="1" dirty="0"/>
              <a:t>Fig. 4</a:t>
            </a:r>
          </a:p>
        </p:txBody>
      </p:sp>
      <p:graphicFrame>
        <p:nvGraphicFramePr>
          <p:cNvPr id="14" name="Object 13"/>
          <p:cNvGraphicFramePr>
            <a:graphicFrameLocks noChangeAspect="1"/>
          </p:cNvGraphicFramePr>
          <p:nvPr>
            <p:extLst/>
          </p:nvPr>
        </p:nvGraphicFramePr>
        <p:xfrm>
          <a:off x="6971183" y="5449332"/>
          <a:ext cx="584200" cy="512762"/>
        </p:xfrm>
        <a:graphic>
          <a:graphicData uri="http://schemas.openxmlformats.org/presentationml/2006/ole">
            <mc:AlternateContent xmlns:mc="http://schemas.openxmlformats.org/markup-compatibility/2006">
              <mc:Choice xmlns:v="urn:schemas-microsoft-com:vml" Requires="v">
                <p:oleObj spid="_x0000_s4100" name="Equation" r:id="rId8" imgW="215640" imgH="190440" progId="Equation.3">
                  <p:embed/>
                </p:oleObj>
              </mc:Choice>
              <mc:Fallback>
                <p:oleObj name="Equation" r:id="rId8" imgW="215640" imgH="190440" progId="Equation.3">
                  <p:embed/>
                  <p:pic>
                    <p:nvPicPr>
                      <p:cNvPr id="14" name="Object 13"/>
                      <p:cNvPicPr>
                        <a:picLocks noChangeAspect="1" noChangeArrowheads="1"/>
                      </p:cNvPicPr>
                      <p:nvPr/>
                    </p:nvPicPr>
                    <p:blipFill>
                      <a:blip r:embed="rId9"/>
                      <a:srcRect/>
                      <a:stretch>
                        <a:fillRect/>
                      </a:stretch>
                    </p:blipFill>
                    <p:spPr bwMode="auto">
                      <a:xfrm>
                        <a:off x="6971183" y="5449332"/>
                        <a:ext cx="584200"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Rectangle 8"/>
          <p:cNvSpPr/>
          <p:nvPr/>
        </p:nvSpPr>
        <p:spPr>
          <a:xfrm>
            <a:off x="7568084" y="5518666"/>
            <a:ext cx="2617317" cy="369332"/>
          </a:xfrm>
          <a:prstGeom prst="rect">
            <a:avLst/>
          </a:prstGeom>
        </p:spPr>
        <p:txBody>
          <a:bodyPr wrap="square">
            <a:spAutoFit/>
          </a:bodyPr>
          <a:lstStyle/>
          <a:p>
            <a:r>
              <a:rPr lang="it-IT" dirty="0"/>
              <a:t>Number of turns per coil</a:t>
            </a:r>
          </a:p>
        </p:txBody>
      </p:sp>
      <p:pic>
        <p:nvPicPr>
          <p:cNvPr id="16" name="Picture 15"/>
          <p:cNvPicPr>
            <a:picLocks noChangeAspect="1"/>
          </p:cNvPicPr>
          <p:nvPr/>
        </p:nvPicPr>
        <p:blipFill rotWithShape="1">
          <a:blip r:embed="rId10" cstate="print">
            <a:extLst>
              <a:ext uri="{28A0092B-C50C-407E-A947-70E740481C1C}">
                <a14:useLocalDpi xmlns:a14="http://schemas.microsoft.com/office/drawing/2010/main" val="0"/>
              </a:ext>
            </a:extLst>
          </a:blip>
          <a:srcRect t="17268"/>
          <a:stretch/>
        </p:blipFill>
        <p:spPr>
          <a:xfrm>
            <a:off x="1524000" y="6449964"/>
            <a:ext cx="1621536" cy="408037"/>
          </a:xfrm>
          <a:prstGeom prst="rect">
            <a:avLst/>
          </a:prstGeom>
        </p:spPr>
      </p:pic>
    </p:spTree>
    <p:extLst>
      <p:ext uri="{BB962C8B-B14F-4D97-AF65-F5344CB8AC3E}">
        <p14:creationId xmlns:p14="http://schemas.microsoft.com/office/powerpoint/2010/main" val="2030591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Picture 29"/>
          <p:cNvPicPr>
            <a:picLocks noChangeAspect="1"/>
          </p:cNvPicPr>
          <p:nvPr/>
        </p:nvPicPr>
        <p:blipFill rotWithShape="1">
          <a:blip r:embed="rId3" cstate="print">
            <a:extLst>
              <a:ext uri="{28A0092B-C50C-407E-A947-70E740481C1C}">
                <a14:useLocalDpi xmlns:a14="http://schemas.microsoft.com/office/drawing/2010/main" val="0"/>
              </a:ext>
            </a:extLst>
          </a:blip>
          <a:srcRect t="17268"/>
          <a:stretch/>
        </p:blipFill>
        <p:spPr>
          <a:xfrm>
            <a:off x="1524000" y="6449964"/>
            <a:ext cx="1621536" cy="408037"/>
          </a:xfrm>
          <a:prstGeom prst="rect">
            <a:avLst/>
          </a:prstGeom>
        </p:spPr>
      </p:pic>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pic>
        <p:nvPicPr>
          <p:cNvPr id="8499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1" y="152401"/>
            <a:ext cx="4211637" cy="3883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6511698" y="165100"/>
            <a:ext cx="3927702" cy="923330"/>
          </a:xfrm>
          <a:prstGeom prst="rect">
            <a:avLst/>
          </a:prstGeom>
          <a:noFill/>
        </p:spPr>
        <p:txBody>
          <a:bodyPr wrap="square" rtlCol="0">
            <a:spAutoFit/>
          </a:bodyPr>
          <a:lstStyle/>
          <a:p>
            <a:r>
              <a:rPr lang="it-IT" dirty="0"/>
              <a:t>In general, we have </a:t>
            </a:r>
            <a:r>
              <a:rPr lang="it-IT" i="1" u="sng" dirty="0"/>
              <a:t>q</a:t>
            </a:r>
            <a:r>
              <a:rPr lang="it-IT" u="sng" dirty="0"/>
              <a:t> slots per pole per phase</a:t>
            </a:r>
            <a:r>
              <a:rPr lang="it-IT" dirty="0"/>
              <a:t> and a </a:t>
            </a:r>
            <a:r>
              <a:rPr lang="it-IT" u="sng" dirty="0"/>
              <a:t>double-layer</a:t>
            </a:r>
            <a:r>
              <a:rPr lang="it-IT" dirty="0"/>
              <a:t> </a:t>
            </a:r>
            <a:r>
              <a:rPr lang="it-IT" u="sng" dirty="0"/>
              <a:t>short-ptich</a:t>
            </a:r>
            <a:r>
              <a:rPr lang="it-IT" dirty="0"/>
              <a:t> winding (Fig. 5). </a:t>
            </a:r>
            <a:endParaRPr lang="it-IT" u="sng" dirty="0"/>
          </a:p>
        </p:txBody>
      </p:sp>
      <p:sp>
        <p:nvSpPr>
          <p:cNvPr id="8" name="Rectangle 7"/>
          <p:cNvSpPr/>
          <p:nvPr/>
        </p:nvSpPr>
        <p:spPr>
          <a:xfrm>
            <a:off x="2133600" y="3461266"/>
            <a:ext cx="686406" cy="369332"/>
          </a:xfrm>
          <a:prstGeom prst="rect">
            <a:avLst/>
          </a:prstGeom>
        </p:spPr>
        <p:txBody>
          <a:bodyPr wrap="none">
            <a:spAutoFit/>
          </a:bodyPr>
          <a:lstStyle/>
          <a:p>
            <a:r>
              <a:rPr lang="it-IT" b="1" dirty="0"/>
              <a:t>Fig. 5</a:t>
            </a:r>
          </a:p>
        </p:txBody>
      </p:sp>
      <p:graphicFrame>
        <p:nvGraphicFramePr>
          <p:cNvPr id="5" name="Object 4"/>
          <p:cNvGraphicFramePr>
            <a:graphicFrameLocks noChangeAspect="1"/>
          </p:cNvGraphicFramePr>
          <p:nvPr>
            <p:extLst/>
          </p:nvPr>
        </p:nvGraphicFramePr>
        <p:xfrm>
          <a:off x="6356917" y="1502678"/>
          <a:ext cx="309563" cy="409575"/>
        </p:xfrm>
        <a:graphic>
          <a:graphicData uri="http://schemas.openxmlformats.org/presentationml/2006/ole">
            <mc:AlternateContent xmlns:mc="http://schemas.openxmlformats.org/markup-compatibility/2006">
              <mc:Choice xmlns:v="urn:schemas-microsoft-com:vml" Requires="v">
                <p:oleObj spid="_x0000_s5122" name="Equation" r:id="rId5" imgW="114120" imgH="152280" progId="Equation.3">
                  <p:embed/>
                </p:oleObj>
              </mc:Choice>
              <mc:Fallback>
                <p:oleObj name="Equation" r:id="rId5" imgW="114120" imgH="152280" progId="Equation.3">
                  <p:embed/>
                  <p:pic>
                    <p:nvPicPr>
                      <p:cNvPr id="5" name="Object 4"/>
                      <p:cNvPicPr>
                        <a:picLocks noChangeAspect="1" noChangeArrowheads="1"/>
                      </p:cNvPicPr>
                      <p:nvPr/>
                    </p:nvPicPr>
                    <p:blipFill>
                      <a:blip r:embed="rId6"/>
                      <a:srcRect/>
                      <a:stretch>
                        <a:fillRect/>
                      </a:stretch>
                    </p:blipFill>
                    <p:spPr bwMode="auto">
                      <a:xfrm>
                        <a:off x="6356917" y="1502678"/>
                        <a:ext cx="309563"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 name="TextBox 9"/>
          <p:cNvSpPr txBox="1"/>
          <p:nvPr/>
        </p:nvSpPr>
        <p:spPr>
          <a:xfrm>
            <a:off x="6858000" y="1384301"/>
            <a:ext cx="3733800" cy="646331"/>
          </a:xfrm>
          <a:prstGeom prst="rect">
            <a:avLst/>
          </a:prstGeom>
          <a:noFill/>
        </p:spPr>
        <p:txBody>
          <a:bodyPr wrap="square" rtlCol="0">
            <a:spAutoFit/>
          </a:bodyPr>
          <a:lstStyle/>
          <a:p>
            <a:r>
              <a:rPr lang="it-IT" dirty="0"/>
              <a:t>Number of </a:t>
            </a:r>
            <a:r>
              <a:rPr lang="it-IT" u="sng" dirty="0"/>
              <a:t>slots per pole per phase</a:t>
            </a:r>
            <a:r>
              <a:rPr lang="it-IT" dirty="0"/>
              <a:t>, or:</a:t>
            </a:r>
          </a:p>
        </p:txBody>
      </p:sp>
      <p:graphicFrame>
        <p:nvGraphicFramePr>
          <p:cNvPr id="11" name="Object 10"/>
          <p:cNvGraphicFramePr>
            <a:graphicFrameLocks noChangeAspect="1"/>
          </p:cNvGraphicFramePr>
          <p:nvPr>
            <p:extLst/>
          </p:nvPr>
        </p:nvGraphicFramePr>
        <p:xfrm>
          <a:off x="6397626" y="2130208"/>
          <a:ext cx="307975" cy="409575"/>
        </p:xfrm>
        <a:graphic>
          <a:graphicData uri="http://schemas.openxmlformats.org/presentationml/2006/ole">
            <mc:AlternateContent xmlns:mc="http://schemas.openxmlformats.org/markup-compatibility/2006">
              <mc:Choice xmlns:v="urn:schemas-microsoft-com:vml" Requires="v">
                <p:oleObj spid="_x0000_s5123" name="Equation" r:id="rId7" imgW="114120" imgH="152280" progId="Equation.3">
                  <p:embed/>
                </p:oleObj>
              </mc:Choice>
              <mc:Fallback>
                <p:oleObj name="Equation" r:id="rId7" imgW="114120" imgH="152280" progId="Equation.3">
                  <p:embed/>
                  <p:pic>
                    <p:nvPicPr>
                      <p:cNvPr id="11" name="Object 10"/>
                      <p:cNvPicPr>
                        <a:picLocks noChangeAspect="1" noChangeArrowheads="1"/>
                      </p:cNvPicPr>
                      <p:nvPr/>
                    </p:nvPicPr>
                    <p:blipFill>
                      <a:blip r:embed="rId8"/>
                      <a:srcRect/>
                      <a:stretch>
                        <a:fillRect/>
                      </a:stretch>
                    </p:blipFill>
                    <p:spPr bwMode="auto">
                      <a:xfrm>
                        <a:off x="6397626" y="2130208"/>
                        <a:ext cx="307975"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TextBox 11"/>
          <p:cNvSpPr txBox="1"/>
          <p:nvPr/>
        </p:nvSpPr>
        <p:spPr>
          <a:xfrm>
            <a:off x="6858000" y="2020670"/>
            <a:ext cx="3733800" cy="646331"/>
          </a:xfrm>
          <a:prstGeom prst="rect">
            <a:avLst/>
          </a:prstGeom>
          <a:noFill/>
        </p:spPr>
        <p:txBody>
          <a:bodyPr wrap="square" rtlCol="0">
            <a:spAutoFit/>
          </a:bodyPr>
          <a:lstStyle/>
          <a:p>
            <a:r>
              <a:rPr lang="it-IT" dirty="0"/>
              <a:t>Number of </a:t>
            </a:r>
            <a:r>
              <a:rPr lang="it-IT" u="sng" dirty="0"/>
              <a:t>series-connected coils per pole per phase</a:t>
            </a:r>
          </a:p>
        </p:txBody>
      </p:sp>
      <p:sp>
        <p:nvSpPr>
          <p:cNvPr id="19" name="TextBox 18"/>
          <p:cNvSpPr txBox="1"/>
          <p:nvPr/>
        </p:nvSpPr>
        <p:spPr>
          <a:xfrm>
            <a:off x="6511698" y="2819400"/>
            <a:ext cx="3927702" cy="369332"/>
          </a:xfrm>
          <a:prstGeom prst="rect">
            <a:avLst/>
          </a:prstGeom>
          <a:noFill/>
        </p:spPr>
        <p:txBody>
          <a:bodyPr wrap="square" rtlCol="0">
            <a:spAutoFit/>
          </a:bodyPr>
          <a:lstStyle/>
          <a:p>
            <a:r>
              <a:rPr lang="it-IT" dirty="0"/>
              <a:t>Each coil has a coil pitch </a:t>
            </a:r>
            <a:r>
              <a:rPr lang="it-IT" i="1" dirty="0">
                <a:latin typeface="Symbol" panose="05050102010706020507" pitchFamily="18" charset="2"/>
              </a:rPr>
              <a:t>t</a:t>
            </a:r>
            <a:r>
              <a:rPr lang="it-IT" i="1" baseline="-25000" dirty="0"/>
              <a:t>c</a:t>
            </a:r>
            <a:r>
              <a:rPr lang="it-IT" dirty="0"/>
              <a:t> such that:</a:t>
            </a:r>
            <a:endParaRPr lang="it-IT" u="sng" dirty="0"/>
          </a:p>
        </p:txBody>
      </p:sp>
      <p:graphicFrame>
        <p:nvGraphicFramePr>
          <p:cNvPr id="20" name="Object 19"/>
          <p:cNvGraphicFramePr>
            <a:graphicFrameLocks noChangeAspect="1"/>
          </p:cNvGraphicFramePr>
          <p:nvPr>
            <p:extLst/>
          </p:nvPr>
        </p:nvGraphicFramePr>
        <p:xfrm>
          <a:off x="6883401" y="3150633"/>
          <a:ext cx="1100137" cy="581025"/>
        </p:xfrm>
        <a:graphic>
          <a:graphicData uri="http://schemas.openxmlformats.org/presentationml/2006/ole">
            <mc:AlternateContent xmlns:mc="http://schemas.openxmlformats.org/markup-compatibility/2006">
              <mc:Choice xmlns:v="urn:schemas-microsoft-com:vml" Requires="v">
                <p:oleObj spid="_x0000_s5124" name="Equation" r:id="rId9" imgW="406080" imgH="215640" progId="Equation.3">
                  <p:embed/>
                </p:oleObj>
              </mc:Choice>
              <mc:Fallback>
                <p:oleObj name="Equation" r:id="rId9" imgW="406080" imgH="215640" progId="Equation.3">
                  <p:embed/>
                  <p:pic>
                    <p:nvPicPr>
                      <p:cNvPr id="20" name="Object 19"/>
                      <p:cNvPicPr>
                        <a:picLocks noChangeAspect="1" noChangeArrowheads="1"/>
                      </p:cNvPicPr>
                      <p:nvPr/>
                    </p:nvPicPr>
                    <p:blipFill>
                      <a:blip r:embed="rId10"/>
                      <a:srcRect/>
                      <a:stretch>
                        <a:fillRect/>
                      </a:stretch>
                    </p:blipFill>
                    <p:spPr bwMode="auto">
                      <a:xfrm>
                        <a:off x="6883401" y="3150633"/>
                        <a:ext cx="1100137"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 name="TextBox 20"/>
          <p:cNvSpPr txBox="1"/>
          <p:nvPr/>
        </p:nvSpPr>
        <p:spPr>
          <a:xfrm>
            <a:off x="8458200" y="3276600"/>
            <a:ext cx="533400" cy="369332"/>
          </a:xfrm>
          <a:prstGeom prst="rect">
            <a:avLst/>
          </a:prstGeom>
          <a:noFill/>
        </p:spPr>
        <p:txBody>
          <a:bodyPr wrap="square" rtlCol="0">
            <a:spAutoFit/>
          </a:bodyPr>
          <a:lstStyle/>
          <a:p>
            <a:r>
              <a:rPr lang="it-IT" dirty="0"/>
              <a:t>(7)</a:t>
            </a:r>
          </a:p>
        </p:txBody>
      </p:sp>
      <p:sp>
        <p:nvSpPr>
          <p:cNvPr id="22" name="TextBox 21"/>
          <p:cNvSpPr txBox="1"/>
          <p:nvPr/>
        </p:nvSpPr>
        <p:spPr>
          <a:xfrm>
            <a:off x="5410200" y="3705225"/>
            <a:ext cx="4918302" cy="369332"/>
          </a:xfrm>
          <a:prstGeom prst="rect">
            <a:avLst/>
          </a:prstGeom>
          <a:noFill/>
        </p:spPr>
        <p:txBody>
          <a:bodyPr wrap="square" rtlCol="0">
            <a:spAutoFit/>
          </a:bodyPr>
          <a:lstStyle/>
          <a:p>
            <a:r>
              <a:rPr lang="it-IT" dirty="0"/>
              <a:t>so that we can define a coil to pole pitch ratio </a:t>
            </a:r>
            <a:r>
              <a:rPr lang="it-IT" i="1" dirty="0">
                <a:latin typeface="Symbol" panose="05050102010706020507" pitchFamily="18" charset="2"/>
              </a:rPr>
              <a:t>g</a:t>
            </a:r>
            <a:r>
              <a:rPr lang="it-IT" i="1" baseline="-25000" dirty="0"/>
              <a:t>c</a:t>
            </a:r>
            <a:r>
              <a:rPr lang="it-IT" dirty="0"/>
              <a:t>:</a:t>
            </a:r>
            <a:endParaRPr lang="it-IT" u="sng" dirty="0"/>
          </a:p>
        </p:txBody>
      </p:sp>
      <p:graphicFrame>
        <p:nvGraphicFramePr>
          <p:cNvPr id="23" name="Object 22"/>
          <p:cNvGraphicFramePr>
            <a:graphicFrameLocks noChangeAspect="1"/>
          </p:cNvGraphicFramePr>
          <p:nvPr>
            <p:extLst/>
          </p:nvPr>
        </p:nvGraphicFramePr>
        <p:xfrm>
          <a:off x="6723063" y="4035426"/>
          <a:ext cx="1752600" cy="1058863"/>
        </p:xfrm>
        <a:graphic>
          <a:graphicData uri="http://schemas.openxmlformats.org/presentationml/2006/ole">
            <mc:AlternateContent xmlns:mc="http://schemas.openxmlformats.org/markup-compatibility/2006">
              <mc:Choice xmlns:v="urn:schemas-microsoft-com:vml" Requires="v">
                <p:oleObj spid="_x0000_s5125" name="Equation" r:id="rId11" imgW="647640" imgH="393480" progId="Equation.3">
                  <p:embed/>
                </p:oleObj>
              </mc:Choice>
              <mc:Fallback>
                <p:oleObj name="Equation" r:id="rId11" imgW="647640" imgH="393480" progId="Equation.3">
                  <p:embed/>
                  <p:pic>
                    <p:nvPicPr>
                      <p:cNvPr id="23" name="Object 22"/>
                      <p:cNvPicPr>
                        <a:picLocks noChangeAspect="1" noChangeArrowheads="1"/>
                      </p:cNvPicPr>
                      <p:nvPr/>
                    </p:nvPicPr>
                    <p:blipFill>
                      <a:blip r:embed="rId12"/>
                      <a:srcRect/>
                      <a:stretch>
                        <a:fillRect/>
                      </a:stretch>
                    </p:blipFill>
                    <p:spPr bwMode="auto">
                      <a:xfrm>
                        <a:off x="6723063" y="4035426"/>
                        <a:ext cx="1752600" cy="105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4" name="TextBox 23"/>
          <p:cNvSpPr txBox="1"/>
          <p:nvPr/>
        </p:nvSpPr>
        <p:spPr>
          <a:xfrm>
            <a:off x="8991600" y="4419600"/>
            <a:ext cx="533400" cy="369332"/>
          </a:xfrm>
          <a:prstGeom prst="rect">
            <a:avLst/>
          </a:prstGeom>
          <a:noFill/>
        </p:spPr>
        <p:txBody>
          <a:bodyPr wrap="square" rtlCol="0">
            <a:spAutoFit/>
          </a:bodyPr>
          <a:lstStyle/>
          <a:p>
            <a:r>
              <a:rPr lang="it-IT" dirty="0"/>
              <a:t>(8)</a:t>
            </a:r>
          </a:p>
        </p:txBody>
      </p:sp>
      <p:sp>
        <p:nvSpPr>
          <p:cNvPr id="25" name="TextBox 24"/>
          <p:cNvSpPr txBox="1"/>
          <p:nvPr/>
        </p:nvSpPr>
        <p:spPr>
          <a:xfrm>
            <a:off x="1676400" y="4953000"/>
            <a:ext cx="8652102" cy="369332"/>
          </a:xfrm>
          <a:prstGeom prst="rect">
            <a:avLst/>
          </a:prstGeom>
          <a:noFill/>
        </p:spPr>
        <p:txBody>
          <a:bodyPr wrap="square" rtlCol="0">
            <a:spAutoFit/>
          </a:bodyPr>
          <a:lstStyle/>
          <a:p>
            <a:r>
              <a:rPr lang="it-IT" dirty="0"/>
              <a:t>and a </a:t>
            </a:r>
            <a:r>
              <a:rPr lang="it-IT" u="sng" dirty="0"/>
              <a:t>pitch factor </a:t>
            </a:r>
            <a:r>
              <a:rPr lang="it-IT" dirty="0"/>
              <a:t>given by:</a:t>
            </a:r>
            <a:endParaRPr lang="it-IT" u="sng" dirty="0"/>
          </a:p>
        </p:txBody>
      </p:sp>
      <p:graphicFrame>
        <p:nvGraphicFramePr>
          <p:cNvPr id="26" name="Object 25"/>
          <p:cNvGraphicFramePr>
            <a:graphicFrameLocks noChangeAspect="1"/>
          </p:cNvGraphicFramePr>
          <p:nvPr>
            <p:extLst/>
          </p:nvPr>
        </p:nvGraphicFramePr>
        <p:xfrm>
          <a:off x="2212976" y="5497639"/>
          <a:ext cx="3883025" cy="1047624"/>
        </p:xfrm>
        <a:graphic>
          <a:graphicData uri="http://schemas.openxmlformats.org/presentationml/2006/ole">
            <mc:AlternateContent xmlns:mc="http://schemas.openxmlformats.org/markup-compatibility/2006">
              <mc:Choice xmlns:v="urn:schemas-microsoft-com:vml" Requires="v">
                <p:oleObj spid="_x0000_s5126" name="Equation" r:id="rId13" imgW="1638000" imgH="444240" progId="Equation.3">
                  <p:embed/>
                </p:oleObj>
              </mc:Choice>
              <mc:Fallback>
                <p:oleObj name="Equation" r:id="rId13" imgW="1638000" imgH="444240" progId="Equation.3">
                  <p:embed/>
                  <p:pic>
                    <p:nvPicPr>
                      <p:cNvPr id="26" name="Object 25"/>
                      <p:cNvPicPr>
                        <a:picLocks noChangeAspect="1" noChangeArrowheads="1"/>
                      </p:cNvPicPr>
                      <p:nvPr/>
                    </p:nvPicPr>
                    <p:blipFill>
                      <a:blip r:embed="rId14"/>
                      <a:srcRect/>
                      <a:stretch>
                        <a:fillRect/>
                      </a:stretch>
                    </p:blipFill>
                    <p:spPr bwMode="auto">
                      <a:xfrm>
                        <a:off x="2212976" y="5497639"/>
                        <a:ext cx="3883025" cy="1047624"/>
                      </a:xfrm>
                      <a:prstGeom prst="rect">
                        <a:avLst/>
                      </a:prstGeom>
                      <a:noFill/>
                      <a:ln>
                        <a:solidFill>
                          <a:srgbClr val="FF0000"/>
                        </a:solidFill>
                      </a:ln>
                    </p:spPr>
                  </p:pic>
                </p:oleObj>
              </mc:Fallback>
            </mc:AlternateContent>
          </a:graphicData>
        </a:graphic>
      </p:graphicFrame>
      <p:sp>
        <p:nvSpPr>
          <p:cNvPr id="27" name="TextBox 26"/>
          <p:cNvSpPr txBox="1"/>
          <p:nvPr/>
        </p:nvSpPr>
        <p:spPr>
          <a:xfrm>
            <a:off x="6429664" y="5810806"/>
            <a:ext cx="533400" cy="369332"/>
          </a:xfrm>
          <a:prstGeom prst="rect">
            <a:avLst/>
          </a:prstGeom>
          <a:noFill/>
        </p:spPr>
        <p:txBody>
          <a:bodyPr wrap="square" rtlCol="0">
            <a:spAutoFit/>
          </a:bodyPr>
          <a:lstStyle/>
          <a:p>
            <a:r>
              <a:rPr lang="it-IT" dirty="0"/>
              <a:t>(9)</a:t>
            </a:r>
          </a:p>
        </p:txBody>
      </p:sp>
      <p:sp>
        <p:nvSpPr>
          <p:cNvPr id="28" name="TextBox 27"/>
          <p:cNvSpPr txBox="1"/>
          <p:nvPr/>
        </p:nvSpPr>
        <p:spPr>
          <a:xfrm>
            <a:off x="7266480" y="5816482"/>
            <a:ext cx="1675794" cy="369332"/>
          </a:xfrm>
          <a:prstGeom prst="rect">
            <a:avLst/>
          </a:prstGeom>
          <a:noFill/>
        </p:spPr>
        <p:txBody>
          <a:bodyPr wrap="square" rtlCol="0">
            <a:spAutoFit/>
          </a:bodyPr>
          <a:lstStyle/>
          <a:p>
            <a:r>
              <a:rPr lang="it-IT" dirty="0">
                <a:solidFill>
                  <a:srgbClr val="FF0000"/>
                </a:solidFill>
              </a:rPr>
              <a:t>Pitch factor</a:t>
            </a:r>
            <a:endParaRPr lang="it-IT" u="sng" dirty="0">
              <a:solidFill>
                <a:srgbClr val="FF0000"/>
              </a:solidFill>
            </a:endParaRPr>
          </a:p>
        </p:txBody>
      </p:sp>
      <p:sp>
        <p:nvSpPr>
          <p:cNvPr id="29" name="TextBox 28"/>
          <p:cNvSpPr txBox="1"/>
          <p:nvPr/>
        </p:nvSpPr>
        <p:spPr>
          <a:xfrm>
            <a:off x="1651000" y="159266"/>
            <a:ext cx="1981200" cy="738664"/>
          </a:xfrm>
          <a:prstGeom prst="rect">
            <a:avLst/>
          </a:prstGeom>
          <a:noFill/>
        </p:spPr>
        <p:txBody>
          <a:bodyPr wrap="square" rtlCol="0">
            <a:spAutoFit/>
          </a:bodyPr>
          <a:lstStyle/>
          <a:p>
            <a:r>
              <a:rPr lang="it-IT" sz="1400" dirty="0">
                <a:latin typeface="Arial Narrow" panose="020B0606020202030204" pitchFamily="34" charset="0"/>
              </a:rPr>
              <a:t>The coil of one phase are shown, the other are omitted for clarity</a:t>
            </a:r>
            <a:endParaRPr lang="it-IT" sz="1400" u="sng" dirty="0">
              <a:latin typeface="Arial Narrow" panose="020B0606020202030204" pitchFamily="34" charset="0"/>
            </a:endParaRPr>
          </a:p>
        </p:txBody>
      </p:sp>
      <p:sp>
        <p:nvSpPr>
          <p:cNvPr id="2" name="TextBox 1"/>
          <p:cNvSpPr txBox="1"/>
          <p:nvPr/>
        </p:nvSpPr>
        <p:spPr>
          <a:xfrm rot="5400000">
            <a:off x="6361657" y="1836003"/>
            <a:ext cx="300082" cy="369332"/>
          </a:xfrm>
          <a:prstGeom prst="rect">
            <a:avLst/>
          </a:prstGeom>
          <a:noFill/>
        </p:spPr>
        <p:txBody>
          <a:bodyPr wrap="none" rtlCol="0">
            <a:spAutoFit/>
          </a:bodyPr>
          <a:lstStyle/>
          <a:p>
            <a:r>
              <a:rPr lang="it-IT" dirty="0"/>
              <a:t>=</a:t>
            </a:r>
          </a:p>
        </p:txBody>
      </p:sp>
    </p:spTree>
    <p:extLst>
      <p:ext uri="{BB962C8B-B14F-4D97-AF65-F5344CB8AC3E}">
        <p14:creationId xmlns:p14="http://schemas.microsoft.com/office/powerpoint/2010/main" val="1492543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pic>
        <p:nvPicPr>
          <p:cNvPr id="87043"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44858" r="32372" b="72106"/>
          <a:stretch/>
        </p:blipFill>
        <p:spPr bwMode="auto">
          <a:xfrm>
            <a:off x="2057400" y="337066"/>
            <a:ext cx="2209800" cy="2651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Object 6"/>
          <p:cNvGraphicFramePr>
            <a:graphicFrameLocks noChangeAspect="1"/>
          </p:cNvGraphicFramePr>
          <p:nvPr>
            <p:extLst/>
          </p:nvPr>
        </p:nvGraphicFramePr>
        <p:xfrm>
          <a:off x="2464103" y="2057400"/>
          <a:ext cx="434080" cy="762000"/>
        </p:xfrm>
        <a:graphic>
          <a:graphicData uri="http://schemas.openxmlformats.org/presentationml/2006/ole">
            <mc:AlternateContent xmlns:mc="http://schemas.openxmlformats.org/markup-compatibility/2006">
              <mc:Choice xmlns:v="urn:schemas-microsoft-com:vml" Requires="v">
                <p:oleObj spid="_x0000_s6146" name="Equation" r:id="rId4" imgW="215640" imgH="380880" progId="Equation.3">
                  <p:embed/>
                </p:oleObj>
              </mc:Choice>
              <mc:Fallback>
                <p:oleObj name="Equation" r:id="rId4" imgW="215640" imgH="380880" progId="Equation.3">
                  <p:embed/>
                  <p:pic>
                    <p:nvPicPr>
                      <p:cNvPr id="7" name="Object 6"/>
                      <p:cNvPicPr>
                        <a:picLocks noChangeAspect="1" noChangeArrowheads="1"/>
                      </p:cNvPicPr>
                      <p:nvPr/>
                    </p:nvPicPr>
                    <p:blipFill>
                      <a:blip r:embed="rId5"/>
                      <a:srcRect/>
                      <a:stretch>
                        <a:fillRect/>
                      </a:stretch>
                    </p:blipFill>
                    <p:spPr bwMode="auto">
                      <a:xfrm>
                        <a:off x="2464103" y="2057400"/>
                        <a:ext cx="434080" cy="762000"/>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nvPr>
        </p:nvGraphicFramePr>
        <p:xfrm>
          <a:off x="5524500" y="764065"/>
          <a:ext cx="1581150" cy="922337"/>
        </p:xfrm>
        <a:graphic>
          <a:graphicData uri="http://schemas.openxmlformats.org/presentationml/2006/ole">
            <mc:AlternateContent xmlns:mc="http://schemas.openxmlformats.org/markup-compatibility/2006">
              <mc:Choice xmlns:v="urn:schemas-microsoft-com:vml" Requires="v">
                <p:oleObj spid="_x0000_s6147" name="Equation" r:id="rId6" imgW="583920" imgH="342720" progId="Equation.3">
                  <p:embed/>
                </p:oleObj>
              </mc:Choice>
              <mc:Fallback>
                <p:oleObj name="Equation" r:id="rId6" imgW="583920" imgH="342720" progId="Equation.3">
                  <p:embed/>
                  <p:pic>
                    <p:nvPicPr>
                      <p:cNvPr id="8" name="Object 7"/>
                      <p:cNvPicPr>
                        <a:picLocks noChangeAspect="1" noChangeArrowheads="1"/>
                      </p:cNvPicPr>
                      <p:nvPr/>
                    </p:nvPicPr>
                    <p:blipFill>
                      <a:blip r:embed="rId7"/>
                      <a:srcRect/>
                      <a:stretch>
                        <a:fillRect/>
                      </a:stretch>
                    </p:blipFill>
                    <p:spPr bwMode="auto">
                      <a:xfrm>
                        <a:off x="5524500" y="764065"/>
                        <a:ext cx="158115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nvPr>
        </p:nvGraphicFramePr>
        <p:xfrm>
          <a:off x="5486401" y="381000"/>
          <a:ext cx="379413" cy="374650"/>
        </p:xfrm>
        <a:graphic>
          <a:graphicData uri="http://schemas.openxmlformats.org/presentationml/2006/ole">
            <mc:AlternateContent xmlns:mc="http://schemas.openxmlformats.org/markup-compatibility/2006">
              <mc:Choice xmlns:v="urn:schemas-microsoft-com:vml" Requires="v">
                <p:oleObj spid="_x0000_s6148" name="Equation" r:id="rId8" imgW="139680" imgH="139680" progId="Equation.3">
                  <p:embed/>
                </p:oleObj>
              </mc:Choice>
              <mc:Fallback>
                <p:oleObj name="Equation" r:id="rId8" imgW="139680" imgH="139680" progId="Equation.3">
                  <p:embed/>
                  <p:pic>
                    <p:nvPicPr>
                      <p:cNvPr id="11" name="Object 10"/>
                      <p:cNvPicPr>
                        <a:picLocks noChangeAspect="1" noChangeArrowheads="1"/>
                      </p:cNvPicPr>
                      <p:nvPr/>
                    </p:nvPicPr>
                    <p:blipFill>
                      <a:blip r:embed="rId9"/>
                      <a:srcRect/>
                      <a:stretch>
                        <a:fillRect/>
                      </a:stretch>
                    </p:blipFill>
                    <p:spPr bwMode="auto">
                      <a:xfrm>
                        <a:off x="5486401" y="381000"/>
                        <a:ext cx="379413"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TextBox 11"/>
          <p:cNvSpPr txBox="1"/>
          <p:nvPr/>
        </p:nvSpPr>
        <p:spPr>
          <a:xfrm>
            <a:off x="6096000" y="394732"/>
            <a:ext cx="3505200" cy="369332"/>
          </a:xfrm>
          <a:prstGeom prst="rect">
            <a:avLst/>
          </a:prstGeom>
          <a:noFill/>
        </p:spPr>
        <p:txBody>
          <a:bodyPr wrap="square" rtlCol="0">
            <a:spAutoFit/>
          </a:bodyPr>
          <a:lstStyle/>
          <a:p>
            <a:r>
              <a:rPr lang="it-IT" dirty="0"/>
              <a:t>Number of slots</a:t>
            </a:r>
            <a:endParaRPr lang="it-IT" u="sng" dirty="0"/>
          </a:p>
        </p:txBody>
      </p:sp>
      <p:sp>
        <p:nvSpPr>
          <p:cNvPr id="13" name="TextBox 12"/>
          <p:cNvSpPr txBox="1"/>
          <p:nvPr/>
        </p:nvSpPr>
        <p:spPr>
          <a:xfrm>
            <a:off x="8267700" y="1004779"/>
            <a:ext cx="2057400" cy="646331"/>
          </a:xfrm>
          <a:prstGeom prst="rect">
            <a:avLst/>
          </a:prstGeom>
          <a:noFill/>
        </p:spPr>
        <p:txBody>
          <a:bodyPr wrap="square" rtlCol="0">
            <a:spAutoFit/>
          </a:bodyPr>
          <a:lstStyle/>
          <a:p>
            <a:r>
              <a:rPr lang="it-IT" dirty="0"/>
              <a:t>Slot pitch in </a:t>
            </a:r>
            <a:r>
              <a:rPr lang="it-IT" u="sng" dirty="0"/>
              <a:t>electrical radians</a:t>
            </a:r>
          </a:p>
        </p:txBody>
      </p:sp>
      <p:sp>
        <p:nvSpPr>
          <p:cNvPr id="14" name="TextBox 13"/>
          <p:cNvSpPr txBox="1"/>
          <p:nvPr/>
        </p:nvSpPr>
        <p:spPr>
          <a:xfrm>
            <a:off x="7480300" y="1828601"/>
            <a:ext cx="2590800" cy="646331"/>
          </a:xfrm>
          <a:prstGeom prst="rect">
            <a:avLst/>
          </a:prstGeom>
          <a:noFill/>
        </p:spPr>
        <p:txBody>
          <a:bodyPr wrap="square" rtlCol="0">
            <a:spAutoFit/>
          </a:bodyPr>
          <a:lstStyle/>
          <a:p>
            <a:r>
              <a:rPr lang="it-IT" dirty="0">
                <a:solidFill>
                  <a:srgbClr val="FF0000"/>
                </a:solidFill>
              </a:rPr>
              <a:t>Winding distribution factor:</a:t>
            </a:r>
            <a:endParaRPr lang="it-IT" u="sng" dirty="0">
              <a:solidFill>
                <a:srgbClr val="FF0000"/>
              </a:solidFill>
            </a:endParaRPr>
          </a:p>
        </p:txBody>
      </p:sp>
      <p:graphicFrame>
        <p:nvGraphicFramePr>
          <p:cNvPr id="15" name="Object 14"/>
          <p:cNvGraphicFramePr>
            <a:graphicFrameLocks noChangeAspect="1"/>
          </p:cNvGraphicFramePr>
          <p:nvPr>
            <p:extLst/>
          </p:nvPr>
        </p:nvGraphicFramePr>
        <p:xfrm>
          <a:off x="5410200" y="1801971"/>
          <a:ext cx="1892300" cy="1632623"/>
        </p:xfrm>
        <a:graphic>
          <a:graphicData uri="http://schemas.openxmlformats.org/presentationml/2006/ole">
            <mc:AlternateContent xmlns:mc="http://schemas.openxmlformats.org/markup-compatibility/2006">
              <mc:Choice xmlns:v="urn:schemas-microsoft-com:vml" Requires="v">
                <p:oleObj spid="_x0000_s6149" name="Equation" r:id="rId10" imgW="863280" imgH="749160" progId="Equation.3">
                  <p:embed/>
                </p:oleObj>
              </mc:Choice>
              <mc:Fallback>
                <p:oleObj name="Equation" r:id="rId10" imgW="863280" imgH="749160" progId="Equation.3">
                  <p:embed/>
                  <p:pic>
                    <p:nvPicPr>
                      <p:cNvPr id="15" name="Object 14"/>
                      <p:cNvPicPr>
                        <a:picLocks noChangeAspect="1" noChangeArrowheads="1"/>
                      </p:cNvPicPr>
                      <p:nvPr/>
                    </p:nvPicPr>
                    <p:blipFill>
                      <a:blip r:embed="rId11"/>
                      <a:srcRect/>
                      <a:stretch>
                        <a:fillRect/>
                      </a:stretch>
                    </p:blipFill>
                    <p:spPr bwMode="auto">
                      <a:xfrm>
                        <a:off x="5410200" y="1801971"/>
                        <a:ext cx="1892300" cy="1632623"/>
                      </a:xfrm>
                      <a:prstGeom prst="rect">
                        <a:avLst/>
                      </a:prstGeom>
                      <a:noFill/>
                      <a:ln>
                        <a:solidFill>
                          <a:srgbClr val="FF0000"/>
                        </a:solidFill>
                      </a:ln>
                    </p:spPr>
                  </p:pic>
                </p:oleObj>
              </mc:Fallback>
            </mc:AlternateContent>
          </a:graphicData>
        </a:graphic>
      </p:graphicFrame>
      <p:sp>
        <p:nvSpPr>
          <p:cNvPr id="16" name="TextBox 15"/>
          <p:cNvSpPr txBox="1"/>
          <p:nvPr/>
        </p:nvSpPr>
        <p:spPr>
          <a:xfrm>
            <a:off x="7239000" y="1143278"/>
            <a:ext cx="647700" cy="369332"/>
          </a:xfrm>
          <a:prstGeom prst="rect">
            <a:avLst/>
          </a:prstGeom>
          <a:noFill/>
        </p:spPr>
        <p:txBody>
          <a:bodyPr wrap="square" rtlCol="0">
            <a:spAutoFit/>
          </a:bodyPr>
          <a:lstStyle/>
          <a:p>
            <a:r>
              <a:rPr lang="it-IT" dirty="0"/>
              <a:t>(10)</a:t>
            </a:r>
          </a:p>
        </p:txBody>
      </p:sp>
      <p:sp>
        <p:nvSpPr>
          <p:cNvPr id="17" name="TextBox 16"/>
          <p:cNvSpPr txBox="1"/>
          <p:nvPr/>
        </p:nvSpPr>
        <p:spPr>
          <a:xfrm>
            <a:off x="7651750" y="2631240"/>
            <a:ext cx="647700" cy="369332"/>
          </a:xfrm>
          <a:prstGeom prst="rect">
            <a:avLst/>
          </a:prstGeom>
          <a:noFill/>
        </p:spPr>
        <p:txBody>
          <a:bodyPr wrap="square" rtlCol="0">
            <a:spAutoFit/>
          </a:bodyPr>
          <a:lstStyle/>
          <a:p>
            <a:r>
              <a:rPr lang="it-IT" dirty="0"/>
              <a:t>(11)</a:t>
            </a:r>
          </a:p>
        </p:txBody>
      </p:sp>
      <p:sp>
        <p:nvSpPr>
          <p:cNvPr id="18" name="Rectangle 17"/>
          <p:cNvSpPr/>
          <p:nvPr/>
        </p:nvSpPr>
        <p:spPr>
          <a:xfrm>
            <a:off x="2120900" y="3011825"/>
            <a:ext cx="686406" cy="369332"/>
          </a:xfrm>
          <a:prstGeom prst="rect">
            <a:avLst/>
          </a:prstGeom>
        </p:spPr>
        <p:txBody>
          <a:bodyPr wrap="none">
            <a:spAutoFit/>
          </a:bodyPr>
          <a:lstStyle/>
          <a:p>
            <a:r>
              <a:rPr lang="it-IT" b="1" dirty="0"/>
              <a:t>Fig. 6</a:t>
            </a:r>
          </a:p>
        </p:txBody>
      </p:sp>
      <p:graphicFrame>
        <p:nvGraphicFramePr>
          <p:cNvPr id="19" name="Object 18"/>
          <p:cNvGraphicFramePr>
            <a:graphicFrameLocks noChangeAspect="1"/>
          </p:cNvGraphicFramePr>
          <p:nvPr>
            <p:extLst/>
          </p:nvPr>
        </p:nvGraphicFramePr>
        <p:xfrm>
          <a:off x="1879600" y="4114801"/>
          <a:ext cx="2743200" cy="1022389"/>
        </p:xfrm>
        <a:graphic>
          <a:graphicData uri="http://schemas.openxmlformats.org/presentationml/2006/ole">
            <mc:AlternateContent xmlns:mc="http://schemas.openxmlformats.org/markup-compatibility/2006">
              <mc:Choice xmlns:v="urn:schemas-microsoft-com:vml" Requires="v">
                <p:oleObj spid="_x0000_s6150" name="Equation" r:id="rId12" imgW="1143000" imgH="431640" progId="Equation.3">
                  <p:embed/>
                </p:oleObj>
              </mc:Choice>
              <mc:Fallback>
                <p:oleObj name="Equation" r:id="rId12" imgW="1143000" imgH="431640" progId="Equation.3">
                  <p:embed/>
                  <p:pic>
                    <p:nvPicPr>
                      <p:cNvPr id="19" name="Object 18"/>
                      <p:cNvPicPr>
                        <a:picLocks noChangeAspect="1" noChangeArrowheads="1"/>
                      </p:cNvPicPr>
                      <p:nvPr/>
                    </p:nvPicPr>
                    <p:blipFill>
                      <a:blip r:embed="rId13"/>
                      <a:srcRect/>
                      <a:stretch>
                        <a:fillRect/>
                      </a:stretch>
                    </p:blipFill>
                    <p:spPr bwMode="auto">
                      <a:xfrm>
                        <a:off x="1879600" y="4114801"/>
                        <a:ext cx="2743200" cy="1022389"/>
                      </a:xfrm>
                      <a:prstGeom prst="rect">
                        <a:avLst/>
                      </a:prstGeom>
                      <a:noFill/>
                      <a:ln>
                        <a:noFill/>
                      </a:ln>
                    </p:spPr>
                  </p:pic>
                </p:oleObj>
              </mc:Fallback>
            </mc:AlternateContent>
          </a:graphicData>
        </a:graphic>
      </p:graphicFrame>
      <p:sp>
        <p:nvSpPr>
          <p:cNvPr id="20" name="TextBox 19"/>
          <p:cNvSpPr txBox="1"/>
          <p:nvPr/>
        </p:nvSpPr>
        <p:spPr>
          <a:xfrm>
            <a:off x="1879600" y="3669268"/>
            <a:ext cx="8331200" cy="369332"/>
          </a:xfrm>
          <a:prstGeom prst="rect">
            <a:avLst/>
          </a:prstGeom>
          <a:noFill/>
        </p:spPr>
        <p:txBody>
          <a:bodyPr wrap="square" rtlCol="0">
            <a:spAutoFit/>
          </a:bodyPr>
          <a:lstStyle/>
          <a:p>
            <a:r>
              <a:rPr lang="it-IT" dirty="0"/>
              <a:t>We can derive an alternative expression as follows:</a:t>
            </a:r>
            <a:endParaRPr lang="it-IT" u="sng" dirty="0"/>
          </a:p>
        </p:txBody>
      </p:sp>
      <p:sp>
        <p:nvSpPr>
          <p:cNvPr id="21" name="TextBox 20"/>
          <p:cNvSpPr txBox="1"/>
          <p:nvPr/>
        </p:nvSpPr>
        <p:spPr>
          <a:xfrm>
            <a:off x="5448300" y="4267200"/>
            <a:ext cx="647700" cy="369332"/>
          </a:xfrm>
          <a:prstGeom prst="rect">
            <a:avLst/>
          </a:prstGeom>
          <a:noFill/>
        </p:spPr>
        <p:txBody>
          <a:bodyPr wrap="square" rtlCol="0">
            <a:spAutoFit/>
          </a:bodyPr>
          <a:lstStyle/>
          <a:p>
            <a:r>
              <a:rPr lang="it-IT" dirty="0"/>
              <a:t>(12)</a:t>
            </a:r>
          </a:p>
        </p:txBody>
      </p:sp>
      <p:sp>
        <p:nvSpPr>
          <p:cNvPr id="22" name="TextBox 21"/>
          <p:cNvSpPr txBox="1"/>
          <p:nvPr/>
        </p:nvSpPr>
        <p:spPr>
          <a:xfrm>
            <a:off x="1793875" y="5257800"/>
            <a:ext cx="3448050" cy="369332"/>
          </a:xfrm>
          <a:prstGeom prst="rect">
            <a:avLst/>
          </a:prstGeom>
          <a:noFill/>
        </p:spPr>
        <p:txBody>
          <a:bodyPr wrap="square" rtlCol="0">
            <a:spAutoFit/>
          </a:bodyPr>
          <a:lstStyle/>
          <a:p>
            <a:r>
              <a:rPr lang="it-IT" dirty="0"/>
              <a:t>Then from (10) and (12):</a:t>
            </a:r>
            <a:endParaRPr lang="it-IT" u="sng" dirty="0"/>
          </a:p>
        </p:txBody>
      </p:sp>
      <p:graphicFrame>
        <p:nvGraphicFramePr>
          <p:cNvPr id="23" name="Object 22"/>
          <p:cNvGraphicFramePr>
            <a:graphicFrameLocks noChangeAspect="1"/>
          </p:cNvGraphicFramePr>
          <p:nvPr>
            <p:extLst/>
          </p:nvPr>
        </p:nvGraphicFramePr>
        <p:xfrm>
          <a:off x="1879600" y="5638801"/>
          <a:ext cx="3200400" cy="903287"/>
        </p:xfrm>
        <a:graphic>
          <a:graphicData uri="http://schemas.openxmlformats.org/presentationml/2006/ole">
            <mc:AlternateContent xmlns:mc="http://schemas.openxmlformats.org/markup-compatibility/2006">
              <mc:Choice xmlns:v="urn:schemas-microsoft-com:vml" Requires="v">
                <p:oleObj spid="_x0000_s6151" name="Equation" r:id="rId14" imgW="1333440" imgH="380880" progId="Equation.3">
                  <p:embed/>
                </p:oleObj>
              </mc:Choice>
              <mc:Fallback>
                <p:oleObj name="Equation" r:id="rId14" imgW="1333440" imgH="380880" progId="Equation.3">
                  <p:embed/>
                  <p:pic>
                    <p:nvPicPr>
                      <p:cNvPr id="23" name="Object 22"/>
                      <p:cNvPicPr>
                        <a:picLocks noChangeAspect="1" noChangeArrowheads="1"/>
                      </p:cNvPicPr>
                      <p:nvPr/>
                    </p:nvPicPr>
                    <p:blipFill>
                      <a:blip r:embed="rId15"/>
                      <a:srcRect/>
                      <a:stretch>
                        <a:fillRect/>
                      </a:stretch>
                    </p:blipFill>
                    <p:spPr bwMode="auto">
                      <a:xfrm>
                        <a:off x="1879600" y="5638801"/>
                        <a:ext cx="3200400" cy="903287"/>
                      </a:xfrm>
                      <a:prstGeom prst="rect">
                        <a:avLst/>
                      </a:prstGeom>
                      <a:noFill/>
                      <a:ln>
                        <a:noFill/>
                      </a:ln>
                    </p:spPr>
                  </p:pic>
                </p:oleObj>
              </mc:Fallback>
            </mc:AlternateContent>
          </a:graphicData>
        </a:graphic>
      </p:graphicFrame>
      <p:sp>
        <p:nvSpPr>
          <p:cNvPr id="24" name="TextBox 23"/>
          <p:cNvSpPr txBox="1"/>
          <p:nvPr/>
        </p:nvSpPr>
        <p:spPr>
          <a:xfrm>
            <a:off x="5124450" y="5943600"/>
            <a:ext cx="647700" cy="369332"/>
          </a:xfrm>
          <a:prstGeom prst="rect">
            <a:avLst/>
          </a:prstGeom>
          <a:noFill/>
        </p:spPr>
        <p:txBody>
          <a:bodyPr wrap="square" rtlCol="0">
            <a:spAutoFit/>
          </a:bodyPr>
          <a:lstStyle/>
          <a:p>
            <a:r>
              <a:rPr lang="it-IT" dirty="0"/>
              <a:t>(13)</a:t>
            </a:r>
          </a:p>
        </p:txBody>
      </p:sp>
      <p:graphicFrame>
        <p:nvGraphicFramePr>
          <p:cNvPr id="25" name="Object 24"/>
          <p:cNvGraphicFramePr>
            <a:graphicFrameLocks noChangeAspect="1"/>
          </p:cNvGraphicFramePr>
          <p:nvPr>
            <p:extLst/>
          </p:nvPr>
        </p:nvGraphicFramePr>
        <p:xfrm>
          <a:off x="6236494" y="4810363"/>
          <a:ext cx="3478212" cy="1633538"/>
        </p:xfrm>
        <a:graphic>
          <a:graphicData uri="http://schemas.openxmlformats.org/presentationml/2006/ole">
            <mc:AlternateContent xmlns:mc="http://schemas.openxmlformats.org/markup-compatibility/2006">
              <mc:Choice xmlns:v="urn:schemas-microsoft-com:vml" Requires="v">
                <p:oleObj spid="_x0000_s6152" name="Equation" r:id="rId16" imgW="1587240" imgH="749160" progId="Equation.3">
                  <p:embed/>
                </p:oleObj>
              </mc:Choice>
              <mc:Fallback>
                <p:oleObj name="Equation" r:id="rId16" imgW="1587240" imgH="749160" progId="Equation.3">
                  <p:embed/>
                  <p:pic>
                    <p:nvPicPr>
                      <p:cNvPr id="25" name="Object 24"/>
                      <p:cNvPicPr>
                        <a:picLocks noChangeAspect="1" noChangeArrowheads="1"/>
                      </p:cNvPicPr>
                      <p:nvPr/>
                    </p:nvPicPr>
                    <p:blipFill>
                      <a:blip r:embed="rId17"/>
                      <a:srcRect/>
                      <a:stretch>
                        <a:fillRect/>
                      </a:stretch>
                    </p:blipFill>
                    <p:spPr bwMode="auto">
                      <a:xfrm>
                        <a:off x="6236494" y="4810363"/>
                        <a:ext cx="3478212" cy="1633538"/>
                      </a:xfrm>
                      <a:prstGeom prst="rect">
                        <a:avLst/>
                      </a:prstGeom>
                      <a:noFill/>
                      <a:ln>
                        <a:solidFill>
                          <a:srgbClr val="FF0000"/>
                        </a:solidFill>
                      </a:ln>
                    </p:spPr>
                  </p:pic>
                </p:oleObj>
              </mc:Fallback>
            </mc:AlternateContent>
          </a:graphicData>
        </a:graphic>
      </p:graphicFrame>
      <p:sp>
        <p:nvSpPr>
          <p:cNvPr id="26" name="TextBox 25"/>
          <p:cNvSpPr txBox="1"/>
          <p:nvPr/>
        </p:nvSpPr>
        <p:spPr>
          <a:xfrm>
            <a:off x="9886950" y="5468898"/>
            <a:ext cx="647700" cy="369332"/>
          </a:xfrm>
          <a:prstGeom prst="rect">
            <a:avLst/>
          </a:prstGeom>
          <a:noFill/>
        </p:spPr>
        <p:txBody>
          <a:bodyPr wrap="square" rtlCol="0">
            <a:spAutoFit/>
          </a:bodyPr>
          <a:lstStyle/>
          <a:p>
            <a:r>
              <a:rPr lang="it-IT" dirty="0"/>
              <a:t>(14)</a:t>
            </a:r>
          </a:p>
        </p:txBody>
      </p:sp>
      <p:cxnSp>
        <p:nvCxnSpPr>
          <p:cNvPr id="10" name="Straight Arrow Connector 9"/>
          <p:cNvCxnSpPr/>
          <p:nvPr/>
        </p:nvCxnSpPr>
        <p:spPr>
          <a:xfrm flipV="1">
            <a:off x="5448300" y="5627132"/>
            <a:ext cx="596900" cy="2110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7086600" y="3669268"/>
            <a:ext cx="0" cy="9672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27" name="Picture 26"/>
          <p:cNvPicPr>
            <a:picLocks noChangeAspect="1"/>
          </p:cNvPicPr>
          <p:nvPr/>
        </p:nvPicPr>
        <p:blipFill rotWithShape="1">
          <a:blip r:embed="rId18" cstate="print">
            <a:extLst>
              <a:ext uri="{28A0092B-C50C-407E-A947-70E740481C1C}">
                <a14:useLocalDpi xmlns:a14="http://schemas.microsoft.com/office/drawing/2010/main" val="0"/>
              </a:ext>
            </a:extLst>
          </a:blip>
          <a:srcRect t="17268"/>
          <a:stretch/>
        </p:blipFill>
        <p:spPr>
          <a:xfrm>
            <a:off x="1524000" y="6449964"/>
            <a:ext cx="1621536" cy="408037"/>
          </a:xfrm>
          <a:prstGeom prst="rect">
            <a:avLst/>
          </a:prstGeom>
        </p:spPr>
      </p:pic>
    </p:spTree>
    <p:extLst>
      <p:ext uri="{BB962C8B-B14F-4D97-AF65-F5344CB8AC3E}">
        <p14:creationId xmlns:p14="http://schemas.microsoft.com/office/powerpoint/2010/main" val="2682635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graphicFrame>
        <p:nvGraphicFramePr>
          <p:cNvPr id="5" name="Object 4"/>
          <p:cNvGraphicFramePr>
            <a:graphicFrameLocks noChangeAspect="1"/>
          </p:cNvGraphicFramePr>
          <p:nvPr>
            <p:extLst/>
          </p:nvPr>
        </p:nvGraphicFramePr>
        <p:xfrm>
          <a:off x="2546351" y="2835057"/>
          <a:ext cx="489615" cy="444500"/>
        </p:xfrm>
        <a:graphic>
          <a:graphicData uri="http://schemas.openxmlformats.org/presentationml/2006/ole">
            <mc:AlternateContent xmlns:mc="http://schemas.openxmlformats.org/markup-compatibility/2006">
              <mc:Choice xmlns:v="urn:schemas-microsoft-com:vml" Requires="v">
                <p:oleObj spid="_x0000_s7170" name="Equation" r:id="rId3" imgW="114120" imgH="164880" progId="Equation.3">
                  <p:embed/>
                </p:oleObj>
              </mc:Choice>
              <mc:Fallback>
                <p:oleObj name="Equation" r:id="rId3" imgW="114120" imgH="164880" progId="Equation.3">
                  <p:embed/>
                  <p:pic>
                    <p:nvPicPr>
                      <p:cNvPr id="5" name="Object 4"/>
                      <p:cNvPicPr>
                        <a:picLocks noChangeAspect="1" noChangeArrowheads="1"/>
                      </p:cNvPicPr>
                      <p:nvPr/>
                    </p:nvPicPr>
                    <p:blipFill>
                      <a:blip r:embed="rId4"/>
                      <a:srcRect/>
                      <a:stretch>
                        <a:fillRect/>
                      </a:stretch>
                    </p:blipFill>
                    <p:spPr bwMode="auto">
                      <a:xfrm>
                        <a:off x="2546351" y="2835057"/>
                        <a:ext cx="489615" cy="444500"/>
                      </a:xfrm>
                      <a:prstGeom prst="rect">
                        <a:avLst/>
                      </a:prstGeom>
                      <a:noFill/>
                      <a:ln>
                        <a:noFill/>
                      </a:ln>
                    </p:spPr>
                  </p:pic>
                </p:oleObj>
              </mc:Fallback>
            </mc:AlternateContent>
          </a:graphicData>
        </a:graphic>
      </p:graphicFrame>
      <p:sp>
        <p:nvSpPr>
          <p:cNvPr id="6" name="TextBox 5"/>
          <p:cNvSpPr txBox="1"/>
          <p:nvPr/>
        </p:nvSpPr>
        <p:spPr>
          <a:xfrm>
            <a:off x="3009900" y="2819400"/>
            <a:ext cx="5905500" cy="369332"/>
          </a:xfrm>
          <a:prstGeom prst="rect">
            <a:avLst/>
          </a:prstGeom>
          <a:noFill/>
        </p:spPr>
        <p:txBody>
          <a:bodyPr wrap="square" rtlCol="0">
            <a:spAutoFit/>
          </a:bodyPr>
          <a:lstStyle/>
          <a:p>
            <a:r>
              <a:rPr lang="it-IT" dirty="0"/>
              <a:t>Number of </a:t>
            </a:r>
            <a:r>
              <a:rPr lang="it-IT" u="sng" dirty="0"/>
              <a:t>parallel branches per phase</a:t>
            </a:r>
          </a:p>
        </p:txBody>
      </p:sp>
      <p:graphicFrame>
        <p:nvGraphicFramePr>
          <p:cNvPr id="7" name="Object 6"/>
          <p:cNvGraphicFramePr>
            <a:graphicFrameLocks noChangeAspect="1"/>
          </p:cNvGraphicFramePr>
          <p:nvPr>
            <p:extLst/>
          </p:nvPr>
        </p:nvGraphicFramePr>
        <p:xfrm>
          <a:off x="2314575" y="5218113"/>
          <a:ext cx="730250" cy="844550"/>
        </p:xfrm>
        <a:graphic>
          <a:graphicData uri="http://schemas.openxmlformats.org/presentationml/2006/ole">
            <mc:AlternateContent xmlns:mc="http://schemas.openxmlformats.org/markup-compatibility/2006">
              <mc:Choice xmlns:v="urn:schemas-microsoft-com:vml" Requires="v">
                <p:oleObj spid="_x0000_s7171" name="Equation" r:id="rId5" imgW="304560" imgH="355320" progId="Equation.3">
                  <p:embed/>
                </p:oleObj>
              </mc:Choice>
              <mc:Fallback>
                <p:oleObj name="Equation" r:id="rId5" imgW="304560" imgH="355320" progId="Equation.3">
                  <p:embed/>
                  <p:pic>
                    <p:nvPicPr>
                      <p:cNvPr id="7" name="Object 6"/>
                      <p:cNvPicPr>
                        <a:picLocks noChangeAspect="1" noChangeArrowheads="1"/>
                      </p:cNvPicPr>
                      <p:nvPr/>
                    </p:nvPicPr>
                    <p:blipFill>
                      <a:blip r:embed="rId6"/>
                      <a:srcRect/>
                      <a:stretch>
                        <a:fillRect/>
                      </a:stretch>
                    </p:blipFill>
                    <p:spPr bwMode="auto">
                      <a:xfrm>
                        <a:off x="2314575" y="5218113"/>
                        <a:ext cx="730250" cy="844550"/>
                      </a:xfrm>
                      <a:prstGeom prst="rect">
                        <a:avLst/>
                      </a:prstGeom>
                      <a:noFill/>
                      <a:ln>
                        <a:noFill/>
                      </a:ln>
                    </p:spPr>
                  </p:pic>
                </p:oleObj>
              </mc:Fallback>
            </mc:AlternateContent>
          </a:graphicData>
        </a:graphic>
      </p:graphicFrame>
      <p:sp>
        <p:nvSpPr>
          <p:cNvPr id="8" name="TextBox 7"/>
          <p:cNvSpPr txBox="1"/>
          <p:nvPr/>
        </p:nvSpPr>
        <p:spPr>
          <a:xfrm>
            <a:off x="4572000" y="5218332"/>
            <a:ext cx="2933700" cy="646331"/>
          </a:xfrm>
          <a:prstGeom prst="rect">
            <a:avLst/>
          </a:prstGeom>
          <a:noFill/>
        </p:spPr>
        <p:txBody>
          <a:bodyPr wrap="square" rtlCol="0">
            <a:spAutoFit/>
          </a:bodyPr>
          <a:lstStyle/>
          <a:p>
            <a:r>
              <a:rPr lang="it-IT" dirty="0"/>
              <a:t>Number of </a:t>
            </a:r>
            <a:r>
              <a:rPr lang="it-IT" u="sng" dirty="0"/>
              <a:t>series connected coils per phase</a:t>
            </a:r>
          </a:p>
        </p:txBody>
      </p:sp>
      <p:sp>
        <p:nvSpPr>
          <p:cNvPr id="9" name="TextBox 8"/>
          <p:cNvSpPr txBox="1"/>
          <p:nvPr/>
        </p:nvSpPr>
        <p:spPr>
          <a:xfrm>
            <a:off x="1778000" y="152400"/>
            <a:ext cx="8331200" cy="923330"/>
          </a:xfrm>
          <a:prstGeom prst="rect">
            <a:avLst/>
          </a:prstGeom>
          <a:noFill/>
        </p:spPr>
        <p:txBody>
          <a:bodyPr wrap="square" rtlCol="0">
            <a:spAutoFit/>
          </a:bodyPr>
          <a:lstStyle/>
          <a:p>
            <a:r>
              <a:rPr lang="it-IT" dirty="0"/>
              <a:t>Considering the flux linkage reduction effect due to coil pitch and distribution, the maximum flux linkage of the 2</a:t>
            </a:r>
            <a:r>
              <a:rPr lang="it-IT" i="1" dirty="0"/>
              <a:t>q</a:t>
            </a:r>
            <a:r>
              <a:rPr lang="it-IT" dirty="0"/>
              <a:t> coils per pole per phase is obtained from (6) by applying the pitch and distribution factors:</a:t>
            </a:r>
            <a:endParaRPr lang="it-IT" u="sng" dirty="0"/>
          </a:p>
        </p:txBody>
      </p:sp>
      <p:graphicFrame>
        <p:nvGraphicFramePr>
          <p:cNvPr id="10" name="Object 9"/>
          <p:cNvGraphicFramePr>
            <a:graphicFrameLocks noChangeAspect="1"/>
          </p:cNvGraphicFramePr>
          <p:nvPr>
            <p:extLst/>
          </p:nvPr>
        </p:nvGraphicFramePr>
        <p:xfrm>
          <a:off x="2057401" y="1230790"/>
          <a:ext cx="2665413" cy="473075"/>
        </p:xfrm>
        <a:graphic>
          <a:graphicData uri="http://schemas.openxmlformats.org/presentationml/2006/ole">
            <mc:AlternateContent xmlns:mc="http://schemas.openxmlformats.org/markup-compatibility/2006">
              <mc:Choice xmlns:v="urn:schemas-microsoft-com:vml" Requires="v">
                <p:oleObj spid="_x0000_s7172" name="Equation" r:id="rId7" imgW="1206360" imgH="215640" progId="Equation.3">
                  <p:embed/>
                </p:oleObj>
              </mc:Choice>
              <mc:Fallback>
                <p:oleObj name="Equation" r:id="rId7" imgW="1206360" imgH="215640" progId="Equation.3">
                  <p:embed/>
                  <p:pic>
                    <p:nvPicPr>
                      <p:cNvPr id="10" name="Object 9"/>
                      <p:cNvPicPr>
                        <a:picLocks noChangeAspect="1" noChangeArrowheads="1"/>
                      </p:cNvPicPr>
                      <p:nvPr/>
                    </p:nvPicPr>
                    <p:blipFill>
                      <a:blip r:embed="rId8"/>
                      <a:srcRect/>
                      <a:stretch>
                        <a:fillRect/>
                      </a:stretch>
                    </p:blipFill>
                    <p:spPr bwMode="auto">
                      <a:xfrm>
                        <a:off x="2057401" y="1230790"/>
                        <a:ext cx="2665413" cy="473075"/>
                      </a:xfrm>
                      <a:prstGeom prst="rect">
                        <a:avLst/>
                      </a:prstGeom>
                      <a:noFill/>
                      <a:ln>
                        <a:noFill/>
                      </a:ln>
                    </p:spPr>
                  </p:pic>
                </p:oleObj>
              </mc:Fallback>
            </mc:AlternateContent>
          </a:graphicData>
        </a:graphic>
      </p:graphicFrame>
      <p:sp>
        <p:nvSpPr>
          <p:cNvPr id="11" name="TextBox 10"/>
          <p:cNvSpPr txBox="1"/>
          <p:nvPr/>
        </p:nvSpPr>
        <p:spPr>
          <a:xfrm>
            <a:off x="6858000" y="1334532"/>
            <a:ext cx="647700" cy="369332"/>
          </a:xfrm>
          <a:prstGeom prst="rect">
            <a:avLst/>
          </a:prstGeom>
          <a:noFill/>
        </p:spPr>
        <p:txBody>
          <a:bodyPr wrap="square" rtlCol="0">
            <a:spAutoFit/>
          </a:bodyPr>
          <a:lstStyle/>
          <a:p>
            <a:r>
              <a:rPr lang="it-IT" dirty="0"/>
              <a:t>(16)</a:t>
            </a:r>
          </a:p>
        </p:txBody>
      </p:sp>
      <p:sp>
        <p:nvSpPr>
          <p:cNvPr id="12" name="TextBox 11"/>
          <p:cNvSpPr txBox="1"/>
          <p:nvPr/>
        </p:nvSpPr>
        <p:spPr>
          <a:xfrm>
            <a:off x="1790700" y="2362200"/>
            <a:ext cx="8331200" cy="369332"/>
          </a:xfrm>
          <a:prstGeom prst="rect">
            <a:avLst/>
          </a:prstGeom>
          <a:noFill/>
        </p:spPr>
        <p:txBody>
          <a:bodyPr wrap="square" rtlCol="0">
            <a:spAutoFit/>
          </a:bodyPr>
          <a:lstStyle/>
          <a:p>
            <a:r>
              <a:rPr lang="it-IT" dirty="0"/>
              <a:t>Now, let us suppose that each phase has </a:t>
            </a:r>
            <a:r>
              <a:rPr lang="it-IT" i="1" u="sng" dirty="0"/>
              <a:t>b</a:t>
            </a:r>
            <a:r>
              <a:rPr lang="it-IT" u="sng" dirty="0"/>
              <a:t> parallel branches</a:t>
            </a:r>
            <a:r>
              <a:rPr lang="it-IT" dirty="0"/>
              <a:t>.</a:t>
            </a:r>
            <a:endParaRPr lang="it-IT" u="sng" dirty="0"/>
          </a:p>
        </p:txBody>
      </p:sp>
      <p:sp>
        <p:nvSpPr>
          <p:cNvPr id="13" name="TextBox 12"/>
          <p:cNvSpPr txBox="1"/>
          <p:nvPr/>
        </p:nvSpPr>
        <p:spPr>
          <a:xfrm>
            <a:off x="1676400" y="3352800"/>
            <a:ext cx="8331200" cy="369332"/>
          </a:xfrm>
          <a:prstGeom prst="rect">
            <a:avLst/>
          </a:prstGeom>
          <a:noFill/>
        </p:spPr>
        <p:txBody>
          <a:bodyPr wrap="square" rtlCol="0">
            <a:spAutoFit/>
          </a:bodyPr>
          <a:lstStyle/>
          <a:p>
            <a:r>
              <a:rPr lang="it-IT" dirty="0"/>
              <a:t>So the total maximum flux linkage per phase will be:</a:t>
            </a:r>
            <a:endParaRPr lang="it-IT" u="sng" dirty="0"/>
          </a:p>
        </p:txBody>
      </p:sp>
      <p:graphicFrame>
        <p:nvGraphicFramePr>
          <p:cNvPr id="14" name="Object 13"/>
          <p:cNvGraphicFramePr>
            <a:graphicFrameLocks noChangeAspect="1"/>
          </p:cNvGraphicFramePr>
          <p:nvPr>
            <p:extLst/>
          </p:nvPr>
        </p:nvGraphicFramePr>
        <p:xfrm>
          <a:off x="2732088" y="3722688"/>
          <a:ext cx="3814762" cy="779462"/>
        </p:xfrm>
        <a:graphic>
          <a:graphicData uri="http://schemas.openxmlformats.org/presentationml/2006/ole">
            <mc:AlternateContent xmlns:mc="http://schemas.openxmlformats.org/markup-compatibility/2006">
              <mc:Choice xmlns:v="urn:schemas-microsoft-com:vml" Requires="v">
                <p:oleObj spid="_x0000_s7173" name="Equation" r:id="rId9" imgW="1726920" imgH="355320" progId="Equation.3">
                  <p:embed/>
                </p:oleObj>
              </mc:Choice>
              <mc:Fallback>
                <p:oleObj name="Equation" r:id="rId9" imgW="1726920" imgH="355320" progId="Equation.3">
                  <p:embed/>
                  <p:pic>
                    <p:nvPicPr>
                      <p:cNvPr id="14" name="Object 13"/>
                      <p:cNvPicPr>
                        <a:picLocks noChangeAspect="1" noChangeArrowheads="1"/>
                      </p:cNvPicPr>
                      <p:nvPr/>
                    </p:nvPicPr>
                    <p:blipFill>
                      <a:blip r:embed="rId10"/>
                      <a:srcRect/>
                      <a:stretch>
                        <a:fillRect/>
                      </a:stretch>
                    </p:blipFill>
                    <p:spPr bwMode="auto">
                      <a:xfrm>
                        <a:off x="2732088" y="3722688"/>
                        <a:ext cx="3814762" cy="779462"/>
                      </a:xfrm>
                      <a:prstGeom prst="rect">
                        <a:avLst/>
                      </a:prstGeom>
                      <a:noFill/>
                      <a:ln>
                        <a:noFill/>
                      </a:ln>
                    </p:spPr>
                  </p:pic>
                </p:oleObj>
              </mc:Fallback>
            </mc:AlternateContent>
          </a:graphicData>
        </a:graphic>
      </p:graphicFrame>
      <p:sp>
        <p:nvSpPr>
          <p:cNvPr id="15" name="TextBox 14"/>
          <p:cNvSpPr txBox="1"/>
          <p:nvPr/>
        </p:nvSpPr>
        <p:spPr>
          <a:xfrm>
            <a:off x="7886700" y="3862864"/>
            <a:ext cx="647700" cy="369332"/>
          </a:xfrm>
          <a:prstGeom prst="rect">
            <a:avLst/>
          </a:prstGeom>
          <a:noFill/>
        </p:spPr>
        <p:txBody>
          <a:bodyPr wrap="square" rtlCol="0">
            <a:spAutoFit/>
          </a:bodyPr>
          <a:lstStyle/>
          <a:p>
            <a:r>
              <a:rPr lang="it-IT" dirty="0"/>
              <a:t>(17)</a:t>
            </a:r>
          </a:p>
        </p:txBody>
      </p:sp>
      <p:sp>
        <p:nvSpPr>
          <p:cNvPr id="16" name="TextBox 15"/>
          <p:cNvSpPr txBox="1"/>
          <p:nvPr/>
        </p:nvSpPr>
        <p:spPr>
          <a:xfrm>
            <a:off x="1676400" y="4572001"/>
            <a:ext cx="8331200" cy="646331"/>
          </a:xfrm>
          <a:prstGeom prst="rect">
            <a:avLst/>
          </a:prstGeom>
          <a:noFill/>
        </p:spPr>
        <p:txBody>
          <a:bodyPr wrap="square" rtlCol="0">
            <a:spAutoFit/>
          </a:bodyPr>
          <a:lstStyle/>
          <a:p>
            <a:r>
              <a:rPr lang="it-IT" dirty="0"/>
              <a:t>However, we can observe that the factor 2</a:t>
            </a:r>
            <a:r>
              <a:rPr lang="it-IT" i="1" dirty="0"/>
              <a:t>pq</a:t>
            </a:r>
            <a:r>
              <a:rPr lang="it-IT" dirty="0"/>
              <a:t>/</a:t>
            </a:r>
            <a:r>
              <a:rPr lang="it-IT" i="1" dirty="0"/>
              <a:t>b</a:t>
            </a:r>
            <a:r>
              <a:rPr lang="it-IT" dirty="0"/>
              <a:t> is the number of series-connected coils per phase; in fact: </a:t>
            </a:r>
            <a:endParaRPr lang="it-IT" u="sng" dirty="0"/>
          </a:p>
        </p:txBody>
      </p:sp>
      <p:sp>
        <p:nvSpPr>
          <p:cNvPr id="17" name="TextBox 16"/>
          <p:cNvSpPr txBox="1"/>
          <p:nvPr/>
        </p:nvSpPr>
        <p:spPr>
          <a:xfrm>
            <a:off x="8001000" y="5495330"/>
            <a:ext cx="647700" cy="369332"/>
          </a:xfrm>
          <a:prstGeom prst="rect">
            <a:avLst/>
          </a:prstGeom>
          <a:noFill/>
        </p:spPr>
        <p:txBody>
          <a:bodyPr wrap="square" rtlCol="0">
            <a:spAutoFit/>
          </a:bodyPr>
          <a:lstStyle/>
          <a:p>
            <a:r>
              <a:rPr lang="it-IT" dirty="0"/>
              <a:t>(18)</a:t>
            </a:r>
          </a:p>
        </p:txBody>
      </p:sp>
      <p:sp>
        <p:nvSpPr>
          <p:cNvPr id="18" name="TextBox 17"/>
          <p:cNvSpPr txBox="1"/>
          <p:nvPr/>
        </p:nvSpPr>
        <p:spPr>
          <a:xfrm>
            <a:off x="4279900" y="1766690"/>
            <a:ext cx="5156200" cy="369332"/>
          </a:xfrm>
          <a:prstGeom prst="rect">
            <a:avLst/>
          </a:prstGeom>
          <a:noFill/>
        </p:spPr>
        <p:txBody>
          <a:bodyPr wrap="square" rtlCol="0">
            <a:spAutoFit/>
          </a:bodyPr>
          <a:lstStyle/>
          <a:p>
            <a:r>
              <a:rPr lang="it-IT" dirty="0"/>
              <a:t>Number of series-connected coils per pole per phase</a:t>
            </a:r>
            <a:endParaRPr lang="it-IT" u="sng" dirty="0"/>
          </a:p>
        </p:txBody>
      </p:sp>
      <p:cxnSp>
        <p:nvCxnSpPr>
          <p:cNvPr id="20" name="Straight Connector 19"/>
          <p:cNvCxnSpPr>
            <a:stCxn id="18" idx="1"/>
          </p:cNvCxnSpPr>
          <p:nvPr/>
        </p:nvCxnSpPr>
        <p:spPr>
          <a:xfrm flipH="1">
            <a:off x="3962400" y="1951356"/>
            <a:ext cx="3175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949700" y="1703864"/>
            <a:ext cx="0" cy="259002"/>
          </a:xfrm>
          <a:prstGeom prst="line">
            <a:avLst/>
          </a:prstGeom>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997200" y="6139934"/>
            <a:ext cx="5156200" cy="369332"/>
          </a:xfrm>
          <a:prstGeom prst="rect">
            <a:avLst/>
          </a:prstGeom>
          <a:noFill/>
        </p:spPr>
        <p:txBody>
          <a:bodyPr wrap="square" rtlCol="0">
            <a:spAutoFit/>
          </a:bodyPr>
          <a:lstStyle/>
          <a:p>
            <a:r>
              <a:rPr lang="it-IT" dirty="0"/>
              <a:t>Number of series-connected coils per pole per phase</a:t>
            </a:r>
            <a:endParaRPr lang="it-IT" u="sng" dirty="0"/>
          </a:p>
        </p:txBody>
      </p:sp>
      <p:cxnSp>
        <p:nvCxnSpPr>
          <p:cNvPr id="27" name="Straight Connector 26"/>
          <p:cNvCxnSpPr>
            <a:stCxn id="26" idx="1"/>
          </p:cNvCxnSpPr>
          <p:nvPr/>
        </p:nvCxnSpPr>
        <p:spPr>
          <a:xfrm flipH="1">
            <a:off x="2438400" y="6324600"/>
            <a:ext cx="558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438400" y="5864662"/>
            <a:ext cx="0" cy="459938"/>
          </a:xfrm>
          <a:prstGeom prst="line">
            <a:avLst/>
          </a:prstGeom>
        </p:spPr>
        <p:style>
          <a:lnRef idx="1">
            <a:schemeClr val="accent1"/>
          </a:lnRef>
          <a:fillRef idx="0">
            <a:schemeClr val="accent1"/>
          </a:fillRef>
          <a:effectRef idx="0">
            <a:schemeClr val="accent1"/>
          </a:effectRef>
          <a:fontRef idx="minor">
            <a:schemeClr val="tx1"/>
          </a:fontRef>
        </p:style>
      </p:cxnSp>
      <p:pic>
        <p:nvPicPr>
          <p:cNvPr id="29" name="Picture 28"/>
          <p:cNvPicPr>
            <a:picLocks noChangeAspect="1"/>
          </p:cNvPicPr>
          <p:nvPr/>
        </p:nvPicPr>
        <p:blipFill rotWithShape="1">
          <a:blip r:embed="rId11" cstate="print">
            <a:extLst>
              <a:ext uri="{28A0092B-C50C-407E-A947-70E740481C1C}">
                <a14:useLocalDpi xmlns:a14="http://schemas.microsoft.com/office/drawing/2010/main" val="0"/>
              </a:ext>
            </a:extLst>
          </a:blip>
          <a:srcRect t="17268"/>
          <a:stretch/>
        </p:blipFill>
        <p:spPr>
          <a:xfrm>
            <a:off x="1524000" y="6449964"/>
            <a:ext cx="1621536" cy="408037"/>
          </a:xfrm>
          <a:prstGeom prst="rect">
            <a:avLst/>
          </a:prstGeom>
        </p:spPr>
      </p:pic>
    </p:spTree>
    <p:extLst>
      <p:ext uri="{BB962C8B-B14F-4D97-AF65-F5344CB8AC3E}">
        <p14:creationId xmlns:p14="http://schemas.microsoft.com/office/powerpoint/2010/main" val="2091848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p:cNvPicPr>
            <a:picLocks noChangeAspect="1"/>
          </p:cNvPicPr>
          <p:nvPr/>
        </p:nvPicPr>
        <p:blipFill rotWithShape="1">
          <a:blip r:embed="rId3" cstate="print">
            <a:extLst>
              <a:ext uri="{28A0092B-C50C-407E-A947-70E740481C1C}">
                <a14:useLocalDpi xmlns:a14="http://schemas.microsoft.com/office/drawing/2010/main" val="0"/>
              </a:ext>
            </a:extLst>
          </a:blip>
          <a:srcRect t="17268"/>
          <a:stretch/>
        </p:blipFill>
        <p:spPr>
          <a:xfrm>
            <a:off x="1524000" y="6449964"/>
            <a:ext cx="1621536" cy="408037"/>
          </a:xfrm>
          <a:prstGeom prst="rect">
            <a:avLst/>
          </a:prstGeom>
        </p:spPr>
      </p:pic>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
        <p:nvSpPr>
          <p:cNvPr id="5" name="TextBox 4"/>
          <p:cNvSpPr txBox="1"/>
          <p:nvPr/>
        </p:nvSpPr>
        <p:spPr>
          <a:xfrm>
            <a:off x="1676400" y="152401"/>
            <a:ext cx="8331200" cy="646331"/>
          </a:xfrm>
          <a:prstGeom prst="rect">
            <a:avLst/>
          </a:prstGeom>
          <a:noFill/>
        </p:spPr>
        <p:txBody>
          <a:bodyPr wrap="square" rtlCol="0">
            <a:spAutoFit/>
          </a:bodyPr>
          <a:lstStyle/>
          <a:p>
            <a:r>
              <a:rPr lang="it-IT" dirty="0"/>
              <a:t>Therefore, considering that each coil includes </a:t>
            </a:r>
            <a:r>
              <a:rPr lang="it-IT" i="1" dirty="0"/>
              <a:t>N</a:t>
            </a:r>
            <a:r>
              <a:rPr lang="it-IT" i="1" baseline="-25000" dirty="0"/>
              <a:t>tc</a:t>
            </a:r>
            <a:r>
              <a:rPr lang="it-IT" dirty="0"/>
              <a:t> series-connected turns, the total</a:t>
            </a:r>
            <a:r>
              <a:rPr lang="it-IT" u="sng" dirty="0"/>
              <a:t> number of series-connected turns per phase</a:t>
            </a:r>
            <a:r>
              <a:rPr lang="it-IT" dirty="0"/>
              <a:t> will be: </a:t>
            </a:r>
            <a:endParaRPr lang="it-IT" u="sng" dirty="0"/>
          </a:p>
        </p:txBody>
      </p:sp>
      <p:graphicFrame>
        <p:nvGraphicFramePr>
          <p:cNvPr id="6" name="Object 5"/>
          <p:cNvGraphicFramePr>
            <a:graphicFrameLocks noChangeAspect="1"/>
          </p:cNvGraphicFramePr>
          <p:nvPr>
            <p:extLst/>
          </p:nvPr>
        </p:nvGraphicFramePr>
        <p:xfrm>
          <a:off x="1752601" y="914401"/>
          <a:ext cx="1711325" cy="779463"/>
        </p:xfrm>
        <a:graphic>
          <a:graphicData uri="http://schemas.openxmlformats.org/presentationml/2006/ole">
            <mc:AlternateContent xmlns:mc="http://schemas.openxmlformats.org/markup-compatibility/2006">
              <mc:Choice xmlns:v="urn:schemas-microsoft-com:vml" Requires="v">
                <p:oleObj spid="_x0000_s8194" name="Equation" r:id="rId4" imgW="774360" imgH="355320" progId="Equation.3">
                  <p:embed/>
                </p:oleObj>
              </mc:Choice>
              <mc:Fallback>
                <p:oleObj name="Equation" r:id="rId4" imgW="774360" imgH="355320" progId="Equation.3">
                  <p:embed/>
                  <p:pic>
                    <p:nvPicPr>
                      <p:cNvPr id="6" name="Object 5"/>
                      <p:cNvPicPr>
                        <a:picLocks noChangeAspect="1" noChangeArrowheads="1"/>
                      </p:cNvPicPr>
                      <p:nvPr/>
                    </p:nvPicPr>
                    <p:blipFill>
                      <a:blip r:embed="rId5"/>
                      <a:srcRect/>
                      <a:stretch>
                        <a:fillRect/>
                      </a:stretch>
                    </p:blipFill>
                    <p:spPr bwMode="auto">
                      <a:xfrm>
                        <a:off x="1752601" y="914401"/>
                        <a:ext cx="1711325" cy="779463"/>
                      </a:xfrm>
                      <a:prstGeom prst="rect">
                        <a:avLst/>
                      </a:prstGeom>
                      <a:noFill/>
                      <a:ln>
                        <a:solidFill>
                          <a:srgbClr val="FF0000"/>
                        </a:solidFill>
                      </a:ln>
                    </p:spPr>
                  </p:pic>
                </p:oleObj>
              </mc:Fallback>
            </mc:AlternateContent>
          </a:graphicData>
        </a:graphic>
      </p:graphicFrame>
      <p:sp>
        <p:nvSpPr>
          <p:cNvPr id="7" name="Rectangle 6"/>
          <p:cNvSpPr/>
          <p:nvPr/>
        </p:nvSpPr>
        <p:spPr>
          <a:xfrm>
            <a:off x="5600240" y="1219200"/>
            <a:ext cx="4407360" cy="369332"/>
          </a:xfrm>
          <a:prstGeom prst="rect">
            <a:avLst/>
          </a:prstGeom>
        </p:spPr>
        <p:txBody>
          <a:bodyPr wrap="none">
            <a:spAutoFit/>
          </a:bodyPr>
          <a:lstStyle/>
          <a:p>
            <a:r>
              <a:rPr lang="it-IT" dirty="0">
                <a:solidFill>
                  <a:srgbClr val="FF0000"/>
                </a:solidFill>
              </a:rPr>
              <a:t>number of series-connected turns per phase </a:t>
            </a:r>
          </a:p>
        </p:txBody>
      </p:sp>
      <p:sp>
        <p:nvSpPr>
          <p:cNvPr id="8" name="TextBox 7"/>
          <p:cNvSpPr txBox="1"/>
          <p:nvPr/>
        </p:nvSpPr>
        <p:spPr>
          <a:xfrm>
            <a:off x="4114800" y="1219200"/>
            <a:ext cx="647700" cy="369332"/>
          </a:xfrm>
          <a:prstGeom prst="rect">
            <a:avLst/>
          </a:prstGeom>
          <a:noFill/>
        </p:spPr>
        <p:txBody>
          <a:bodyPr wrap="square" rtlCol="0">
            <a:spAutoFit/>
          </a:bodyPr>
          <a:lstStyle/>
          <a:p>
            <a:r>
              <a:rPr lang="it-IT" dirty="0"/>
              <a:t>(19)</a:t>
            </a:r>
          </a:p>
        </p:txBody>
      </p:sp>
      <p:sp>
        <p:nvSpPr>
          <p:cNvPr id="9" name="TextBox 8"/>
          <p:cNvSpPr txBox="1"/>
          <p:nvPr/>
        </p:nvSpPr>
        <p:spPr>
          <a:xfrm>
            <a:off x="1676400" y="1981200"/>
            <a:ext cx="8331200" cy="369332"/>
          </a:xfrm>
          <a:prstGeom prst="rect">
            <a:avLst/>
          </a:prstGeom>
          <a:noFill/>
        </p:spPr>
        <p:txBody>
          <a:bodyPr wrap="square" rtlCol="0">
            <a:spAutoFit/>
          </a:bodyPr>
          <a:lstStyle/>
          <a:p>
            <a:r>
              <a:rPr lang="it-IT" dirty="0"/>
              <a:t>So the total maximum flux linkage per pole can be written as:</a:t>
            </a:r>
            <a:endParaRPr lang="it-IT" u="sng" dirty="0"/>
          </a:p>
        </p:txBody>
      </p:sp>
      <p:graphicFrame>
        <p:nvGraphicFramePr>
          <p:cNvPr id="10" name="Object 9"/>
          <p:cNvGraphicFramePr>
            <a:graphicFrameLocks noChangeAspect="1"/>
          </p:cNvGraphicFramePr>
          <p:nvPr>
            <p:extLst/>
          </p:nvPr>
        </p:nvGraphicFramePr>
        <p:xfrm>
          <a:off x="1676400" y="2438400"/>
          <a:ext cx="3143250" cy="779462"/>
        </p:xfrm>
        <a:graphic>
          <a:graphicData uri="http://schemas.openxmlformats.org/presentationml/2006/ole">
            <mc:AlternateContent xmlns:mc="http://schemas.openxmlformats.org/markup-compatibility/2006">
              <mc:Choice xmlns:v="urn:schemas-microsoft-com:vml" Requires="v">
                <p:oleObj spid="_x0000_s8195" name="Equation" r:id="rId6" imgW="1422360" imgH="355320" progId="Equation.3">
                  <p:embed/>
                </p:oleObj>
              </mc:Choice>
              <mc:Fallback>
                <p:oleObj name="Equation" r:id="rId6" imgW="1422360" imgH="355320" progId="Equation.3">
                  <p:embed/>
                  <p:pic>
                    <p:nvPicPr>
                      <p:cNvPr id="10" name="Object 9"/>
                      <p:cNvPicPr>
                        <a:picLocks noChangeAspect="1" noChangeArrowheads="1"/>
                      </p:cNvPicPr>
                      <p:nvPr/>
                    </p:nvPicPr>
                    <p:blipFill>
                      <a:blip r:embed="rId7"/>
                      <a:srcRect/>
                      <a:stretch>
                        <a:fillRect/>
                      </a:stretch>
                    </p:blipFill>
                    <p:spPr bwMode="auto">
                      <a:xfrm>
                        <a:off x="1676400" y="2438400"/>
                        <a:ext cx="3143250"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TextBox 10"/>
          <p:cNvSpPr txBox="1"/>
          <p:nvPr/>
        </p:nvSpPr>
        <p:spPr>
          <a:xfrm>
            <a:off x="5518150" y="2743200"/>
            <a:ext cx="647700" cy="369332"/>
          </a:xfrm>
          <a:prstGeom prst="rect">
            <a:avLst/>
          </a:prstGeom>
          <a:noFill/>
        </p:spPr>
        <p:txBody>
          <a:bodyPr wrap="square" rtlCol="0">
            <a:spAutoFit/>
          </a:bodyPr>
          <a:lstStyle/>
          <a:p>
            <a:r>
              <a:rPr lang="it-IT" dirty="0"/>
              <a:t>(20)</a:t>
            </a:r>
          </a:p>
        </p:txBody>
      </p:sp>
      <p:sp>
        <p:nvSpPr>
          <p:cNvPr id="12" name="TextBox 11"/>
          <p:cNvSpPr txBox="1"/>
          <p:nvPr/>
        </p:nvSpPr>
        <p:spPr>
          <a:xfrm>
            <a:off x="1676400" y="3276601"/>
            <a:ext cx="8331200" cy="646331"/>
          </a:xfrm>
          <a:prstGeom prst="rect">
            <a:avLst/>
          </a:prstGeom>
          <a:noFill/>
        </p:spPr>
        <p:txBody>
          <a:bodyPr wrap="square" rtlCol="0">
            <a:spAutoFit/>
          </a:bodyPr>
          <a:lstStyle/>
          <a:p>
            <a:r>
              <a:rPr lang="it-IT" dirty="0"/>
              <a:t>where the product of the pitch and distribution factors is often defined as the </a:t>
            </a:r>
            <a:r>
              <a:rPr lang="it-IT" u="sng" dirty="0"/>
              <a:t>winding factor</a:t>
            </a:r>
            <a:r>
              <a:rPr lang="it-IT" dirty="0"/>
              <a:t>:</a:t>
            </a:r>
            <a:endParaRPr lang="it-IT" u="sng" dirty="0"/>
          </a:p>
        </p:txBody>
      </p:sp>
      <p:graphicFrame>
        <p:nvGraphicFramePr>
          <p:cNvPr id="13" name="Object 12"/>
          <p:cNvGraphicFramePr>
            <a:graphicFrameLocks noChangeAspect="1"/>
          </p:cNvGraphicFramePr>
          <p:nvPr>
            <p:extLst/>
          </p:nvPr>
        </p:nvGraphicFramePr>
        <p:xfrm>
          <a:off x="1828801" y="4038601"/>
          <a:ext cx="1262063" cy="473075"/>
        </p:xfrm>
        <a:graphic>
          <a:graphicData uri="http://schemas.openxmlformats.org/presentationml/2006/ole">
            <mc:AlternateContent xmlns:mc="http://schemas.openxmlformats.org/markup-compatibility/2006">
              <mc:Choice xmlns:v="urn:schemas-microsoft-com:vml" Requires="v">
                <p:oleObj spid="_x0000_s8196" name="Equation" r:id="rId8" imgW="571320" imgH="215640" progId="Equation.3">
                  <p:embed/>
                </p:oleObj>
              </mc:Choice>
              <mc:Fallback>
                <p:oleObj name="Equation" r:id="rId8" imgW="571320" imgH="215640" progId="Equation.3">
                  <p:embed/>
                  <p:pic>
                    <p:nvPicPr>
                      <p:cNvPr id="13" name="Object 12"/>
                      <p:cNvPicPr>
                        <a:picLocks noChangeAspect="1" noChangeArrowheads="1"/>
                      </p:cNvPicPr>
                      <p:nvPr/>
                    </p:nvPicPr>
                    <p:blipFill>
                      <a:blip r:embed="rId9"/>
                      <a:srcRect/>
                      <a:stretch>
                        <a:fillRect/>
                      </a:stretch>
                    </p:blipFill>
                    <p:spPr bwMode="auto">
                      <a:xfrm>
                        <a:off x="1828801" y="4038601"/>
                        <a:ext cx="1262063" cy="473075"/>
                      </a:xfrm>
                      <a:prstGeom prst="rect">
                        <a:avLst/>
                      </a:prstGeom>
                      <a:noFill/>
                      <a:ln>
                        <a:solidFill>
                          <a:srgbClr val="FF0000"/>
                        </a:solidFill>
                      </a:ln>
                    </p:spPr>
                  </p:pic>
                </p:oleObj>
              </mc:Fallback>
            </mc:AlternateContent>
          </a:graphicData>
        </a:graphic>
      </p:graphicFrame>
      <p:sp>
        <p:nvSpPr>
          <p:cNvPr id="14" name="Rectangle 13"/>
          <p:cNvSpPr/>
          <p:nvPr/>
        </p:nvSpPr>
        <p:spPr>
          <a:xfrm>
            <a:off x="3962171" y="4114800"/>
            <a:ext cx="1574149" cy="369332"/>
          </a:xfrm>
          <a:prstGeom prst="rect">
            <a:avLst/>
          </a:prstGeom>
        </p:spPr>
        <p:txBody>
          <a:bodyPr wrap="none">
            <a:spAutoFit/>
          </a:bodyPr>
          <a:lstStyle/>
          <a:p>
            <a:r>
              <a:rPr lang="it-IT" dirty="0">
                <a:solidFill>
                  <a:srgbClr val="FF0000"/>
                </a:solidFill>
              </a:rPr>
              <a:t>Winding factor</a:t>
            </a:r>
          </a:p>
        </p:txBody>
      </p:sp>
      <p:sp>
        <p:nvSpPr>
          <p:cNvPr id="15" name="TextBox 14"/>
          <p:cNvSpPr txBox="1"/>
          <p:nvPr/>
        </p:nvSpPr>
        <p:spPr>
          <a:xfrm>
            <a:off x="1651000" y="4648200"/>
            <a:ext cx="8331200" cy="369332"/>
          </a:xfrm>
          <a:prstGeom prst="rect">
            <a:avLst/>
          </a:prstGeom>
          <a:noFill/>
        </p:spPr>
        <p:txBody>
          <a:bodyPr wrap="square" rtlCol="0">
            <a:spAutoFit/>
          </a:bodyPr>
          <a:lstStyle/>
          <a:p>
            <a:r>
              <a:rPr lang="it-IT" dirty="0"/>
              <a:t>And the final expression for (20) becomes:</a:t>
            </a:r>
            <a:endParaRPr lang="it-IT" u="sng" dirty="0"/>
          </a:p>
        </p:txBody>
      </p:sp>
      <p:graphicFrame>
        <p:nvGraphicFramePr>
          <p:cNvPr id="16" name="Object 15"/>
          <p:cNvGraphicFramePr>
            <a:graphicFrameLocks noChangeAspect="1"/>
          </p:cNvGraphicFramePr>
          <p:nvPr>
            <p:extLst/>
          </p:nvPr>
        </p:nvGraphicFramePr>
        <p:xfrm>
          <a:off x="1828801" y="5181600"/>
          <a:ext cx="1571625" cy="417512"/>
        </p:xfrm>
        <a:graphic>
          <a:graphicData uri="http://schemas.openxmlformats.org/presentationml/2006/ole">
            <mc:AlternateContent xmlns:mc="http://schemas.openxmlformats.org/markup-compatibility/2006">
              <mc:Choice xmlns:v="urn:schemas-microsoft-com:vml" Requires="v">
                <p:oleObj spid="_x0000_s8197" name="Equation" r:id="rId10" imgW="711000" imgH="190440" progId="Equation.3">
                  <p:embed/>
                </p:oleObj>
              </mc:Choice>
              <mc:Fallback>
                <p:oleObj name="Equation" r:id="rId10" imgW="711000" imgH="190440" progId="Equation.3">
                  <p:embed/>
                  <p:pic>
                    <p:nvPicPr>
                      <p:cNvPr id="16" name="Object 15"/>
                      <p:cNvPicPr>
                        <a:picLocks noChangeAspect="1" noChangeArrowheads="1"/>
                      </p:cNvPicPr>
                      <p:nvPr/>
                    </p:nvPicPr>
                    <p:blipFill>
                      <a:blip r:embed="rId11"/>
                      <a:srcRect/>
                      <a:stretch>
                        <a:fillRect/>
                      </a:stretch>
                    </p:blipFill>
                    <p:spPr bwMode="auto">
                      <a:xfrm>
                        <a:off x="1828801" y="5181600"/>
                        <a:ext cx="1571625" cy="417512"/>
                      </a:xfrm>
                      <a:prstGeom prst="rect">
                        <a:avLst/>
                      </a:prstGeom>
                      <a:noFill/>
                      <a:ln>
                        <a:solidFill>
                          <a:srgbClr val="FF0000"/>
                        </a:solidFill>
                      </a:ln>
                    </p:spPr>
                  </p:pic>
                </p:oleObj>
              </mc:Fallback>
            </mc:AlternateContent>
          </a:graphicData>
        </a:graphic>
      </p:graphicFrame>
      <p:sp>
        <p:nvSpPr>
          <p:cNvPr id="17" name="TextBox 16"/>
          <p:cNvSpPr txBox="1"/>
          <p:nvPr/>
        </p:nvSpPr>
        <p:spPr>
          <a:xfrm>
            <a:off x="6019800" y="4114800"/>
            <a:ext cx="647700" cy="369332"/>
          </a:xfrm>
          <a:prstGeom prst="rect">
            <a:avLst/>
          </a:prstGeom>
          <a:noFill/>
        </p:spPr>
        <p:txBody>
          <a:bodyPr wrap="square" rtlCol="0">
            <a:spAutoFit/>
          </a:bodyPr>
          <a:lstStyle/>
          <a:p>
            <a:r>
              <a:rPr lang="it-IT" dirty="0"/>
              <a:t>(21)</a:t>
            </a:r>
          </a:p>
        </p:txBody>
      </p:sp>
      <p:sp>
        <p:nvSpPr>
          <p:cNvPr id="18" name="TextBox 17"/>
          <p:cNvSpPr txBox="1"/>
          <p:nvPr/>
        </p:nvSpPr>
        <p:spPr>
          <a:xfrm>
            <a:off x="7480070" y="5182632"/>
            <a:ext cx="647700" cy="369332"/>
          </a:xfrm>
          <a:prstGeom prst="rect">
            <a:avLst/>
          </a:prstGeom>
          <a:noFill/>
        </p:spPr>
        <p:txBody>
          <a:bodyPr wrap="square" rtlCol="0">
            <a:spAutoFit/>
          </a:bodyPr>
          <a:lstStyle/>
          <a:p>
            <a:r>
              <a:rPr lang="it-IT" dirty="0"/>
              <a:t>(22)</a:t>
            </a:r>
          </a:p>
        </p:txBody>
      </p:sp>
      <p:sp>
        <p:nvSpPr>
          <p:cNvPr id="19" name="TextBox 18"/>
          <p:cNvSpPr txBox="1"/>
          <p:nvPr/>
        </p:nvSpPr>
        <p:spPr>
          <a:xfrm>
            <a:off x="3587750" y="5181600"/>
            <a:ext cx="3251200" cy="369332"/>
          </a:xfrm>
          <a:prstGeom prst="rect">
            <a:avLst/>
          </a:prstGeom>
          <a:noFill/>
        </p:spPr>
        <p:txBody>
          <a:bodyPr wrap="square" rtlCol="0">
            <a:spAutoFit/>
          </a:bodyPr>
          <a:lstStyle/>
          <a:p>
            <a:r>
              <a:rPr lang="it-IT" dirty="0"/>
              <a:t>Maximum flux linkage per phase</a:t>
            </a:r>
            <a:endParaRPr lang="it-IT" u="sng" dirty="0"/>
          </a:p>
        </p:txBody>
      </p:sp>
      <p:sp>
        <p:nvSpPr>
          <p:cNvPr id="20" name="TextBox 19"/>
          <p:cNvSpPr txBox="1"/>
          <p:nvPr/>
        </p:nvSpPr>
        <p:spPr>
          <a:xfrm>
            <a:off x="1676400" y="5887999"/>
            <a:ext cx="8382000" cy="646331"/>
          </a:xfrm>
          <a:prstGeom prst="rect">
            <a:avLst/>
          </a:prstGeom>
          <a:noFill/>
        </p:spPr>
        <p:txBody>
          <a:bodyPr wrap="square" rtlCol="0">
            <a:spAutoFit/>
          </a:bodyPr>
          <a:lstStyle/>
          <a:p>
            <a:r>
              <a:rPr lang="it-IT" dirty="0"/>
              <a:t>At this point, considering that the EMF of a phase is the time derivative of its flux linkage and assuming that the magnetic flux revolves at an electrical speed </a:t>
            </a:r>
            <a:r>
              <a:rPr lang="it-IT" i="1" dirty="0">
                <a:latin typeface="Symbol" panose="05050102010706020507" pitchFamily="18" charset="2"/>
              </a:rPr>
              <a:t>w</a:t>
            </a:r>
            <a:r>
              <a:rPr lang="it-IT" dirty="0"/>
              <a:t>, we have:</a:t>
            </a:r>
            <a:endParaRPr lang="it-IT" u="sng" dirty="0"/>
          </a:p>
        </p:txBody>
      </p:sp>
    </p:spTree>
    <p:extLst>
      <p:ext uri="{BB962C8B-B14F-4D97-AF65-F5344CB8AC3E}">
        <p14:creationId xmlns:p14="http://schemas.microsoft.com/office/powerpoint/2010/main" val="266786706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2061</Words>
  <Application>Microsoft Office PowerPoint</Application>
  <PresentationFormat>Widescreen</PresentationFormat>
  <Paragraphs>230</Paragraphs>
  <Slides>21</Slides>
  <Notes>1</Notes>
  <HiddenSlides>0</HiddenSlides>
  <MMClips>0</MMClips>
  <ScaleCrop>false</ScaleCrop>
  <HeadingPairs>
    <vt:vector size="8" baseType="variant">
      <vt:variant>
        <vt:lpstr>Caratteri utilizzati</vt:lpstr>
      </vt:variant>
      <vt:variant>
        <vt:i4>6</vt:i4>
      </vt:variant>
      <vt:variant>
        <vt:lpstr>Tema</vt:lpstr>
      </vt:variant>
      <vt:variant>
        <vt:i4>1</vt:i4>
      </vt:variant>
      <vt:variant>
        <vt:lpstr>Server OLE incorporati</vt:lpstr>
      </vt:variant>
      <vt:variant>
        <vt:i4>1</vt:i4>
      </vt:variant>
      <vt:variant>
        <vt:lpstr>Titoli diapositive</vt:lpstr>
      </vt:variant>
      <vt:variant>
        <vt:i4>21</vt:i4>
      </vt:variant>
    </vt:vector>
  </HeadingPairs>
  <TitlesOfParts>
    <vt:vector size="29" baseType="lpstr">
      <vt:lpstr>Arial</vt:lpstr>
      <vt:lpstr>Arial Narrow</vt:lpstr>
      <vt:lpstr>Calibri</vt:lpstr>
      <vt:lpstr>Calibri Light</vt:lpstr>
      <vt:lpstr>Mathcad UniMath</vt:lpstr>
      <vt:lpstr>Symbol</vt:lpstr>
      <vt:lpstr>Tema di Office</vt:lpstr>
      <vt:lpstr>Equation</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TESSAROLO ALBERTO</dc:creator>
  <cp:lastModifiedBy>TESSAROLO ALBERTO</cp:lastModifiedBy>
  <cp:revision>1</cp:revision>
  <dcterms:created xsi:type="dcterms:W3CDTF">2022-03-31T11:46:16Z</dcterms:created>
  <dcterms:modified xsi:type="dcterms:W3CDTF">2022-03-31T11:46:31Z</dcterms:modified>
</cp:coreProperties>
</file>