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0" r:id="rId6"/>
    <p:sldId id="261" r:id="rId7"/>
    <p:sldId id="262" r:id="rId8"/>
    <p:sldId id="259" r:id="rId9"/>
    <p:sldId id="266" r:id="rId10"/>
    <p:sldId id="258" r:id="rId11"/>
    <p:sldId id="25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AFABDF-D3BC-49AF-A9AB-9EA5DAAC6CE9}" v="67" dt="2021-03-30T14:27:19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DICHIZZI CHIARA [LE0700400]" userId="S::s274616@ds.units.it::fc32f26e-908a-4845-9701-25b3396e5044" providerId="AD" clId="Web-{F0AFABDF-D3BC-49AF-A9AB-9EA5DAAC6CE9}"/>
    <pc:docChg chg="modSld">
      <pc:chgData name="VERDICHIZZI CHIARA [LE0700400]" userId="S::s274616@ds.units.it::fc32f26e-908a-4845-9701-25b3396e5044" providerId="AD" clId="Web-{F0AFABDF-D3BC-49AF-A9AB-9EA5DAAC6CE9}" dt="2021-03-30T14:27:19.199" v="32" actId="20577"/>
      <pc:docMkLst>
        <pc:docMk/>
      </pc:docMkLst>
      <pc:sldChg chg="modSp">
        <pc:chgData name="VERDICHIZZI CHIARA [LE0700400]" userId="S::s274616@ds.units.it::fc32f26e-908a-4845-9701-25b3396e5044" providerId="AD" clId="Web-{F0AFABDF-D3BC-49AF-A9AB-9EA5DAAC6CE9}" dt="2021-03-30T14:27:19.199" v="32" actId="20577"/>
        <pc:sldMkLst>
          <pc:docMk/>
          <pc:sldMk cId="4269328998" sldId="259"/>
        </pc:sldMkLst>
        <pc:spChg chg="mod">
          <ac:chgData name="VERDICHIZZI CHIARA [LE0700400]" userId="S::s274616@ds.units.it::fc32f26e-908a-4845-9701-25b3396e5044" providerId="AD" clId="Web-{F0AFABDF-D3BC-49AF-A9AB-9EA5DAAC6CE9}" dt="2021-03-30T14:27:19.199" v="32" actId="20577"/>
          <ac:spMkLst>
            <pc:docMk/>
            <pc:sldMk cId="4269328998" sldId="259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EA4AF3-02F9-4CA3-BD58-F7A42E31174C}" type="datetimeFigureOut">
              <a:rPr lang="it-IT" smtClean="0"/>
              <a:t>10/04/2021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89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10/04/2021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1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10/04/2021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36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10/04/2021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90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10/04/2021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97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10/04/2021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56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10/04/2021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72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10/04/2021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28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10/04/2021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10/04/2021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69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A4AF3-02F9-4CA3-BD58-F7A42E31174C}" type="datetimeFigureOut">
              <a:rPr lang="it-IT" smtClean="0"/>
              <a:t>10/04/2021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9035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BEA4AF3-02F9-4CA3-BD58-F7A42E31174C}" type="datetimeFigureOut">
              <a:rPr lang="it-IT" smtClean="0"/>
              <a:t>10/04/2021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E3DE470-1C61-4E1D-BD46-194DC186AA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74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3000" cap="small">
                <a:latin typeface="Palatino Linotype" panose="02040502050505030304" pitchFamily="18" charset="0"/>
              </a:rPr>
              <a:t>Lingua e letteratura latina</a:t>
            </a:r>
            <a:r>
              <a:rPr lang="it-IT" sz="1800" cap="small">
                <a:latin typeface="Palatino Linotype" panose="02040502050505030304" pitchFamily="18" charset="0"/>
              </a:rPr>
              <a:t/>
            </a:r>
            <a:br>
              <a:rPr lang="it-IT" sz="1800" cap="small">
                <a:latin typeface="Palatino Linotype" panose="02040502050505030304" pitchFamily="18" charset="0"/>
              </a:rPr>
            </a:br>
            <a:r>
              <a:rPr lang="it-IT" sz="1800" cap="small">
                <a:latin typeface="Palatino Linotype" panose="02040502050505030304" pitchFamily="18" charset="0"/>
              </a:rPr>
              <a:t/>
            </a:r>
            <a:br>
              <a:rPr lang="it-IT" sz="1800" cap="small">
                <a:latin typeface="Palatino Linotype" panose="02040502050505030304" pitchFamily="18" charset="0"/>
              </a:rPr>
            </a:br>
            <a:r>
              <a:rPr lang="it-IT" sz="1800" cap="small">
                <a:latin typeface="Palatino Linotype" panose="02040502050505030304" pitchFamily="18" charset="0"/>
              </a:rPr>
              <a:t>Docente: Marco Fernandelli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>
                <a:solidFill>
                  <a:srgbClr val="C00000"/>
                </a:solidFill>
                <a:latin typeface="Palatino Linotype" panose="02040502050505030304" pitchFamily="18" charset="0"/>
              </a:rPr>
              <a:t>mfernandelli@units.it</a:t>
            </a:r>
          </a:p>
        </p:txBody>
      </p:sp>
    </p:spTree>
    <p:extLst>
      <p:ext uri="{BB962C8B-B14F-4D97-AF65-F5344CB8AC3E}">
        <p14:creationId xmlns:p14="http://schemas.microsoft.com/office/powerpoint/2010/main" val="16384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97406" y="2168435"/>
            <a:ext cx="36569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>
                <a:latin typeface="Palatino Linotype" panose="02040502050505030304" pitchFamily="18" charset="0"/>
              </a:rPr>
              <a:t>Lezione 4</a:t>
            </a:r>
          </a:p>
          <a:p>
            <a:pPr algn="ctr"/>
            <a:r>
              <a:rPr lang="it-IT" sz="2000">
                <a:latin typeface="Palatino Linotype" panose="02040502050505030304" pitchFamily="18" charset="0"/>
              </a:rPr>
              <a:t>29 marzo 2021</a:t>
            </a:r>
          </a:p>
          <a:p>
            <a:pPr algn="ctr"/>
            <a:endParaRPr lang="it-IT" sz="2000">
              <a:latin typeface="Palatino Linotype" panose="02040502050505030304" pitchFamily="18" charset="0"/>
            </a:endParaRPr>
          </a:p>
          <a:p>
            <a:pPr algn="ctr"/>
            <a:r>
              <a:rPr lang="it-IT" sz="2000" i="1">
                <a:latin typeface="Palatino Linotype" panose="02040502050505030304" pitchFamily="18" charset="0"/>
              </a:rPr>
              <a:t>L’alessandrinismo romano; Ennio</a:t>
            </a:r>
          </a:p>
        </p:txBody>
      </p:sp>
    </p:spTree>
    <p:extLst>
      <p:ext uri="{BB962C8B-B14F-4D97-AF65-F5344CB8AC3E}">
        <p14:creationId xmlns:p14="http://schemas.microsoft.com/office/powerpoint/2010/main" val="368887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"/>
          <a:stretch/>
        </p:blipFill>
        <p:spPr>
          <a:xfrm>
            <a:off x="1162594" y="189870"/>
            <a:ext cx="6766560" cy="6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9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9292"/>
          <a:stretch/>
        </p:blipFill>
        <p:spPr>
          <a:xfrm>
            <a:off x="195943" y="309959"/>
            <a:ext cx="4620045" cy="533319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1" y="323021"/>
            <a:ext cx="4010296" cy="268439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t="6748" r="8481"/>
          <a:stretch/>
        </p:blipFill>
        <p:spPr>
          <a:xfrm>
            <a:off x="5260997" y="3148149"/>
            <a:ext cx="3229858" cy="330209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88722" y="6080907"/>
            <a:ext cx="303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>
                <a:latin typeface="Palatino Linotype" panose="02040502050505030304" pitchFamily="18" charset="0"/>
              </a:rPr>
              <a:t>La Biblioteca di Alessandria</a:t>
            </a:r>
          </a:p>
        </p:txBody>
      </p:sp>
    </p:spTree>
    <p:extLst>
      <p:ext uri="{BB962C8B-B14F-4D97-AF65-F5344CB8AC3E}">
        <p14:creationId xmlns:p14="http://schemas.microsoft.com/office/powerpoint/2010/main" val="404587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14803" y="1872734"/>
            <a:ext cx="6654258" cy="267765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it-IT" sz="2400" i="1">
                <a:latin typeface="Palatino Linotype"/>
              </a:rPr>
              <a:t>Od</a:t>
            </a:r>
            <a:r>
              <a:rPr lang="it-IT" sz="2400">
                <a:latin typeface="Palatino Linotype"/>
              </a:rPr>
              <a:t>. XXIII (penultimo libro dell'Odissea) 296</a:t>
            </a:r>
            <a:endParaRPr lang="el-GR" sz="2400">
              <a:latin typeface="Palatino Linotype"/>
            </a:endParaRPr>
          </a:p>
          <a:p>
            <a:r>
              <a:rPr lang="el-GR" sz="2400" err="1">
                <a:solidFill>
                  <a:srgbClr val="C00000"/>
                </a:solidFill>
                <a:latin typeface="Palatino Linotype"/>
              </a:rPr>
              <a:t>ἀσπάσιοι</a:t>
            </a:r>
            <a:r>
              <a:rPr lang="el-GR" sz="2400">
                <a:latin typeface="Palatino Linotype"/>
              </a:rPr>
              <a:t> </a:t>
            </a:r>
            <a:r>
              <a:rPr lang="el-GR" sz="2400" err="1">
                <a:latin typeface="Palatino Linotype"/>
              </a:rPr>
              <a:t>λέκτροιο</a:t>
            </a:r>
            <a:r>
              <a:rPr lang="el-GR" sz="2400">
                <a:latin typeface="Palatino Linotype"/>
              </a:rPr>
              <a:t> </a:t>
            </a:r>
            <a:r>
              <a:rPr lang="el-GR" sz="2400" err="1">
                <a:latin typeface="Palatino Linotype"/>
              </a:rPr>
              <a:t>παλαιοῦ</a:t>
            </a:r>
            <a:r>
              <a:rPr lang="el-GR" sz="2400">
                <a:latin typeface="Palatino Linotype"/>
              </a:rPr>
              <a:t> </a:t>
            </a:r>
            <a:r>
              <a:rPr lang="el-GR" sz="2400" err="1">
                <a:latin typeface="Palatino Linotype"/>
              </a:rPr>
              <a:t>θεσμὸν</a:t>
            </a:r>
            <a:r>
              <a:rPr lang="el-GR" sz="2400">
                <a:latin typeface="Palatino Linotype"/>
              </a:rPr>
              <a:t> </a:t>
            </a:r>
            <a:r>
              <a:rPr lang="el-GR" sz="2400" err="1">
                <a:latin typeface="Palatino Linotype"/>
              </a:rPr>
              <a:t>ἵκοντο</a:t>
            </a:r>
            <a:r>
              <a:rPr lang="el-GR" sz="2400">
                <a:latin typeface="Palatino Linotype"/>
              </a:rPr>
              <a:t>·</a:t>
            </a:r>
            <a:endParaRPr lang="it-IT" sz="2400">
              <a:latin typeface="Palatino Linotype"/>
            </a:endParaRPr>
          </a:p>
          <a:p>
            <a:r>
              <a:rPr lang="it-IT" sz="2400">
                <a:latin typeface="Palatino Linotype"/>
              </a:rPr>
              <a:t>[felici, andarono al luogo del letto antico.]</a:t>
            </a:r>
            <a:endParaRPr lang="el-GR" sz="2400">
              <a:latin typeface="Palatino Linotype"/>
            </a:endParaRPr>
          </a:p>
          <a:p>
            <a:endParaRPr lang="it-IT" sz="2400">
              <a:latin typeface="Palatino Linotype" panose="02040502050505030304" pitchFamily="18" charset="0"/>
            </a:endParaRPr>
          </a:p>
          <a:p>
            <a:r>
              <a:rPr lang="it-IT" sz="2400" err="1">
                <a:latin typeface="Palatino Linotype"/>
              </a:rPr>
              <a:t>A.Rh</a:t>
            </a:r>
            <a:r>
              <a:rPr lang="it-IT" sz="2400">
                <a:latin typeface="Palatino Linotype"/>
              </a:rPr>
              <a:t>. IV 1781</a:t>
            </a:r>
            <a:endParaRPr lang="el-GR" sz="2400">
              <a:latin typeface="Palatino Linotype"/>
            </a:endParaRPr>
          </a:p>
          <a:p>
            <a:r>
              <a:rPr lang="el-GR" sz="2400" err="1">
                <a:solidFill>
                  <a:srgbClr val="C00000"/>
                </a:solidFill>
                <a:latin typeface="Palatino Linotype"/>
              </a:rPr>
              <a:t>ἀσπασίως</a:t>
            </a:r>
            <a:r>
              <a:rPr lang="el-GR" sz="2400">
                <a:latin typeface="Palatino Linotype"/>
              </a:rPr>
              <a:t> </a:t>
            </a:r>
            <a:r>
              <a:rPr lang="el-GR" sz="2400" err="1">
                <a:latin typeface="Palatino Linotype"/>
              </a:rPr>
              <a:t>ἀκτὰς</a:t>
            </a:r>
            <a:r>
              <a:rPr lang="el-GR" sz="2400">
                <a:latin typeface="Palatino Linotype"/>
              </a:rPr>
              <a:t> </a:t>
            </a:r>
            <a:r>
              <a:rPr lang="el-GR" sz="2400" err="1">
                <a:latin typeface="Palatino Linotype"/>
              </a:rPr>
              <a:t>Παγασηίδας</a:t>
            </a:r>
            <a:r>
              <a:rPr lang="el-GR" sz="2400">
                <a:latin typeface="Palatino Linotype"/>
              </a:rPr>
              <a:t> </a:t>
            </a:r>
            <a:r>
              <a:rPr lang="el-GR" sz="2400" err="1">
                <a:latin typeface="Palatino Linotype"/>
              </a:rPr>
              <a:t>εἰσαπέβητε</a:t>
            </a:r>
            <a:r>
              <a:rPr lang="el-GR" sz="2400">
                <a:latin typeface="Palatino Linotype"/>
              </a:rPr>
              <a:t>.</a:t>
            </a:r>
            <a:endParaRPr lang="it-IT" sz="2400">
              <a:latin typeface="Palatino Linotype"/>
            </a:endParaRPr>
          </a:p>
          <a:p>
            <a:r>
              <a:rPr lang="it-IT" sz="2400">
                <a:latin typeface="Palatino Linotype"/>
              </a:rPr>
              <a:t>[felicemente sbarcaste sulla spiaggia di </a:t>
            </a:r>
            <a:r>
              <a:rPr lang="it-IT" sz="2400" err="1">
                <a:latin typeface="Palatino Linotype"/>
              </a:rPr>
              <a:t>Pegase</a:t>
            </a:r>
            <a:r>
              <a:rPr lang="it-IT" sz="2400">
                <a:latin typeface="Palatino Linotype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4269328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57154" y="2677886"/>
            <a:ext cx="28568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>
                <a:latin typeface="Palatino Linotype" panose="02040502050505030304" pitchFamily="18" charset="0"/>
              </a:rPr>
              <a:t>λεπτόν</a:t>
            </a:r>
            <a:r>
              <a:rPr lang="it-IT" sz="2400">
                <a:latin typeface="Palatino Linotype" panose="02040502050505030304" pitchFamily="18" charset="0"/>
              </a:rPr>
              <a:t>,</a:t>
            </a:r>
            <a:r>
              <a:rPr lang="el-GR" sz="2400">
                <a:latin typeface="Palatino Linotype" panose="02040502050505030304" pitchFamily="18" charset="0"/>
              </a:rPr>
              <a:t> λεπτότης </a:t>
            </a:r>
            <a:endParaRPr lang="it-IT" sz="2400">
              <a:latin typeface="Palatino Linotype" panose="02040502050505030304" pitchFamily="18" charset="0"/>
            </a:endParaRPr>
          </a:p>
          <a:p>
            <a:endParaRPr lang="it-IT" sz="2400">
              <a:latin typeface="Palatino Linotype" panose="02040502050505030304" pitchFamily="18" charset="0"/>
            </a:endParaRPr>
          </a:p>
          <a:p>
            <a:r>
              <a:rPr lang="it-IT" sz="2400" i="1">
                <a:latin typeface="Palatino Linotype" panose="02040502050505030304" pitchFamily="18" charset="0"/>
              </a:rPr>
              <a:t>tenue, tenu</a:t>
            </a:r>
            <a:r>
              <a:rPr lang="it-IT" sz="2400" i="1">
                <a:latin typeface="Palatino Linotype" panose="02040502050505030304" pitchFamily="18" charset="0"/>
                <a:cs typeface="Calibri" panose="020F0502020204030204" pitchFamily="34" charset="0"/>
              </a:rPr>
              <a:t>ĭ</a:t>
            </a:r>
            <a:r>
              <a:rPr lang="it-IT" sz="2400" i="1">
                <a:latin typeface="Palatino Linotype" panose="02040502050505030304" pitchFamily="18" charset="0"/>
              </a:rPr>
              <a:t>tas</a:t>
            </a:r>
          </a:p>
        </p:txBody>
      </p:sp>
    </p:spTree>
    <p:extLst>
      <p:ext uri="{BB962C8B-B14F-4D97-AF65-F5344CB8AC3E}">
        <p14:creationId xmlns:p14="http://schemas.microsoft.com/office/powerpoint/2010/main" val="252121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59874" y="1005839"/>
            <a:ext cx="5681363" cy="52322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>
                <a:solidFill>
                  <a:srgbClr val="002060"/>
                </a:solidFill>
                <a:latin typeface="Palatino Linotype" panose="02040502050505030304" pitchFamily="18" charset="0"/>
              </a:rPr>
              <a:t>Od</a:t>
            </a:r>
            <a:r>
              <a:rPr lang="it-IT" sz="2000" b="1">
                <a:solidFill>
                  <a:srgbClr val="002060"/>
                </a:solidFill>
                <a:latin typeface="Palatino Linotype" panose="02040502050505030304" pitchFamily="18" charset="0"/>
              </a:rPr>
              <a:t>. I 45</a:t>
            </a:r>
            <a:r>
              <a:rPr lang="el-GR" sz="2000" b="1">
                <a:solidFill>
                  <a:srgbClr val="002060"/>
                </a:solidFill>
              </a:rPr>
              <a:t/>
            </a:r>
            <a:br>
              <a:rPr lang="el-GR" sz="2000" b="1">
                <a:solidFill>
                  <a:srgbClr val="002060"/>
                </a:solidFill>
              </a:rPr>
            </a:br>
            <a:r>
              <a:rPr lang="el-GR" sz="2000">
                <a:latin typeface="Palatino Linotype" panose="02040502050505030304" pitchFamily="18" charset="0"/>
              </a:rPr>
              <a:t>ὦ πάτερ ἡμέτερε Κρονίδη,</a:t>
            </a:r>
            <a:r>
              <a:rPr lang="it-IT" sz="2000">
                <a:latin typeface="Palatino Linotype" panose="02040502050505030304" pitchFamily="18" charset="0"/>
              </a:rPr>
              <a:t> </a:t>
            </a:r>
            <a:r>
              <a:rPr lang="it-IT" sz="2000" b="1">
                <a:latin typeface="Palatino Linotype" panose="02040502050505030304" pitchFamily="18" charset="0"/>
              </a:rPr>
              <a:t>|</a:t>
            </a:r>
            <a:r>
              <a:rPr lang="el-GR" sz="2000">
                <a:latin typeface="Palatino Linotype" panose="02040502050505030304" pitchFamily="18" charset="0"/>
              </a:rPr>
              <a:t> </a:t>
            </a:r>
            <a:r>
              <a:rPr lang="el-GR" sz="2000">
                <a:solidFill>
                  <a:srgbClr val="C00000"/>
                </a:solidFill>
                <a:latin typeface="Palatino Linotype" panose="02040502050505030304" pitchFamily="18" charset="0"/>
              </a:rPr>
              <a:t>ὕπατε κρειόντων</a:t>
            </a:r>
            <a:endParaRPr lang="it-IT" sz="200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r>
              <a:rPr lang="it-IT" sz="2000">
                <a:latin typeface="Palatino Linotype" panose="02040502050505030304" pitchFamily="18" charset="0"/>
              </a:rPr>
              <a:t>[O padre nostro Cronide, supremo tra i potenti]</a:t>
            </a:r>
          </a:p>
          <a:p>
            <a:endParaRPr lang="it-IT" sz="2000">
              <a:latin typeface="Palatino Linotype" panose="02040502050505030304" pitchFamily="18" charset="0"/>
            </a:endParaRPr>
          </a:p>
          <a:p>
            <a:r>
              <a:rPr lang="it-IT" sz="2000" b="1">
                <a:solidFill>
                  <a:srgbClr val="002060"/>
                </a:solidFill>
                <a:latin typeface="Palatino Linotype" panose="02040502050505030304" pitchFamily="18" charset="0"/>
              </a:rPr>
              <a:t>Liu. Andr. </a:t>
            </a:r>
            <a:r>
              <a:rPr lang="it-IT" sz="2000" b="1" i="1">
                <a:solidFill>
                  <a:srgbClr val="002060"/>
                </a:solidFill>
                <a:latin typeface="Palatino Linotype" panose="02040502050505030304" pitchFamily="18" charset="0"/>
              </a:rPr>
              <a:t>Od</a:t>
            </a:r>
            <a:r>
              <a:rPr lang="it-IT" sz="2000" b="1">
                <a:solidFill>
                  <a:srgbClr val="002060"/>
                </a:solidFill>
                <a:latin typeface="Palatino Linotype" panose="02040502050505030304" pitchFamily="18" charset="0"/>
              </a:rPr>
              <a:t>., fr. 2 Blänsdorf</a:t>
            </a:r>
          </a:p>
          <a:p>
            <a:r>
              <a:rPr lang="it-IT" sz="2000" i="1">
                <a:latin typeface="Palatino Linotype" panose="02040502050505030304" pitchFamily="18" charset="0"/>
              </a:rPr>
              <a:t>pater noster,  Saturni filie</a:t>
            </a:r>
          </a:p>
          <a:p>
            <a:endParaRPr lang="it-IT" sz="2000">
              <a:latin typeface="Palatino Linotype" panose="02040502050505030304" pitchFamily="18" charset="0"/>
            </a:endParaRPr>
          </a:p>
          <a:p>
            <a:r>
              <a:rPr lang="it-IT" sz="2000" b="1">
                <a:solidFill>
                  <a:srgbClr val="002060"/>
                </a:solidFill>
                <a:latin typeface="Palatino Linotype" panose="02040502050505030304" pitchFamily="18" charset="0"/>
              </a:rPr>
              <a:t>Naeu. </a:t>
            </a:r>
            <a:r>
              <a:rPr lang="it-IT" sz="2000" b="1" i="1">
                <a:solidFill>
                  <a:srgbClr val="002060"/>
                </a:solidFill>
                <a:latin typeface="Palatino Linotype" panose="02040502050505030304" pitchFamily="18" charset="0"/>
              </a:rPr>
              <a:t>Bell. Poen</a:t>
            </a:r>
            <a:r>
              <a:rPr lang="it-IT" sz="2000" b="1">
                <a:solidFill>
                  <a:srgbClr val="002060"/>
                </a:solidFill>
                <a:latin typeface="Palatino Linotype" panose="02040502050505030304" pitchFamily="18" charset="0"/>
              </a:rPr>
              <a:t>., frr. 15 e 16 </a:t>
            </a:r>
          </a:p>
          <a:p>
            <a:r>
              <a:rPr lang="it-IT" sz="2000" i="1">
                <a:solidFill>
                  <a:srgbClr val="C00000"/>
                </a:solidFill>
                <a:latin typeface="Palatino Linotype" panose="02040502050505030304" pitchFamily="18" charset="0"/>
              </a:rPr>
              <a:t>summe deum regnator </a:t>
            </a:r>
          </a:p>
          <a:p>
            <a:r>
              <a:rPr lang="it-IT" sz="2000" i="1">
                <a:latin typeface="Palatino Linotype" panose="02040502050505030304" pitchFamily="18" charset="0"/>
              </a:rPr>
              <a:t>patrem suum supremum  optumum appellat</a:t>
            </a:r>
          </a:p>
          <a:p>
            <a:r>
              <a:rPr lang="it-IT" sz="2000">
                <a:latin typeface="Palatino Linotype" panose="02040502050505030304" pitchFamily="18" charset="0"/>
              </a:rPr>
              <a:t>[cf. Iuppiter Optimus Maximus]</a:t>
            </a:r>
          </a:p>
          <a:p>
            <a:endParaRPr lang="it-IT" sz="2000" i="1">
              <a:latin typeface="Palatino Linotype" panose="02040502050505030304" pitchFamily="18" charset="0"/>
            </a:endParaRPr>
          </a:p>
          <a:p>
            <a:r>
              <a:rPr lang="it-IT" sz="2000" b="1">
                <a:solidFill>
                  <a:srgbClr val="002060"/>
                </a:solidFill>
                <a:latin typeface="Palatino Linotype" panose="02040502050505030304" pitchFamily="18" charset="0"/>
              </a:rPr>
              <a:t>Enn. </a:t>
            </a:r>
            <a:r>
              <a:rPr lang="it-IT" sz="2000" b="1" i="1">
                <a:solidFill>
                  <a:srgbClr val="002060"/>
                </a:solidFill>
                <a:latin typeface="Palatino Linotype" panose="02040502050505030304" pitchFamily="18" charset="0"/>
              </a:rPr>
              <a:t>ann</a:t>
            </a:r>
            <a:r>
              <a:rPr lang="it-IT" sz="2000" b="1">
                <a:solidFill>
                  <a:srgbClr val="002060"/>
                </a:solidFill>
                <a:latin typeface="Palatino Linotype" panose="02040502050505030304" pitchFamily="18" charset="0"/>
              </a:rPr>
              <a:t>. fr. 444 Skutsch</a:t>
            </a:r>
          </a:p>
          <a:p>
            <a:r>
              <a:rPr lang="it-IT" sz="2000" i="1">
                <a:latin typeface="Palatino Linotype" panose="02040502050505030304" pitchFamily="18" charset="0"/>
              </a:rPr>
              <a:t>o genitor nostre Saturnie, </a:t>
            </a:r>
            <a:r>
              <a:rPr lang="it-IT" sz="2000" i="1">
                <a:solidFill>
                  <a:srgbClr val="C00000"/>
                </a:solidFill>
                <a:latin typeface="Palatino Linotype" panose="02040502050505030304" pitchFamily="18" charset="0"/>
              </a:rPr>
              <a:t>maxime diuom</a:t>
            </a:r>
          </a:p>
          <a:p>
            <a:endParaRPr lang="it-IT" i="1">
              <a:latin typeface="Palatino Linotype" panose="02040502050505030304" pitchFamily="18" charset="0"/>
            </a:endParaRPr>
          </a:p>
          <a:p>
            <a:endParaRPr lang="it-IT">
              <a:latin typeface="Palatino Linotype" panose="02040502050505030304" pitchFamily="18" charset="0"/>
            </a:endParaRPr>
          </a:p>
          <a:p>
            <a:endParaRPr lang="it-IT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6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>
                <a:solidFill>
                  <a:schemeClr val="tx1"/>
                </a:solidFill>
                <a:latin typeface="Palatino Linotype" panose="02040502050505030304" pitchFamily="18" charset="0"/>
              </a:rPr>
              <a:t>Q. Ennii </a:t>
            </a:r>
            <a:r>
              <a:rPr lang="it-IT" sz="3200" i="1">
                <a:solidFill>
                  <a:schemeClr val="tx1"/>
                </a:solidFill>
                <a:latin typeface="Palatino Linotype" panose="02040502050505030304" pitchFamily="18" charset="0"/>
              </a:rPr>
              <a:t>Annales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1886" y="2057400"/>
            <a:ext cx="8307977" cy="4038600"/>
          </a:xfrm>
        </p:spPr>
        <p:txBody>
          <a:bodyPr/>
          <a:lstStyle/>
          <a:p>
            <a:pPr marL="34290" indent="0">
              <a:buNone/>
            </a:pPr>
            <a:r>
              <a:rPr lang="it-IT">
                <a:solidFill>
                  <a:schemeClr val="tx1"/>
                </a:solidFill>
                <a:latin typeface="Palatino Linotype" panose="02040502050505030304" pitchFamily="18" charset="0"/>
              </a:rPr>
              <a:t>I-III: dalla caduta di Troia alla fine della monarchia</a:t>
            </a:r>
          </a:p>
          <a:p>
            <a:pPr marL="34290" indent="0">
              <a:buNone/>
            </a:pPr>
            <a:r>
              <a:rPr lang="it-IT">
                <a:solidFill>
                  <a:schemeClr val="tx1"/>
                </a:solidFill>
                <a:latin typeface="Palatino Linotype" panose="02040502050505030304" pitchFamily="18" charset="0"/>
              </a:rPr>
              <a:t>IV-VI: la conquista dell’Italia</a:t>
            </a:r>
          </a:p>
          <a:p>
            <a:pPr marL="34290" indent="0">
              <a:buNone/>
            </a:pPr>
            <a:r>
              <a:rPr lang="it-IT">
                <a:solidFill>
                  <a:schemeClr val="tx1"/>
                </a:solidFill>
                <a:latin typeface="Palatino Linotype" panose="02040502050505030304" pitchFamily="18" charset="0"/>
              </a:rPr>
              <a:t>VII-IX: le guerre contro Cartagine</a:t>
            </a:r>
          </a:p>
          <a:p>
            <a:pPr marL="34290" indent="0">
              <a:buNone/>
            </a:pPr>
            <a:r>
              <a:rPr lang="it-IT">
                <a:solidFill>
                  <a:schemeClr val="tx1"/>
                </a:solidFill>
                <a:latin typeface="Palatino Linotype" panose="02040502050505030304" pitchFamily="18" charset="0"/>
              </a:rPr>
              <a:t>X-XII: la conquista della Grecia </a:t>
            </a:r>
          </a:p>
          <a:p>
            <a:pPr marL="34290" indent="0">
              <a:buNone/>
            </a:pPr>
            <a:r>
              <a:rPr lang="it-IT">
                <a:solidFill>
                  <a:schemeClr val="tx1"/>
                </a:solidFill>
                <a:latin typeface="Palatino Linotype" panose="02040502050505030304" pitchFamily="18" charset="0"/>
              </a:rPr>
              <a:t>XIII-XV: le guerre in Asia e in Etolia (trionfo di M. Fulvio Nobiliore)</a:t>
            </a:r>
          </a:p>
          <a:p>
            <a:pPr marL="34290" indent="0">
              <a:buNone/>
            </a:pPr>
            <a:r>
              <a:rPr lang="it-IT">
                <a:solidFill>
                  <a:schemeClr val="tx1"/>
                </a:solidFill>
                <a:latin typeface="Palatino Linotype" panose="02040502050505030304" pitchFamily="18" charset="0"/>
              </a:rPr>
              <a:t>XVI-XVIII: </a:t>
            </a:r>
            <a:r>
              <a:rPr lang="it-IT" i="1">
                <a:solidFill>
                  <a:schemeClr val="tx1"/>
                </a:solidFill>
                <a:latin typeface="Palatino Linotype" panose="02040502050505030304" pitchFamily="18" charset="0"/>
              </a:rPr>
              <a:t>bella recentia</a:t>
            </a:r>
          </a:p>
          <a:p>
            <a:endParaRPr lang="it-IT" sz="2400"/>
          </a:p>
          <a:p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814354" y="43238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226296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7A131F822ABEC43B6C713003CEBC6EE" ma:contentTypeVersion="2" ma:contentTypeDescription="Creare un nuovo documento." ma:contentTypeScope="" ma:versionID="4019d7c137d425c0a382ce520e28bbfa">
  <xsd:schema xmlns:xsd="http://www.w3.org/2001/XMLSchema" xmlns:xs="http://www.w3.org/2001/XMLSchema" xmlns:p="http://schemas.microsoft.com/office/2006/metadata/properties" xmlns:ns2="f6f665cf-f97f-441c-b0e0-b4a572ddd3cd" targetNamespace="http://schemas.microsoft.com/office/2006/metadata/properties" ma:root="true" ma:fieldsID="7064f1388a96c7532c589e59bcaba968" ns2:_="">
    <xsd:import namespace="f6f665cf-f97f-441c-b0e0-b4a572ddd3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665cf-f97f-441c-b0e0-b4a572ddd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CEE9B-4771-41BC-A54B-930E99D868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F1C635-5947-41E8-9EF8-7BDC128464C8}"/>
</file>

<file path=customXml/itemProps3.xml><?xml version="1.0" encoding="utf-8"?>
<ds:datastoreItem xmlns:ds="http://schemas.openxmlformats.org/officeDocument/2006/customXml" ds:itemID="{D26A58FA-4064-460F-B766-BFA0A73F3990}">
  <ds:schemaRefs>
    <ds:schemaRef ds:uri="http://purl.org/dc/elements/1.1/"/>
    <ds:schemaRef ds:uri="http://schemas.microsoft.com/office/2006/documentManagement/types"/>
    <ds:schemaRef ds:uri="869f205f-8a84-4a47-a173-d8bfbb5d59bb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0</TotalTime>
  <Words>90</Words>
  <Application>Microsoft Office PowerPoint</Application>
  <PresentationFormat>Presentazione su schermo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Calibri</vt:lpstr>
      <vt:lpstr>Corbel</vt:lpstr>
      <vt:lpstr>Palatino Linotype</vt:lpstr>
      <vt:lpstr>Base</vt:lpstr>
      <vt:lpstr>Lingua e letteratura latina  Docente: Marco Fernandelli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Q. Ennii Annales</vt:lpstr>
    </vt:vector>
  </TitlesOfParts>
  <Company>UniTs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Lingua e letteratura latina Lezione 7 – 31 marzo 2020  Docente: Marco Fernandelli</dc:title>
  <dc:creator>Marco Fernandelli</dc:creator>
  <cp:lastModifiedBy>Marco Fernandelli</cp:lastModifiedBy>
  <cp:revision>2</cp:revision>
  <dcterms:created xsi:type="dcterms:W3CDTF">2020-03-31T12:15:47Z</dcterms:created>
  <dcterms:modified xsi:type="dcterms:W3CDTF">2021-04-10T06:19:22Z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0x01010067A131F822ABEC43B6C713003CEBC6EE</vt:lpwstr>
  </property>
</Properties>
</file>