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62" r:id="rId7"/>
    <p:sldId id="258" r:id="rId8"/>
    <p:sldId id="259" r:id="rId9"/>
    <p:sldId id="266" r:id="rId10"/>
    <p:sldId id="260" r:id="rId11"/>
    <p:sldId id="267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50CB67-F485-41F7-A614-D4FAD56F1A63}" v="1" dt="2021-04-13T09:56:54.026"/>
    <p1510:client id="{5092189C-81F4-4331-8297-A1327FCA50DD}" v="4" dt="2021-04-13T10:26:04.106"/>
    <p1510:client id="{5A49E686-0C42-4E60-96FD-FA5FAF5C2261}" v="4" dt="2021-06-18T06:58:05.676"/>
    <p1510:client id="{755A1DBB-A2D2-45BB-B836-356954C66901}" v="6" dt="2021-04-12T13:58:07.647"/>
    <p1510:client id="{D240305C-C350-4B6D-AC6B-158BFC32F4F9}" v="13" dt="2022-03-31T16:06:58.803"/>
    <p1510:client id="{DCD97178-716D-4442-A7D6-85CF9C4D72AE}" v="4" dt="2021-07-15T14:55:56.9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5092189C-81F4-4331-8297-A1327FCA50DD}"/>
    <pc:docChg chg="modSld">
      <pc:chgData name="FERNANDELLI MARCO" userId="S::8036@ds.units.it::a6151164-0b2c-4e6b-b73d-5c6967b9ac01" providerId="AD" clId="Web-{5092189C-81F4-4331-8297-A1327FCA50DD}" dt="2021-04-13T10:26:04.106" v="1" actId="20577"/>
      <pc:docMkLst>
        <pc:docMk/>
      </pc:docMkLst>
      <pc:sldChg chg="modSp">
        <pc:chgData name="FERNANDELLI MARCO" userId="S::8036@ds.units.it::a6151164-0b2c-4e6b-b73d-5c6967b9ac01" providerId="AD" clId="Web-{5092189C-81F4-4331-8297-A1327FCA50DD}" dt="2021-04-13T10:26:04.106" v="1" actId="20577"/>
        <pc:sldMkLst>
          <pc:docMk/>
          <pc:sldMk cId="2916739200" sldId="257"/>
        </pc:sldMkLst>
        <pc:spChg chg="mod">
          <ac:chgData name="FERNANDELLI MARCO" userId="S::8036@ds.units.it::a6151164-0b2c-4e6b-b73d-5c6967b9ac01" providerId="AD" clId="Web-{5092189C-81F4-4331-8297-A1327FCA50DD}" dt="2021-04-13T10:26:04.106" v="1" actId="20577"/>
          <ac:spMkLst>
            <pc:docMk/>
            <pc:sldMk cId="2916739200" sldId="257"/>
            <ac:spMk id="2" creationId="{00000000-0000-0000-0000-000000000000}"/>
          </ac:spMkLst>
        </pc:spChg>
      </pc:sldChg>
    </pc:docChg>
  </pc:docChgLst>
  <pc:docChgLst>
    <pc:chgData name="BONETTI MATTEO [PF2400608]" userId="S::s211061@ds.units.it::58cadfb5-439a-456a-88cd-bafbaa65bc22" providerId="AD" clId="Web-{755A1DBB-A2D2-45BB-B836-356954C66901}"/>
    <pc:docChg chg="addSld delSld">
      <pc:chgData name="BONETTI MATTEO [PF2400608]" userId="S::s211061@ds.units.it::58cadfb5-439a-456a-88cd-bafbaa65bc22" providerId="AD" clId="Web-{755A1DBB-A2D2-45BB-B836-356954C66901}" dt="2021-04-12T13:57:58.834" v="1"/>
      <pc:docMkLst>
        <pc:docMk/>
      </pc:docMkLst>
      <pc:sldChg chg="add del">
        <pc:chgData name="BONETTI MATTEO [PF2400608]" userId="S::s211061@ds.units.it::58cadfb5-439a-456a-88cd-bafbaa65bc22" providerId="AD" clId="Web-{755A1DBB-A2D2-45BB-B836-356954C66901}" dt="2021-04-12T13:57:58.834" v="1"/>
        <pc:sldMkLst>
          <pc:docMk/>
          <pc:sldMk cId="2314018539" sldId="260"/>
        </pc:sldMkLst>
      </pc:sldChg>
    </pc:docChg>
  </pc:docChgLst>
  <pc:docChgLst>
    <pc:chgData name="BARILLARO MARICA [LE0700377]" userId="S::s269638@ds.units.it::8c1a1a79-d506-461c-972c-a8538c9a0e09" providerId="AD" clId="Web-{3850CB67-F485-41F7-A614-D4FAD56F1A63}"/>
    <pc:docChg chg="modSld">
      <pc:chgData name="BARILLARO MARICA [LE0700377]" userId="S::s269638@ds.units.it::8c1a1a79-d506-461c-972c-a8538c9a0e09" providerId="AD" clId="Web-{3850CB67-F485-41F7-A614-D4FAD56F1A63}" dt="2021-04-13T09:56:54.026" v="0" actId="1076"/>
      <pc:docMkLst>
        <pc:docMk/>
      </pc:docMkLst>
      <pc:sldChg chg="modSp">
        <pc:chgData name="BARILLARO MARICA [LE0700377]" userId="S::s269638@ds.units.it::8c1a1a79-d506-461c-972c-a8538c9a0e09" providerId="AD" clId="Web-{3850CB67-F485-41F7-A614-D4FAD56F1A63}" dt="2021-04-13T09:56:54.026" v="0" actId="1076"/>
        <pc:sldMkLst>
          <pc:docMk/>
          <pc:sldMk cId="2314018539" sldId="260"/>
        </pc:sldMkLst>
        <pc:spChg chg="mod">
          <ac:chgData name="BARILLARO MARICA [LE0700377]" userId="S::s269638@ds.units.it::8c1a1a79-d506-461c-972c-a8538c9a0e09" providerId="AD" clId="Web-{3850CB67-F485-41F7-A614-D4FAD56F1A63}" dt="2021-04-13T09:56:54.026" v="0" actId="1076"/>
          <ac:spMkLst>
            <pc:docMk/>
            <pc:sldMk cId="2314018539" sldId="260"/>
            <ac:spMk id="2" creationId="{00000000-0000-0000-0000-000000000000}"/>
          </ac:spMkLst>
        </pc:spChg>
      </pc:sldChg>
    </pc:docChg>
  </pc:docChgLst>
  <pc:docChgLst>
    <pc:chgData name="DE FACCHINETTI SOFIA [LE0700438]" userId="S::s276360@ds.units.it::242b2a97-492a-4f79-9b10-99f0dad563cb" providerId="AD" clId="Web-{5A49E686-0C42-4E60-96FD-FA5FAF5C2261}"/>
    <pc:docChg chg="modSld">
      <pc:chgData name="DE FACCHINETTI SOFIA [LE0700438]" userId="S::s276360@ds.units.it::242b2a97-492a-4f79-9b10-99f0dad563cb" providerId="AD" clId="Web-{5A49E686-0C42-4E60-96FD-FA5FAF5C2261}" dt="2021-06-18T06:58:05.660" v="1" actId="20577"/>
      <pc:docMkLst>
        <pc:docMk/>
      </pc:docMkLst>
      <pc:sldChg chg="modSp">
        <pc:chgData name="DE FACCHINETTI SOFIA [LE0700438]" userId="S::s276360@ds.units.it::242b2a97-492a-4f79-9b10-99f0dad563cb" providerId="AD" clId="Web-{5A49E686-0C42-4E60-96FD-FA5FAF5C2261}" dt="2021-06-18T06:58:05.660" v="1" actId="20577"/>
        <pc:sldMkLst>
          <pc:docMk/>
          <pc:sldMk cId="1887361910" sldId="262"/>
        </pc:sldMkLst>
        <pc:spChg chg="mod">
          <ac:chgData name="DE FACCHINETTI SOFIA [LE0700438]" userId="S::s276360@ds.units.it::242b2a97-492a-4f79-9b10-99f0dad563cb" providerId="AD" clId="Web-{5A49E686-0C42-4E60-96FD-FA5FAF5C2261}" dt="2021-06-18T06:58:05.660" v="1" actId="20577"/>
          <ac:spMkLst>
            <pc:docMk/>
            <pc:sldMk cId="1887361910" sldId="262"/>
            <ac:spMk id="2" creationId="{00000000-0000-0000-0000-000000000000}"/>
          </ac:spMkLst>
        </pc:spChg>
      </pc:sldChg>
    </pc:docChg>
  </pc:docChgLst>
  <pc:docChgLst>
    <pc:chgData name="FERRATI JESSICA [LE0700124]" userId="S::s247035@ds.units.it::32bf2ed4-087f-471c-bd38-ba1c95014fb3" providerId="AD" clId="Web-{DCD97178-716D-4442-A7D6-85CF9C4D72AE}"/>
    <pc:docChg chg="modSld">
      <pc:chgData name="FERRATI JESSICA [LE0700124]" userId="S::s247035@ds.units.it::32bf2ed4-087f-471c-bd38-ba1c95014fb3" providerId="AD" clId="Web-{DCD97178-716D-4442-A7D6-85CF9C4D72AE}" dt="2021-07-15T14:55:56.919" v="1" actId="20577"/>
      <pc:docMkLst>
        <pc:docMk/>
      </pc:docMkLst>
      <pc:sldChg chg="modSp">
        <pc:chgData name="FERRATI JESSICA [LE0700124]" userId="S::s247035@ds.units.it::32bf2ed4-087f-471c-bd38-ba1c95014fb3" providerId="AD" clId="Web-{DCD97178-716D-4442-A7D6-85CF9C4D72AE}" dt="2021-07-15T14:55:56.919" v="1" actId="20577"/>
        <pc:sldMkLst>
          <pc:docMk/>
          <pc:sldMk cId="1838151191" sldId="265"/>
        </pc:sldMkLst>
        <pc:spChg chg="mod">
          <ac:chgData name="FERRATI JESSICA [LE0700124]" userId="S::s247035@ds.units.it::32bf2ed4-087f-471c-bd38-ba1c95014fb3" providerId="AD" clId="Web-{DCD97178-716D-4442-A7D6-85CF9C4D72AE}" dt="2021-07-15T14:55:56.919" v="1" actId="20577"/>
          <ac:spMkLst>
            <pc:docMk/>
            <pc:sldMk cId="1838151191" sldId="265"/>
            <ac:spMk id="2" creationId="{00000000-0000-0000-0000-000000000000}"/>
          </ac:spMkLst>
        </pc:spChg>
      </pc:sldChg>
    </pc:docChg>
  </pc:docChgLst>
  <pc:docChgLst>
    <pc:chgData name="FERNANDELLI MARCO" userId="S::8036@ds.units.it::a6151164-0b2c-4e6b-b73d-5c6967b9ac01" providerId="AD" clId="Web-{D240305C-C350-4B6D-AC6B-158BFC32F4F9}"/>
    <pc:docChg chg="modSld">
      <pc:chgData name="FERNANDELLI MARCO" userId="S::8036@ds.units.it::a6151164-0b2c-4e6b-b73d-5c6967b9ac01" providerId="AD" clId="Web-{D240305C-C350-4B6D-AC6B-158BFC32F4F9}" dt="2022-03-31T16:06:58.787" v="6" actId="20577"/>
      <pc:docMkLst>
        <pc:docMk/>
      </pc:docMkLst>
      <pc:sldChg chg="modSp">
        <pc:chgData name="FERNANDELLI MARCO" userId="S::8036@ds.units.it::a6151164-0b2c-4e6b-b73d-5c6967b9ac01" providerId="AD" clId="Web-{D240305C-C350-4B6D-AC6B-158BFC32F4F9}" dt="2022-03-31T16:06:58.787" v="6" actId="20577"/>
        <pc:sldMkLst>
          <pc:docMk/>
          <pc:sldMk cId="2916739200" sldId="257"/>
        </pc:sldMkLst>
        <pc:spChg chg="mod">
          <ac:chgData name="FERNANDELLI MARCO" userId="S::8036@ds.units.it::a6151164-0b2c-4e6b-b73d-5c6967b9ac01" providerId="AD" clId="Web-{D240305C-C350-4B6D-AC6B-158BFC32F4F9}" dt="2022-03-31T16:06:58.787" v="6" actId="20577"/>
          <ac:spMkLst>
            <pc:docMk/>
            <pc:sldMk cId="2916739200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80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84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39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2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18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88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75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84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6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75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831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CE12A313-A057-4B61-8842-F1F3FE045279}" type="datetimeFigureOut">
              <a:rPr lang="it-IT" smtClean="0"/>
              <a:t>31/03/2022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7B38D7A3-B08E-49EB-91B9-21EABFE1B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11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oom.com/share/25a8961b57b741e28fe1d267c228299e" TargetMode="External"/><Relationship Id="rId2" Type="http://schemas.openxmlformats.org/officeDocument/2006/relationships/hyperlink" Target="https://www.loom.com/share/358875dc233f48a58cc83d6987abef2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loom.com/share/9499a4f15604491f9e011113db2a7b7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200">
                <a:latin typeface="Palatino Linotype" panose="02040502050505030304" pitchFamily="18" charset="0"/>
              </a:rPr>
              <a:t>Lingua e letteratura latina</a:t>
            </a:r>
            <a:br>
              <a:rPr lang="it-IT" sz="3200">
                <a:latin typeface="Palatino Linotype" panose="02040502050505030304" pitchFamily="18" charset="0"/>
              </a:rPr>
            </a:br>
            <a:br>
              <a:rPr lang="it-IT" sz="36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>docente: Marco Fernandelli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mfernandelli@units.it</a:t>
            </a:r>
          </a:p>
        </p:txBody>
      </p:sp>
    </p:spTree>
    <p:extLst>
      <p:ext uri="{BB962C8B-B14F-4D97-AF65-F5344CB8AC3E}">
        <p14:creationId xmlns:p14="http://schemas.microsoft.com/office/powerpoint/2010/main" val="223154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9026" y="200424"/>
            <a:ext cx="840594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" algn="ctr"/>
            <a:r>
              <a:rPr lang="it-IT" sz="2000">
                <a:latin typeface="Palatino Linotype" panose="02040502050505030304" pitchFamily="18" charset="0"/>
              </a:rPr>
              <a:t>** i</a:t>
            </a:r>
            <a:r>
              <a:rPr lang="it-IT" sz="2000" baseline="30000">
                <a:latin typeface="Palatino Linotype" panose="02040502050505030304" pitchFamily="18" charset="0"/>
              </a:rPr>
              <a:t>a</a:t>
            </a:r>
            <a:endParaRPr lang="it-IT" sz="2000">
              <a:latin typeface="Palatino Linotype" panose="02040502050505030304" pitchFamily="18" charset="0"/>
            </a:endParaRPr>
          </a:p>
          <a:p>
            <a:pPr marL="34290" algn="ctr"/>
            <a:r>
              <a:rPr lang="it-IT" sz="2000">
                <a:latin typeface="Palatino Linotype" panose="02040502050505030304" pitchFamily="18" charset="0"/>
              </a:rPr>
              <a:t> 	</a:t>
            </a:r>
            <a:r>
              <a:rPr lang="it-IT">
                <a:latin typeface="Palatino Linotype" panose="02040502050505030304" pitchFamily="18" charset="0"/>
              </a:rPr>
              <a:t>[cum] neque Musarum scopulos</a:t>
            </a:r>
          </a:p>
          <a:p>
            <a:pPr marL="34290" algn="ctr"/>
            <a:r>
              <a:rPr lang="it-IT">
                <a:latin typeface="Palatino Linotype" panose="02040502050505030304" pitchFamily="18" charset="0"/>
              </a:rPr>
              <a:t>nec dicti studiosus [quisquam erat] ante hunc</a:t>
            </a:r>
          </a:p>
          <a:p>
            <a:pPr marL="34290" algn="ctr"/>
            <a:endParaRPr lang="it-IT">
              <a:latin typeface="Palatino Linotype" panose="02040502050505030304" pitchFamily="18" charset="0"/>
            </a:endParaRPr>
          </a:p>
          <a:p>
            <a:pPr marL="34290" algn="just"/>
            <a:r>
              <a:rPr lang="it-IT" cap="small">
                <a:solidFill>
                  <a:srgbClr val="0070C0"/>
                </a:solidFill>
                <a:latin typeface="Palatino Linotype" panose="02040502050505030304" pitchFamily="18" charset="0"/>
              </a:rPr>
              <a:t>Cic. </a:t>
            </a:r>
            <a:r>
              <a:rPr lang="it-IT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Brut</a:t>
            </a:r>
            <a:r>
              <a:rPr lang="it-IT" cap="small">
                <a:solidFill>
                  <a:srgbClr val="0070C0"/>
                </a:solidFill>
                <a:latin typeface="Palatino Linotype" panose="02040502050505030304" pitchFamily="18" charset="0"/>
              </a:rPr>
              <a:t>. 75</a:t>
            </a:r>
          </a:p>
          <a:p>
            <a:pPr marL="34290" algn="just"/>
            <a:r>
              <a:rPr lang="it-IT" sz="1600">
                <a:latin typeface="Palatino Linotype" panose="02040502050505030304" pitchFamily="18" charset="0"/>
              </a:rPr>
              <a:t>E sarebbe una fortuna se ci restassero quei carmi in cui, come Catone lasciò scritto nelle </a:t>
            </a:r>
            <a:r>
              <a:rPr lang="it-IT" sz="1600" i="1">
                <a:latin typeface="Palatino Linotype" panose="02040502050505030304" pitchFamily="18" charset="0"/>
              </a:rPr>
              <a:t>Origini</a:t>
            </a:r>
            <a:r>
              <a:rPr lang="it-IT" sz="1600">
                <a:latin typeface="Palatino Linotype" panose="02040502050505030304" pitchFamily="18" charset="0"/>
              </a:rPr>
              <a:t>, ciascun convitato cantava, nel corso dei banchetti, le lodi dei personaggi famosi. E tuttavia la </a:t>
            </a:r>
            <a:r>
              <a:rPr lang="it-IT" sz="1600" i="1">
                <a:latin typeface="Palatino Linotype" panose="02040502050505030304" pitchFamily="18" charset="0"/>
              </a:rPr>
              <a:t>Guerra punica </a:t>
            </a:r>
            <a:r>
              <a:rPr lang="it-IT" sz="1600">
                <a:latin typeface="Palatino Linotype" panose="02040502050505030304" pitchFamily="18" charset="0"/>
              </a:rPr>
              <a:t>di quello, che Ennio annovera tra i vati e i fauni, ha come il fascino di un’opera di Mirone. </a:t>
            </a:r>
            <a:r>
              <a:rPr lang="it-IT" sz="1600" b="1">
                <a:latin typeface="Palatino Linotype" panose="02040502050505030304" pitchFamily="18" charset="0"/>
              </a:rPr>
              <a:t>76</a:t>
            </a:r>
            <a:r>
              <a:rPr lang="it-IT" sz="1600">
                <a:latin typeface="Palatino Linotype" panose="02040502050505030304" pitchFamily="18" charset="0"/>
              </a:rPr>
              <a:t> Sia pure Ennio, com’è senz’altro, artisticamente molto più maturo (</a:t>
            </a:r>
            <a:r>
              <a:rPr lang="it-IT" sz="1600" i="1">
                <a:latin typeface="Palatino Linotype" panose="02040502050505030304" pitchFamily="18" charset="0"/>
              </a:rPr>
              <a:t>perfectior</a:t>
            </a:r>
            <a:r>
              <a:rPr lang="it-IT" sz="1600">
                <a:latin typeface="Palatino Linotype" panose="02040502050505030304" pitchFamily="18" charset="0"/>
              </a:rPr>
              <a:t>); però se lo avesse disprezzato come fa mostra di fare, nel suo tener dietro a tutte le guerre non avrebbe tralasciato quella prima guerra punica, tanto accanita. Ma egli stesso ne spiega il motivo. «Altri» disse «hanno scritto in versi di questa vicenda (</a:t>
            </a:r>
            <a:r>
              <a:rPr lang="it-IT" sz="1600" i="1">
                <a:solidFill>
                  <a:srgbClr val="C00000"/>
                </a:solidFill>
                <a:latin typeface="Palatino Linotype" panose="02040502050505030304" pitchFamily="18" charset="0"/>
              </a:rPr>
              <a:t>«scripsere» inquit «alii rem vorsibus»</a:t>
            </a:r>
            <a:r>
              <a:rPr lang="it-IT" sz="1600">
                <a:latin typeface="Palatino Linotype" panose="02040502050505030304" pitchFamily="18" charset="0"/>
              </a:rPr>
              <a:t>); e ne han scritto magnificamente, anche se in uno stile meno elegante del tuo! E non deve apparire diversamente a te, che da Nevio molto hai mutuato (</a:t>
            </a:r>
            <a:r>
              <a:rPr lang="it-IT" sz="1600" i="1">
                <a:latin typeface="Palatino Linotype" panose="02040502050505030304" pitchFamily="18" charset="0"/>
              </a:rPr>
              <a:t>sumpsisti multa</a:t>
            </a:r>
            <a:r>
              <a:rPr lang="it-IT" sz="1600">
                <a:latin typeface="Palatino Linotype" panose="02040502050505030304" pitchFamily="18" charset="0"/>
              </a:rPr>
              <a:t>), se lo ammetti; oppure, se lo neghi, molto gli hai sottratto (</a:t>
            </a:r>
            <a:r>
              <a:rPr lang="it-IT" sz="1600" i="1">
                <a:latin typeface="Palatino Linotype" panose="02040502050505030304" pitchFamily="18" charset="0"/>
              </a:rPr>
              <a:t>surripuisti</a:t>
            </a:r>
            <a:r>
              <a:rPr lang="it-IT" sz="1600">
                <a:latin typeface="Palatino Linotype" panose="02040502050505030304" pitchFamily="18" charset="0"/>
              </a:rPr>
              <a:t>). 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(trad. E. Narducci)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dicti studiosus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 = </a:t>
            </a:r>
            <a:r>
              <a:rPr lang="el-GR" sz="1600">
                <a:solidFill>
                  <a:srgbClr val="000000"/>
                </a:solidFill>
                <a:latin typeface="Palatino Linotype" panose="02040502050505030304" pitchFamily="18" charset="0"/>
              </a:rPr>
              <a:t>φιλό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-</a:t>
            </a:r>
            <a:r>
              <a:rPr lang="el-GR" sz="1600">
                <a:solidFill>
                  <a:srgbClr val="000000"/>
                </a:solidFill>
                <a:latin typeface="Palatino Linotype" panose="02040502050505030304" pitchFamily="18" charset="0"/>
              </a:rPr>
              <a:t>λογος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,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i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.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e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.:</a:t>
            </a:r>
          </a:p>
          <a:p>
            <a:pPr marL="320040" indent="-285750" algn="just">
              <a:buFontTx/>
              <a:buChar char="-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amante del discorrere, chiacchierone </a:t>
            </a:r>
          </a:p>
          <a:p>
            <a:pPr marL="320040" indent="-285750" algn="just">
              <a:buFontTx/>
              <a:buChar char="-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amante della discussione filosofica, della dialettica (V-IV sec., Platone)</a:t>
            </a:r>
          </a:p>
          <a:p>
            <a:pPr marL="320040" indent="-285750" algn="just">
              <a:buFontTx/>
              <a:buChar char="-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amante della letteratura, della cultura dello studio (IV sec., ambiente peripatetico)</a:t>
            </a:r>
          </a:p>
          <a:p>
            <a:pPr marL="320040" indent="-285750" algn="just">
              <a:buFontTx/>
              <a:buChar char="-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studioso, scienziato (III sec., ambiente alessandrino), ideale alessandrino del letterato che coltiva molteplici attività letterarie e scientifiche,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multiplici variaque doctrina 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(Svet.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gramm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. 10, sul grammatico Lucio Ateio Pretestato, soprannominato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philologus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).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latin typeface="Palatino Linotype" panose="02040502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37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199" y="449622"/>
            <a:ext cx="5486400" cy="646330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" algn="just"/>
            <a:r>
              <a:rPr lang="it-IT">
                <a:latin typeface="Palatino Linotype"/>
              </a:rPr>
              <a:t>ipotesi</a:t>
            </a:r>
            <a:r>
              <a:rPr lang="it-IT" cap="small" dirty="0">
                <a:solidFill>
                  <a:srgbClr val="0070C0"/>
                </a:solidFill>
                <a:latin typeface="Palatino Linotype"/>
              </a:rPr>
              <a:t> </a:t>
            </a:r>
            <a:r>
              <a:rPr lang="it-IT" b="1" cap="small">
                <a:solidFill>
                  <a:srgbClr val="0070C0"/>
                </a:solidFill>
                <a:latin typeface="Palatino Linotype"/>
              </a:rPr>
              <a:t>Skutsch</a:t>
            </a:r>
            <a:r>
              <a:rPr lang="it-IT" cap="small">
                <a:solidFill>
                  <a:srgbClr val="000000"/>
                </a:solidFill>
                <a:latin typeface="Palatino Linotype"/>
              </a:rPr>
              <a:t>: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[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nam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] neque Musarum scopulos 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escendit ad altos</a:t>
            </a: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nec dicti studiosus 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fuit Romanus homo 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ante hunc.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Nos ausi reserare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endParaRPr lang="it-IT" b="1" cap="small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latin typeface="Palatino Linotype"/>
              </a:rPr>
              <a:t>ipotesi</a:t>
            </a:r>
            <a:r>
              <a:rPr lang="it-IT" b="1" dirty="0">
                <a:solidFill>
                  <a:srgbClr val="0070C0"/>
                </a:solidFill>
                <a:latin typeface="Palatino Linotype"/>
              </a:rPr>
              <a:t> </a:t>
            </a:r>
            <a:r>
              <a:rPr lang="it-IT" b="1" cap="small">
                <a:solidFill>
                  <a:srgbClr val="0070C0"/>
                </a:solidFill>
                <a:latin typeface="Palatino Linotype"/>
              </a:rPr>
              <a:t>Mariotti*</a:t>
            </a:r>
            <a:r>
              <a:rPr lang="it-IT" cap="small">
                <a:solidFill>
                  <a:srgbClr val="000000"/>
                </a:solidFill>
                <a:latin typeface="Palatino Linotype"/>
              </a:rPr>
              <a:t>: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/>
              </a:rPr>
              <a:t>			scripsere alii rem </a:t>
            </a:r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versibus quos olim Fauni vatesque canebant,</a:t>
            </a:r>
          </a:p>
          <a:p>
            <a:pPr marL="34290" algn="just"/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&lt;ma non poterono avvicinarsi alla perfezione&gt;</a:t>
            </a: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cum (=poiché) neque Musarum scopulos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&lt;alcuno</a:t>
            </a:r>
          </a:p>
          <a:p>
            <a:pPr marL="34290" algn="just"/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		era stato in grado di salire&gt;…</a:t>
            </a: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… nec dicti studiosus quisquam erat ante hunc.</a:t>
            </a:r>
          </a:p>
          <a:p>
            <a:pPr marL="34290" algn="just"/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nos ausi reserare &lt;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i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 fontes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della poesia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&gt;.</a:t>
            </a: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r>
              <a:rPr lang="it-IT" b="1">
                <a:solidFill>
                  <a:srgbClr val="0070C0"/>
                </a:solidFill>
                <a:latin typeface="Palatino Linotype" panose="02040502050505030304" pitchFamily="18" charset="0"/>
              </a:rPr>
              <a:t>*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Scevola Mariotti,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</a:rPr>
              <a:t>Lezioni su Ennio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, Urbino </a:t>
            </a:r>
            <a:r>
              <a:rPr lang="it-IT">
                <a:latin typeface="Palatino Linotype" panose="02040502050505030304" pitchFamily="18" charset="0"/>
              </a:rPr>
              <a:t>1991</a:t>
            </a:r>
            <a:r>
              <a:rPr lang="it-IT" baseline="30000">
                <a:latin typeface="Palatino Linotype" panose="02040502050505030304" pitchFamily="18" charset="0"/>
              </a:rPr>
              <a:t>2,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</a:rPr>
              <a:t>, p. 67.</a:t>
            </a:r>
            <a:endParaRPr lang="it-IT">
              <a:latin typeface="Palatino Linotype" panose="02040502050505030304" pitchFamily="18" charset="0"/>
            </a:endParaRP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/>
            <a:endParaRPr lang="it-IT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5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15461" y="2586446"/>
            <a:ext cx="4870179" cy="101566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endParaRPr lang="it-IT" sz="3200" dirty="0">
              <a:latin typeface="Palatino Linotype"/>
            </a:endParaRPr>
          </a:p>
          <a:p>
            <a:pPr algn="ctr"/>
            <a:r>
              <a:rPr lang="it-IT" sz="2800" i="1">
                <a:latin typeface="Palatino Linotype" panose="02040502050505030304" pitchFamily="18" charset="0"/>
              </a:rPr>
              <a:t>Ennio, </a:t>
            </a:r>
            <a:r>
              <a:rPr lang="it-IT" sz="2800">
                <a:latin typeface="Palatino Linotype" panose="02040502050505030304" pitchFamily="18" charset="0"/>
              </a:rPr>
              <a:t>Annales</a:t>
            </a:r>
            <a:r>
              <a:rPr lang="it-IT" sz="2800" i="1">
                <a:latin typeface="Palatino Linotype" panose="02040502050505030304" pitchFamily="18" charset="0"/>
              </a:rPr>
              <a:t> I e VII (proemi)</a:t>
            </a:r>
          </a:p>
        </p:txBody>
      </p:sp>
    </p:spTree>
    <p:extLst>
      <p:ext uri="{BB962C8B-B14F-4D97-AF65-F5344CB8AC3E}">
        <p14:creationId xmlns:p14="http://schemas.microsoft.com/office/powerpoint/2010/main" val="291673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33749" y="2063930"/>
            <a:ext cx="4846320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2400" dirty="0">
                <a:latin typeface="Palatino Linotype"/>
              </a:rPr>
              <a:t>Videolezioni del dott. Arrighini</a:t>
            </a:r>
          </a:p>
          <a:p>
            <a:endParaRPr lang="it-IT" sz="2400">
              <a:latin typeface="Palatino Linotype" panose="02040502050505030304" pitchFamily="18" charset="0"/>
            </a:endParaRPr>
          </a:p>
          <a:p>
            <a:r>
              <a:rPr lang="it-IT" dirty="0">
                <a:latin typeface="Palatino Linotype"/>
              </a:rPr>
              <a:t>Apparato critico Ennio, </a:t>
            </a:r>
            <a:r>
              <a:rPr lang="it-IT" i="1" dirty="0">
                <a:latin typeface="Palatino Linotype"/>
              </a:rPr>
              <a:t>Annales</a:t>
            </a:r>
            <a:r>
              <a:rPr lang="it-IT" dirty="0">
                <a:latin typeface="Palatino Linotype"/>
              </a:rPr>
              <a:t>, ed. </a:t>
            </a:r>
            <a:r>
              <a:rPr lang="it-IT" dirty="0" err="1">
                <a:latin typeface="Palatino Linotype"/>
              </a:rPr>
              <a:t>Skutsch</a:t>
            </a:r>
            <a:r>
              <a:rPr lang="it-IT" dirty="0">
                <a:latin typeface="Palatino Linotype"/>
              </a:rPr>
              <a:t> </a:t>
            </a:r>
            <a:endParaRPr lang="it-IT" dirty="0">
              <a:latin typeface="Palatino Linotype" panose="02040502050505030304" pitchFamily="18" charset="0"/>
            </a:endParaRPr>
          </a:p>
          <a:p>
            <a:r>
              <a:rPr lang="it-IT" dirty="0">
                <a:latin typeface="Palatino Linotype"/>
              </a:rPr>
              <a:t>parte 1 (19 minuti) - </a:t>
            </a:r>
            <a:r>
              <a:rPr lang="it-IT" u="sng" dirty="0">
                <a:latin typeface="Palatino Linotype"/>
                <a:hlinkClick r:id="rId2"/>
              </a:rPr>
              <a:t>Watch Video</a:t>
            </a:r>
            <a:endParaRPr lang="it-IT" dirty="0">
              <a:latin typeface="Palatino Linotype"/>
            </a:endParaRPr>
          </a:p>
          <a:p>
            <a:r>
              <a:rPr lang="it-IT" dirty="0">
                <a:latin typeface="Palatino Linotype"/>
              </a:rPr>
              <a:t>parte 2 (27 minuti) - </a:t>
            </a:r>
            <a:r>
              <a:rPr lang="it-IT" u="sng" dirty="0">
                <a:latin typeface="Palatino Linotype"/>
                <a:hlinkClick r:id="rId3"/>
              </a:rPr>
              <a:t>Watch Video</a:t>
            </a:r>
            <a:endParaRPr lang="it-IT" dirty="0">
              <a:latin typeface="Palatino Linotype"/>
            </a:endParaRPr>
          </a:p>
          <a:p>
            <a:r>
              <a:rPr lang="it-IT" dirty="0">
                <a:latin typeface="Palatino Linotype"/>
              </a:rPr>
              <a:t>parte 3 (1 minuto) - </a:t>
            </a:r>
            <a:r>
              <a:rPr lang="it-IT" u="sng" dirty="0">
                <a:latin typeface="Palatino Linotype"/>
                <a:hlinkClick r:id="rId4"/>
              </a:rPr>
              <a:t>Watch Video</a:t>
            </a:r>
            <a:endParaRPr lang="it-IT" dirty="0">
              <a:latin typeface="Palatino Linotype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36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00891" y="991796"/>
            <a:ext cx="7955280" cy="5482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it-IT" sz="2000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**i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Musae, quae pedibus magnum pulsatis Olympum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Varro </a:t>
            </a:r>
            <a:r>
              <a:rPr lang="it-IT" sz="1400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it-IT" sz="1400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7.20 (</a:t>
            </a:r>
            <a:r>
              <a:rPr lang="it-IT" sz="1400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</a:t>
            </a:r>
            <a:r>
              <a:rPr lang="it-IT" sz="1400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1.1.4); Serv. </a:t>
            </a:r>
            <a:r>
              <a:rPr lang="it-IT" sz="1400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Aen</a:t>
            </a:r>
            <a:r>
              <a:rPr lang="it-IT" sz="1400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11.660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>
              <a:solidFill>
                <a:srgbClr val="000000"/>
              </a:solidFill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Varr.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7.5 e 20: 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libro tratterò delle parole introdotte dai poeti […] 20 ‘Muse che con i piedi battete il suolo del grande Olimpo’ [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‘Musae, quae pedibus magnum pulsatis Olympum’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I Greci chiamano ‘Olimpo’ il cielo, mentre comunemente si dà questo nome a un monte della Macedonia; per questo sono portato a ritenere che le Muse ricevono il nome di ‘Olimpiadi’ [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Olympiades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]. Analogamente, infatti, da altre località della terra sono chiamate Libetridi, Pipleidi, Tespiadi, Eliconidi</a:t>
            </a:r>
            <a:r>
              <a:rPr lang="it-IT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Serv.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 Aen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11.660: </a:t>
            </a:r>
            <a:r>
              <a:rPr lang="it-IT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Ennio </a:t>
            </a:r>
            <a:r>
              <a:rPr lang="it-IT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rivolgendosi alle Muse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‘che con i piedi battete l’Olimpo’</a:t>
            </a:r>
            <a:r>
              <a:rPr lang="it-IT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Varr.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RR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1.1.4: </a:t>
            </a:r>
            <a:r>
              <a:rPr lang="it-IT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poiché gli dèi aiutano chi lo fa, comincerò invocandoli, ma non rivolgendomi alle Muse, come fanno Omero e Ennio [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prius invocabo eos, nec ut Homerus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Ennius </a:t>
            </a:r>
            <a:r>
              <a:rPr lang="it-IT" i="1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Musas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], bensì ai dodici Dèi Consenti</a:t>
            </a:r>
            <a:r>
              <a:rPr lang="it-IT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it-IT">
                <a:solidFill>
                  <a:srgbClr val="000000"/>
                </a:solidFill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it-IT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0891" y="622464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Q. Ennii </a:t>
            </a:r>
            <a:r>
              <a:rPr lang="it-IT" b="1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Annales</a:t>
            </a:r>
            <a:r>
              <a:rPr lang="it-IT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, Liber I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912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4191"/>
          <a:stretch/>
        </p:blipFill>
        <p:spPr>
          <a:xfrm>
            <a:off x="324790" y="274320"/>
            <a:ext cx="8337665" cy="6296297"/>
          </a:xfrm>
          <a:prstGeom prst="rect">
            <a:avLst/>
          </a:prstGeom>
        </p:spPr>
      </p:pic>
      <p:sp>
        <p:nvSpPr>
          <p:cNvPr id="4" name="Ovale 3"/>
          <p:cNvSpPr/>
          <p:nvPr/>
        </p:nvSpPr>
        <p:spPr>
          <a:xfrm>
            <a:off x="2952209" y="1881054"/>
            <a:ext cx="313509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2804161" y="2960917"/>
            <a:ext cx="313509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3091546" y="3117674"/>
            <a:ext cx="313509" cy="3265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312689" y="1897078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Olimpo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934790" y="2689557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Parnaso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356722" y="31714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/>
              <a:t>Elicona</a:t>
            </a:r>
          </a:p>
        </p:txBody>
      </p:sp>
    </p:spTree>
    <p:extLst>
      <p:ext uri="{BB962C8B-B14F-4D97-AF65-F5344CB8AC3E}">
        <p14:creationId xmlns:p14="http://schemas.microsoft.com/office/powerpoint/2010/main" val="1469333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8641" y="522515"/>
            <a:ext cx="80467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Frequentativi (iterativi, intensivi)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i="1">
                <a:latin typeface="Palatino Linotype" panose="02040502050505030304" pitchFamily="18" charset="0"/>
              </a:rPr>
              <a:t>habeo, es, habui,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habitum</a:t>
            </a:r>
            <a:r>
              <a:rPr lang="it-IT" i="1">
                <a:latin typeface="Palatino Linotype" panose="02040502050505030304" pitchFamily="18" charset="0"/>
              </a:rPr>
              <a:t>, habere 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→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habito, are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 mi tengo (sempre [in un luogo], abito</a:t>
            </a:r>
          </a:p>
          <a:p>
            <a:r>
              <a:rPr lang="it-IT">
                <a:latin typeface="Palatino Linotype" panose="02040502050505030304" pitchFamily="18" charset="0"/>
              </a:rPr>
              <a:t> </a:t>
            </a:r>
          </a:p>
          <a:p>
            <a:r>
              <a:rPr lang="it-IT" i="1">
                <a:latin typeface="Palatino Linotype" panose="02040502050505030304" pitchFamily="18" charset="0"/>
              </a:rPr>
              <a:t>pello, is, pulsi,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pulsum</a:t>
            </a:r>
            <a:r>
              <a:rPr lang="it-IT" i="1">
                <a:latin typeface="Palatino Linotype" panose="02040502050505030304" pitchFamily="18" charset="0"/>
              </a:rPr>
              <a:t>, are 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→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pulso, are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 batto/colpisco insistentemente</a:t>
            </a:r>
          </a:p>
          <a:p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dico → dicto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(intensità: dico abitualmente, detto)</a:t>
            </a: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capio →  capto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(conato: cerco di prendere)</a:t>
            </a: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video → vis</a:t>
            </a:r>
            <a:r>
              <a:rPr lang="it-IT" i="1">
                <a:solidFill>
                  <a:srgbClr val="0070C0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ito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*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(intermittenza/consuetudine: vedo di frequente, visito)</a:t>
            </a: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volo → vol</a:t>
            </a:r>
            <a:r>
              <a:rPr lang="it-IT" i="1">
                <a:solidFill>
                  <a:srgbClr val="0070C0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ito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*</a:t>
            </a:r>
            <a:r>
              <a:rPr lang="it-IT" i="1">
                <a:solidFill>
                  <a:srgbClr val="0070C0"/>
                </a:solidFill>
                <a:latin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(attenuazione: volteggio, svolazzo, volo qua e là)</a:t>
            </a:r>
          </a:p>
          <a:p>
            <a:endParaRPr lang="it-IT" sz="160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 sz="1600">
                <a:latin typeface="Palatino Linotype" panose="02040502050505030304" pitchFamily="18" charset="0"/>
                <a:cs typeface="Calibri" panose="020F0502020204030204" pitchFamily="34" charset="0"/>
              </a:rPr>
              <a:t>*dai verbi in –</a:t>
            </a:r>
            <a:r>
              <a:rPr lang="it-IT" sz="1600" i="1">
                <a:latin typeface="Palatino Linotype" panose="02040502050505030304" pitchFamily="18" charset="0"/>
                <a:cs typeface="Calibri" panose="020F0502020204030204" pitchFamily="34" charset="0"/>
              </a:rPr>
              <a:t>ito</a:t>
            </a:r>
            <a:r>
              <a:rPr lang="it-IT" sz="1600">
                <a:latin typeface="Palatino Linotype" panose="02040502050505030304" pitchFamily="18" charset="0"/>
                <a:cs typeface="Calibri" panose="020F0502020204030204" pitchFamily="34" charset="0"/>
              </a:rPr>
              <a:t>, questo suffisso si estende a temi del presente, per dare luogo a frequentativi</a:t>
            </a:r>
          </a:p>
          <a:p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endParaRPr lang="it-IT" baseline="-2500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Specializzazioni:</a:t>
            </a: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cano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 (canto e) suono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→ canto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 canto (e suono)</a:t>
            </a:r>
          </a:p>
          <a:p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salio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(salto) </a:t>
            </a:r>
            <a:r>
              <a:rPr lang="it-IT" i="1">
                <a:latin typeface="Palatino Linotype" panose="02040502050505030304" pitchFamily="18" charset="0"/>
                <a:cs typeface="Calibri" panose="020F0502020204030204" pitchFamily="34" charset="0"/>
              </a:rPr>
              <a:t>→ salto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: ballo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75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0779" y="235132"/>
            <a:ext cx="8817429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Palatino Linotype" panose="02040502050505030304" pitchFamily="18" charset="0"/>
              </a:rPr>
              <a:t>** iv</a:t>
            </a:r>
          </a:p>
          <a:p>
            <a:pPr algn="ctr"/>
            <a:endParaRPr lang="it-IT" sz="1600">
              <a:latin typeface="Palatino Linotype" panose="0204050205050503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600" dirty="0">
                <a:latin typeface="Palatino Linotype" panose="02040502050505030304" pitchFamily="18" charset="0"/>
              </a:rPr>
              <a:t>[</a:t>
            </a:r>
            <a:r>
              <a:rPr lang="it-IT" sz="1600" b="1" cap="small" dirty="0" err="1">
                <a:solidFill>
                  <a:srgbClr val="0070C0"/>
                </a:solidFill>
                <a:latin typeface="Palatino Linotype" panose="02040502050505030304" pitchFamily="18" charset="0"/>
              </a:rPr>
              <a:t>Lucr</a:t>
            </a:r>
            <a:r>
              <a:rPr lang="it-IT" sz="1600" b="1" cap="small" dirty="0">
                <a:solidFill>
                  <a:srgbClr val="0070C0"/>
                </a:solidFill>
                <a:latin typeface="Palatino Linotype" panose="02040502050505030304" pitchFamily="18" charset="0"/>
              </a:rPr>
              <a:t>. I 112-119 + 120-126</a:t>
            </a:r>
          </a:p>
          <a:p>
            <a:pPr>
              <a:spcAft>
                <a:spcPts val="1200"/>
              </a:spcAft>
            </a:pPr>
            <a:r>
              <a:rPr lang="it-IT" sz="1600" dirty="0" err="1">
                <a:latin typeface="Palatino Linotype" panose="02040502050505030304" pitchFamily="18" charset="0"/>
              </a:rPr>
              <a:t>Ignoratur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enim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quae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sit</a:t>
            </a:r>
            <a:r>
              <a:rPr lang="it-IT" sz="1600" dirty="0">
                <a:latin typeface="Palatino Linotype" panose="02040502050505030304" pitchFamily="18" charset="0"/>
              </a:rPr>
              <a:t> natura animai,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nata </a:t>
            </a:r>
            <a:r>
              <a:rPr lang="it-IT" sz="1600" dirty="0" err="1">
                <a:latin typeface="Palatino Linotype" panose="02040502050505030304" pitchFamily="18" charset="0"/>
              </a:rPr>
              <a:t>sit</a:t>
            </a:r>
            <a:r>
              <a:rPr lang="it-IT" sz="1600" dirty="0">
                <a:latin typeface="Palatino Linotype" panose="02040502050505030304" pitchFamily="18" charset="0"/>
              </a:rPr>
              <a:t> an contra </a:t>
            </a:r>
            <a:r>
              <a:rPr lang="it-IT" sz="1600" dirty="0" err="1">
                <a:latin typeface="Palatino Linotype" panose="02040502050505030304" pitchFamily="18" charset="0"/>
              </a:rPr>
              <a:t>nascentibus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insinuetur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et </a:t>
            </a:r>
            <a:r>
              <a:rPr lang="it-IT" sz="1600" dirty="0" err="1">
                <a:latin typeface="Palatino Linotype" panose="02040502050505030304" pitchFamily="18" charset="0"/>
              </a:rPr>
              <a:t>simul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intereat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nobiscum</a:t>
            </a:r>
            <a:r>
              <a:rPr lang="it-IT" sz="1600" dirty="0">
                <a:latin typeface="Palatino Linotype" panose="02040502050505030304" pitchFamily="18" charset="0"/>
              </a:rPr>
              <a:t> morte </a:t>
            </a:r>
            <a:r>
              <a:rPr lang="it-IT" sz="1600" dirty="0" err="1">
                <a:latin typeface="Palatino Linotype" panose="02040502050505030304" pitchFamily="18" charset="0"/>
              </a:rPr>
              <a:t>dirempta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an </a:t>
            </a:r>
            <a:r>
              <a:rPr lang="it-IT" sz="1600" dirty="0" err="1">
                <a:latin typeface="Palatino Linotype" panose="02040502050505030304" pitchFamily="18" charset="0"/>
              </a:rPr>
              <a:t>tenebras</a:t>
            </a:r>
            <a:r>
              <a:rPr lang="it-IT" sz="1600" dirty="0">
                <a:latin typeface="Palatino Linotype" panose="02040502050505030304" pitchFamily="18" charset="0"/>
              </a:rPr>
              <a:t> Orci </a:t>
            </a:r>
            <a:r>
              <a:rPr lang="it-IT" sz="1600" dirty="0" err="1">
                <a:latin typeface="Palatino Linotype" panose="02040502050505030304" pitchFamily="18" charset="0"/>
              </a:rPr>
              <a:t>visat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vastasque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lacunas</a:t>
            </a:r>
            <a:r>
              <a:rPr lang="it-IT" sz="1600" dirty="0">
                <a:latin typeface="Palatino Linotype" panose="02040502050505030304" pitchFamily="18" charset="0"/>
              </a:rPr>
              <a:t>               		</a:t>
            </a:r>
            <a:r>
              <a:rPr lang="it-IT" sz="1600" b="1" dirty="0">
                <a:latin typeface="Palatino Linotype" panose="02040502050505030304" pitchFamily="18" charset="0"/>
              </a:rPr>
              <a:t>115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an </a:t>
            </a:r>
            <a:r>
              <a:rPr lang="it-IT" sz="1600" dirty="0" err="1">
                <a:latin typeface="Palatino Linotype" panose="02040502050505030304" pitchFamily="18" charset="0"/>
              </a:rPr>
              <a:t>pecudes</a:t>
            </a:r>
            <a:r>
              <a:rPr lang="it-IT" sz="1600" dirty="0">
                <a:latin typeface="Palatino Linotype" panose="02040502050505030304" pitchFamily="18" charset="0"/>
              </a:rPr>
              <a:t> alias </a:t>
            </a:r>
            <a:r>
              <a:rPr lang="it-IT" sz="1600" dirty="0" err="1">
                <a:latin typeface="Palatino Linotype" panose="02040502050505030304" pitchFamily="18" charset="0"/>
              </a:rPr>
              <a:t>divinitus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insinuet</a:t>
            </a:r>
            <a:r>
              <a:rPr lang="it-IT" sz="1600" dirty="0">
                <a:latin typeface="Palatino Linotype" panose="02040502050505030304" pitchFamily="18" charset="0"/>
              </a:rPr>
              <a:t> se,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Ennius</a:t>
            </a:r>
            <a:r>
              <a:rPr lang="it-IT" sz="1600" dirty="0">
                <a:latin typeface="Palatino Linotype" panose="02040502050505030304" pitchFamily="18" charset="0"/>
              </a:rPr>
              <a:t> ut </a:t>
            </a:r>
            <a:r>
              <a:rPr lang="it-IT" sz="1600" dirty="0" err="1">
                <a:latin typeface="Palatino Linotype" panose="02040502050505030304" pitchFamily="18" charset="0"/>
              </a:rPr>
              <a:t>noster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cecinit</a:t>
            </a:r>
            <a:r>
              <a:rPr lang="it-IT" sz="1600" dirty="0">
                <a:latin typeface="Palatino Linotype" panose="02040502050505030304" pitchFamily="18" charset="0"/>
              </a:rPr>
              <a:t>, 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qui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primus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amoeno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 err="1">
                <a:latin typeface="Palatino Linotype" panose="02040502050505030304" pitchFamily="18" charset="0"/>
              </a:rPr>
              <a:t>detulit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ex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Helicone</a:t>
            </a:r>
            <a:r>
              <a:rPr lang="it-IT" sz="1600" dirty="0">
                <a:latin typeface="Palatino Linotype" panose="02040502050505030304" pitchFamily="18" charset="0"/>
              </a:rPr>
              <a:t> perenni fronde </a:t>
            </a:r>
            <a:r>
              <a:rPr lang="it-IT" sz="1600" dirty="0" err="1">
                <a:latin typeface="Palatino Linotype" panose="02040502050505030304" pitchFamily="18" charset="0"/>
              </a:rPr>
              <a:t>coronam</a:t>
            </a:r>
            <a:r>
              <a:rPr lang="it-IT" sz="1600" dirty="0">
                <a:latin typeface="Palatino Linotype" panose="02040502050505030304" pitchFamily="18" charset="0"/>
              </a:rPr>
              <a:t>,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per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gentis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Italas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hominum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quae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clara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clueret</a:t>
            </a:r>
            <a:r>
              <a:rPr lang="it-IT" sz="1600" dirty="0">
                <a:latin typeface="Palatino Linotype" panose="0204050205050503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it-IT" sz="1400" dirty="0">
                <a:latin typeface="Palatino Linotype" panose="02040502050505030304" pitchFamily="18" charset="0"/>
              </a:rPr>
              <a:t>… </a:t>
            </a:r>
            <a:r>
              <a:rPr lang="it-IT" sz="1400" b="1" dirty="0">
                <a:latin typeface="Palatino Linotype" panose="02040502050505030304" pitchFamily="18" charset="0"/>
              </a:rPr>
              <a:t>117</a:t>
            </a:r>
            <a:r>
              <a:rPr lang="it-IT" sz="1400" dirty="0">
                <a:latin typeface="Palatino Linotype" panose="02040502050505030304" pitchFamily="18" charset="0"/>
              </a:rPr>
              <a:t> come cantò il nostro Ennio che per primo dall’ameno Elicona | recò una ghirlanda di fronde perenni, tale | da brillare di splendida fama tra le genti italiche].</a:t>
            </a:r>
          </a:p>
          <a:p>
            <a:pPr>
              <a:spcAft>
                <a:spcPts val="600"/>
              </a:spcAft>
            </a:pPr>
            <a:endParaRPr lang="it-IT" sz="1400">
              <a:latin typeface="Palatino Linotype" panose="0204050205050503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600" dirty="0" err="1">
                <a:latin typeface="Palatino Linotype" panose="02040502050505030304" pitchFamily="18" charset="0"/>
              </a:rPr>
              <a:t>etsi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praeterea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tamen</a:t>
            </a:r>
            <a:r>
              <a:rPr lang="it-IT" sz="1600" dirty="0">
                <a:latin typeface="Palatino Linotype" panose="02040502050505030304" pitchFamily="18" charset="0"/>
              </a:rPr>
              <a:t> esse Acherusia </a:t>
            </a:r>
            <a:r>
              <a:rPr lang="it-IT" sz="1600" dirty="0" err="1">
                <a:latin typeface="Palatino Linotype" panose="02040502050505030304" pitchFamily="18" charset="0"/>
              </a:rPr>
              <a:t>templa</a:t>
            </a:r>
            <a:r>
              <a:rPr lang="it-IT" sz="1600" dirty="0">
                <a:latin typeface="Palatino Linotype" panose="02040502050505030304" pitchFamily="18" charset="0"/>
              </a:rPr>
              <a:t>          		</a:t>
            </a:r>
            <a:r>
              <a:rPr lang="it-IT" sz="1600" b="1" dirty="0">
                <a:latin typeface="Palatino Linotype" panose="02040502050505030304" pitchFamily="18" charset="0"/>
              </a:rPr>
              <a:t>120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Ennius</a:t>
            </a:r>
            <a:r>
              <a:rPr lang="it-IT" sz="1600" dirty="0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aeternis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exponit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versibus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edens</a:t>
            </a:r>
            <a:r>
              <a:rPr lang="it-IT" sz="1600" dirty="0">
                <a:latin typeface="Palatino Linotype" panose="02040502050505030304" pitchFamily="18" charset="0"/>
              </a:rPr>
              <a:t>,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quo </a:t>
            </a:r>
            <a:r>
              <a:rPr lang="it-IT" sz="1600" dirty="0" err="1">
                <a:latin typeface="Palatino Linotype" panose="02040502050505030304" pitchFamily="18" charset="0"/>
              </a:rPr>
              <a:t>neque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permanent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animae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neque</a:t>
            </a:r>
            <a:r>
              <a:rPr lang="it-IT" sz="1600" dirty="0">
                <a:latin typeface="Palatino Linotype" panose="02040502050505030304" pitchFamily="18" charset="0"/>
              </a:rPr>
              <a:t> corpora nostra,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>
                <a:latin typeface="Palatino Linotype" panose="02040502050505030304" pitchFamily="18" charset="0"/>
              </a:rPr>
              <a:t>sed </a:t>
            </a:r>
            <a:r>
              <a:rPr lang="it-IT" sz="1600" dirty="0" err="1">
                <a:latin typeface="Palatino Linotype" panose="02040502050505030304" pitchFamily="18" charset="0"/>
              </a:rPr>
              <a:t>quaedam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simulacra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modis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pallentia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miris</a:t>
            </a:r>
            <a:r>
              <a:rPr lang="it-IT" sz="1600" dirty="0">
                <a:latin typeface="Palatino Linotype" panose="02040502050505030304" pitchFamily="18" charset="0"/>
              </a:rPr>
              <a:t>.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 err="1">
                <a:latin typeface="Palatino Linotype" panose="02040502050505030304" pitchFamily="18" charset="0"/>
              </a:rPr>
              <a:t>unde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sibi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exortam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semper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florentis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solidFill>
                  <a:srgbClr val="C00000"/>
                </a:solidFill>
                <a:latin typeface="Palatino Linotype" panose="02040502050505030304" pitchFamily="18" charset="0"/>
              </a:rPr>
              <a:t>Homeri</a:t>
            </a:r>
            <a:br>
              <a:rPr lang="it-IT" sz="1600">
                <a:solidFill>
                  <a:srgbClr val="C00000"/>
                </a:solidFill>
                <a:latin typeface="Palatino Linotype" panose="02040502050505030304" pitchFamily="18" charset="0"/>
              </a:rPr>
            </a:br>
            <a:r>
              <a:rPr lang="it-IT" sz="1600" dirty="0" err="1">
                <a:latin typeface="Palatino Linotype" panose="02040502050505030304" pitchFamily="18" charset="0"/>
              </a:rPr>
              <a:t>commemorat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speciem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lacrumas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effundere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salsas</a:t>
            </a:r>
            <a:r>
              <a:rPr lang="it-IT" sz="1600" dirty="0">
                <a:latin typeface="Palatino Linotype" panose="02040502050505030304" pitchFamily="18" charset="0"/>
              </a:rPr>
              <a:t> 		</a:t>
            </a:r>
            <a:r>
              <a:rPr lang="it-IT" sz="1600" b="1" dirty="0">
                <a:latin typeface="Palatino Linotype" panose="02040502050505030304" pitchFamily="18" charset="0"/>
              </a:rPr>
              <a:t>125</a:t>
            </a:r>
            <a:br>
              <a:rPr lang="it-IT" sz="1600">
                <a:latin typeface="Palatino Linotype" panose="02040502050505030304" pitchFamily="18" charset="0"/>
              </a:rPr>
            </a:br>
            <a:r>
              <a:rPr lang="it-IT" sz="1600" dirty="0" err="1">
                <a:latin typeface="Palatino Linotype" panose="02040502050505030304" pitchFamily="18" charset="0"/>
              </a:rPr>
              <a:t>coepisse</a:t>
            </a:r>
            <a:r>
              <a:rPr lang="it-IT" sz="1600" dirty="0">
                <a:latin typeface="Palatino Linotype" panose="02040502050505030304" pitchFamily="18" charset="0"/>
              </a:rPr>
              <a:t> et rerum </a:t>
            </a:r>
            <a:r>
              <a:rPr lang="it-IT" sz="1600" dirty="0" err="1">
                <a:latin typeface="Palatino Linotype" panose="02040502050505030304" pitchFamily="18" charset="0"/>
              </a:rPr>
              <a:t>naturam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expandere</a:t>
            </a:r>
            <a:r>
              <a:rPr lang="it-IT" sz="1600" dirty="0">
                <a:latin typeface="Palatino Linotype" panose="02040502050505030304" pitchFamily="18" charset="0"/>
              </a:rPr>
              <a:t> </a:t>
            </a:r>
            <a:r>
              <a:rPr lang="it-IT" sz="1600" dirty="0" err="1">
                <a:latin typeface="Palatino Linotype" panose="02040502050505030304" pitchFamily="18" charset="0"/>
              </a:rPr>
              <a:t>dictis</a:t>
            </a:r>
            <a:r>
              <a:rPr lang="it-IT" sz="1600" dirty="0">
                <a:latin typeface="Palatino Linotype" panose="02040502050505030304" pitchFamily="18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it-IT" sz="1400" b="1" dirty="0">
                <a:latin typeface="Palatino Linotype" panose="02040502050505030304" pitchFamily="18" charset="0"/>
                <a:cs typeface="Calibri" panose="020F0502020204030204" pitchFamily="34" charset="0"/>
              </a:rPr>
              <a:t>120</a:t>
            </a:r>
            <a:r>
              <a:rPr lang="it-IT" sz="1400" dirty="0">
                <a:latin typeface="Palatino Linotype" panose="02040502050505030304" pitchFamily="18" charset="0"/>
                <a:cs typeface="Calibri" panose="020F0502020204030204" pitchFamily="34" charset="0"/>
              </a:rPr>
              <a:t> sebbene Ennio narri, esponendolo in versi immortali, | che esistono anche gli spazi acherontei, per raggiungere | i quali non sopravvivono le anime né i nostri corpi, | ma solo certi simulacri di straordinario pallore; | di là narra essergli apparsa l’immagine di Omero | </a:t>
            </a:r>
            <a:r>
              <a:rPr lang="it-IT" sz="1400" b="1" dirty="0">
                <a:latin typeface="Palatino Linotype" panose="02040502050505030304" pitchFamily="18" charset="0"/>
                <a:cs typeface="Calibri" panose="020F0502020204030204" pitchFamily="34" charset="0"/>
              </a:rPr>
              <a:t>125</a:t>
            </a:r>
            <a:r>
              <a:rPr lang="it-IT" sz="1400" dirty="0">
                <a:latin typeface="Palatino Linotype" panose="02040502050505030304" pitchFamily="18" charset="0"/>
                <a:cs typeface="Calibri" panose="020F0502020204030204" pitchFamily="34" charset="0"/>
              </a:rPr>
              <a:t> perennemente glorioso, spargendo amare lagrime, | e avergli spiegato con parole la natura dell’universo (trad. L. Canali).</a:t>
            </a:r>
            <a:endParaRPr lang="it-IT" sz="1400" dirty="0">
              <a:latin typeface="Palatino Linotype" panose="02040502050505030304" pitchFamily="18" charset="0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1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6572" y="470263"/>
            <a:ext cx="853004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Palatino Linotype" panose="02040502050505030304" pitchFamily="18" charset="0"/>
              </a:rPr>
              <a:t>xi</a:t>
            </a:r>
          </a:p>
          <a:p>
            <a:endParaRPr lang="it-IT"/>
          </a:p>
          <a:p>
            <a:pPr algn="ctr"/>
            <a:r>
              <a:rPr lang="it-IT">
                <a:latin typeface="Palatino Linotype" panose="02040502050505030304" pitchFamily="18" charset="0"/>
              </a:rPr>
              <a:t>Latos 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&lt;per&gt;</a:t>
            </a:r>
            <a:r>
              <a:rPr lang="it-IT">
                <a:latin typeface="Palatino Linotype" panose="02040502050505030304" pitchFamily="18" charset="0"/>
              </a:rPr>
              <a:t> populos res* atque poemata** nostra</a:t>
            </a:r>
          </a:p>
          <a:p>
            <a:pPr algn="ctr"/>
            <a:r>
              <a:rPr lang="it-IT">
                <a:latin typeface="Palatino Linotype" panose="02040502050505030304" pitchFamily="18" charset="0"/>
              </a:rPr>
              <a:t>			              clara</a:t>
            </a:r>
            <a:r>
              <a:rPr lang="it-IT">
                <a:latin typeface="Palatino Linotype" panose="02040502050505030304" pitchFamily="18" charset="0"/>
                <a:cs typeface="Calibri" panose="020F0502020204030204" pitchFamily="34" charset="0"/>
              </a:rPr>
              <a:t>&gt;</a:t>
            </a:r>
            <a:r>
              <a:rPr lang="it-IT">
                <a:latin typeface="Palatino Linotype" panose="02040502050505030304" pitchFamily="18" charset="0"/>
              </a:rPr>
              <a:t> cluebunt***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* la poesia rende immortale il suo argomento, tanto più se la materia (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res</a:t>
            </a:r>
            <a:r>
              <a:rPr lang="it-IT">
                <a:latin typeface="Palatino Linotype" panose="02040502050505030304" pitchFamily="18" charset="0"/>
              </a:rPr>
              <a:t>) è storica [E. è poeta e storico (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rerum scriptor</a:t>
            </a:r>
            <a:r>
              <a:rPr lang="it-IT">
                <a:latin typeface="Palatino Linotype" panose="02040502050505030304" pitchFamily="18" charset="0"/>
              </a:rPr>
              <a:t>); cfr. v. 206 </a:t>
            </a:r>
            <a:r>
              <a:rPr lang="it-IT" i="1">
                <a:latin typeface="Palatino Linotype" panose="02040502050505030304" pitchFamily="18" charset="0"/>
              </a:rPr>
              <a:t>scripsere alii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rem</a:t>
            </a:r>
            <a:r>
              <a:rPr lang="it-IT">
                <a:latin typeface="Palatino Linotype" panose="02040502050505030304" pitchFamily="18" charset="0"/>
              </a:rPr>
              <a:t>, riferito a Nevio, autore di epos storico];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 panose="02040502050505030304" pitchFamily="18" charset="0"/>
              </a:rPr>
              <a:t>** parola che – così come </a:t>
            </a:r>
            <a:r>
              <a:rPr lang="it-IT" i="1">
                <a:latin typeface="Palatino Linotype" panose="02040502050505030304" pitchFamily="18" charset="0"/>
              </a:rPr>
              <a:t>Musae</a:t>
            </a:r>
            <a:r>
              <a:rPr lang="it-IT">
                <a:latin typeface="Palatino Linotype" panose="02040502050505030304" pitchFamily="18" charset="0"/>
              </a:rPr>
              <a:t> sostituisce </a:t>
            </a:r>
            <a:r>
              <a:rPr lang="it-IT" i="1">
                <a:latin typeface="Palatino Linotype" panose="02040502050505030304" pitchFamily="18" charset="0"/>
              </a:rPr>
              <a:t>Camenae</a:t>
            </a:r>
            <a:r>
              <a:rPr lang="it-IT">
                <a:latin typeface="Palatino Linotype" panose="02040502050505030304" pitchFamily="18" charset="0"/>
              </a:rPr>
              <a:t> (fr. i) e </a:t>
            </a:r>
            <a:r>
              <a:rPr lang="it-IT" i="1">
                <a:latin typeface="Palatino Linotype" panose="02040502050505030304" pitchFamily="18" charset="0"/>
              </a:rPr>
              <a:t>poeta</a:t>
            </a:r>
            <a:r>
              <a:rPr lang="it-IT">
                <a:latin typeface="Palatino Linotype" panose="02040502050505030304" pitchFamily="18" charset="0"/>
              </a:rPr>
              <a:t> sostituisce </a:t>
            </a:r>
            <a:r>
              <a:rPr lang="it-IT" i="1">
                <a:latin typeface="Palatino Linotype" panose="02040502050505030304" pitchFamily="18" charset="0"/>
              </a:rPr>
              <a:t>vates</a:t>
            </a:r>
            <a:r>
              <a:rPr lang="it-IT">
                <a:latin typeface="Palatino Linotype" panose="02040502050505030304" pitchFamily="18" charset="0"/>
              </a:rPr>
              <a:t> (fr. ii) – prende il posto di </a:t>
            </a:r>
            <a:r>
              <a:rPr lang="it-IT" i="1">
                <a:latin typeface="Palatino Linotype" panose="02040502050505030304" pitchFamily="18" charset="0"/>
              </a:rPr>
              <a:t>carmina</a:t>
            </a:r>
            <a:r>
              <a:rPr lang="it-IT">
                <a:latin typeface="Palatino Linotype" panose="02040502050505030304" pitchFamily="18" charset="0"/>
              </a:rPr>
              <a:t> (cfr.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Carmen</a:t>
            </a:r>
            <a:r>
              <a:rPr lang="it-IT" i="1">
                <a:latin typeface="Palatino Linotype" panose="02040502050505030304" pitchFamily="18" charset="0"/>
              </a:rPr>
              <a:t> belli Punici</a:t>
            </a:r>
            <a:r>
              <a:rPr lang="it-IT">
                <a:latin typeface="Palatino Linotype" panose="02040502050505030304" pitchFamily="18" charset="0"/>
              </a:rPr>
              <a:t>, l’epos di Nevio); Lucilio e Varrone distinguono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poema </a:t>
            </a:r>
            <a:r>
              <a:rPr lang="it-IT">
                <a:latin typeface="Palatino Linotype" panose="02040502050505030304" pitchFamily="18" charset="0"/>
              </a:rPr>
              <a:t>(poema minore) e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poesis</a:t>
            </a:r>
            <a:r>
              <a:rPr lang="it-IT">
                <a:latin typeface="Palatino Linotype" panose="02040502050505030304" pitchFamily="18" charset="0"/>
              </a:rPr>
              <a:t> (e.g. un intero epos, di cui gli </a:t>
            </a:r>
            <a:r>
              <a:rPr lang="it-IT" i="1">
                <a:latin typeface="Palatino Linotype" panose="02040502050505030304" pitchFamily="18" charset="0"/>
              </a:rPr>
              <a:t>Annales</a:t>
            </a:r>
            <a:r>
              <a:rPr lang="it-IT">
                <a:latin typeface="Palatino Linotype" panose="02040502050505030304" pitchFamily="18" charset="0"/>
              </a:rPr>
              <a:t>, dice L., offrono un esempio); una </a:t>
            </a:r>
            <a:r>
              <a:rPr lang="it-IT" i="1">
                <a:latin typeface="Palatino Linotype" panose="02040502050505030304" pitchFamily="18" charset="0"/>
              </a:rPr>
              <a:t>poesis</a:t>
            </a:r>
            <a:r>
              <a:rPr lang="it-IT">
                <a:latin typeface="Palatino Linotype" panose="02040502050505030304" pitchFamily="18" charset="0"/>
              </a:rPr>
              <a:t> è fatta di </a:t>
            </a:r>
            <a:r>
              <a:rPr lang="it-IT" i="1">
                <a:latin typeface="Palatino Linotype" panose="02040502050505030304" pitchFamily="18" charset="0"/>
              </a:rPr>
              <a:t>poemata</a:t>
            </a:r>
            <a:r>
              <a:rPr lang="it-IT">
                <a:latin typeface="Palatino Linotype" panose="02040502050505030304" pitchFamily="18" charset="0"/>
              </a:rPr>
              <a:t> (Cic. parla di </a:t>
            </a:r>
            <a:r>
              <a:rPr lang="it-IT" i="1">
                <a:latin typeface="Palatino Linotype" panose="02040502050505030304" pitchFamily="18" charset="0"/>
              </a:rPr>
              <a:t>Lucreti poemata </a:t>
            </a:r>
            <a:r>
              <a:rPr lang="it-IT">
                <a:latin typeface="Palatino Linotype" panose="02040502050505030304" pitchFamily="18" charset="0"/>
              </a:rPr>
              <a:t>intendendo le parti unitarie – i libri? – che compongono il </a:t>
            </a:r>
            <a:r>
              <a:rPr lang="it-IT" i="1">
                <a:latin typeface="Palatino Linotype" panose="02040502050505030304" pitchFamily="18" charset="0"/>
              </a:rPr>
              <a:t>De rerum natura</a:t>
            </a:r>
            <a:r>
              <a:rPr lang="it-IT">
                <a:latin typeface="Palatino Linotype" panose="02040502050505030304" pitchFamily="18" charset="0"/>
              </a:rPr>
              <a:t>). </a:t>
            </a:r>
          </a:p>
          <a:p>
            <a:pPr algn="just"/>
            <a:r>
              <a:rPr lang="it-IT">
                <a:latin typeface="Palatino Linotype" panose="02040502050505030304" pitchFamily="18" charset="0"/>
              </a:rPr>
              <a:t>  </a:t>
            </a:r>
          </a:p>
          <a:p>
            <a:pPr algn="just"/>
            <a:r>
              <a:rPr lang="it-IT">
                <a:latin typeface="Palatino Linotype" panose="02040502050505030304" pitchFamily="18" charset="0"/>
              </a:rPr>
              <a:t>*** cfr. Lucr. I 119</a:t>
            </a:r>
          </a:p>
          <a:p>
            <a:pPr algn="just"/>
            <a:r>
              <a:rPr lang="it-IT" i="1">
                <a:latin typeface="Palatino Linotype" panose="02040502050505030304" pitchFamily="18" charset="0"/>
              </a:rPr>
              <a:t>gentis Italas hominum quae </a:t>
            </a:r>
            <a:r>
              <a:rPr lang="it-IT" i="1">
                <a:solidFill>
                  <a:srgbClr val="C00000"/>
                </a:solidFill>
                <a:latin typeface="Palatino Linotype" panose="02040502050505030304" pitchFamily="18" charset="0"/>
              </a:rPr>
              <a:t>clara clueret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>
                <a:latin typeface="Palatino Linotype" panose="02040502050505030304" pitchFamily="18" charset="0"/>
              </a:rPr>
              <a:t>[</a:t>
            </a:r>
            <a:r>
              <a:rPr lang="it-IT" i="1">
                <a:latin typeface="Palatino Linotype" panose="02040502050505030304" pitchFamily="18" charset="0"/>
              </a:rPr>
              <a:t>clueo</a:t>
            </a:r>
            <a:r>
              <a:rPr lang="it-IT">
                <a:latin typeface="Palatino Linotype" panose="02040502050505030304" pitchFamily="18" charset="0"/>
              </a:rPr>
              <a:t> (anche</a:t>
            </a:r>
            <a:r>
              <a:rPr lang="it-IT" i="1">
                <a:latin typeface="Palatino Linotype" panose="02040502050505030304" pitchFamily="18" charset="0"/>
              </a:rPr>
              <a:t> clueor</a:t>
            </a:r>
            <a:r>
              <a:rPr lang="it-IT">
                <a:latin typeface="Palatino Linotype" panose="02040502050505030304" pitchFamily="18" charset="0"/>
              </a:rPr>
              <a:t>: essere inteso, avere un nome </a:t>
            </a:r>
            <a:r>
              <a:rPr lang="it-IT">
                <a:latin typeface="Calibri" panose="020F0502020204030204" pitchFamily="34" charset="0"/>
                <a:cs typeface="Calibri" panose="020F0502020204030204" pitchFamily="34" charset="0"/>
              </a:rPr>
              <a:t>→ esistere, essere</a:t>
            </a:r>
            <a:r>
              <a:rPr lang="it-IT">
                <a:latin typeface="Palatino Linotype" panose="02040502050505030304" pitchFamily="18" charset="0"/>
              </a:rPr>
              <a:t>);</a:t>
            </a:r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 </a:t>
            </a:r>
            <a:r>
              <a:rPr lang="it-IT">
                <a:latin typeface="Palatino Linotype" panose="02040502050505030304" pitchFamily="18" charset="0"/>
              </a:rPr>
              <a:t>cfr. gr. </a:t>
            </a:r>
            <a:r>
              <a:rPr lang="el-GR">
                <a:latin typeface="Palatino Linotype" panose="02040502050505030304" pitchFamily="18" charset="0"/>
              </a:rPr>
              <a:t>κλέος</a:t>
            </a:r>
            <a:r>
              <a:rPr lang="it-IT">
                <a:latin typeface="Palatino Linotype" panose="02040502050505030304" pitchFamily="18" charset="0"/>
              </a:rPr>
              <a:t>, kléos].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i="1">
                <a:latin typeface="Palatino Linotype" panose="02040502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393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3400" y="384130"/>
            <a:ext cx="7406640" cy="1017270"/>
          </a:xfrm>
        </p:spPr>
        <p:txBody>
          <a:bodyPr>
            <a:normAutofit/>
          </a:bodyPr>
          <a:lstStyle/>
          <a:p>
            <a:pPr algn="just"/>
            <a:r>
              <a:rPr lang="it-IT" sz="1800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Q. Ennii </a:t>
            </a:r>
            <a:r>
              <a:rPr lang="it-IT" sz="1800" b="1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Annales</a:t>
            </a:r>
            <a:r>
              <a:rPr lang="it-IT" sz="1800" b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, Liber VII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53400" y="1260566"/>
            <a:ext cx="8214341" cy="375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" algn="ctr">
              <a:lnSpc>
                <a:spcPct val="90000"/>
              </a:lnSpc>
              <a:spcBef>
                <a:spcPts val="1050"/>
              </a:spcBef>
              <a:buClr>
                <a:srgbClr val="A6B727"/>
              </a:buClr>
              <a:buSzPct val="80000"/>
            </a:pPr>
            <a:r>
              <a:rPr lang="it-IT" sz="1650">
                <a:solidFill>
                  <a:srgbClr val="000000"/>
                </a:solidFill>
                <a:latin typeface="Palatino Linotype" panose="02040502050505030304" pitchFamily="18" charset="0"/>
              </a:rPr>
              <a:t>** i </a:t>
            </a:r>
          </a:p>
          <a:p>
            <a:pPr marL="34290" algn="ctr">
              <a:lnSpc>
                <a:spcPct val="90000"/>
              </a:lnSpc>
              <a:spcBef>
                <a:spcPts val="1050"/>
              </a:spcBef>
              <a:buClr>
                <a:srgbClr val="A6B727"/>
              </a:buClr>
              <a:buSzPct val="80000"/>
            </a:pPr>
            <a:r>
              <a:rPr lang="it-IT" sz="1650">
                <a:solidFill>
                  <a:srgbClr val="000000"/>
                </a:solidFill>
                <a:latin typeface="Palatino Linotype" panose="02040502050505030304" pitchFamily="18" charset="0"/>
              </a:rPr>
              <a:t>		scripsere alii rem</a:t>
            </a:r>
          </a:p>
          <a:p>
            <a:pPr marL="34290" algn="ctr">
              <a:lnSpc>
                <a:spcPct val="90000"/>
              </a:lnSpc>
              <a:spcBef>
                <a:spcPts val="1050"/>
              </a:spcBef>
              <a:buClr>
                <a:srgbClr val="A6B727"/>
              </a:buClr>
              <a:buSzPct val="80000"/>
            </a:pPr>
            <a:r>
              <a:rPr lang="it-IT" sz="1650">
                <a:solidFill>
                  <a:srgbClr val="000000"/>
                </a:solidFill>
                <a:latin typeface="Palatino Linotype" panose="02040502050505030304" pitchFamily="18" charset="0"/>
              </a:rPr>
              <a:t>vorsibus quos olim Faunei vatesque canebant</a:t>
            </a:r>
          </a:p>
          <a:p>
            <a:pPr marL="34290" algn="ctr">
              <a:lnSpc>
                <a:spcPct val="90000"/>
              </a:lnSpc>
              <a:spcBef>
                <a:spcPts val="1050"/>
              </a:spcBef>
              <a:buClr>
                <a:srgbClr val="A6B727"/>
              </a:buClr>
              <a:buSzPct val="80000"/>
            </a:pPr>
            <a:endParaRPr lang="it-IT" sz="165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34290" algn="just">
              <a:lnSpc>
                <a:spcPct val="90000"/>
              </a:lnSpc>
              <a:spcBef>
                <a:spcPts val="450"/>
              </a:spcBef>
              <a:buClr>
                <a:srgbClr val="A6B727"/>
              </a:buClr>
              <a:buSzPct val="80000"/>
            </a:pPr>
            <a:r>
              <a:rPr lang="it-IT" sz="1600" cap="small">
                <a:solidFill>
                  <a:srgbClr val="0070C0"/>
                </a:solidFill>
                <a:latin typeface="Palatino Linotype" panose="02040502050505030304" pitchFamily="18" charset="0"/>
              </a:rPr>
              <a:t>Cic. </a:t>
            </a:r>
            <a:r>
              <a:rPr lang="it-IT" sz="1600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Brut</a:t>
            </a:r>
            <a:r>
              <a:rPr lang="it-IT" sz="1600" cap="small">
                <a:solidFill>
                  <a:srgbClr val="0070C0"/>
                </a:solidFill>
                <a:latin typeface="Palatino Linotype" panose="02040502050505030304" pitchFamily="18" charset="0"/>
              </a:rPr>
              <a:t>. 71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spcAft>
                <a:spcPts val="375"/>
              </a:spcAft>
              <a:buClr>
                <a:srgbClr val="A6B727"/>
              </a:buClr>
              <a:buSzPct val="80000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E i nostri antichi versi, dove sono? Quelli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buClr>
                <a:srgbClr val="A6B727"/>
              </a:buClr>
              <a:buSzPct val="80000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che una volta cantavano i Fauni e i vati, [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quos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…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canebant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]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buClr>
                <a:srgbClr val="A6B727"/>
              </a:buClr>
              <a:buSzPct val="80000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quando né le rupi delle Muse [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cum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…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scopulos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]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spcAft>
                <a:spcPts val="375"/>
              </a:spcAft>
              <a:buClr>
                <a:srgbClr val="A6B727"/>
              </a:buClr>
              <a:buSzPct val="80000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né alcuno prima di me fu appassionato intenditore di lettere  [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nec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… 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hunc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]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buClr>
                <a:srgbClr val="A6B727"/>
              </a:buClr>
              <a:buSzPct val="80000"/>
            </a:pP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Così dice di sé, e non mente nel vantarsi: giacché è proprio così. L’</a:t>
            </a:r>
            <a:r>
              <a:rPr lang="it-IT" sz="1600" i="1">
                <a:solidFill>
                  <a:srgbClr val="000000"/>
                </a:solidFill>
                <a:latin typeface="Palatino Linotype" panose="02040502050505030304" pitchFamily="18" charset="0"/>
              </a:rPr>
              <a:t>Odissea Latina </a:t>
            </a:r>
            <a:r>
              <a:rPr lang="it-IT" sz="1600">
                <a:solidFill>
                  <a:srgbClr val="000000"/>
                </a:solidFill>
                <a:latin typeface="Palatino Linotype" panose="02040502050505030304" pitchFamily="18" charset="0"/>
              </a:rPr>
              <a:t>è come un’opera di Dedalo… (trad. E. Narducci)</a:t>
            </a:r>
          </a:p>
          <a:p>
            <a:pPr marL="34290" algn="just">
              <a:lnSpc>
                <a:spcPct val="90000"/>
              </a:lnSpc>
              <a:spcBef>
                <a:spcPts val="450"/>
              </a:spcBef>
              <a:buClr>
                <a:srgbClr val="A6B727"/>
              </a:buClr>
              <a:buSzPct val="80000"/>
            </a:pPr>
            <a:endParaRPr lang="it-IT" sz="1600">
              <a:solidFill>
                <a:srgbClr val="0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3400" y="4883779"/>
            <a:ext cx="8334103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cap="small">
                <a:solidFill>
                  <a:srgbClr val="0070C0"/>
                </a:solidFill>
                <a:latin typeface="Palatino Linotype" panose="02040502050505030304" pitchFamily="18" charset="0"/>
              </a:rPr>
              <a:t>Varr. </a:t>
            </a:r>
            <a:r>
              <a:rPr lang="it-IT" sz="1600" i="1" cap="small">
                <a:solidFill>
                  <a:srgbClr val="0070C0"/>
                </a:solidFill>
                <a:latin typeface="Palatino Linotype" panose="02040502050505030304" pitchFamily="18" charset="0"/>
              </a:rPr>
              <a:t>Lat</a:t>
            </a:r>
            <a:r>
              <a:rPr lang="it-IT" sz="1600" cap="small">
                <a:solidFill>
                  <a:srgbClr val="0070C0"/>
                </a:solidFill>
                <a:latin typeface="Palatino Linotype" panose="02040502050505030304" pitchFamily="18" charset="0"/>
              </a:rPr>
              <a:t>. VII 36</a:t>
            </a:r>
          </a:p>
          <a:p>
            <a:pPr>
              <a:spcBef>
                <a:spcPts val="450"/>
              </a:spcBef>
            </a:pPr>
            <a:r>
              <a:rPr lang="it-IT" sz="1600">
                <a:latin typeface="Palatino Linotype" panose="02040502050505030304" pitchFamily="18" charset="0"/>
              </a:rPr>
              <a:t>«Versibus quos olim Faunei vatesque canebant»: Fauni dei Latinorum, ita ut et Faunus et Fauna sit; hos versibus quos vocant Saturnios in silvestribus locis traditum est solitos fari, </a:t>
            </a:r>
            <a:r>
              <a:rPr lang="it-IT" sz="1600">
                <a:latin typeface="Palatino Linotype" panose="02040502050505030304" pitchFamily="18" charset="0"/>
                <a:cs typeface="Calibri" panose="020F0502020204030204" pitchFamily="34" charset="0"/>
              </a:rPr>
              <a:t>&lt;a&gt; quo fando Faunos dictos. Antiqui poetas vates appellabant a versibus viendis. </a:t>
            </a:r>
          </a:p>
          <a:p>
            <a:pPr>
              <a:spcBef>
                <a:spcPts val="450"/>
              </a:spcBef>
            </a:pPr>
            <a:endParaRPr lang="it-IT" sz="1600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>
              <a:spcBef>
                <a:spcPts val="450"/>
              </a:spcBef>
            </a:pPr>
            <a:endParaRPr lang="it-IT" sz="160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353018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7A131F822ABEC43B6C713003CEBC6EE" ma:contentTypeVersion="2" ma:contentTypeDescription="Creare un nuovo documento." ma:contentTypeScope="" ma:versionID="4019d7c137d425c0a382ce520e28bbfa">
  <xsd:schema xmlns:xsd="http://www.w3.org/2001/XMLSchema" xmlns:xs="http://www.w3.org/2001/XMLSchema" xmlns:p="http://schemas.microsoft.com/office/2006/metadata/properties" xmlns:ns2="f6f665cf-f97f-441c-b0e0-b4a572ddd3cd" targetNamespace="http://schemas.microsoft.com/office/2006/metadata/properties" ma:root="true" ma:fieldsID="7064f1388a96c7532c589e59bcaba968" ns2:_="">
    <xsd:import namespace="f6f665cf-f97f-441c-b0e0-b4a572ddd3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665cf-f97f-441c-b0e0-b4a572ddd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8F689A-3306-4667-8DE6-85D3A87079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835E77-4BDE-4D94-855F-9D260AC28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f665cf-f97f-441c-b0e0-b4a572ddd3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5A67CD-77AE-49D6-9F64-5B8E49D6455C}">
  <ds:schemaRefs>
    <ds:schemaRef ds:uri="http://schemas.microsoft.com/office/2006/metadata/properties"/>
    <ds:schemaRef ds:uri="869f205f-8a84-4a47-a173-d8bfbb5d59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69</TotalTime>
  <Words>315</Words>
  <Application>Microsoft Office PowerPoint</Application>
  <PresentationFormat>Presentazione su schermo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Base</vt:lpstr>
      <vt:lpstr>Lingua e letteratura latina  docente: Marco Fernandelli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Q. Ennii Annales, Liber VII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e letteratura latina  docente: Marco Fernandelli</dc:title>
  <dc:creator>Marco Fernandelli</dc:creator>
  <cp:lastModifiedBy>Marco Fernandelli</cp:lastModifiedBy>
  <cp:revision>25</cp:revision>
  <dcterms:created xsi:type="dcterms:W3CDTF">2021-04-10T05:55:11Z</dcterms:created>
  <dcterms:modified xsi:type="dcterms:W3CDTF">2022-03-31T16:07:03Z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0x01010067A131F822ABEC43B6C713003CEBC6EE</vt:lpwstr>
  </property>
</Properties>
</file>