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8" r:id="rId2"/>
    <p:sldId id="257" r:id="rId3"/>
    <p:sldId id="258" r:id="rId4"/>
    <p:sldId id="449" r:id="rId5"/>
    <p:sldId id="260" r:id="rId6"/>
    <p:sldId id="261" r:id="rId7"/>
    <p:sldId id="263" r:id="rId8"/>
    <p:sldId id="256" r:id="rId9"/>
    <p:sldId id="355" r:id="rId10"/>
    <p:sldId id="356" r:id="rId11"/>
    <p:sldId id="357" r:id="rId12"/>
    <p:sldId id="358" r:id="rId13"/>
    <p:sldId id="264" r:id="rId14"/>
    <p:sldId id="359" r:id="rId15"/>
    <p:sldId id="360" r:id="rId16"/>
    <p:sldId id="281" r:id="rId17"/>
    <p:sldId id="276" r:id="rId18"/>
    <p:sldId id="266" r:id="rId19"/>
    <p:sldId id="265" r:id="rId20"/>
    <p:sldId id="277" r:id="rId21"/>
    <p:sldId id="278" r:id="rId22"/>
    <p:sldId id="267" r:id="rId23"/>
    <p:sldId id="27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AT" lastIdx="2" clrIdx="0">
    <p:extLst>
      <p:ext uri="{19B8F6BF-5375-455C-9EA6-DF929625EA0E}">
        <p15:presenceInfo xmlns:p15="http://schemas.microsoft.com/office/powerpoint/2012/main" userId="4ed976f799c97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1D3B5-B038-44CF-A75A-0610154C169F}" v="1" dt="2022-03-31T10:57:17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>
      <p:cViewPr>
        <p:scale>
          <a:sx n="83" d="100"/>
          <a:sy n="83" d="100"/>
        </p:scale>
        <p:origin x="48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7931D3B5-B038-44CF-A75A-0610154C169F}"/>
    <pc:docChg chg="custSel modSld">
      <pc:chgData name="Alberto Tommasini" userId="4ed976f799c97d5d" providerId="LiveId" clId="{7931D3B5-B038-44CF-A75A-0610154C169F}" dt="2022-03-31T10:59:35.065" v="122" actId="113"/>
      <pc:docMkLst>
        <pc:docMk/>
      </pc:docMkLst>
      <pc:sldChg chg="modSp mod">
        <pc:chgData name="Alberto Tommasini" userId="4ed976f799c97d5d" providerId="LiveId" clId="{7931D3B5-B038-44CF-A75A-0610154C169F}" dt="2022-03-31T10:51:07.987" v="4" actId="20577"/>
        <pc:sldMkLst>
          <pc:docMk/>
          <pc:sldMk cId="3252184028" sldId="261"/>
        </pc:sldMkLst>
        <pc:spChg chg="mod">
          <ac:chgData name="Alberto Tommasini" userId="4ed976f799c97d5d" providerId="LiveId" clId="{7931D3B5-B038-44CF-A75A-0610154C169F}" dt="2022-03-31T10:51:07.987" v="4" actId="20577"/>
          <ac:spMkLst>
            <pc:docMk/>
            <pc:sldMk cId="3252184028" sldId="261"/>
            <ac:spMk id="2" creationId="{2A517CDB-9FD0-4183-A687-97CC6C10543E}"/>
          </ac:spMkLst>
        </pc:spChg>
      </pc:sldChg>
      <pc:sldChg chg="modSp mod">
        <pc:chgData name="Alberto Tommasini" userId="4ed976f799c97d5d" providerId="LiveId" clId="{7931D3B5-B038-44CF-A75A-0610154C169F}" dt="2022-03-31T10:52:19.014" v="56" actId="115"/>
        <pc:sldMkLst>
          <pc:docMk/>
          <pc:sldMk cId="1235161658" sldId="263"/>
        </pc:sldMkLst>
        <pc:spChg chg="mod">
          <ac:chgData name="Alberto Tommasini" userId="4ed976f799c97d5d" providerId="LiveId" clId="{7931D3B5-B038-44CF-A75A-0610154C169F}" dt="2022-03-31T10:52:19.014" v="56" actId="115"/>
          <ac:spMkLst>
            <pc:docMk/>
            <pc:sldMk cId="1235161658" sldId="263"/>
            <ac:spMk id="2" creationId="{99A6C1E1-C080-41ED-BCB2-E15EC09269C1}"/>
          </ac:spMkLst>
        </pc:spChg>
      </pc:sldChg>
      <pc:sldChg chg="modSp mod">
        <pc:chgData name="Alberto Tommasini" userId="4ed976f799c97d5d" providerId="LiveId" clId="{7931D3B5-B038-44CF-A75A-0610154C169F}" dt="2022-03-31T10:53:57.453" v="73" actId="20577"/>
        <pc:sldMkLst>
          <pc:docMk/>
          <pc:sldMk cId="850320137" sldId="264"/>
        </pc:sldMkLst>
        <pc:spChg chg="mod">
          <ac:chgData name="Alberto Tommasini" userId="4ed976f799c97d5d" providerId="LiveId" clId="{7931D3B5-B038-44CF-A75A-0610154C169F}" dt="2022-03-31T10:53:25.510" v="71" actId="20577"/>
          <ac:spMkLst>
            <pc:docMk/>
            <pc:sldMk cId="850320137" sldId="264"/>
            <ac:spMk id="2" creationId="{B8E9E298-0874-417D-9050-F01180057EE4}"/>
          </ac:spMkLst>
        </pc:spChg>
        <pc:graphicFrameChg chg="modGraphic">
          <ac:chgData name="Alberto Tommasini" userId="4ed976f799c97d5d" providerId="LiveId" clId="{7931D3B5-B038-44CF-A75A-0610154C169F}" dt="2022-03-31T10:53:57.453" v="73" actId="20577"/>
          <ac:graphicFrameMkLst>
            <pc:docMk/>
            <pc:sldMk cId="850320137" sldId="264"/>
            <ac:graphicFrameMk id="4" creationId="{D6C60C90-6EC0-4F5E-83A9-15D1E0D76AC8}"/>
          </ac:graphicFrameMkLst>
        </pc:graphicFrameChg>
      </pc:sldChg>
      <pc:sldChg chg="modSp mod">
        <pc:chgData name="Alberto Tommasini" userId="4ed976f799c97d5d" providerId="LiveId" clId="{7931D3B5-B038-44CF-A75A-0610154C169F}" dt="2022-03-31T10:57:49.228" v="115" actId="113"/>
        <pc:sldMkLst>
          <pc:docMk/>
          <pc:sldMk cId="4023743212" sldId="265"/>
        </pc:sldMkLst>
        <pc:spChg chg="mod">
          <ac:chgData name="Alberto Tommasini" userId="4ed976f799c97d5d" providerId="LiveId" clId="{7931D3B5-B038-44CF-A75A-0610154C169F}" dt="2022-03-31T10:57:49.228" v="115" actId="113"/>
          <ac:spMkLst>
            <pc:docMk/>
            <pc:sldMk cId="4023743212" sldId="265"/>
            <ac:spMk id="2" creationId="{2FD88A08-FCE1-4A68-BAE0-6618031704FF}"/>
          </ac:spMkLst>
        </pc:spChg>
      </pc:sldChg>
      <pc:sldChg chg="addSp modSp mod">
        <pc:chgData name="Alberto Tommasini" userId="4ed976f799c97d5d" providerId="LiveId" clId="{7931D3B5-B038-44CF-A75A-0610154C169F}" dt="2022-03-31T10:57:39.567" v="114" actId="1076"/>
        <pc:sldMkLst>
          <pc:docMk/>
          <pc:sldMk cId="2834526742" sldId="266"/>
        </pc:sldMkLst>
        <pc:spChg chg="mod">
          <ac:chgData name="Alberto Tommasini" userId="4ed976f799c97d5d" providerId="LiveId" clId="{7931D3B5-B038-44CF-A75A-0610154C169F}" dt="2022-03-31T10:57:39.567" v="114" actId="1076"/>
          <ac:spMkLst>
            <pc:docMk/>
            <pc:sldMk cId="2834526742" sldId="266"/>
            <ac:spMk id="2" creationId="{1416E187-B3E9-493D-9AC6-150A289E867B}"/>
          </ac:spMkLst>
        </pc:spChg>
        <pc:spChg chg="add mod">
          <ac:chgData name="Alberto Tommasini" userId="4ed976f799c97d5d" providerId="LiveId" clId="{7931D3B5-B038-44CF-A75A-0610154C169F}" dt="2022-03-31T10:57:36.283" v="113" actId="113"/>
          <ac:spMkLst>
            <pc:docMk/>
            <pc:sldMk cId="2834526742" sldId="266"/>
            <ac:spMk id="3" creationId="{6DEC280E-37F5-49C4-962F-F2BF411A4FDD}"/>
          </ac:spMkLst>
        </pc:spChg>
      </pc:sldChg>
      <pc:sldChg chg="modSp mod">
        <pc:chgData name="Alberto Tommasini" userId="4ed976f799c97d5d" providerId="LiveId" clId="{7931D3B5-B038-44CF-A75A-0610154C169F}" dt="2022-03-31T10:59:35.065" v="122" actId="113"/>
        <pc:sldMkLst>
          <pc:docMk/>
          <pc:sldMk cId="178506477" sldId="268"/>
        </pc:sldMkLst>
        <pc:spChg chg="mod">
          <ac:chgData name="Alberto Tommasini" userId="4ed976f799c97d5d" providerId="LiveId" clId="{7931D3B5-B038-44CF-A75A-0610154C169F}" dt="2022-03-31T10:59:35.065" v="122" actId="113"/>
          <ac:spMkLst>
            <pc:docMk/>
            <pc:sldMk cId="178506477" sldId="268"/>
            <ac:spMk id="2" creationId="{02CB607C-F9E9-46DC-995A-2D64ADFBCF07}"/>
          </ac:spMkLst>
        </pc:spChg>
      </pc:sldChg>
      <pc:sldChg chg="modSp mod">
        <pc:chgData name="Alberto Tommasini" userId="4ed976f799c97d5d" providerId="LiveId" clId="{7931D3B5-B038-44CF-A75A-0610154C169F}" dt="2022-03-31T10:56:41.385" v="76" actId="113"/>
        <pc:sldMkLst>
          <pc:docMk/>
          <pc:sldMk cId="3883780329" sldId="276"/>
        </pc:sldMkLst>
        <pc:spChg chg="mod">
          <ac:chgData name="Alberto Tommasini" userId="4ed976f799c97d5d" providerId="LiveId" clId="{7931D3B5-B038-44CF-A75A-0610154C169F}" dt="2022-03-31T10:56:41.385" v="76" actId="113"/>
          <ac:spMkLst>
            <pc:docMk/>
            <pc:sldMk cId="3883780329" sldId="276"/>
            <ac:spMk id="2" creationId="{2FD88A08-FCE1-4A68-BAE0-6618031704FF}"/>
          </ac:spMkLst>
        </pc:spChg>
      </pc:sldChg>
      <pc:sldChg chg="modSp mod">
        <pc:chgData name="Alberto Tommasini" userId="4ed976f799c97d5d" providerId="LiveId" clId="{7931D3B5-B038-44CF-A75A-0610154C169F}" dt="2022-03-31T10:58:33.991" v="117" actId="255"/>
        <pc:sldMkLst>
          <pc:docMk/>
          <pc:sldMk cId="4008480597" sldId="277"/>
        </pc:sldMkLst>
        <pc:spChg chg="mod">
          <ac:chgData name="Alberto Tommasini" userId="4ed976f799c97d5d" providerId="LiveId" clId="{7931D3B5-B038-44CF-A75A-0610154C169F}" dt="2022-03-31T10:58:33.991" v="117" actId="255"/>
          <ac:spMkLst>
            <pc:docMk/>
            <pc:sldMk cId="4008480597" sldId="277"/>
            <ac:spMk id="2" creationId="{2FD88A08-FCE1-4A68-BAE0-6618031704FF}"/>
          </ac:spMkLst>
        </pc:spChg>
      </pc:sldChg>
      <pc:sldChg chg="modSp mod">
        <pc:chgData name="Alberto Tommasini" userId="4ed976f799c97d5d" providerId="LiveId" clId="{7931D3B5-B038-44CF-A75A-0610154C169F}" dt="2022-03-31T10:59:07.317" v="118" actId="113"/>
        <pc:sldMkLst>
          <pc:docMk/>
          <pc:sldMk cId="499250353" sldId="278"/>
        </pc:sldMkLst>
        <pc:spChg chg="mod">
          <ac:chgData name="Alberto Tommasini" userId="4ed976f799c97d5d" providerId="LiveId" clId="{7931D3B5-B038-44CF-A75A-0610154C169F}" dt="2022-03-31T10:59:07.317" v="118" actId="113"/>
          <ac:spMkLst>
            <pc:docMk/>
            <pc:sldMk cId="499250353" sldId="278"/>
            <ac:spMk id="2" creationId="{41C7A48E-5E5E-4412-AE8D-CBC21D79495C}"/>
          </ac:spMkLst>
        </pc:spChg>
      </pc:sldChg>
      <pc:sldChg chg="modSp mod">
        <pc:chgData name="Alberto Tommasini" userId="4ed976f799c97d5d" providerId="LiveId" clId="{7931D3B5-B038-44CF-A75A-0610154C169F}" dt="2022-03-31T10:56:22.298" v="74" actId="113"/>
        <pc:sldMkLst>
          <pc:docMk/>
          <pc:sldMk cId="3050298699" sldId="281"/>
        </pc:sldMkLst>
        <pc:spChg chg="mod">
          <ac:chgData name="Alberto Tommasini" userId="4ed976f799c97d5d" providerId="LiveId" clId="{7931D3B5-B038-44CF-A75A-0610154C169F}" dt="2022-03-31T10:56:22.298" v="74" actId="113"/>
          <ac:spMkLst>
            <pc:docMk/>
            <pc:sldMk cId="3050298699" sldId="281"/>
            <ac:spMk id="2" creationId="{43CF48DC-9608-4931-A4D7-B5D76A929D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457C-BFDD-48CD-8ECD-CBDDBC2D4E1E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D3972-1BAF-4870-8D69-05E9CA4EEE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62C-ED3E-4EB6-B9A1-51681746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5C9D-94F2-49DD-8409-FB4B44BF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C023-129F-4845-9131-E47BE8DF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A9CE-7F25-44FD-A150-3886F1F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5EA3-A78B-48C5-9AE5-07E89C1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E883-27EA-4FF9-94D5-07DC3A9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B27E-8C75-4427-B14A-0C3820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C496-B303-4C35-B5A0-AE71F3C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E00C-9266-4F41-8D5F-95511E4B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CA02-3611-420B-B740-1C49477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974-1395-4428-AFFB-655813308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E611-3F67-43F3-A0FE-26A8BC0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8EED-6A96-496D-BFA6-2798597D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B7A5-10B5-4636-AADD-42DFC9F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7D10-AFC2-45B0-A47F-5377F97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7CE-A28A-4E76-9F3C-7B3AADCF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53A-0BEE-4AE8-978E-24F4A50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A8DD-C761-49D4-B1D3-985E137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EEB0-5914-42FE-BEDE-D23D15C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10E-8056-4812-9150-CE5B57B1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304-FE3D-4242-B10C-8C9B98D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F44C9-B021-4053-AA20-444AA16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0809-C831-4F47-AB61-E860EA0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29C5-844C-46D0-9015-C745A02B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FB0-2077-49A9-A79D-9082FCE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7F3-E3A2-488E-B15A-297605A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27A-93C7-4936-8CFD-85AEC241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6582F-03D9-452C-8FFC-57DE3427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B572-B33A-4ED1-902A-D7C67A3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17F3-64B8-424A-BA89-8713CD6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BA0-B489-40A7-885A-DD20B8F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6D2-84FA-4039-83A0-7598E70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B3B6-A693-47E1-AE44-11FB21B5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975F-C2D5-4CD3-B17F-25F0123A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1673-D909-4CE2-9882-FE0012E1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0C96-F6D0-4EBB-A67F-AAE46E81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ADCCB-25DE-4826-8E6A-FEFFC82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9DDEB-8500-49C2-9328-1A918CD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88531-5FA5-455D-A8E0-A078BEA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57-44B7-47F8-8E5F-5F145D9D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E17E-96DC-4F76-8DA7-5A69EF62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667A-0EF9-456A-A353-549360F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D2AE2-9DD0-4FB7-BB72-A21D3A8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3EFBD-E07E-4750-BEC1-63B88B5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6E8B7-9C36-45F4-829B-16D4E24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FE94-AE16-4407-83C1-BB2CBCC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E90A-EAEB-4BF3-A283-9EBAE2E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DE45-B9EF-4E5F-8DD7-06A1A97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F6AF-BF9B-4740-8200-4232E067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96B4-8126-4DB8-BA4B-B6F6F20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8AA5-5492-4051-AACC-903A555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5A9-05E3-4FEF-AF6C-F221365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1A64-A256-4A0D-BAD5-8F19E8D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08C0-8887-4158-ABE6-458FF2CB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9FE7-FFF0-4446-B6ED-AACE8720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7890-BC79-4DFD-907A-F055FF2C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4AA8-A2DD-439D-AB01-1745BE0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2BE5-4667-4A65-9766-DDCF606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4D6E4-55BA-4759-8E16-84513966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052D-1DEA-41CE-8F20-4F78A844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D6B5-728B-402A-8C13-A20A5625D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3E83-5B70-478A-811F-D68EF46544F0}" type="datetimeFigureOut">
              <a:rPr lang="it-IT" smtClean="0"/>
              <a:t>31/03/2022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8FD-C903-4A89-8E3B-F97652A5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7CF-C2CB-47D4-AA2B-2815B088D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810B4-710C-4540-BC06-84CF6A3CA135}"/>
              </a:ext>
            </a:extLst>
          </p:cNvPr>
          <p:cNvSpPr txBox="1"/>
          <p:nvPr/>
        </p:nvSpPr>
        <p:spPr>
          <a:xfrm>
            <a:off x="177800" y="1395706"/>
            <a:ext cx="1119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Tiroidite</a:t>
            </a:r>
            <a:r>
              <a:rPr lang="en-US" sz="2400" b="1" dirty="0"/>
              <a:t> di Hashimoto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LA DIETA NELLA TIROIDITE DI HASHIMOTO E MALATTIE AUTOIMMUNI – LaVeja">
            <a:extLst>
              <a:ext uri="{FF2B5EF4-FFF2-40B4-BE49-F238E27FC236}">
                <a16:creationId xmlns:a16="http://schemas.microsoft.com/office/drawing/2014/main" id="{323D606F-998C-453A-8A74-4A858AEE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62" y="2505365"/>
            <a:ext cx="3050772" cy="3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istiano Ronaldo: &amp;quot;Il fisico? In forma per il calcio, non per i fotografi&amp;quot;  - La Gazzetta dello Sport">
            <a:extLst>
              <a:ext uri="{FF2B5EF4-FFF2-40B4-BE49-F238E27FC236}">
                <a16:creationId xmlns:a16="http://schemas.microsoft.com/office/drawing/2014/main" id="{FF427C72-EB9E-4DFC-994A-B7A8DDA5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62" y="2613506"/>
            <a:ext cx="2795105" cy="37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DCE13-2340-4DAF-973D-CC9A19E592A5}"/>
              </a:ext>
            </a:extLst>
          </p:cNvPr>
          <p:cNvSpPr txBox="1"/>
          <p:nvPr/>
        </p:nvSpPr>
        <p:spPr>
          <a:xfrm>
            <a:off x="131232" y="103909"/>
            <a:ext cx="11717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2 L’assenza di MALATTIA o un buon CONTROLLO di questa sono componenti fondamentali, anche se non sufficienti, dello stato di salute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33BC4-4CFB-4D8E-9329-A590874AB2F2}"/>
              </a:ext>
            </a:extLst>
          </p:cNvPr>
          <p:cNvSpPr txBox="1"/>
          <p:nvPr/>
        </p:nvSpPr>
        <p:spPr>
          <a:xfrm>
            <a:off x="211667" y="2660073"/>
            <a:ext cx="436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Avere</a:t>
            </a:r>
            <a:r>
              <a:rPr lang="en-US" sz="2400" dirty="0"/>
              <a:t> una </a:t>
            </a:r>
            <a:r>
              <a:rPr lang="en-US" sz="2400" dirty="0" err="1"/>
              <a:t>terapia</a:t>
            </a:r>
            <a:r>
              <a:rPr lang="en-US" sz="2400" dirty="0"/>
              <a:t> semplice, </a:t>
            </a:r>
            <a:r>
              <a:rPr lang="en-US" sz="2400" dirty="0" err="1"/>
              <a:t>efficace</a:t>
            </a:r>
            <a:r>
              <a:rPr lang="en-US" sz="2400" dirty="0"/>
              <a:t>, facile da </a:t>
            </a:r>
            <a:r>
              <a:rPr lang="en-US" sz="2400" dirty="0" err="1"/>
              <a:t>assumere</a:t>
            </a:r>
            <a:r>
              <a:rPr lang="en-US" sz="2400" dirty="0"/>
              <a:t> e </a:t>
            </a:r>
            <a:r>
              <a:rPr lang="en-US" sz="2400" dirty="0" err="1"/>
              <a:t>monitorare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non farci </a:t>
            </a:r>
            <a:r>
              <a:rPr lang="en-US" sz="2400" dirty="0" err="1"/>
              <a:t>sentire</a:t>
            </a:r>
            <a:r>
              <a:rPr lang="en-US" sz="2400" dirty="0"/>
              <a:t> “</a:t>
            </a:r>
            <a:r>
              <a:rPr lang="en-US" sz="2400" dirty="0" err="1"/>
              <a:t>malati</a:t>
            </a:r>
            <a:r>
              <a:rPr lang="en-US" sz="2400" dirty="0"/>
              <a:t>”. </a:t>
            </a:r>
          </a:p>
          <a:p>
            <a:r>
              <a:rPr lang="en-US" sz="2400" dirty="0" err="1"/>
              <a:t>Possiamo</a:t>
            </a:r>
            <a:r>
              <a:rPr lang="en-US" sz="2400" dirty="0"/>
              <a:t> </a:t>
            </a:r>
            <a:r>
              <a:rPr lang="en-US" sz="2400" dirty="0" err="1"/>
              <a:t>godere</a:t>
            </a:r>
            <a:r>
              <a:rPr lang="en-US" sz="2400" dirty="0"/>
              <a:t> di </a:t>
            </a:r>
            <a:r>
              <a:rPr lang="en-US" sz="2400" dirty="0" err="1"/>
              <a:t>piena</a:t>
            </a:r>
            <a:r>
              <a:rPr lang="en-US" sz="2400" dirty="0"/>
              <a:t> SALUTE.  </a:t>
            </a:r>
          </a:p>
        </p:txBody>
      </p:sp>
    </p:spTree>
    <p:extLst>
      <p:ext uri="{BB962C8B-B14F-4D97-AF65-F5344CB8AC3E}">
        <p14:creationId xmlns:p14="http://schemas.microsoft.com/office/powerpoint/2010/main" val="23904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C7CCD-2192-4F2D-97F9-604BF6FA6F13}"/>
              </a:ext>
            </a:extLst>
          </p:cNvPr>
          <p:cNvSpPr txBox="1"/>
          <p:nvPr/>
        </p:nvSpPr>
        <p:spPr>
          <a:xfrm>
            <a:off x="169333" y="218702"/>
            <a:ext cx="1193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3 Il benessere mentale e sociale esercita un’azione facilitatrice sul CONTROLLO della MALATTIA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B2B71-FA7D-4242-9BE6-D157853613DE}"/>
              </a:ext>
            </a:extLst>
          </p:cNvPr>
          <p:cNvSpPr txBox="1"/>
          <p:nvPr/>
        </p:nvSpPr>
        <p:spPr>
          <a:xfrm>
            <a:off x="198967" y="1254116"/>
            <a:ext cx="11192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Malattie</a:t>
            </a:r>
            <a:r>
              <a:rPr lang="en-US" sz="2400" dirty="0"/>
              <a:t> </a:t>
            </a:r>
            <a:r>
              <a:rPr lang="en-US" sz="2400" dirty="0" err="1"/>
              <a:t>psicosomatiche</a:t>
            </a:r>
            <a:r>
              <a:rPr lang="en-US" sz="2400" dirty="0"/>
              <a:t> o </a:t>
            </a:r>
            <a:r>
              <a:rPr lang="en-US" sz="2400" dirty="0" err="1"/>
              <a:t>malattie</a:t>
            </a:r>
            <a:r>
              <a:rPr lang="en-US" sz="2400" dirty="0"/>
              <a:t> da </a:t>
            </a:r>
            <a:r>
              <a:rPr lang="en-US" sz="2400" dirty="0" err="1"/>
              <a:t>amplificazione</a:t>
            </a:r>
            <a:r>
              <a:rPr lang="en-US" sz="2400" dirty="0"/>
              <a:t> del dolore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Fibromialgia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Colon </a:t>
            </a:r>
            <a:r>
              <a:rPr lang="en-US" sz="2400" dirty="0" err="1"/>
              <a:t>irritabile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Sindrome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fatica</a:t>
            </a:r>
            <a:r>
              <a:rPr lang="en-US" sz="2400" dirty="0"/>
              <a:t> post </a:t>
            </a:r>
            <a:r>
              <a:rPr lang="en-US" sz="2400" dirty="0" err="1"/>
              <a:t>virale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Algoneurodistrofia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E64727-B589-4551-8376-2CBECC2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8" y="3370954"/>
            <a:ext cx="5393266" cy="30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, person, indoor, hand&#10;&#10;Description automatically generated">
            <a:extLst>
              <a:ext uri="{FF2B5EF4-FFF2-40B4-BE49-F238E27FC236}">
                <a16:creationId xmlns:a16="http://schemas.microsoft.com/office/drawing/2014/main" id="{BAB64D89-5A8A-4CD0-B2A6-7B832AC8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08" y="2468032"/>
            <a:ext cx="3497199" cy="3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60CE7-84B3-4EAD-BC36-B4C83363BF79}"/>
              </a:ext>
            </a:extLst>
          </p:cNvPr>
          <p:cNvSpPr txBox="1"/>
          <p:nvPr/>
        </p:nvSpPr>
        <p:spPr>
          <a:xfrm>
            <a:off x="177799" y="194501"/>
            <a:ext cx="11836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4 L’abbattimento delle barriere AMBIENTALI legate alla condizione di MALATTIA può contribuire a rendere più facilmente accettabile il controllo della MALATTIA</a:t>
            </a:r>
          </a:p>
        </p:txBody>
      </p:sp>
      <p:pic>
        <p:nvPicPr>
          <p:cNvPr id="3074" name="Picture 2" descr="Occhiali da vista per bambini Rossokids">
            <a:extLst>
              <a:ext uri="{FF2B5EF4-FFF2-40B4-BE49-F238E27FC236}">
                <a16:creationId xmlns:a16="http://schemas.microsoft.com/office/drawing/2014/main" id="{ABEE98CE-BDB1-4EFC-BBBF-335D40BA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5834"/>
            <a:ext cx="487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05AEE4-9B38-4FFD-8014-87F7350B4897}"/>
              </a:ext>
            </a:extLst>
          </p:cNvPr>
          <p:cNvSpPr/>
          <p:nvPr/>
        </p:nvSpPr>
        <p:spPr>
          <a:xfrm>
            <a:off x="1507067" y="1955800"/>
            <a:ext cx="2053166" cy="1600200"/>
          </a:xfrm>
          <a:prstGeom prst="wedgeRectCallout">
            <a:avLst>
              <a:gd name="adj1" fmla="val -89493"/>
              <a:gd name="adj2" fmla="val 1378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Come </a:t>
            </a:r>
            <a:r>
              <a:rPr lang="en-US" sz="2800" dirty="0" err="1">
                <a:latin typeface="Comic Sans MS" panose="030F0702030302020204" pitchFamily="66" charset="0"/>
              </a:rPr>
              <a:t>stai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EE4184-1963-4A15-A7AA-11538BA006B2}"/>
              </a:ext>
            </a:extLst>
          </p:cNvPr>
          <p:cNvSpPr/>
          <p:nvPr/>
        </p:nvSpPr>
        <p:spPr>
          <a:xfrm>
            <a:off x="5710766" y="1583267"/>
            <a:ext cx="1845734" cy="1714500"/>
          </a:xfrm>
          <a:prstGeom prst="wedgeEllipseCallout">
            <a:avLst>
              <a:gd name="adj1" fmla="val 64120"/>
              <a:gd name="adj2" fmla="val 901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Bene!</a:t>
            </a:r>
          </a:p>
        </p:txBody>
      </p:sp>
    </p:spTree>
    <p:extLst>
      <p:ext uri="{BB962C8B-B14F-4D97-AF65-F5344CB8AC3E}">
        <p14:creationId xmlns:p14="http://schemas.microsoft.com/office/powerpoint/2010/main" val="29650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9E298-0874-417D-9050-F01180057EE4}"/>
              </a:ext>
            </a:extLst>
          </p:cNvPr>
          <p:cNvSpPr txBox="1"/>
          <p:nvPr/>
        </p:nvSpPr>
        <p:spPr>
          <a:xfrm>
            <a:off x="472339" y="253737"/>
            <a:ext cx="936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Il concetto di malattia e di salute … nelle parole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C60C90-6EC0-4F5E-83A9-15D1E0D76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07464"/>
              </p:ext>
            </p:extLst>
          </p:nvPr>
        </p:nvGraphicFramePr>
        <p:xfrm>
          <a:off x="472339" y="961891"/>
          <a:ext cx="11354305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253">
                  <a:extLst>
                    <a:ext uri="{9D8B030D-6E8A-4147-A177-3AD203B41FA5}">
                      <a16:colId xmlns:a16="http://schemas.microsoft.com/office/drawing/2014/main" val="1418914065"/>
                    </a:ext>
                  </a:extLst>
                </a:gridCol>
                <a:gridCol w="3288439">
                  <a:extLst>
                    <a:ext uri="{9D8B030D-6E8A-4147-A177-3AD203B41FA5}">
                      <a16:colId xmlns:a16="http://schemas.microsoft.com/office/drawing/2014/main" val="4142977421"/>
                    </a:ext>
                  </a:extLst>
                </a:gridCol>
                <a:gridCol w="5968613">
                  <a:extLst>
                    <a:ext uri="{9D8B030D-6E8A-4147-A177-3AD203B41FA5}">
                      <a16:colId xmlns:a16="http://schemas.microsoft.com/office/drawing/2014/main" val="933667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6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Disease</a:t>
                      </a:r>
                      <a:r>
                        <a:rPr lang="it-IT" sz="22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a </a:t>
                      </a:r>
                      <a:r>
                        <a:rPr lang="it-IT" sz="2200" dirty="0" err="1"/>
                        <a:t>dread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disease</a:t>
                      </a:r>
                      <a:r>
                        <a:rPr lang="it-IT" sz="22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una terribile malattia (Specifica)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1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Affliction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Una malattia con grave distress e sofferenza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86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/>
                        <a:t>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a </a:t>
                      </a:r>
                      <a:r>
                        <a:rPr lang="it-IT" sz="2200" dirty="0" err="1"/>
                        <a:t>mild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stomach</a:t>
                      </a:r>
                      <a:r>
                        <a:rPr lang="it-IT" sz="2200" dirty="0"/>
                        <a:t>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Un </a:t>
                      </a:r>
                      <a:r>
                        <a:rPr lang="en-US" sz="2200" dirty="0" err="1"/>
                        <a:t>disturbo</a:t>
                      </a:r>
                      <a:r>
                        <a:rPr lang="en-US" sz="2200" dirty="0"/>
                        <a:t> con </a:t>
                      </a:r>
                      <a:r>
                        <a:rPr lang="en-US" sz="2200" dirty="0" err="1"/>
                        <a:t>riferimento</a:t>
                      </a:r>
                      <a:r>
                        <a:rPr lang="en-US" sz="2200" dirty="0"/>
                        <a:t> ad una </a:t>
                      </a:r>
                      <a:r>
                        <a:rPr lang="en-US" sz="2200" dirty="0" err="1"/>
                        <a:t>funzionalità</a:t>
                      </a:r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90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Illness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the </a:t>
                      </a:r>
                      <a:r>
                        <a:rPr lang="it-IT" sz="2200" dirty="0" err="1"/>
                        <a:t>illness</a:t>
                      </a:r>
                      <a:r>
                        <a:rPr lang="it-IT" sz="2200" dirty="0"/>
                        <a:t> of </a:t>
                      </a:r>
                      <a:r>
                        <a:rPr lang="it-IT" sz="2200" dirty="0" err="1"/>
                        <a:t>Piter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lo stato di malattia senza specificazione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11427"/>
                  </a:ext>
                </a:extLst>
              </a:tr>
              <a:tr h="329808">
                <a:tc>
                  <a:txBody>
                    <a:bodyPr/>
                    <a:lstStyle/>
                    <a:p>
                      <a:r>
                        <a:rPr lang="it-IT" sz="2200" dirty="0" err="1"/>
                        <a:t>Sickness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err="1"/>
                        <a:t>sickness</a:t>
                      </a:r>
                      <a:r>
                        <a:rPr lang="it-IT" sz="2200" dirty="0"/>
                        <a:t> of the soul / travel </a:t>
                      </a:r>
                      <a:r>
                        <a:rPr lang="it-IT" sz="2200" dirty="0" err="1"/>
                        <a:t>sickness</a:t>
                      </a:r>
                      <a:r>
                        <a:rPr lang="it-IT" sz="2200" dirty="0"/>
                        <a:t> /</a:t>
                      </a:r>
                      <a:r>
                        <a:rPr lang="it-IT" sz="2200" dirty="0" err="1"/>
                        <a:t>serum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sickness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modo di sentirsi malato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9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Pathology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Qualsiasi deviazione dalla salute normale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9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Malady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Specialmente una malattia cronica e profonda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Condition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a </a:t>
                      </a:r>
                      <a:r>
                        <a:rPr lang="it-IT" sz="2200" dirty="0" err="1"/>
                        <a:t>inherited</a:t>
                      </a:r>
                      <a:r>
                        <a:rPr lang="it-IT" sz="2200" dirty="0"/>
                        <a:t> </a:t>
                      </a:r>
                      <a:r>
                        <a:rPr lang="it-IT" sz="2200" dirty="0" err="1"/>
                        <a:t>condition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condizione di malattia (lo diventerà ma non lo è necessariamente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1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Ailment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Perhaps you were suffering from some other ailment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Un disturbo fisico minore o cronico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3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 err="1"/>
                        <a:t>Infirmity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/>
                        <a:t>Uno stato di debolezza fisica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0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32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910D15-E051-4AFE-9AC9-5A81B21AA6B8}"/>
              </a:ext>
            </a:extLst>
          </p:cNvPr>
          <p:cNvSpPr txBox="1"/>
          <p:nvPr/>
        </p:nvSpPr>
        <p:spPr>
          <a:xfrm>
            <a:off x="160865" y="194501"/>
            <a:ext cx="1183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Capire le MALATTIE può aiutare ad affrontarle meglio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80338-8A78-446D-B155-C0AFD9B1683E}"/>
              </a:ext>
            </a:extLst>
          </p:cNvPr>
          <p:cNvSpPr txBox="1"/>
          <p:nvPr/>
        </p:nvSpPr>
        <p:spPr>
          <a:xfrm>
            <a:off x="160865" y="872066"/>
            <a:ext cx="973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MECCANISMI CON CUI SI SVILUPPA IL DANNO (</a:t>
            </a:r>
            <a:r>
              <a:rPr lang="en-US" sz="2400" b="1" dirty="0"/>
              <a:t>PATOGENESI</a:t>
            </a:r>
            <a:r>
              <a:rPr lang="en-US" sz="2400" dirty="0"/>
              <a:t>)</a:t>
            </a:r>
          </a:p>
          <a:p>
            <a:r>
              <a:rPr lang="en-US" sz="2400" dirty="0"/>
              <a:t>	PREVENIRE IL DANNO</a:t>
            </a:r>
          </a:p>
          <a:p>
            <a:r>
              <a:rPr lang="en-US" sz="2400" dirty="0"/>
              <a:t>	RIPARARE IL DANNO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A8C99-C439-485D-9A21-0D9DFAEF8E85}"/>
              </a:ext>
            </a:extLst>
          </p:cNvPr>
          <p:cNvSpPr txBox="1"/>
          <p:nvPr/>
        </p:nvSpPr>
        <p:spPr>
          <a:xfrm>
            <a:off x="160865" y="2413181"/>
            <a:ext cx="1085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MOTIVI, LE CAUSE DELLA MALATTIA (</a:t>
            </a:r>
            <a:r>
              <a:rPr lang="en-US" sz="2400" b="1" dirty="0"/>
              <a:t>EZIOLOGIA</a:t>
            </a:r>
            <a:r>
              <a:rPr lang="en-US" sz="2400" dirty="0"/>
              <a:t>)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Impedire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malattia</a:t>
            </a:r>
            <a:r>
              <a:rPr lang="en-US" sz="2400" dirty="0"/>
              <a:t> di </a:t>
            </a:r>
            <a:r>
              <a:rPr lang="en-US" sz="2400" dirty="0" err="1"/>
              <a:t>svilupparsi</a:t>
            </a:r>
            <a:r>
              <a:rPr lang="en-US" sz="2400" dirty="0"/>
              <a:t> (PREVENZIONE PRIMARIA)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Bloccare</a:t>
            </a:r>
            <a:r>
              <a:rPr lang="en-US" sz="2400" dirty="0"/>
              <a:t> la </a:t>
            </a:r>
            <a:r>
              <a:rPr lang="en-US" sz="2400" dirty="0" err="1"/>
              <a:t>malattia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nascere</a:t>
            </a:r>
            <a:r>
              <a:rPr lang="en-US" sz="2400" dirty="0"/>
              <a:t> </a:t>
            </a:r>
            <a:r>
              <a:rPr lang="en-US" sz="2400" dirty="0" err="1"/>
              <a:t>rimuovendo</a:t>
            </a:r>
            <a:r>
              <a:rPr lang="en-US" sz="2400" dirty="0"/>
              <a:t> le cause (TERAPIA “EZIOLOGICA”)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599838-3FE1-4BF6-A0E4-CA484892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65" y="398844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E5CFF-0C57-44F7-94DF-6DC9B5A424A4}"/>
              </a:ext>
            </a:extLst>
          </p:cNvPr>
          <p:cNvSpPr txBox="1"/>
          <p:nvPr/>
        </p:nvSpPr>
        <p:spPr>
          <a:xfrm>
            <a:off x="160865" y="194501"/>
            <a:ext cx="1183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Capire le MALATTIE può aiutare ad affrontarle meglio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F2805-976A-4C7C-ADE0-FBA6EDA5F61E}"/>
              </a:ext>
            </a:extLst>
          </p:cNvPr>
          <p:cNvSpPr txBox="1"/>
          <p:nvPr/>
        </p:nvSpPr>
        <p:spPr>
          <a:xfrm>
            <a:off x="347133" y="905933"/>
            <a:ext cx="10390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/>
              <a:t>Sospettare</a:t>
            </a:r>
            <a:r>
              <a:rPr lang="en-US" sz="2400" dirty="0"/>
              <a:t> e </a:t>
            </a:r>
            <a:r>
              <a:rPr lang="en-US" sz="2400" dirty="0" err="1"/>
              <a:t>diagnosticare</a:t>
            </a:r>
            <a:r>
              <a:rPr lang="en-US" sz="2400" dirty="0"/>
              <a:t> una MALATTIA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Anamnesi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Esame</a:t>
            </a:r>
            <a:r>
              <a:rPr lang="en-US" sz="2400" dirty="0"/>
              <a:t> </a:t>
            </a:r>
            <a:r>
              <a:rPr lang="en-US" sz="2400" dirty="0" err="1"/>
              <a:t>obiettivo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Altri</a:t>
            </a:r>
            <a:r>
              <a:rPr lang="en-US" sz="2400" dirty="0"/>
              <a:t> </a:t>
            </a:r>
            <a:r>
              <a:rPr lang="en-US" sz="2400" dirty="0" err="1"/>
              <a:t>esami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b="1" dirty="0"/>
              <a:t>SINTOMI</a:t>
            </a:r>
            <a:r>
              <a:rPr lang="en-US" sz="2400" dirty="0"/>
              <a:t>, </a:t>
            </a:r>
            <a:r>
              <a:rPr lang="en-US" sz="2400" b="1" dirty="0"/>
              <a:t>SEGNI</a:t>
            </a:r>
            <a:r>
              <a:rPr lang="en-US" sz="2400" dirty="0"/>
              <a:t>, </a:t>
            </a:r>
            <a:r>
              <a:rPr lang="en-US" sz="2400" b="1" dirty="0"/>
              <a:t>CRITERI DIAGNOSTICI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Misurare</a:t>
            </a:r>
            <a:r>
              <a:rPr lang="en-US" sz="2400" dirty="0"/>
              <a:t> la GRAVITA’ e </a:t>
            </a:r>
            <a:r>
              <a:rPr lang="en-US" sz="2400" dirty="0" err="1"/>
              <a:t>prevederne</a:t>
            </a:r>
            <a:r>
              <a:rPr lang="en-US" sz="2400" dirty="0"/>
              <a:t> il DECORSO con o senza </a:t>
            </a:r>
            <a:r>
              <a:rPr lang="en-US" sz="2400" dirty="0" err="1"/>
              <a:t>terapie</a:t>
            </a:r>
            <a:r>
              <a:rPr lang="en-US" sz="2400" dirty="0"/>
              <a:t> (</a:t>
            </a:r>
            <a:r>
              <a:rPr lang="en-US" sz="2400" b="1" dirty="0"/>
              <a:t>PROGNOSI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Dosaggio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b="1" dirty="0"/>
              <a:t>TERAPIA</a:t>
            </a:r>
            <a:r>
              <a:rPr lang="en-US" sz="2400" dirty="0"/>
              <a:t> (</a:t>
            </a:r>
            <a:r>
              <a:rPr lang="en-US" sz="2400" dirty="0" err="1"/>
              <a:t>calcolo</a:t>
            </a:r>
            <a:r>
              <a:rPr lang="en-US" sz="2400" dirty="0"/>
              <a:t> </a:t>
            </a:r>
            <a:r>
              <a:rPr lang="en-US" sz="2400" dirty="0" err="1"/>
              <a:t>costi</a:t>
            </a:r>
            <a:r>
              <a:rPr lang="en-US" sz="2400" dirty="0"/>
              <a:t> </a:t>
            </a:r>
            <a:r>
              <a:rPr lang="en-US" sz="2400" dirty="0" err="1"/>
              <a:t>benefici</a:t>
            </a:r>
            <a:r>
              <a:rPr lang="en-US" sz="2400" dirty="0"/>
              <a:t>)</a:t>
            </a:r>
          </a:p>
          <a:p>
            <a:r>
              <a:rPr lang="en-US" sz="2400" dirty="0"/>
              <a:t>	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1A1D76-5062-4B91-9DF1-CFD2480BCE90}"/>
              </a:ext>
            </a:extLst>
          </p:cNvPr>
          <p:cNvCxnSpPr/>
          <p:nvPr/>
        </p:nvCxnSpPr>
        <p:spPr>
          <a:xfrm flipV="1">
            <a:off x="7305420" y="2259106"/>
            <a:ext cx="860612" cy="95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A95EDA-9189-473B-A974-A87D4B6E1453}"/>
              </a:ext>
            </a:extLst>
          </p:cNvPr>
          <p:cNvSpPr txBox="1"/>
          <p:nvPr/>
        </p:nvSpPr>
        <p:spPr>
          <a:xfrm>
            <a:off x="8263016" y="1535409"/>
            <a:ext cx="23780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Sintomi</a:t>
            </a:r>
            <a:endParaRPr lang="en-US" dirty="0"/>
          </a:p>
          <a:p>
            <a:r>
              <a:rPr lang="en-US" dirty="0" err="1"/>
              <a:t>Segni</a:t>
            </a:r>
            <a:endParaRPr lang="en-US" dirty="0"/>
          </a:p>
          <a:p>
            <a:r>
              <a:rPr lang="en-US" dirty="0" err="1"/>
              <a:t>Dati</a:t>
            </a:r>
            <a:r>
              <a:rPr lang="en-US" dirty="0"/>
              <a:t>: 	di imagine</a:t>
            </a:r>
          </a:p>
          <a:p>
            <a:r>
              <a:rPr lang="en-US" dirty="0"/>
              <a:t>	</a:t>
            </a:r>
            <a:r>
              <a:rPr lang="en-US" dirty="0" err="1"/>
              <a:t>istologici</a:t>
            </a:r>
            <a:endParaRPr lang="en-US" dirty="0"/>
          </a:p>
          <a:p>
            <a:r>
              <a:rPr lang="en-US" dirty="0"/>
              <a:t> 	di </a:t>
            </a:r>
            <a:r>
              <a:rPr lang="en-US" dirty="0" err="1"/>
              <a:t>laboratorio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genetici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F48DC-9608-4931-A4D7-B5D76A929DD7}"/>
              </a:ext>
            </a:extLst>
          </p:cNvPr>
          <p:cNvSpPr txBox="1"/>
          <p:nvPr/>
        </p:nvSpPr>
        <p:spPr>
          <a:xfrm>
            <a:off x="575284" y="490505"/>
            <a:ext cx="11009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 CARATTERISTICHE DELLA MALATTIA</a:t>
            </a:r>
          </a:p>
          <a:p>
            <a:endParaRPr lang="it-IT" sz="2400" dirty="0"/>
          </a:p>
          <a:p>
            <a:r>
              <a:rPr lang="it-IT" sz="2400" dirty="0"/>
              <a:t>Nel tempo: acuta, subacuta, cronica, </a:t>
            </a:r>
          </a:p>
          <a:p>
            <a:r>
              <a:rPr lang="it-IT" sz="2400" dirty="0"/>
              <a:t>Nell’evoluzione: guarigione, cronicità, morte</a:t>
            </a:r>
          </a:p>
          <a:p>
            <a:r>
              <a:rPr lang="it-IT" sz="2400" dirty="0"/>
              <a:t>Nel modo di presentarsi: sintomi, segni</a:t>
            </a:r>
          </a:p>
          <a:p>
            <a:endParaRPr lang="it-IT" sz="2400" dirty="0"/>
          </a:p>
          <a:p>
            <a:r>
              <a:rPr lang="it-IT" sz="2400" dirty="0"/>
              <a:t>Diagnosi: Riconoscimento di una malattia con caratteristiche «ripetibili»</a:t>
            </a:r>
          </a:p>
          <a:p>
            <a:r>
              <a:rPr lang="it-IT" sz="2400" dirty="0"/>
              <a:t>Prognosi: predizione della durata e dell’esito della malattia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1AD71-38BB-42A9-B386-05A4007C2A1E}"/>
              </a:ext>
            </a:extLst>
          </p:cNvPr>
          <p:cNvSpPr txBox="1"/>
          <p:nvPr/>
        </p:nvSpPr>
        <p:spPr>
          <a:xfrm>
            <a:off x="575284" y="4759200"/>
            <a:ext cx="1152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PATOLOGIA</a:t>
            </a:r>
          </a:p>
          <a:p>
            <a:r>
              <a:rPr lang="it-IT" sz="2400" dirty="0"/>
              <a:t>STUDIA LE CAUSE E I MECCANISMI DELLE MALATTIE</a:t>
            </a:r>
          </a:p>
        </p:txBody>
      </p:sp>
    </p:spTree>
    <p:extLst>
      <p:ext uri="{BB962C8B-B14F-4D97-AF65-F5344CB8AC3E}">
        <p14:creationId xmlns:p14="http://schemas.microsoft.com/office/powerpoint/2010/main" val="305029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88A08-FCE1-4A68-BAE0-6618031704FF}"/>
              </a:ext>
            </a:extLst>
          </p:cNvPr>
          <p:cNvSpPr txBox="1"/>
          <p:nvPr/>
        </p:nvSpPr>
        <p:spPr>
          <a:xfrm>
            <a:off x="429950" y="575285"/>
            <a:ext cx="10676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FATTORI (AGENTI) PATOGENI o CAUSE DI MALATTIA</a:t>
            </a:r>
          </a:p>
          <a:p>
            <a:r>
              <a:rPr lang="it-IT" sz="2400" dirty="0"/>
              <a:t>Stimoli capaci di alterare l’omeostasi</a:t>
            </a:r>
          </a:p>
          <a:p>
            <a:endParaRPr lang="it-IT" sz="2400" dirty="0"/>
          </a:p>
          <a:p>
            <a:r>
              <a:rPr lang="it-IT" sz="2400" dirty="0"/>
              <a:t>EZIOLOGIA: studio delle cause o fattori eziologici</a:t>
            </a:r>
          </a:p>
          <a:p>
            <a:endParaRPr lang="it-IT" sz="2400" dirty="0"/>
          </a:p>
          <a:p>
            <a:r>
              <a:rPr lang="it-IT" sz="2400" dirty="0"/>
              <a:t>	determinanti, coadiuvanti, predisponenti</a:t>
            </a:r>
          </a:p>
          <a:p>
            <a:r>
              <a:rPr lang="it-IT" sz="2400" dirty="0"/>
              <a:t>	sufficienti, insufficienti</a:t>
            </a:r>
          </a:p>
          <a:p>
            <a:r>
              <a:rPr lang="it-IT" sz="2400" dirty="0"/>
              <a:t>	potenziali (fattori di rischio), attuali</a:t>
            </a:r>
          </a:p>
          <a:p>
            <a:r>
              <a:rPr lang="it-IT" sz="2400" dirty="0"/>
              <a:t>	ambientali </a:t>
            </a:r>
          </a:p>
          <a:p>
            <a:r>
              <a:rPr lang="it-IT" sz="2400" dirty="0"/>
              <a:t>	iatrogeni</a:t>
            </a:r>
          </a:p>
        </p:txBody>
      </p:sp>
    </p:spTree>
    <p:extLst>
      <p:ext uri="{BB962C8B-B14F-4D97-AF65-F5344CB8AC3E}">
        <p14:creationId xmlns:p14="http://schemas.microsoft.com/office/powerpoint/2010/main" val="388378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16E187-B3E9-493D-9AC6-150A289E867B}"/>
              </a:ext>
            </a:extLst>
          </p:cNvPr>
          <p:cNvSpPr txBox="1"/>
          <p:nvPr/>
        </p:nvSpPr>
        <p:spPr>
          <a:xfrm>
            <a:off x="417838" y="1099790"/>
            <a:ext cx="10542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Art 40 cod. penale.</a:t>
            </a:r>
          </a:p>
          <a:p>
            <a:r>
              <a:rPr lang="it-IT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Nessuno può essere punito per un fatto preveduto dalla legge come reato, se l'evento dannoso o pericoloso, da cui dipende la esistenza del reato, non è conseguenza della sua azione od omissione. Non impedire un evento, che si ha l'obbligo giuridico di impedire, equivale a cagionarlo.</a:t>
            </a:r>
          </a:p>
          <a:p>
            <a:endParaRPr lang="it-IT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it-IT" sz="2400" dirty="0"/>
              <a:t>Art 41</a:t>
            </a:r>
          </a:p>
          <a:p>
            <a:r>
              <a:rPr lang="it-IT" sz="2400" dirty="0"/>
              <a:t>Il concorso di cause preesistenti o simultanee o sopravvenute, anche se indipendenti dall'azione od omissione del colpevole, non esclude il rapporto di causalità fra l'azione od omissione e l'evento.</a:t>
            </a:r>
          </a:p>
          <a:p>
            <a:r>
              <a:rPr lang="it-IT" sz="2400" dirty="0"/>
              <a:t>Le cause sopravvenute escludono il rapporto di causalità quando sono state da sole sufficienti a determinare l'evento.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C280E-37F5-49C4-962F-F2BF411A4FDD}"/>
              </a:ext>
            </a:extLst>
          </p:cNvPr>
          <p:cNvSpPr txBox="1"/>
          <p:nvPr/>
        </p:nvSpPr>
        <p:spPr>
          <a:xfrm>
            <a:off x="417838" y="209444"/>
            <a:ext cx="6203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L’importanza del nesso di causa</a:t>
            </a:r>
          </a:p>
        </p:txBody>
      </p:sp>
    </p:spTree>
    <p:extLst>
      <p:ext uri="{BB962C8B-B14F-4D97-AF65-F5344CB8AC3E}">
        <p14:creationId xmlns:p14="http://schemas.microsoft.com/office/powerpoint/2010/main" val="283452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88A08-FCE1-4A68-BAE0-6618031704FF}"/>
              </a:ext>
            </a:extLst>
          </p:cNvPr>
          <p:cNvSpPr txBox="1"/>
          <p:nvPr/>
        </p:nvSpPr>
        <p:spPr>
          <a:xfrm>
            <a:off x="429950" y="575285"/>
            <a:ext cx="10676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EZIOLOGIA - FATTORI (AGENTI) PATOGENI o CAUSE DI MALATTIA</a:t>
            </a:r>
          </a:p>
          <a:p>
            <a:r>
              <a:rPr lang="it-IT" sz="2400" dirty="0"/>
              <a:t>Stimoli capaci di alterare l’omeostasi</a:t>
            </a:r>
          </a:p>
          <a:p>
            <a:endParaRPr lang="it-IT" sz="2400" dirty="0"/>
          </a:p>
          <a:p>
            <a:r>
              <a:rPr lang="it-IT" sz="2400" dirty="0"/>
              <a:t>cause</a:t>
            </a:r>
          </a:p>
          <a:p>
            <a:r>
              <a:rPr lang="it-IT" sz="2400" dirty="0"/>
              <a:t>	esogene </a:t>
            </a:r>
          </a:p>
          <a:p>
            <a:r>
              <a:rPr lang="it-IT" sz="2400" dirty="0"/>
              <a:t>		chimiche: farmaci sostanze tossiche</a:t>
            </a:r>
          </a:p>
          <a:p>
            <a:r>
              <a:rPr lang="it-IT" sz="2400" dirty="0"/>
              <a:t>		fisiche: traumatismi, radiazioni, ustioni</a:t>
            </a:r>
          </a:p>
          <a:p>
            <a:r>
              <a:rPr lang="it-IT" sz="2400" dirty="0"/>
              <a:t>		biologiche: infezioni</a:t>
            </a:r>
          </a:p>
          <a:p>
            <a:r>
              <a:rPr lang="it-IT" sz="2400" dirty="0"/>
              <a:t>		nutrizionali: carenze, eccessi</a:t>
            </a:r>
          </a:p>
          <a:p>
            <a:r>
              <a:rPr lang="it-IT" sz="2400" dirty="0"/>
              <a:t>	endogene</a:t>
            </a:r>
          </a:p>
          <a:p>
            <a:r>
              <a:rPr lang="it-IT" sz="2400" dirty="0"/>
              <a:t>		ereditarie, genetica</a:t>
            </a:r>
          </a:p>
          <a:p>
            <a:r>
              <a:rPr lang="it-IT" sz="2400" dirty="0"/>
              <a:t>		congenite, embriogenesi, epigenetica</a:t>
            </a:r>
          </a:p>
        </p:txBody>
      </p:sp>
    </p:spTree>
    <p:extLst>
      <p:ext uri="{BB962C8B-B14F-4D97-AF65-F5344CB8AC3E}">
        <p14:creationId xmlns:p14="http://schemas.microsoft.com/office/powerpoint/2010/main" val="4023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5E221-D34A-4311-AD2E-2D395D2AF377}"/>
              </a:ext>
            </a:extLst>
          </p:cNvPr>
          <p:cNvSpPr txBox="1"/>
          <p:nvPr/>
        </p:nvSpPr>
        <p:spPr>
          <a:xfrm>
            <a:off x="369393" y="622967"/>
            <a:ext cx="10869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PATOLOGIA</a:t>
            </a:r>
          </a:p>
          <a:p>
            <a:endParaRPr lang="it-IT" sz="2400" b="1" dirty="0"/>
          </a:p>
          <a:p>
            <a:r>
              <a:rPr lang="it-IT" sz="2400" b="1" dirty="0"/>
              <a:t>Comportamento di meccanismi fisiologici (biochimici, cellulari, istologici)</a:t>
            </a:r>
          </a:p>
          <a:p>
            <a:r>
              <a:rPr lang="it-IT" sz="2400" b="1" dirty="0"/>
              <a:t>in condizioni alterate </a:t>
            </a:r>
          </a:p>
          <a:p>
            <a:endParaRPr lang="it-IT" sz="2400" b="1" dirty="0"/>
          </a:p>
          <a:p>
            <a:r>
              <a:rPr lang="it-IT" sz="2400" b="1" dirty="0"/>
              <a:t>	alterate in modo tale da create pathos, sofferenza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9F4A5-F7E7-412B-957F-8908E64C8B2B}"/>
              </a:ext>
            </a:extLst>
          </p:cNvPr>
          <p:cNvSpPr txBox="1"/>
          <p:nvPr/>
        </p:nvSpPr>
        <p:spPr>
          <a:xfrm>
            <a:off x="369393" y="3429000"/>
            <a:ext cx="11132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Alterazioni:</a:t>
            </a:r>
          </a:p>
          <a:p>
            <a:r>
              <a:rPr lang="it-IT" sz="2400" b="1" dirty="0"/>
              <a:t>Molecolari (qualitative, quantitative, su base genetica o esogena)</a:t>
            </a:r>
          </a:p>
          <a:p>
            <a:r>
              <a:rPr lang="it-IT" sz="2400" b="1" dirty="0"/>
              <a:t>	funzioni delle molecole</a:t>
            </a:r>
          </a:p>
          <a:p>
            <a:r>
              <a:rPr lang="it-IT" sz="2400" b="1" dirty="0"/>
              <a:t>		cellule</a:t>
            </a:r>
          </a:p>
          <a:p>
            <a:r>
              <a:rPr lang="it-IT" sz="2400" b="1" dirty="0"/>
              <a:t>			tessuti</a:t>
            </a:r>
          </a:p>
          <a:p>
            <a:r>
              <a:rPr lang="it-IT" sz="2400" b="1" dirty="0"/>
              <a:t>				sistemi</a:t>
            </a:r>
          </a:p>
        </p:txBody>
      </p:sp>
    </p:spTree>
    <p:extLst>
      <p:ext uri="{BB962C8B-B14F-4D97-AF65-F5344CB8AC3E}">
        <p14:creationId xmlns:p14="http://schemas.microsoft.com/office/powerpoint/2010/main" val="131427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88A08-FCE1-4A68-BAE0-6618031704FF}"/>
              </a:ext>
            </a:extLst>
          </p:cNvPr>
          <p:cNvSpPr txBox="1"/>
          <p:nvPr/>
        </p:nvSpPr>
        <p:spPr>
          <a:xfrm>
            <a:off x="429950" y="575285"/>
            <a:ext cx="106760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PATOGENESI: meccanismi con cui agiscono i fattori patogeni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Diretti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Complessi (fenomeni di amplificazione …). Sequenza patogenetica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Compensi come fenomeni patologici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Fenomeni reattivi (più virus o più infiammazione? Dalle </a:t>
            </a:r>
            <a:r>
              <a:rPr lang="it-IT" sz="2400" dirty="0" err="1"/>
              <a:t>poxine</a:t>
            </a:r>
            <a:r>
              <a:rPr lang="it-IT" sz="2400" dirty="0"/>
              <a:t> al </a:t>
            </a:r>
            <a:r>
              <a:rPr lang="it-IT" sz="2400" dirty="0" err="1"/>
              <a:t>Covid</a:t>
            </a:r>
            <a:r>
              <a:rPr lang="it-IT" sz="2400" dirty="0"/>
              <a:t>)</a:t>
            </a:r>
          </a:p>
          <a:p>
            <a:pPr marL="800100" lvl="1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Prevenzione</a:t>
            </a:r>
          </a:p>
          <a:p>
            <a:r>
              <a:rPr lang="it-IT" sz="2400" dirty="0"/>
              <a:t>	- primaria: prevenire le cause</a:t>
            </a:r>
          </a:p>
          <a:p>
            <a:r>
              <a:rPr lang="it-IT" sz="2400" dirty="0"/>
              <a:t>	- secondaria: prevenire la malattia</a:t>
            </a:r>
          </a:p>
          <a:p>
            <a:r>
              <a:rPr lang="it-IT" sz="2400" dirty="0"/>
              <a:t>	- terziaria: prevenire gli esiti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0C23C-B73A-4959-A327-2C0233F319ED}"/>
              </a:ext>
            </a:extLst>
          </p:cNvPr>
          <p:cNvSpPr txBox="1"/>
          <p:nvPr/>
        </p:nvSpPr>
        <p:spPr>
          <a:xfrm>
            <a:off x="6162613" y="4002771"/>
            <a:ext cx="395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Interrompere la sequenza patogenetica più o meno a monte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24EF0-9955-49A7-BB5E-CCA46A114236}"/>
              </a:ext>
            </a:extLst>
          </p:cNvPr>
          <p:cNvSpPr txBox="1"/>
          <p:nvPr/>
        </p:nvSpPr>
        <p:spPr>
          <a:xfrm>
            <a:off x="532213" y="5176800"/>
            <a:ext cx="1126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CAMBIAMENTI MORFOLOGICI</a:t>
            </a:r>
          </a:p>
          <a:p>
            <a:endParaRPr lang="it-IT" sz="2400" dirty="0"/>
          </a:p>
          <a:p>
            <a:r>
              <a:rPr lang="it-IT" sz="2400" dirty="0"/>
              <a:t>MANIFESTAZIONI CLINICHE</a:t>
            </a:r>
          </a:p>
        </p:txBody>
      </p:sp>
    </p:spTree>
    <p:extLst>
      <p:ext uri="{BB962C8B-B14F-4D97-AF65-F5344CB8AC3E}">
        <p14:creationId xmlns:p14="http://schemas.microsoft.com/office/powerpoint/2010/main" val="400848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7A48E-5E5E-4412-AE8D-CBC21D79495C}"/>
              </a:ext>
            </a:extLst>
          </p:cNvPr>
          <p:cNvSpPr txBox="1"/>
          <p:nvPr/>
        </p:nvSpPr>
        <p:spPr>
          <a:xfrm>
            <a:off x="429950" y="575285"/>
            <a:ext cx="1067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Lo studio dell’EZIOLOGIA  e della PATOGENESI è alla base razionale della TERAPIA</a:t>
            </a:r>
          </a:p>
        </p:txBody>
      </p:sp>
    </p:spTree>
    <p:extLst>
      <p:ext uri="{BB962C8B-B14F-4D97-AF65-F5344CB8AC3E}">
        <p14:creationId xmlns:p14="http://schemas.microsoft.com/office/powerpoint/2010/main" val="49925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7F62F-A0A7-4D09-9A48-4045840B741B}"/>
              </a:ext>
            </a:extLst>
          </p:cNvPr>
          <p:cNvSpPr txBox="1"/>
          <p:nvPr/>
        </p:nvSpPr>
        <p:spPr>
          <a:xfrm>
            <a:off x="892800" y="640800"/>
            <a:ext cx="980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maggior parte delle malattie dipende dall’azione di più fattori causali.</a:t>
            </a:r>
          </a:p>
          <a:p>
            <a:endParaRPr lang="it-IT" sz="2400" dirty="0"/>
          </a:p>
          <a:p>
            <a:r>
              <a:rPr lang="it-IT" sz="2400" dirty="0"/>
              <a:t>Questo è vero perfino per le malattie infettive, dove sembrerebbe più facile far corrispondere ad un germe una data condizione patologico ed una corrispettiva condizione clinica. </a:t>
            </a:r>
          </a:p>
          <a:p>
            <a:endParaRPr lang="it-IT" sz="2400" dirty="0"/>
          </a:p>
          <a:p>
            <a:r>
              <a:rPr lang="it-IT" sz="2400" dirty="0"/>
              <a:t>Influenze della genetica e dell’ambiente sul modo con cui si sviluppa la patologia.</a:t>
            </a:r>
          </a:p>
          <a:p>
            <a:endParaRPr lang="it-IT" sz="2400" dirty="0"/>
          </a:p>
          <a:p>
            <a:r>
              <a:rPr lang="it-IT" sz="2400" dirty="0"/>
              <a:t>Esempio della MONONUCLEOSI INFETTIVA, infezione dovuta al virus di Epstein Barr</a:t>
            </a:r>
          </a:p>
        </p:txBody>
      </p:sp>
    </p:spTree>
    <p:extLst>
      <p:ext uri="{BB962C8B-B14F-4D97-AF65-F5344CB8AC3E}">
        <p14:creationId xmlns:p14="http://schemas.microsoft.com/office/powerpoint/2010/main" val="62532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is image contains the main symptoms of mononucleosis according to parts of the body. For example, soreness and redness are the main throat symptoms.">
            <a:extLst>
              <a:ext uri="{FF2B5EF4-FFF2-40B4-BE49-F238E27FC236}">
                <a16:creationId xmlns:a16="http://schemas.microsoft.com/office/drawing/2014/main" id="{28800F5D-FF3E-4D4D-B561-BC50A3C7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0" y="278100"/>
            <a:ext cx="6477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771BA7-D698-4B35-B2E8-0FA3B2A2276E}"/>
              </a:ext>
            </a:extLst>
          </p:cNvPr>
          <p:cNvSpPr txBox="1"/>
          <p:nvPr/>
        </p:nvSpPr>
        <p:spPr>
          <a:xfrm>
            <a:off x="7790401" y="432000"/>
            <a:ext cx="37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LINFOMA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Immunodeficienze dei meccanismi di uccisione delle cellule infette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HIV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Malaria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Il contributo della predisposizione ereditaria e delle influenze ambientali varia da caso a caso</a:t>
            </a:r>
          </a:p>
        </p:txBody>
      </p:sp>
    </p:spTree>
    <p:extLst>
      <p:ext uri="{BB962C8B-B14F-4D97-AF65-F5344CB8AC3E}">
        <p14:creationId xmlns:p14="http://schemas.microsoft.com/office/powerpoint/2010/main" val="125813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B607C-F9E9-46DC-995A-2D64ADFBCF07}"/>
              </a:ext>
            </a:extLst>
          </p:cNvPr>
          <p:cNvSpPr txBox="1"/>
          <p:nvPr/>
        </p:nvSpPr>
        <p:spPr>
          <a:xfrm>
            <a:off x="396000" y="439200"/>
            <a:ext cx="1146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Basi genetiche della variabilità interindividuale</a:t>
            </a:r>
          </a:p>
          <a:p>
            <a:endParaRPr lang="it-IT" sz="2400" dirty="0"/>
          </a:p>
          <a:p>
            <a:r>
              <a:rPr lang="it-IT" sz="2400" dirty="0"/>
              <a:t>Polimorfismi funzionali</a:t>
            </a:r>
          </a:p>
          <a:p>
            <a:endParaRPr lang="it-IT" sz="2400" dirty="0"/>
          </a:p>
          <a:p>
            <a:r>
              <a:rPr lang="it-IT" sz="2400" dirty="0"/>
              <a:t>Ereditarietà poligenica</a:t>
            </a:r>
          </a:p>
          <a:p>
            <a:endParaRPr lang="it-IT" sz="2400" dirty="0"/>
          </a:p>
          <a:p>
            <a:r>
              <a:rPr lang="it-IT" sz="2400" dirty="0"/>
              <a:t>Mutazioni in </a:t>
            </a:r>
            <a:r>
              <a:rPr lang="it-IT" sz="2400" dirty="0" err="1"/>
              <a:t>mosaicismo</a:t>
            </a:r>
            <a:r>
              <a:rPr lang="it-IT" sz="2400" dirty="0"/>
              <a:t> somatico</a:t>
            </a:r>
          </a:p>
          <a:p>
            <a:endParaRPr lang="it-IT" sz="2400" dirty="0"/>
          </a:p>
          <a:p>
            <a:r>
              <a:rPr lang="it-IT" sz="2400" dirty="0"/>
              <a:t>PATOGENESI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MULTIFATTORIALE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MONOFATYTORIALE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850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077DD-6498-45EF-AE0E-7E21BFD02492}"/>
              </a:ext>
            </a:extLst>
          </p:cNvPr>
          <p:cNvSpPr txBox="1"/>
          <p:nvPr/>
        </p:nvSpPr>
        <p:spPr>
          <a:xfrm>
            <a:off x="415888" y="400458"/>
            <a:ext cx="10869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PATOLOGIA</a:t>
            </a:r>
          </a:p>
          <a:p>
            <a:endParaRPr lang="it-IT" sz="2400" dirty="0"/>
          </a:p>
          <a:p>
            <a:r>
              <a:rPr lang="it-IT" sz="2400" dirty="0"/>
              <a:t>Leggi che governano</a:t>
            </a:r>
          </a:p>
          <a:p>
            <a:endParaRPr lang="it-IT" sz="2400" dirty="0"/>
          </a:p>
          <a:p>
            <a:r>
              <a:rPr lang="it-IT" sz="2400" dirty="0"/>
              <a:t>Inizio, evoluzione, effetti, dei processi patologici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27C7F-D50B-42C6-98B8-3D76892CBBC4}"/>
              </a:ext>
            </a:extLst>
          </p:cNvPr>
          <p:cNvSpPr txBox="1"/>
          <p:nvPr/>
        </p:nvSpPr>
        <p:spPr>
          <a:xfrm>
            <a:off x="2061275" y="3109993"/>
            <a:ext cx="7614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Conoscerli per</a:t>
            </a:r>
          </a:p>
          <a:p>
            <a:endParaRPr lang="it-IT" sz="2400" dirty="0"/>
          </a:p>
          <a:p>
            <a:r>
              <a:rPr lang="it-IT" sz="2400" dirty="0"/>
              <a:t>	PREVENIRE L’INIZIO</a:t>
            </a:r>
          </a:p>
          <a:p>
            <a:r>
              <a:rPr lang="it-IT" sz="2400" dirty="0"/>
              <a:t>	ACCOMPAGNARE L’EVOLUZIONE</a:t>
            </a:r>
          </a:p>
          <a:p>
            <a:r>
              <a:rPr lang="it-IT" sz="2400" dirty="0"/>
              <a:t>	LIMITARE I DANNI</a:t>
            </a:r>
          </a:p>
          <a:p>
            <a:r>
              <a:rPr lang="it-IT" sz="2400" dirty="0"/>
              <a:t>	FACILITARE LA RISOLUZIONE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123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8EB16-2500-4D0D-90B1-90AC3AC8219F}"/>
              </a:ext>
            </a:extLst>
          </p:cNvPr>
          <p:cNvSpPr txBox="1"/>
          <p:nvPr/>
        </p:nvSpPr>
        <p:spPr>
          <a:xfrm>
            <a:off x="681925" y="692258"/>
            <a:ext cx="105233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IPPOCRATE</a:t>
            </a:r>
          </a:p>
          <a:p>
            <a:endParaRPr lang="it-IT" dirty="0"/>
          </a:p>
          <a:p>
            <a:r>
              <a:rPr lang="it-IT" sz="2400" b="1" dirty="0"/>
              <a:t>VIS MEDICATRIX NATURAE</a:t>
            </a:r>
          </a:p>
          <a:p>
            <a:endParaRPr lang="it-IT" sz="2400" b="1" dirty="0"/>
          </a:p>
          <a:p>
            <a:r>
              <a:rPr lang="it-IT" sz="2400" b="1" dirty="0"/>
              <a:t>Elementi della malattia letti come attività per ricostruire l’equilibrio iniziale</a:t>
            </a:r>
          </a:p>
          <a:p>
            <a:endParaRPr lang="it-IT" sz="2400" b="1" dirty="0"/>
          </a:p>
          <a:p>
            <a:r>
              <a:rPr lang="it-IT" sz="2400" b="1" dirty="0"/>
              <a:t>Il medico deve solo sfruttare i meccanismi di riequilibrio della natura e facilitarli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82512-22FE-49B6-8D35-0A1FBC3F9977}"/>
              </a:ext>
            </a:extLst>
          </p:cNvPr>
          <p:cNvSpPr txBox="1"/>
          <p:nvPr/>
        </p:nvSpPr>
        <p:spPr>
          <a:xfrm>
            <a:off x="1400013" y="3729925"/>
            <a:ext cx="9428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PUNTI DI FORZA			PUNTI DI DEBOLEZZA</a:t>
            </a:r>
          </a:p>
          <a:p>
            <a:endParaRPr lang="it-IT" dirty="0"/>
          </a:p>
          <a:p>
            <a:r>
              <a:rPr lang="it-IT" dirty="0"/>
              <a:t>Evitare trattamenti nocivi		Capire come aiutare la natura (CONOSCERE I MECCANISMI)</a:t>
            </a:r>
          </a:p>
          <a:p>
            <a:r>
              <a:rPr lang="it-IT" dirty="0"/>
              <a:t>A volte riparazione con compromesso	Possibilità di fare «meglio della natura»</a:t>
            </a:r>
          </a:p>
          <a:p>
            <a:r>
              <a:rPr lang="it-IT" dirty="0"/>
              <a:t>				Variabilità individuale nella «forza della natura»</a:t>
            </a:r>
          </a:p>
          <a:p>
            <a:r>
              <a:rPr lang="it-IT" dirty="0"/>
              <a:t>							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72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E7E967-D94F-4AA8-A52E-A35E2BD5CC44}"/>
              </a:ext>
            </a:extLst>
          </p:cNvPr>
          <p:cNvSpPr txBox="1"/>
          <p:nvPr/>
        </p:nvSpPr>
        <p:spPr>
          <a:xfrm>
            <a:off x="339116" y="1077903"/>
            <a:ext cx="11420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PATOLOGIA </a:t>
            </a:r>
            <a:r>
              <a:rPr lang="it-IT" sz="2400" b="1" dirty="0"/>
              <a:t>GENERALE</a:t>
            </a:r>
          </a:p>
          <a:p>
            <a:r>
              <a:rPr lang="it-IT" sz="2400" dirty="0"/>
              <a:t>- Processi patologici «elementari» (comuni a varie patologie)</a:t>
            </a:r>
          </a:p>
          <a:p>
            <a:r>
              <a:rPr lang="it-IT" sz="2400" dirty="0"/>
              <a:t>  Trombosi, infiammazione, proliferazione tumorale, ipertrofia, </a:t>
            </a:r>
            <a:r>
              <a:rPr lang="it-IT" sz="2400" dirty="0" err="1"/>
              <a:t>etc</a:t>
            </a:r>
            <a:endParaRPr lang="it-IT" sz="2400" dirty="0"/>
          </a:p>
          <a:p>
            <a:r>
              <a:rPr lang="it-IT" sz="2400" dirty="0"/>
              <a:t>	visti  a livello biochimico e cellulare</a:t>
            </a:r>
          </a:p>
          <a:p>
            <a:r>
              <a:rPr lang="it-IT" sz="2400" dirty="0"/>
              <a:t>		segnale, trasduzione, trascrizione</a:t>
            </a:r>
          </a:p>
          <a:p>
            <a:r>
              <a:rPr lang="it-IT" sz="2400" dirty="0"/>
              <a:t>				</a:t>
            </a:r>
          </a:p>
          <a:p>
            <a:r>
              <a:rPr lang="it-IT" sz="2400" dirty="0"/>
              <a:t>PATOLOGIA </a:t>
            </a:r>
            <a:r>
              <a:rPr lang="it-IT" sz="2400" b="1" dirty="0"/>
              <a:t>SISTEMICA</a:t>
            </a:r>
          </a:p>
          <a:p>
            <a:r>
              <a:rPr lang="it-IT" sz="2400" dirty="0"/>
              <a:t>- Alterazioni istologico-funzionali di tessuti, organi  e sistemi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69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17CDB-9FD0-4183-A687-97CC6C10543E}"/>
              </a:ext>
            </a:extLst>
          </p:cNvPr>
          <p:cNvSpPr txBox="1"/>
          <p:nvPr/>
        </p:nvSpPr>
        <p:spPr>
          <a:xfrm>
            <a:off x="651887" y="908379"/>
            <a:ext cx="10573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Omeostasi</a:t>
            </a:r>
            <a:r>
              <a:rPr lang="it-IT" sz="2400" dirty="0"/>
              <a:t> (W Cannon 1929)</a:t>
            </a:r>
            <a:br>
              <a:rPr lang="it-IT" sz="2400" dirty="0"/>
            </a:br>
            <a:r>
              <a:rPr lang="it-IT" sz="2000" i="1" dirty="0"/>
              <a:t>«T</a:t>
            </a:r>
            <a:r>
              <a:rPr lang="it-IT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utto ciò che ho fatto finora, rivedendo i vari dispositivi protettivi e stabilizzanti del corpo, è presentare un'interpretazione moderna della vis </a:t>
            </a:r>
            <a:r>
              <a:rPr lang="it-IT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medicatrix</a:t>
            </a:r>
            <a:r>
              <a:rPr lang="it-IT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naturale»</a:t>
            </a:r>
            <a:endParaRPr lang="it-IT" sz="2000" i="1" dirty="0"/>
          </a:p>
          <a:p>
            <a:endParaRPr lang="it-IT" sz="2400" dirty="0"/>
          </a:p>
          <a:p>
            <a:r>
              <a:rPr lang="it-IT" sz="2400" dirty="0"/>
              <a:t>Attività tendenti a conservare le variabili vitali essenziali entro limiti «normali»</a:t>
            </a:r>
          </a:p>
          <a:p>
            <a:endParaRPr lang="it-IT" sz="2400" dirty="0"/>
          </a:p>
          <a:p>
            <a:r>
              <a:rPr lang="it-IT" sz="2400" dirty="0"/>
              <a:t>Per dirla partendo da Claude Bernard:</a:t>
            </a:r>
          </a:p>
          <a:p>
            <a:r>
              <a:rPr lang="it-IT" sz="2400" dirty="0"/>
              <a:t>L’integrazione dei molteplici «stati stazionari»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Adattamenti fisiologici: gravidanza, allenamento sportivo, alta quota, abbronzatura</a:t>
            </a:r>
          </a:p>
          <a:p>
            <a:r>
              <a:rPr lang="it-IT" sz="2400" dirty="0"/>
              <a:t>Adattamenti patologici: ustione solare</a:t>
            </a:r>
          </a:p>
        </p:txBody>
      </p:sp>
    </p:spTree>
    <p:extLst>
      <p:ext uri="{BB962C8B-B14F-4D97-AF65-F5344CB8AC3E}">
        <p14:creationId xmlns:p14="http://schemas.microsoft.com/office/powerpoint/2010/main" val="325218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6C1E1-C080-41ED-BCB2-E15EC09269C1}"/>
              </a:ext>
            </a:extLst>
          </p:cNvPr>
          <p:cNvSpPr txBox="1"/>
          <p:nvPr/>
        </p:nvSpPr>
        <p:spPr>
          <a:xfrm>
            <a:off x="372912" y="490505"/>
            <a:ext cx="11514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</a:t>
            </a:r>
          </a:p>
          <a:p>
            <a:endParaRPr lang="it-IT" sz="2400" dirty="0"/>
          </a:p>
          <a:p>
            <a:r>
              <a:rPr lang="it-IT" sz="2400" dirty="0"/>
              <a:t>Deviazione rilevabile dalla condizione di omeostasi del sistema vivente, che l’intervento dei meccanismi di controllo non è riuscito a risolvere (o </a:t>
            </a:r>
            <a:r>
              <a:rPr lang="it-IT" sz="2400" u="sng" dirty="0"/>
              <a:t>non ancora</a:t>
            </a:r>
            <a:r>
              <a:rPr lang="it-IT" sz="2400" dirty="0"/>
              <a:t>: guarigione spontanea)</a:t>
            </a:r>
          </a:p>
          <a:p>
            <a:endParaRPr lang="it-IT" sz="2400" dirty="0"/>
          </a:p>
          <a:p>
            <a:r>
              <a:rPr lang="it-IT" sz="2400" dirty="0"/>
              <a:t>Se:</a:t>
            </a:r>
          </a:p>
          <a:p>
            <a:r>
              <a:rPr lang="it-IT" sz="2400" dirty="0"/>
              <a:t>	- perturbazione di eccessiva ampiezza (rispetto alle capacità di adattamento)</a:t>
            </a:r>
          </a:p>
          <a:p>
            <a:r>
              <a:rPr lang="it-IT" sz="2400" dirty="0"/>
              <a:t>	- inadeguato funzionamento dei meccanismi di controllo</a:t>
            </a:r>
          </a:p>
          <a:p>
            <a:endParaRPr lang="it-IT" sz="2400" dirty="0"/>
          </a:p>
          <a:p>
            <a:r>
              <a:rPr lang="it-IT" sz="2400" dirty="0"/>
              <a:t>	Necessarie cure, cioè potenziare i meccanismi che non ce la fanno o fornire meccanismi esogeni in aiuto</a:t>
            </a:r>
          </a:p>
        </p:txBody>
      </p:sp>
    </p:spTree>
    <p:extLst>
      <p:ext uri="{BB962C8B-B14F-4D97-AF65-F5344CB8AC3E}">
        <p14:creationId xmlns:p14="http://schemas.microsoft.com/office/powerpoint/2010/main" val="123516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E961-955A-4E40-BAB0-A2C7D8C40C4B}"/>
              </a:ext>
            </a:extLst>
          </p:cNvPr>
          <p:cNvSpPr txBox="1"/>
          <p:nvPr/>
        </p:nvSpPr>
        <p:spPr>
          <a:xfrm>
            <a:off x="283632" y="1041398"/>
            <a:ext cx="113199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54545"/>
                </a:solidFill>
                <a:latin typeface="Frutiger Neue"/>
              </a:rPr>
              <a:t>1 </a:t>
            </a:r>
            <a:r>
              <a:rPr lang="en-US" sz="2400" b="1" dirty="0"/>
              <a:t>SALUTE (WHO) </a:t>
            </a:r>
            <a:r>
              <a:rPr lang="it-IT" sz="2400" dirty="0">
                <a:solidFill>
                  <a:srgbClr val="454545"/>
                </a:solidFill>
                <a:latin typeface="Frutiger Neue"/>
              </a:rPr>
              <a:t>S</a:t>
            </a:r>
            <a:r>
              <a:rPr lang="it-IT" sz="2400" b="0" i="0" dirty="0">
                <a:solidFill>
                  <a:srgbClr val="454545"/>
                </a:solidFill>
                <a:effectLst/>
                <a:latin typeface="Frutiger Neue"/>
              </a:rPr>
              <a:t>tato di completo benessere fisico, mentale e sociale e non semplice assenza di MALATTIA</a:t>
            </a:r>
          </a:p>
          <a:p>
            <a:endParaRPr lang="it-IT" sz="2400" dirty="0">
              <a:solidFill>
                <a:srgbClr val="454545"/>
              </a:solidFill>
              <a:latin typeface="Frutiger Neue"/>
            </a:endParaRPr>
          </a:p>
          <a:p>
            <a:r>
              <a:rPr lang="it-IT" sz="2400" dirty="0">
                <a:solidFill>
                  <a:srgbClr val="454545"/>
                </a:solidFill>
                <a:latin typeface="Frutiger Neue"/>
              </a:rPr>
              <a:t>2 </a:t>
            </a:r>
            <a:r>
              <a:rPr lang="it-IT" sz="2400" b="1" dirty="0">
                <a:solidFill>
                  <a:srgbClr val="454545"/>
                </a:solidFill>
                <a:latin typeface="Frutiger Neue"/>
              </a:rPr>
              <a:t>L’assenza di MALATTIA </a:t>
            </a:r>
            <a:r>
              <a:rPr lang="it-IT" sz="2400" dirty="0">
                <a:solidFill>
                  <a:srgbClr val="454545"/>
                </a:solidFill>
                <a:latin typeface="Frutiger Neue"/>
              </a:rPr>
              <a:t>o un buon CONTROLLO di questa sono componenti fondamentali, anche se non sufficienti, dello stato di salute</a:t>
            </a:r>
          </a:p>
          <a:p>
            <a:endParaRPr lang="it-IT" sz="2400" dirty="0">
              <a:solidFill>
                <a:srgbClr val="454545"/>
              </a:solidFill>
              <a:latin typeface="Frutiger Neue"/>
            </a:endParaRPr>
          </a:p>
          <a:p>
            <a:r>
              <a:rPr lang="it-IT" sz="2400" dirty="0">
                <a:solidFill>
                  <a:srgbClr val="454545"/>
                </a:solidFill>
                <a:latin typeface="Frutiger Neue"/>
              </a:rPr>
              <a:t>3 Il </a:t>
            </a:r>
            <a:r>
              <a:rPr lang="it-IT" sz="2400" b="1" dirty="0">
                <a:solidFill>
                  <a:srgbClr val="454545"/>
                </a:solidFill>
                <a:latin typeface="Frutiger Neue"/>
              </a:rPr>
              <a:t>benessere mentale e sociale </a:t>
            </a:r>
            <a:r>
              <a:rPr lang="it-IT" sz="2400" dirty="0">
                <a:solidFill>
                  <a:srgbClr val="454545"/>
                </a:solidFill>
                <a:latin typeface="Frutiger Neue"/>
              </a:rPr>
              <a:t>esercita un’azione facilitatrice sul CONTROLLO della MALATTIA</a:t>
            </a:r>
          </a:p>
          <a:p>
            <a:endParaRPr lang="it-IT" sz="2400" dirty="0">
              <a:solidFill>
                <a:srgbClr val="454545"/>
              </a:solidFill>
              <a:latin typeface="Frutiger Neue"/>
            </a:endParaRPr>
          </a:p>
          <a:p>
            <a:r>
              <a:rPr lang="it-IT" sz="2400" dirty="0">
                <a:solidFill>
                  <a:srgbClr val="454545"/>
                </a:solidFill>
                <a:latin typeface="Frutiger Neue"/>
              </a:rPr>
              <a:t>4 L’abbattimento delle </a:t>
            </a:r>
            <a:r>
              <a:rPr lang="it-IT" sz="2400" b="1" dirty="0">
                <a:solidFill>
                  <a:srgbClr val="454545"/>
                </a:solidFill>
                <a:latin typeface="Frutiger Neue"/>
              </a:rPr>
              <a:t>barriere AMBIENTALI </a:t>
            </a:r>
            <a:r>
              <a:rPr lang="it-IT" sz="2400" dirty="0">
                <a:solidFill>
                  <a:srgbClr val="454545"/>
                </a:solidFill>
                <a:latin typeface="Frutiger Neue"/>
              </a:rPr>
              <a:t>legate alla condizione di MALATTIA può contribuire a rendere più facilmente accettabile il controllo della MALATTIA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56252-F255-4F5E-9D0B-702E7E5FE6ED}"/>
              </a:ext>
            </a:extLst>
          </p:cNvPr>
          <p:cNvSpPr txBox="1"/>
          <p:nvPr/>
        </p:nvSpPr>
        <p:spPr>
          <a:xfrm>
            <a:off x="3915834" y="186267"/>
            <a:ext cx="360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SALUTE E MALATTIA</a:t>
            </a:r>
          </a:p>
        </p:txBody>
      </p:sp>
    </p:spTree>
    <p:extLst>
      <p:ext uri="{BB962C8B-B14F-4D97-AF65-F5344CB8AC3E}">
        <p14:creationId xmlns:p14="http://schemas.microsoft.com/office/powerpoint/2010/main" val="40522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EC088-0907-4FAC-A3F4-D89FA83AA4CB}"/>
              </a:ext>
            </a:extLst>
          </p:cNvPr>
          <p:cNvSpPr txBox="1"/>
          <p:nvPr/>
        </p:nvSpPr>
        <p:spPr>
          <a:xfrm>
            <a:off x="546100" y="1037445"/>
            <a:ext cx="1119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Frequentare</a:t>
            </a:r>
            <a:r>
              <a:rPr lang="en-US" sz="2400" dirty="0"/>
              <a:t> la </a:t>
            </a:r>
            <a:r>
              <a:rPr lang="en-US" sz="2400" dirty="0" err="1"/>
              <a:t>scuola</a:t>
            </a:r>
            <a:r>
              <a:rPr lang="en-US" sz="2400" dirty="0"/>
              <a:t> (</a:t>
            </a:r>
            <a:r>
              <a:rPr lang="en-US" sz="2400" dirty="0" err="1"/>
              <a:t>anche</a:t>
            </a:r>
            <a:r>
              <a:rPr lang="en-US" sz="2400" dirty="0"/>
              <a:t> SIO), </a:t>
            </a:r>
            <a:r>
              <a:rPr lang="en-US" sz="2400" dirty="0" err="1"/>
              <a:t>giocare</a:t>
            </a:r>
            <a:r>
              <a:rPr lang="en-US" sz="2400" dirty="0"/>
              <a:t>, </a:t>
            </a:r>
            <a:r>
              <a:rPr lang="en-US" sz="2400" dirty="0" err="1"/>
              <a:t>interagire</a:t>
            </a:r>
            <a:r>
              <a:rPr lang="en-US" sz="2400" dirty="0"/>
              <a:t> con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pari</a:t>
            </a:r>
            <a:r>
              <a:rPr lang="en-US" sz="2400" dirty="0"/>
              <a:t>, </a:t>
            </a:r>
            <a:r>
              <a:rPr lang="en-US" sz="2400" dirty="0" err="1"/>
              <a:t>praticare</a:t>
            </a:r>
            <a:r>
              <a:rPr lang="en-US" sz="2400" dirty="0"/>
              <a:t> </a:t>
            </a:r>
            <a:r>
              <a:rPr lang="en-US" sz="2400" dirty="0" err="1"/>
              <a:t>attività</a:t>
            </a:r>
            <a:r>
              <a:rPr lang="en-US" sz="2400" dirty="0"/>
              <a:t> </a:t>
            </a:r>
            <a:r>
              <a:rPr lang="en-US" sz="2400" dirty="0" err="1"/>
              <a:t>motoria</a:t>
            </a:r>
            <a:r>
              <a:rPr lang="en-US" sz="2400" dirty="0"/>
              <a:t>, </a:t>
            </a:r>
            <a:r>
              <a:rPr lang="en-US" sz="2400" dirty="0" err="1"/>
              <a:t>essere</a:t>
            </a:r>
            <a:r>
              <a:rPr lang="en-US" sz="2400" dirty="0"/>
              <a:t> in </a:t>
            </a:r>
            <a:r>
              <a:rPr lang="en-US" sz="2400" dirty="0" err="1"/>
              <a:t>condizione</a:t>
            </a:r>
            <a:r>
              <a:rPr lang="en-US" sz="2400" dirty="0"/>
              <a:t> di </a:t>
            </a:r>
            <a:r>
              <a:rPr lang="en-US" sz="2400" dirty="0" err="1"/>
              <a:t>esprimere</a:t>
            </a:r>
            <a:r>
              <a:rPr lang="en-US" sz="2400" dirty="0"/>
              <a:t> il proprio </a:t>
            </a:r>
            <a:r>
              <a:rPr lang="en-US" sz="2400" dirty="0" err="1"/>
              <a:t>talento</a:t>
            </a:r>
            <a:r>
              <a:rPr lang="en-US" sz="2400" dirty="0"/>
              <a:t> </a:t>
            </a:r>
            <a:r>
              <a:rPr lang="en-US" sz="2400" dirty="0" err="1"/>
              <a:t>artistico</a:t>
            </a:r>
            <a:r>
              <a:rPr lang="en-US" sz="2400" dirty="0"/>
              <a:t> …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tutte</a:t>
            </a:r>
            <a:r>
              <a:rPr lang="en-US" sz="2400" dirty="0"/>
              <a:t> </a:t>
            </a:r>
            <a:r>
              <a:rPr lang="en-US" sz="2400" dirty="0" err="1"/>
              <a:t>componente</a:t>
            </a:r>
            <a:r>
              <a:rPr lang="en-US" sz="2400" dirty="0"/>
              <a:t> </a:t>
            </a:r>
            <a:r>
              <a:rPr lang="en-US" sz="2400" dirty="0" err="1"/>
              <a:t>essenziali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salute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6142D-C11F-41C9-876D-01334DAB53C0}"/>
              </a:ext>
            </a:extLst>
          </p:cNvPr>
          <p:cNvSpPr txBox="1"/>
          <p:nvPr/>
        </p:nvSpPr>
        <p:spPr>
          <a:xfrm>
            <a:off x="546100" y="2735765"/>
            <a:ext cx="982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 </a:t>
            </a:r>
            <a:r>
              <a:rPr lang="en-US" sz="2400" dirty="0" err="1"/>
              <a:t>c’è</a:t>
            </a:r>
            <a:r>
              <a:rPr lang="en-US" sz="2400" dirty="0"/>
              <a:t> salute senza: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Stimoli</a:t>
            </a:r>
            <a:r>
              <a:rPr lang="en-US" sz="2400" dirty="0"/>
              <a:t> </a:t>
            </a:r>
            <a:r>
              <a:rPr lang="en-US" sz="2400" dirty="0" err="1"/>
              <a:t>adeguati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Eguaglianza</a:t>
            </a:r>
            <a:r>
              <a:rPr lang="en-US" sz="2400" dirty="0"/>
              <a:t> di </a:t>
            </a:r>
            <a:r>
              <a:rPr lang="en-US" sz="2400" dirty="0" err="1"/>
              <a:t>diritti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Inclusione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diversità</a:t>
            </a:r>
            <a:r>
              <a:rPr lang="en-US" sz="2400" dirty="0"/>
              <a:t> e </a:t>
            </a:r>
            <a:r>
              <a:rPr lang="en-US" sz="2400" dirty="0" err="1"/>
              <a:t>parità</a:t>
            </a:r>
            <a:r>
              <a:rPr lang="en-US" sz="2400" dirty="0"/>
              <a:t> di </a:t>
            </a:r>
            <a:r>
              <a:rPr lang="en-US" sz="2400" dirty="0" err="1"/>
              <a:t>genere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3F586-9C08-4DFD-853A-5FAEF1702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62" y="2302642"/>
            <a:ext cx="3137106" cy="4067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81B79-44F1-46BB-9B5B-4B2DAB7F2FD9}"/>
              </a:ext>
            </a:extLst>
          </p:cNvPr>
          <p:cNvSpPr txBox="1"/>
          <p:nvPr/>
        </p:nvSpPr>
        <p:spPr>
          <a:xfrm>
            <a:off x="135467" y="109951"/>
            <a:ext cx="1176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1 </a:t>
            </a:r>
            <a:r>
              <a:rPr lang="en-US" sz="2400" b="1" dirty="0">
                <a:solidFill>
                  <a:srgbClr val="C00000"/>
                </a:solidFill>
              </a:rPr>
              <a:t>SALUTE (WHO) </a:t>
            </a:r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S</a:t>
            </a:r>
            <a:r>
              <a:rPr lang="it-IT" sz="2400" b="1" i="0" dirty="0">
                <a:solidFill>
                  <a:srgbClr val="C00000"/>
                </a:solidFill>
                <a:effectLst/>
                <a:latin typeface="Frutiger Neue"/>
              </a:rPr>
              <a:t>tato di completo benessere fisico, mentale e sociale e non semplice assenza di MALATTIA</a:t>
            </a:r>
          </a:p>
        </p:txBody>
      </p:sp>
    </p:spTree>
    <p:extLst>
      <p:ext uri="{BB962C8B-B14F-4D97-AF65-F5344CB8AC3E}">
        <p14:creationId xmlns:p14="http://schemas.microsoft.com/office/powerpoint/2010/main" val="232363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1361</Words>
  <Application>Microsoft Office PowerPoint</Application>
  <PresentationFormat>Widescreen</PresentationFormat>
  <Paragraphs>227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Comic Sans MS</vt:lpstr>
      <vt:lpstr>Frutiger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37</cp:revision>
  <dcterms:created xsi:type="dcterms:W3CDTF">2021-01-24T09:29:02Z</dcterms:created>
  <dcterms:modified xsi:type="dcterms:W3CDTF">2022-03-31T10:59:40Z</dcterms:modified>
</cp:coreProperties>
</file>