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"/>
  </p:notesMasterIdLst>
  <p:sldIdLst>
    <p:sldId id="477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F4DEB2-63E0-4DDC-AE0F-1CAAF0E9DE82}" v="2" dt="2021-03-25T18:17:12.4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960" autoAdjust="0"/>
    <p:restoredTop sz="88675" autoAdjust="0"/>
  </p:normalViewPr>
  <p:slideViewPr>
    <p:cSldViewPr snapToGrid="0">
      <p:cViewPr varScale="1">
        <p:scale>
          <a:sx n="94" d="100"/>
          <a:sy n="94" d="100"/>
        </p:scale>
        <p:origin x="533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896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65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64708" y="191023"/>
            <a:ext cx="5943600" cy="252390"/>
          </a:xfrm>
          <a:prstGeom prst="rect">
            <a:avLst/>
          </a:prstGeom>
        </p:spPr>
        <p:txBody>
          <a:bodyPr vert="horz" wrap="square" lIns="0" tIns="6109" rIns="0" bIns="0" rtlCol="0" anchor="ctr">
            <a:spAutoFit/>
          </a:bodyPr>
          <a:lstStyle/>
          <a:p>
            <a:pPr marL="6109" algn="ctr">
              <a:spcBef>
                <a:spcPts val="669"/>
              </a:spcBef>
            </a:pPr>
            <a:r>
              <a:rPr lang="it-IT" sz="1600" b="1" spc="-2" dirty="0">
                <a:solidFill>
                  <a:srgbClr val="C00000"/>
                </a:solidFill>
                <a:latin typeface="Times New Roman"/>
                <a:cs typeface="Times New Roman"/>
              </a:rPr>
              <a:t>Il sistema dei conti: quadro sinottico delle relazioni analitiche</a:t>
            </a:r>
            <a:endParaRPr sz="1600" dirty="0">
              <a:solidFill>
                <a:srgbClr val="C0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4903" y="721181"/>
            <a:ext cx="3600737" cy="3215777"/>
          </a:xfrm>
          <a:prstGeom prst="rect">
            <a:avLst/>
          </a:prstGeom>
        </p:spPr>
        <p:txBody>
          <a:bodyPr vert="horz" wrap="square" lIns="0" tIns="12217" rIns="0" bIns="0" rtlCol="0">
            <a:spAutoFit/>
          </a:bodyPr>
          <a:lstStyle/>
          <a:p>
            <a:pPr marL="6109" marR="2443">
              <a:lnSpc>
                <a:spcPts val="659"/>
              </a:lnSpc>
              <a:spcBef>
                <a:spcPts val="96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Conto </a:t>
            </a:r>
            <a:r>
              <a:rPr lang="it-IT" b="1" dirty="0">
                <a:solidFill>
                  <a:srgbClr val="0070C0"/>
                </a:solidFill>
                <a:latin typeface="Times New Roman"/>
                <a:cs typeface="Times New Roman"/>
              </a:rPr>
              <a:t>di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equilibrio dei </a:t>
            </a:r>
            <a:r>
              <a:rPr lang="it-IT" b="1" dirty="0">
                <a:solidFill>
                  <a:srgbClr val="0070C0"/>
                </a:solidFill>
                <a:latin typeface="Times New Roman"/>
                <a:cs typeface="Times New Roman"/>
              </a:rPr>
              <a:t>beni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e </a:t>
            </a:r>
            <a:r>
              <a:rPr lang="it-IT" b="1" spc="-137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servizi</a:t>
            </a:r>
            <a:endParaRPr lang="it-IT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185"/>
              </a:spcBef>
            </a:pPr>
            <a:endParaRPr lang="it-IT" b="1" spc="-2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185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Conto</a:t>
            </a:r>
            <a:r>
              <a:rPr lang="it-IT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della</a:t>
            </a:r>
            <a:r>
              <a:rPr lang="it-IT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dirty="0">
                <a:solidFill>
                  <a:srgbClr val="0070C0"/>
                </a:solidFill>
                <a:latin typeface="Times New Roman"/>
                <a:cs typeface="Times New Roman"/>
              </a:rPr>
              <a:t>produzione</a:t>
            </a:r>
          </a:p>
          <a:p>
            <a:pPr marL="6109">
              <a:spcBef>
                <a:spcPts val="185"/>
              </a:spcBef>
            </a:pPr>
            <a:endParaRPr lang="it-IT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 marR="2443">
              <a:lnSpc>
                <a:spcPts val="664"/>
              </a:lnSpc>
              <a:spcBef>
                <a:spcPts val="94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Conto economico</a:t>
            </a:r>
            <a:r>
              <a:rPr lang="it-IT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delle</a:t>
            </a:r>
            <a:r>
              <a:rPr lang="it-IT" b="1" spc="2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risorse e </a:t>
            </a:r>
            <a:r>
              <a:rPr lang="it-IT" b="1" spc="-137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degli impieghi</a:t>
            </a:r>
          </a:p>
          <a:p>
            <a:pPr marL="6109" marR="2443">
              <a:lnSpc>
                <a:spcPts val="664"/>
              </a:lnSpc>
              <a:spcBef>
                <a:spcPts val="94"/>
              </a:spcBef>
            </a:pPr>
            <a:endParaRPr lang="it-IT" b="1" spc="-2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 marR="2443">
              <a:lnSpc>
                <a:spcPts val="664"/>
              </a:lnSpc>
              <a:spcBef>
                <a:spcPts val="94"/>
              </a:spcBef>
            </a:pPr>
            <a:endParaRPr lang="it-IT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 marR="122174">
              <a:lnSpc>
                <a:spcPts val="664"/>
              </a:lnSpc>
              <a:spcBef>
                <a:spcPts val="224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Conto della</a:t>
            </a:r>
            <a:r>
              <a:rPr lang="it-IT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generazione dei </a:t>
            </a:r>
            <a:r>
              <a:rPr lang="it-IT" b="1" spc="-137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redditi primari</a:t>
            </a:r>
          </a:p>
          <a:p>
            <a:pPr marL="6109" marR="122174">
              <a:lnSpc>
                <a:spcPts val="664"/>
              </a:lnSpc>
              <a:spcBef>
                <a:spcPts val="224"/>
              </a:spcBef>
            </a:pPr>
            <a:endParaRPr lang="it-IT" b="1" spc="-2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 marR="122174">
              <a:lnSpc>
                <a:spcPts val="664"/>
              </a:lnSpc>
              <a:spcBef>
                <a:spcPts val="224"/>
              </a:spcBef>
            </a:pPr>
            <a:endParaRPr lang="it-IT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 marR="144165">
              <a:lnSpc>
                <a:spcPts val="664"/>
              </a:lnSpc>
              <a:spcBef>
                <a:spcPts val="226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Conto</a:t>
            </a:r>
            <a:r>
              <a:rPr lang="it-IT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dell’attribuzione dei </a:t>
            </a:r>
            <a:r>
              <a:rPr lang="it-IT" b="1" spc="-137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redditi primari</a:t>
            </a:r>
          </a:p>
          <a:p>
            <a:pPr marL="6109" marR="144165">
              <a:lnSpc>
                <a:spcPts val="664"/>
              </a:lnSpc>
              <a:spcBef>
                <a:spcPts val="226"/>
              </a:spcBef>
            </a:pPr>
            <a:endParaRPr lang="it-IT" b="1" spc="-2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 marR="144165">
              <a:lnSpc>
                <a:spcPts val="664"/>
              </a:lnSpc>
              <a:spcBef>
                <a:spcPts val="226"/>
              </a:spcBef>
            </a:pPr>
            <a:endParaRPr lang="it-IT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 marR="196700">
              <a:lnSpc>
                <a:spcPts val="664"/>
              </a:lnSpc>
              <a:spcBef>
                <a:spcPts val="226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Conto della</a:t>
            </a:r>
          </a:p>
          <a:p>
            <a:pPr marL="6109" marR="196700">
              <a:lnSpc>
                <a:spcPts val="664"/>
              </a:lnSpc>
              <a:spcBef>
                <a:spcPts val="226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 distribuzione </a:t>
            </a:r>
            <a:r>
              <a:rPr lang="it-IT" b="1" spc="-137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secondaria del</a:t>
            </a:r>
            <a:r>
              <a:rPr lang="it-IT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reddito</a:t>
            </a:r>
          </a:p>
          <a:p>
            <a:pPr marL="6109" marR="196700">
              <a:lnSpc>
                <a:spcPts val="664"/>
              </a:lnSpc>
              <a:spcBef>
                <a:spcPts val="226"/>
              </a:spcBef>
            </a:pPr>
            <a:endParaRPr lang="it-IT" b="1" spc="-2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 marR="196700">
              <a:lnSpc>
                <a:spcPts val="664"/>
              </a:lnSpc>
              <a:spcBef>
                <a:spcPts val="226"/>
              </a:spcBef>
            </a:pPr>
            <a:endParaRPr lang="it-IT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 marR="195478">
              <a:lnSpc>
                <a:spcPts val="664"/>
              </a:lnSpc>
              <a:spcBef>
                <a:spcPts val="224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Conto </a:t>
            </a:r>
            <a:r>
              <a:rPr lang="it-IT" b="1" dirty="0">
                <a:solidFill>
                  <a:srgbClr val="0070C0"/>
                </a:solidFill>
                <a:latin typeface="Times New Roman"/>
                <a:cs typeface="Times New Roman"/>
              </a:rPr>
              <a:t>di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utilizzazione </a:t>
            </a:r>
            <a:r>
              <a:rPr lang="it-IT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del </a:t>
            </a:r>
            <a:r>
              <a:rPr lang="it-IT" b="1" spc="-137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reddito</a:t>
            </a:r>
            <a:r>
              <a:rPr lang="it-IT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dirty="0">
                <a:solidFill>
                  <a:srgbClr val="0070C0"/>
                </a:solidFill>
                <a:latin typeface="Times New Roman"/>
                <a:cs typeface="Times New Roman"/>
              </a:rPr>
              <a:t>disponibile</a:t>
            </a:r>
            <a:endParaRPr lang="it-IT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180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Conto</a:t>
            </a:r>
            <a:r>
              <a:rPr lang="it-IT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del capitale</a:t>
            </a:r>
            <a:endParaRPr lang="it-IT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185"/>
              </a:spcBef>
            </a:pPr>
            <a:endParaRPr lang="it-IT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185"/>
              </a:spcBef>
            </a:pPr>
            <a:endParaRPr lang="it-IT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03468" y="643145"/>
            <a:ext cx="2144215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b="1" spc="-5" dirty="0">
                <a:latin typeface="Times New Roman"/>
                <a:cs typeface="Times New Roman"/>
              </a:rPr>
              <a:t>PV </a:t>
            </a:r>
            <a:r>
              <a:rPr b="1" spc="-2" dirty="0">
                <a:latin typeface="Times New Roman"/>
                <a:cs typeface="Times New Roman"/>
              </a:rPr>
              <a:t>+</a:t>
            </a:r>
            <a:r>
              <a:rPr b="1" spc="2" dirty="0">
                <a:latin typeface="Times New Roman"/>
                <a:cs typeface="Times New Roman"/>
              </a:rPr>
              <a:t> </a:t>
            </a:r>
            <a:r>
              <a:rPr lang="it-IT" b="1" spc="2" dirty="0">
                <a:latin typeface="Times New Roman"/>
                <a:cs typeface="Times New Roman"/>
              </a:rPr>
              <a:t>I</a:t>
            </a:r>
            <a:r>
              <a:rPr b="1" spc="-2" dirty="0">
                <a:latin typeface="Times New Roman"/>
                <a:cs typeface="Times New Roman"/>
              </a:rPr>
              <a:t>M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= CI + C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+ I +</a:t>
            </a:r>
            <a:r>
              <a:rPr b="1" spc="2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E</a:t>
            </a:r>
            <a:r>
              <a:rPr lang="it-IT" b="1" spc="-2" dirty="0">
                <a:latin typeface="Times New Roman"/>
                <a:cs typeface="Times New Roman"/>
              </a:rPr>
              <a:t>X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03468" y="1102882"/>
            <a:ext cx="1466081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b="1" spc="-2" dirty="0">
                <a:latin typeface="Times New Roman"/>
                <a:cs typeface="Times New Roman"/>
              </a:rPr>
              <a:t>CI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+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P</a:t>
            </a:r>
            <a:r>
              <a:rPr lang="it-IT" b="1" spc="-2" dirty="0">
                <a:latin typeface="Times New Roman"/>
                <a:cs typeface="Times New Roman"/>
              </a:rPr>
              <a:t>IL</a:t>
            </a:r>
            <a:r>
              <a:rPr b="1" spc="-14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=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PV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864195" y="1458234"/>
            <a:ext cx="2410708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b="1" spc="-2" dirty="0">
                <a:latin typeface="Times New Roman"/>
                <a:cs typeface="Times New Roman"/>
              </a:rPr>
              <a:t>P</a:t>
            </a:r>
            <a:r>
              <a:rPr lang="it-IT" b="1" spc="-2" dirty="0">
                <a:latin typeface="Times New Roman"/>
                <a:cs typeface="Times New Roman"/>
              </a:rPr>
              <a:t>IL</a:t>
            </a:r>
            <a:r>
              <a:rPr b="1" spc="-12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+ </a:t>
            </a:r>
            <a:r>
              <a:rPr lang="it-IT" b="1" spc="-2" dirty="0">
                <a:latin typeface="Times New Roman"/>
                <a:cs typeface="Times New Roman"/>
              </a:rPr>
              <a:t>I</a:t>
            </a:r>
            <a:r>
              <a:rPr b="1" spc="-2" dirty="0">
                <a:latin typeface="Times New Roman"/>
                <a:cs typeface="Times New Roman"/>
              </a:rPr>
              <a:t>M</a:t>
            </a:r>
            <a:r>
              <a:rPr b="1" spc="-7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=</a:t>
            </a:r>
            <a:r>
              <a:rPr b="1" spc="2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C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+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I +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E</a:t>
            </a:r>
            <a:r>
              <a:rPr lang="it-IT" b="1" spc="-2" dirty="0">
                <a:latin typeface="Times New Roman"/>
                <a:cs typeface="Times New Roman"/>
              </a:rPr>
              <a:t>X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38654" y="1827427"/>
            <a:ext cx="1673842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b="1" spc="-2" dirty="0">
                <a:latin typeface="Times New Roman"/>
                <a:cs typeface="Times New Roman"/>
              </a:rPr>
              <a:t>P</a:t>
            </a:r>
            <a:r>
              <a:rPr lang="it-IT" b="1" spc="-2" dirty="0">
                <a:latin typeface="Times New Roman"/>
                <a:cs typeface="Times New Roman"/>
              </a:rPr>
              <a:t>IL</a:t>
            </a:r>
            <a:r>
              <a:rPr b="1" spc="-12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+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(Ya -</a:t>
            </a:r>
            <a:r>
              <a:rPr b="1" spc="-7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Yp)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=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Y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23410" y="2320897"/>
            <a:ext cx="1609201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b="1" spc="-2" dirty="0">
                <a:latin typeface="Times New Roman"/>
                <a:cs typeface="Times New Roman"/>
              </a:rPr>
              <a:t>Y</a:t>
            </a:r>
            <a:r>
              <a:rPr b="1" spc="-7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+</a:t>
            </a:r>
            <a:r>
              <a:rPr b="1" spc="-7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(Ta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-</a:t>
            </a:r>
            <a:r>
              <a:rPr b="1" spc="-7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Tp)</a:t>
            </a:r>
            <a:r>
              <a:rPr b="1" spc="-7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=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Y’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85640" y="2891440"/>
            <a:ext cx="1408587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b="1" spc="-2" dirty="0">
                <a:latin typeface="Times New Roman"/>
                <a:cs typeface="Times New Roman"/>
              </a:rPr>
              <a:t>Y'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=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C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+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S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85640" y="3224690"/>
            <a:ext cx="1982879" cy="221612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b="1" spc="-2" dirty="0">
                <a:latin typeface="Times New Roman"/>
                <a:cs typeface="Times New Roman"/>
              </a:rPr>
              <a:t>S + (T'a -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T'p)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=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lang="it-IT" b="1" spc="-2" dirty="0">
                <a:latin typeface="Times New Roman"/>
                <a:cs typeface="Times New Roman"/>
              </a:rPr>
              <a:t>I</a:t>
            </a:r>
            <a:r>
              <a:rPr b="1" spc="-10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+ B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2045" y="3846350"/>
            <a:ext cx="1518126" cy="437056"/>
          </a:xfrm>
          <a:prstGeom prst="rect">
            <a:avLst/>
          </a:prstGeom>
        </p:spPr>
        <p:txBody>
          <a:bodyPr vert="horz" wrap="square" lIns="0" tIns="6109" rIns="0" bIns="0" rtlCol="0">
            <a:spAutoFit/>
          </a:bodyPr>
          <a:lstStyle/>
          <a:p>
            <a:pPr marL="6109">
              <a:spcBef>
                <a:spcPts val="48"/>
              </a:spcBef>
            </a:pPr>
            <a:r>
              <a:rPr lang="it-IT" b="1" spc="-2" dirty="0">
                <a:solidFill>
                  <a:srgbClr val="0070C0"/>
                </a:solidFill>
                <a:latin typeface="Times New Roman"/>
                <a:cs typeface="Times New Roman"/>
              </a:rPr>
              <a:t>Conto del Resto del Mondo</a:t>
            </a:r>
            <a:endParaRPr b="1" spc="-2" dirty="0">
              <a:solidFill>
                <a:srgbClr val="0070C0"/>
              </a:solidFill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99138" y="4050886"/>
            <a:ext cx="3848545" cy="121482"/>
          </a:xfrm>
          <a:prstGeom prst="rect">
            <a:avLst/>
          </a:prstGeom>
        </p:spPr>
        <p:txBody>
          <a:bodyPr vert="horz" wrap="square" lIns="0" tIns="11912" rIns="0" bIns="0" rtlCol="0">
            <a:spAutoFit/>
          </a:bodyPr>
          <a:lstStyle/>
          <a:p>
            <a:pPr marL="6109" marR="2443">
              <a:lnSpc>
                <a:spcPts val="664"/>
              </a:lnSpc>
              <a:spcBef>
                <a:spcPts val="94"/>
              </a:spcBef>
            </a:pPr>
            <a:r>
              <a:rPr b="1" spc="-2" dirty="0">
                <a:latin typeface="Times New Roman"/>
                <a:cs typeface="Times New Roman"/>
              </a:rPr>
              <a:t>B =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(E</a:t>
            </a:r>
            <a:r>
              <a:rPr lang="it-IT" b="1" spc="-2" dirty="0">
                <a:latin typeface="Times New Roman"/>
                <a:cs typeface="Times New Roman"/>
              </a:rPr>
              <a:t>X</a:t>
            </a:r>
            <a:r>
              <a:rPr b="1" spc="-2" dirty="0">
                <a:latin typeface="Times New Roman"/>
                <a:cs typeface="Times New Roman"/>
              </a:rPr>
              <a:t> - </a:t>
            </a:r>
            <a:r>
              <a:rPr lang="it-IT" b="1" spc="-2" dirty="0">
                <a:latin typeface="Times New Roman"/>
                <a:cs typeface="Times New Roman"/>
              </a:rPr>
              <a:t>I</a:t>
            </a:r>
            <a:r>
              <a:rPr b="1" spc="-2" dirty="0">
                <a:latin typeface="Times New Roman"/>
                <a:cs typeface="Times New Roman"/>
              </a:rPr>
              <a:t>M) + (Ya</a:t>
            </a:r>
            <a:r>
              <a:rPr b="1" spc="5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- Yp)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+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(Ta</a:t>
            </a:r>
            <a:r>
              <a:rPr b="1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-</a:t>
            </a:r>
            <a:r>
              <a:rPr b="1" spc="-5" dirty="0">
                <a:latin typeface="Times New Roman"/>
                <a:cs typeface="Times New Roman"/>
              </a:rPr>
              <a:t> </a:t>
            </a:r>
            <a:r>
              <a:rPr b="1" dirty="0">
                <a:latin typeface="Times New Roman"/>
                <a:cs typeface="Times New Roman"/>
              </a:rPr>
              <a:t>Tp)</a:t>
            </a:r>
            <a:r>
              <a:rPr b="1" spc="-2" dirty="0">
                <a:latin typeface="Times New Roman"/>
                <a:cs typeface="Times New Roman"/>
              </a:rPr>
              <a:t> + </a:t>
            </a:r>
            <a:r>
              <a:rPr b="1" spc="-137" dirty="0">
                <a:latin typeface="Times New Roman"/>
                <a:cs typeface="Times New Roman"/>
              </a:rPr>
              <a:t> </a:t>
            </a:r>
            <a:r>
              <a:rPr b="1" spc="-2" dirty="0">
                <a:latin typeface="Times New Roman"/>
                <a:cs typeface="Times New Roman"/>
              </a:rPr>
              <a:t>(T'a - </a:t>
            </a:r>
            <a:r>
              <a:rPr b="1" dirty="0">
                <a:latin typeface="Times New Roman"/>
                <a:cs typeface="Times New Roman"/>
              </a:rPr>
              <a:t>T'p)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74333" y="2077710"/>
            <a:ext cx="3178877" cy="264891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wrap="square" lIns="0" tIns="21380" rIns="0" bIns="0" rtlCol="0">
            <a:spAutoFit/>
          </a:bodyPr>
          <a:lstStyle/>
          <a:p>
            <a:pPr marL="6109" marR="759922">
              <a:lnSpc>
                <a:spcPts val="818"/>
              </a:lnSpc>
              <a:spcBef>
                <a:spcPts val="43"/>
              </a:spcBef>
              <a:tabLst>
                <a:tab pos="290469" algn="l"/>
              </a:tabLst>
            </a:pPr>
            <a:r>
              <a:rPr sz="11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PV</a:t>
            </a:r>
            <a:r>
              <a:rPr sz="1100" b="1" spc="-5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Produzione</a:t>
            </a:r>
            <a:r>
              <a:rPr sz="1100" b="1" spc="-24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Vendibile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it-IT" sz="1100" b="1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 marR="759922">
              <a:lnSpc>
                <a:spcPts val="818"/>
              </a:lnSpc>
              <a:spcBef>
                <a:spcPts val="43"/>
              </a:spcBef>
              <a:tabLst>
                <a:tab pos="290469" algn="l"/>
              </a:tabLst>
            </a:pPr>
            <a:r>
              <a:rPr sz="1100" b="1" spc="-137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it-IT" sz="1100" b="1" spc="-137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 marR="759922">
              <a:lnSpc>
                <a:spcPts val="818"/>
              </a:lnSpc>
              <a:spcBef>
                <a:spcPts val="43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CI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Consumi</a:t>
            </a:r>
            <a:r>
              <a:rPr sz="1100" b="1" spc="-5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Intermedi</a:t>
            </a:r>
            <a:endParaRPr lang="it-IT" sz="1100" b="1" spc="-2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 marR="759922">
              <a:lnSpc>
                <a:spcPts val="818"/>
              </a:lnSpc>
              <a:spcBef>
                <a:spcPts val="43"/>
              </a:spcBef>
              <a:tabLst>
                <a:tab pos="290469" algn="l"/>
              </a:tabLst>
            </a:pPr>
            <a:endParaRPr sz="1100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 marR="454487">
              <a:lnSpc>
                <a:spcPts val="812"/>
              </a:lnSpc>
              <a:spcBef>
                <a:spcPts val="10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P</a:t>
            </a:r>
            <a:r>
              <a:rPr lang="it-IT"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IL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Prodotto 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Interno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Lordo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it-IT" sz="1100" b="1" spc="-2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 marR="454487">
              <a:lnSpc>
                <a:spcPts val="812"/>
              </a:lnSpc>
              <a:spcBef>
                <a:spcPts val="10"/>
              </a:spcBef>
              <a:tabLst>
                <a:tab pos="290469" algn="l"/>
              </a:tabLst>
            </a:pPr>
            <a:r>
              <a:rPr sz="1100" b="1" spc="-137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it-IT" sz="1100" b="1" spc="-137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 marR="454487">
              <a:lnSpc>
                <a:spcPts val="812"/>
              </a:lnSpc>
              <a:spcBef>
                <a:spcPts val="10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C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Spesa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per</a:t>
            </a:r>
            <a:r>
              <a:rPr sz="1100" b="1" spc="-5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Consumi</a:t>
            </a:r>
            <a:r>
              <a:rPr sz="1100" b="1" spc="5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Finali</a:t>
            </a:r>
            <a:endParaRPr sz="1100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79"/>
              </a:spcBef>
              <a:tabLst>
                <a:tab pos="290469" algn="l"/>
              </a:tabLst>
            </a:pPr>
            <a:r>
              <a:rPr lang="it-IT"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I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Investimenti</a:t>
            </a:r>
            <a:r>
              <a:rPr lang="it-IT"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lordi</a:t>
            </a:r>
            <a:endParaRPr sz="1100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127"/>
              </a:spcBef>
              <a:tabLst>
                <a:tab pos="290469" algn="l"/>
              </a:tabLst>
            </a:pPr>
            <a:r>
              <a:rPr lang="it-IT"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I</a:t>
            </a: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M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Importazioni</a:t>
            </a:r>
            <a:endParaRPr sz="1100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120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E</a:t>
            </a:r>
            <a:r>
              <a:rPr lang="it-IT"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X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Esportazioni</a:t>
            </a:r>
            <a:endParaRPr sz="11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6109" marR="736709">
              <a:lnSpc>
                <a:spcPct val="117900"/>
              </a:lnSpc>
              <a:spcBef>
                <a:spcPts val="5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Y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Reddito</a:t>
            </a:r>
            <a:r>
              <a:rPr lang="it-IT" sz="1100" b="1" spc="28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Nazionale </a:t>
            </a:r>
            <a:r>
              <a:rPr lang="it-IT"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Lordo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it-IT" sz="1100" b="1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 marR="736709">
              <a:lnSpc>
                <a:spcPct val="117900"/>
              </a:lnSpc>
              <a:spcBef>
                <a:spcPts val="5"/>
              </a:spcBef>
              <a:tabLst>
                <a:tab pos="290469" algn="l"/>
              </a:tabLst>
            </a:pPr>
            <a:r>
              <a:rPr sz="1100" b="1" spc="-2" dirty="0" err="1">
                <a:solidFill>
                  <a:schemeClr val="tx1"/>
                </a:solidFill>
                <a:latin typeface="Times New Roman"/>
                <a:cs typeface="Times New Roman"/>
              </a:rPr>
              <a:t>Ya</a:t>
            </a: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,</a:t>
            </a:r>
            <a:r>
              <a:rPr sz="1100" b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 err="1">
                <a:solidFill>
                  <a:schemeClr val="tx1"/>
                </a:solidFill>
                <a:latin typeface="Times New Roman"/>
                <a:cs typeface="Times New Roman"/>
              </a:rPr>
              <a:t>Yp</a:t>
            </a:r>
            <a:r>
              <a:rPr lang="it-IT"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Redditi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da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e 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all’Estero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137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it-IT" sz="1100" b="1" spc="-137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L="6109" marR="736709">
              <a:lnSpc>
                <a:spcPct val="117900"/>
              </a:lnSpc>
              <a:spcBef>
                <a:spcPts val="5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Y'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Reddito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it-IT"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Naz.le</a:t>
            </a:r>
            <a:r>
              <a:rPr lang="it-IT"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Lordo 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Disponibile</a:t>
            </a:r>
            <a:endParaRPr sz="1100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127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Ta,</a:t>
            </a:r>
            <a:r>
              <a:rPr sz="1100" b="1" spc="2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 err="1">
                <a:solidFill>
                  <a:schemeClr val="tx1"/>
                </a:solidFill>
                <a:latin typeface="Times New Roman"/>
                <a:cs typeface="Times New Roman"/>
              </a:rPr>
              <a:t>Tp</a:t>
            </a:r>
            <a:r>
              <a:rPr lang="it-IT"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Trasferimenti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correnti</a:t>
            </a:r>
            <a:r>
              <a:rPr sz="1100" b="1" spc="5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da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all’Estero</a:t>
            </a:r>
            <a:endParaRPr sz="1100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 marR="2443">
              <a:lnSpc>
                <a:spcPct val="117500"/>
              </a:lnSpc>
              <a:spcBef>
                <a:spcPts val="5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T’a,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Trasferimenti</a:t>
            </a:r>
            <a:r>
              <a:rPr sz="1100" b="1" spc="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in</a:t>
            </a:r>
            <a:r>
              <a:rPr sz="1100" b="1" spc="5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conto</a:t>
            </a:r>
            <a:r>
              <a:rPr sz="1100" b="1" spc="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capitale</a:t>
            </a:r>
            <a:r>
              <a:rPr sz="1100" b="1" spc="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da</a:t>
            </a:r>
            <a:r>
              <a:rPr sz="1100" b="1" spc="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e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all’Estero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137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it-IT" sz="1100" b="1" spc="-137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 marR="2443">
              <a:lnSpc>
                <a:spcPct val="117500"/>
              </a:lnSpc>
              <a:spcBef>
                <a:spcPts val="5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S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</a:t>
            </a:r>
            <a:r>
              <a:rPr sz="1100" b="1" spc="-2" dirty="0" err="1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Risparmio</a:t>
            </a:r>
            <a:r>
              <a:rPr lang="it-IT"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lordo</a:t>
            </a:r>
            <a:endParaRPr sz="1100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6109">
              <a:spcBef>
                <a:spcPts val="127"/>
              </a:spcBef>
              <a:tabLst>
                <a:tab pos="290469" algn="l"/>
              </a:tabLst>
            </a:pPr>
            <a:r>
              <a:rPr sz="1100" b="1" spc="-2" dirty="0">
                <a:solidFill>
                  <a:schemeClr val="tx1"/>
                </a:solidFill>
                <a:latin typeface="Times New Roman"/>
                <a:cs typeface="Times New Roman"/>
              </a:rPr>
              <a:t>B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	Accreditamento</a:t>
            </a:r>
            <a:r>
              <a:rPr sz="1100" b="1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o</a:t>
            </a:r>
            <a:r>
              <a:rPr sz="1100" b="1" spc="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Indebitamento</a:t>
            </a:r>
            <a:r>
              <a:rPr sz="1100" b="1" spc="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100" b="1" spc="-2" dirty="0">
                <a:solidFill>
                  <a:schemeClr val="accent4">
                    <a:lumMod val="50000"/>
                  </a:schemeClr>
                </a:solidFill>
                <a:latin typeface="Times New Roman"/>
                <a:cs typeface="Times New Roman"/>
              </a:rPr>
              <a:t>netto</a:t>
            </a:r>
            <a:endParaRPr sz="1100" dirty="0">
              <a:solidFill>
                <a:schemeClr val="accent4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16" name="object 12">
            <a:extLst>
              <a:ext uri="{FF2B5EF4-FFF2-40B4-BE49-F238E27FC236}">
                <a16:creationId xmlns:a16="http://schemas.microsoft.com/office/drawing/2014/main" id="{06DA355A-64D6-4946-BC93-272E04F0D70A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512596" y="4807416"/>
            <a:ext cx="373485" cy="141064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spAutoFit/>
          </a:bodyPr>
          <a:lstStyle/>
          <a:p>
            <a:pPr marL="25935">
              <a:lnSpc>
                <a:spcPts val="1123"/>
              </a:lnSpc>
            </a:pPr>
            <a:fld id="{81D60167-4931-47E6-BA6A-407CBD079E47}" type="slidenum">
              <a:rPr dirty="0"/>
              <a:pPr marL="25935">
                <a:lnSpc>
                  <a:spcPts val="1123"/>
                </a:lnSpc>
              </a:pPr>
              <a:t>1</a:t>
            </a:fld>
            <a:endParaRPr dirty="0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CD3D9087-B127-4FC9-9E75-BDBBB07DCB15}"/>
              </a:ext>
            </a:extLst>
          </p:cNvPr>
          <p:cNvCxnSpPr>
            <a:cxnSpLocks/>
          </p:cNvCxnSpPr>
          <p:nvPr/>
        </p:nvCxnSpPr>
        <p:spPr>
          <a:xfrm>
            <a:off x="3540722" y="2145059"/>
            <a:ext cx="0" cy="66689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08DFF873-C99E-4461-9847-AA7BF3299CF1}"/>
              </a:ext>
            </a:extLst>
          </p:cNvPr>
          <p:cNvSpPr txBox="1"/>
          <p:nvPr/>
        </p:nvSpPr>
        <p:spPr>
          <a:xfrm>
            <a:off x="184902" y="4757159"/>
            <a:ext cx="82647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/>
              <a:t>Prodotto/Reddito/Risparmio/investimento </a:t>
            </a:r>
            <a:r>
              <a:rPr lang="it-IT" sz="1200" b="1" dirty="0"/>
              <a:t>netto</a:t>
            </a:r>
            <a:r>
              <a:rPr lang="it-IT" sz="1200" dirty="0"/>
              <a:t> = Prodotto/Reddito/Risparmio/Investimento </a:t>
            </a:r>
            <a:r>
              <a:rPr lang="it-IT" sz="1200" b="1" dirty="0"/>
              <a:t>lordo</a:t>
            </a:r>
            <a:r>
              <a:rPr lang="it-IT" sz="1200" dirty="0"/>
              <a:t> - </a:t>
            </a:r>
            <a:r>
              <a:rPr lang="it-IT" sz="1200" b="1" dirty="0"/>
              <a:t>ammortamenti</a:t>
            </a:r>
          </a:p>
        </p:txBody>
      </p:sp>
    </p:spTree>
    <p:extLst>
      <p:ext uri="{BB962C8B-B14F-4D97-AF65-F5344CB8AC3E}">
        <p14:creationId xmlns:p14="http://schemas.microsoft.com/office/powerpoint/2010/main" val="166188879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6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8C72879-98E3-42AD-A1CD-6E9D6AB812C2}">
  <we:reference id="wa104038830" version="1.0.0.3" store="it-IT" storeType="OMEX"/>
  <we:alternateReferences>
    <we:reference id="WA104038830" version="1.0.0.3" store="WA104038830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6651</TotalTime>
  <Words>257</Words>
  <Application>Microsoft Office PowerPoint</Application>
  <PresentationFormat>Presentazione su schermo (16:9)</PresentationFormat>
  <Paragraphs>48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Simple Light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1</dc:title>
  <dc:creator>Giuseppe</dc:creator>
  <cp:lastModifiedBy>Mario Rossi</cp:lastModifiedBy>
  <cp:revision>165</cp:revision>
  <dcterms:modified xsi:type="dcterms:W3CDTF">2022-03-31T18:21:07Z</dcterms:modified>
</cp:coreProperties>
</file>