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405" r:id="rId16"/>
    <p:sldId id="306" r:id="rId17"/>
    <p:sldId id="281" r:id="rId18"/>
    <p:sldId id="355" r:id="rId19"/>
    <p:sldId id="356" r:id="rId20"/>
    <p:sldId id="357" r:id="rId21"/>
    <p:sldId id="358" r:id="rId22"/>
    <p:sldId id="359" r:id="rId23"/>
    <p:sldId id="360" r:id="rId24"/>
    <p:sldId id="361" r:id="rId25"/>
    <p:sldId id="362" r:id="rId26"/>
    <p:sldId id="363" r:id="rId27"/>
    <p:sldId id="364" r:id="rId28"/>
    <p:sldId id="365" r:id="rId29"/>
    <p:sldId id="394" r:id="rId30"/>
    <p:sldId id="366" r:id="rId31"/>
    <p:sldId id="395" r:id="rId32"/>
    <p:sldId id="396" r:id="rId33"/>
    <p:sldId id="367" r:id="rId34"/>
    <p:sldId id="389" r:id="rId35"/>
    <p:sldId id="368" r:id="rId36"/>
    <p:sldId id="369" r:id="rId37"/>
    <p:sldId id="374" r:id="rId38"/>
    <p:sldId id="370" r:id="rId39"/>
    <p:sldId id="398" r:id="rId40"/>
    <p:sldId id="397" r:id="rId41"/>
    <p:sldId id="371" r:id="rId42"/>
    <p:sldId id="372" r:id="rId43"/>
    <p:sldId id="373" r:id="rId44"/>
    <p:sldId id="375" r:id="rId45"/>
    <p:sldId id="376" r:id="rId46"/>
    <p:sldId id="377" r:id="rId47"/>
    <p:sldId id="378" r:id="rId48"/>
    <p:sldId id="390" r:id="rId49"/>
    <p:sldId id="379" r:id="rId50"/>
    <p:sldId id="391" r:id="rId51"/>
    <p:sldId id="380" r:id="rId52"/>
    <p:sldId id="381" r:id="rId53"/>
    <p:sldId id="382" r:id="rId54"/>
    <p:sldId id="383" r:id="rId55"/>
    <p:sldId id="393" r:id="rId56"/>
    <p:sldId id="399" r:id="rId57"/>
    <p:sldId id="400" r:id="rId58"/>
    <p:sldId id="401" r:id="rId59"/>
    <p:sldId id="402" r:id="rId60"/>
    <p:sldId id="403" r:id="rId61"/>
    <p:sldId id="404" r:id="rId62"/>
    <p:sldId id="384" r:id="rId63"/>
    <p:sldId id="385" r:id="rId64"/>
    <p:sldId id="386" r:id="rId65"/>
    <p:sldId id="38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3/23/2023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3/23/2023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3/23/2023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3/23/2023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3/23/2023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3/23/2023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3/23/2023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5</a:t>
            </a:r>
            <a:br>
              <a:rPr lang="it-IT" sz="4800" dirty="0" smtClean="0"/>
            </a:br>
            <a:r>
              <a:rPr lang="it-IT" sz="4800" dirty="0" smtClean="0"/>
              <a:t>Omologia e similarità – allineamento tra coppie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a:t>
            </a:r>
            <a:r>
              <a:rPr lang="it-IT" dirty="0" smtClean="0"/>
              <a:t>comune. Queste </a:t>
            </a:r>
            <a:r>
              <a:rPr lang="it-IT" b="1" u="sng" dirty="0"/>
              <a:t>non necessariamente</a:t>
            </a:r>
            <a:r>
              <a:rPr lang="it-IT" dirty="0"/>
              <a:t>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Ci possono essere casi più complessi in cui, un pò come per le specie ed i loro caratteri morfologici, si osserva similarità di sequenza senza che ci sia un’origine comune da un unica sequenza ancestrale</a:t>
            </a:r>
          </a:p>
          <a:p>
            <a:pPr algn="just"/>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che vi sia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418011" y="1579834"/>
            <a:ext cx="11338560" cy="4343400"/>
          </a:xfrm>
        </p:spPr>
        <p:txBody>
          <a:bodyPr>
            <a:noAutofit/>
          </a:bodyPr>
          <a:lstStyle/>
          <a:p>
            <a:pPr algn="just"/>
            <a:r>
              <a:rPr lang="it-IT" dirty="0" smtClean="0"/>
              <a:t>Tenete bene a mente che </a:t>
            </a:r>
            <a:r>
              <a:rPr lang="it-IT" b="1" dirty="0" smtClean="0"/>
              <a:t>la similarità di sequenza non nesessariamente si traduce in similarità funzionale. I CONCETTI DI ORTOLOGIA E PARALOGIA, DI PER SE’, NON HANNO NULLA A CHE VEDERE CON LA FUNZIONE MA DIPENDONO DALLE RELAZIONI EVOLUTIVE TRA SEQUENZE</a:t>
            </a:r>
            <a:r>
              <a:rPr lang="it-IT" dirty="0" smtClean="0"/>
              <a:t>. </a:t>
            </a:r>
            <a:r>
              <a:rPr lang="it-IT" sz="1600" dirty="0" smtClean="0"/>
              <a:t>Nonostante ciò è chiaro che immediatamente in seguito ad un evento di duplicazione genica o di speciazione le due sequenze derivate sono identiche e quindi, per definizione, mantengono la stessa funzione per un certo lasso di tempo. L’evoluzione indipendente delle due può però in seguito portare a funzioni diverse.</a:t>
            </a:r>
            <a:endParaRPr lang="it-IT" dirty="0"/>
          </a:p>
          <a:p>
            <a:pPr algn="just"/>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dirty="0"/>
          </a:p>
          <a:p>
            <a:pPr algn="just"/>
            <a:r>
              <a:rPr lang="it-IT" dirty="0" smtClean="0"/>
              <a:t>Spesso </a:t>
            </a:r>
            <a:r>
              <a:rPr lang="it-IT" b="1" dirty="0" smtClean="0"/>
              <a:t>due sequenze paraloghe svolgono funzioni diverse nello stesso organismo</a:t>
            </a:r>
            <a:r>
              <a:rPr lang="it-IT" dirty="0" smtClean="0"/>
              <a:t>. In caso contrario c’è una ridondanza funzionale.</a:t>
            </a:r>
            <a:endParaRPr lang="it-IT" dirty="0"/>
          </a:p>
          <a:p>
            <a:pPr algn="just"/>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745652"/>
          </a:xfrm>
        </p:spPr>
        <p:txBody>
          <a:bodyPr>
            <a:normAutofit/>
          </a:bodyPr>
          <a:lstStyle/>
          <a:p>
            <a:r>
              <a:rPr lang="it-IT" sz="2800" dirty="0" smtClean="0"/>
              <a:t>ALTRI CASI PARTICOLARI</a:t>
            </a:r>
            <a:endParaRPr lang="it-IT" sz="2800" dirty="0"/>
          </a:p>
        </p:txBody>
      </p:sp>
      <p:sp>
        <p:nvSpPr>
          <p:cNvPr id="3" name="Content Placeholder 2"/>
          <p:cNvSpPr>
            <a:spLocks noGrp="1"/>
          </p:cNvSpPr>
          <p:nvPr>
            <p:ph idx="1"/>
          </p:nvPr>
        </p:nvSpPr>
        <p:spPr>
          <a:xfrm>
            <a:off x="418011" y="1579834"/>
            <a:ext cx="5651863" cy="4343400"/>
          </a:xfrm>
        </p:spPr>
        <p:txBody>
          <a:bodyPr>
            <a:noAutofit/>
          </a:bodyPr>
          <a:lstStyle/>
          <a:p>
            <a:pPr algn="just"/>
            <a:r>
              <a:rPr lang="it-IT" dirty="0" smtClean="0"/>
              <a:t>Geni </a:t>
            </a:r>
            <a:r>
              <a:rPr lang="it-IT" b="1" dirty="0" err="1" smtClean="0"/>
              <a:t>ohnologi</a:t>
            </a:r>
            <a:r>
              <a:rPr lang="it-IT" dirty="0" smtClean="0"/>
              <a:t> (nome che deriva dal genetista giapponese </a:t>
            </a:r>
            <a:r>
              <a:rPr lang="it-IT" dirty="0" err="1" smtClean="0"/>
              <a:t>Susumu</a:t>
            </a:r>
            <a:r>
              <a:rPr lang="it-IT" dirty="0" smtClean="0"/>
              <a:t> </a:t>
            </a:r>
            <a:r>
              <a:rPr lang="it-IT" dirty="0" err="1" smtClean="0"/>
              <a:t>Ohno</a:t>
            </a:r>
            <a:r>
              <a:rPr lang="it-IT" dirty="0" smtClean="0"/>
              <a:t>): sono geni </a:t>
            </a:r>
            <a:r>
              <a:rPr lang="it-IT" dirty="0" err="1" smtClean="0"/>
              <a:t>paraloghi</a:t>
            </a:r>
            <a:r>
              <a:rPr lang="it-IT" dirty="0" smtClean="0"/>
              <a:t> che derivano da eventi di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(e quindi non da eventi specifici di duplicazione di singoli geni). Esempio: </a:t>
            </a:r>
            <a:r>
              <a:rPr lang="it-IT" dirty="0" err="1" smtClean="0"/>
              <a:t>whole</a:t>
            </a:r>
            <a:r>
              <a:rPr lang="it-IT" dirty="0" smtClean="0"/>
              <a:t> </a:t>
            </a:r>
            <a:r>
              <a:rPr lang="it-IT" dirty="0" err="1" smtClean="0"/>
              <a:t>genome</a:t>
            </a:r>
            <a:r>
              <a:rPr lang="it-IT" dirty="0" smtClean="0"/>
              <a:t> </a:t>
            </a:r>
            <a:r>
              <a:rPr lang="it-IT" dirty="0" err="1" smtClean="0"/>
              <a:t>duplication</a:t>
            </a:r>
            <a:r>
              <a:rPr lang="it-IT" dirty="0" smtClean="0"/>
              <a:t> 2R (tutti i vertebrati) e 3R (pesci ossei)</a:t>
            </a:r>
          </a:p>
          <a:p>
            <a:pPr algn="just"/>
            <a:r>
              <a:rPr lang="it-IT" dirty="0" smtClean="0"/>
              <a:t>Geni </a:t>
            </a:r>
            <a:r>
              <a:rPr lang="it-IT" b="1" dirty="0" err="1" smtClean="0"/>
              <a:t>xenologi</a:t>
            </a:r>
            <a:r>
              <a:rPr lang="it-IT" dirty="0" smtClean="0"/>
              <a:t>: geni omologhi derivanti da </a:t>
            </a:r>
            <a:r>
              <a:rPr lang="it-IT" b="1" dirty="0" err="1" smtClean="0"/>
              <a:t>horizontal</a:t>
            </a:r>
            <a:r>
              <a:rPr lang="it-IT" b="1" dirty="0" smtClean="0"/>
              <a:t> gene transfer (HGT)</a:t>
            </a:r>
            <a:r>
              <a:rPr lang="it-IT" dirty="0" smtClean="0"/>
              <a:t> tra due organismi</a:t>
            </a:r>
          </a:p>
          <a:p>
            <a:pPr algn="just"/>
            <a:r>
              <a:rPr lang="it-IT" dirty="0" smtClean="0"/>
              <a:t>Geni </a:t>
            </a:r>
            <a:r>
              <a:rPr lang="it-IT" b="1" dirty="0" err="1" smtClean="0"/>
              <a:t>omeologhi</a:t>
            </a:r>
            <a:r>
              <a:rPr lang="it-IT" dirty="0" smtClean="0"/>
              <a:t>: geni definibili come </a:t>
            </a:r>
            <a:r>
              <a:rPr lang="it-IT" dirty="0" err="1" smtClean="0"/>
              <a:t>ortologhi</a:t>
            </a:r>
            <a:r>
              <a:rPr lang="it-IT" dirty="0" smtClean="0"/>
              <a:t>, ma riportati nella stessa specie tramite eventi di </a:t>
            </a:r>
            <a:r>
              <a:rPr lang="it-IT" dirty="0" err="1" smtClean="0"/>
              <a:t>allopoliploidia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91" y="421495"/>
            <a:ext cx="4143122" cy="258135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4" y="3266695"/>
            <a:ext cx="5841317" cy="3047644"/>
          </a:xfrm>
          <a:prstGeom prst="rect">
            <a:avLst/>
          </a:prstGeom>
        </p:spPr>
      </p:pic>
    </p:spTree>
    <p:extLst>
      <p:ext uri="{BB962C8B-B14F-4D97-AF65-F5344CB8AC3E}">
        <p14:creationId xmlns:p14="http://schemas.microsoft.com/office/powerpoint/2010/main" val="9967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lgn="just">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dirty="0" smtClean="0"/>
              <a:t>Ma come è </a:t>
            </a:r>
            <a:r>
              <a:rPr lang="en-US" dirty="0" err="1" smtClean="0"/>
              <a:t>possibile</a:t>
            </a:r>
            <a:r>
              <a:rPr lang="en-US" dirty="0" smtClean="0"/>
              <a:t> </a:t>
            </a:r>
            <a:r>
              <a:rPr lang="en-US" dirty="0" err="1" smtClean="0"/>
              <a:t>calcolare</a:t>
            </a:r>
            <a:r>
              <a:rPr lang="en-US" dirty="0" smtClean="0"/>
              <a:t> la </a:t>
            </a:r>
            <a:r>
              <a:rPr lang="en-US" dirty="0" err="1" smtClean="0"/>
              <a:t>similarità</a:t>
            </a:r>
            <a:r>
              <a:rPr lang="en-US" dirty="0" smtClean="0"/>
              <a:t> </a:t>
            </a:r>
            <a:r>
              <a:rPr lang="en-US" dirty="0" err="1" smtClean="0"/>
              <a:t>tra</a:t>
            </a:r>
            <a:r>
              <a:rPr lang="en-US" dirty="0" smtClean="0"/>
              <a:t> due </a:t>
            </a:r>
            <a:r>
              <a:rPr lang="en-US" dirty="0" err="1" smtClean="0"/>
              <a:t>sequenze</a:t>
            </a:r>
            <a:r>
              <a:rPr lang="en-US" dirty="0" smtClean="0"/>
              <a:t> in termini di </a:t>
            </a:r>
            <a:r>
              <a:rPr lang="en-US" dirty="0" err="1" smtClean="0"/>
              <a:t>distanza</a:t>
            </a:r>
            <a:r>
              <a:rPr lang="en-US" dirty="0" smtClean="0"/>
              <a:t>?</a:t>
            </a:r>
            <a:endParaRPr lang="it-IT" dirty="0"/>
          </a:p>
          <a:p>
            <a:pPr algn="just"/>
            <a:r>
              <a:rPr lang="it-IT" b="1" dirty="0"/>
              <a:t>Edit distance</a:t>
            </a:r>
            <a:r>
              <a:rPr lang="it-IT" dirty="0"/>
              <a:t>: In teoria dell'informazione la edit distance tra 2 stringhe di caratteri è il </a:t>
            </a:r>
            <a:r>
              <a:rPr lang="it-IT" u="sng" dirty="0"/>
              <a:t>numero di operazioni minime necessarie per trasformare una sequenza nell'altra</a:t>
            </a:r>
            <a:r>
              <a:rPr lang="it-IT" dirty="0"/>
              <a:t>. </a:t>
            </a:r>
          </a:p>
          <a:p>
            <a:pPr algn="just"/>
            <a:r>
              <a:rPr lang="it-IT" dirty="0"/>
              <a:t>La più comune misura è la distanza di Levenshtein </a:t>
            </a:r>
          </a:p>
          <a:p>
            <a:pPr algn="just"/>
            <a:r>
              <a:rPr lang="it-IT" dirty="0" smtClean="0"/>
              <a:t>Una distanza =1 equivale alla sostituzione </a:t>
            </a:r>
            <a:r>
              <a:rPr lang="it-IT" dirty="0"/>
              <a:t>o inserimento di carattere, </a:t>
            </a:r>
            <a:r>
              <a:rPr lang="it-IT" dirty="0" smtClean="0"/>
              <a:t>oppure alla sua cancellazione</a:t>
            </a:r>
            <a:endParaRPr lang="it-IT"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tramite i quali definire la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caratteri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pPr algn="just"/>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923330"/>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a:t>
            </a:r>
            <a:r>
              <a:rPr lang="it-IT" b="1" u="sng" dirty="0" smtClean="0"/>
              <a:t>senza inserzione di gap</a:t>
            </a:r>
            <a:endParaRPr lang="it-IT" b="1" u="sng"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92" y="3173997"/>
            <a:ext cx="9763991" cy="3235512"/>
          </a:xfrm>
        </p:spPr>
        <p:txBody>
          <a:bodyPr>
            <a:noAutofit/>
          </a:bodyPr>
          <a:lstStyle/>
          <a:p>
            <a:pPr algn="just"/>
            <a:r>
              <a:rPr lang="it-IT" sz="2400" dirty="0" smtClean="0"/>
              <a:t>L'allineamento </a:t>
            </a:r>
            <a:r>
              <a:rPr lang="it-IT" sz="2400" dirty="0"/>
              <a:t>tra due </a:t>
            </a:r>
            <a:r>
              <a:rPr lang="it-IT" sz="2400" dirty="0" smtClean="0"/>
              <a:t>sequenze (nucleotidiche o proteiche) </a:t>
            </a:r>
            <a:r>
              <a:rPr lang="it-IT" sz="2400" dirty="0"/>
              <a:t>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a:t>
            </a:r>
            <a:r>
              <a:rPr lang="it-IT" sz="2400" dirty="0" smtClean="0"/>
              <a:t>differenze (ovvero per identificare l’allineamento migliore tra tutti quelli possibili). </a:t>
            </a:r>
            <a:endParaRPr lang="it-IT" sz="2400" dirty="0"/>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600" y="441641"/>
            <a:ext cx="7254869" cy="2499577"/>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pPr algn="just"/>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pPr algn="just"/>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fontScale="92500" lnSpcReduction="10000"/>
          </a:bodyPr>
          <a:lstStyle/>
          <a:p>
            <a:pPr marL="45720" indent="0" algn="just">
              <a:buNone/>
            </a:pPr>
            <a:r>
              <a:rPr lang="it-IT" dirty="0" smtClean="0"/>
              <a:t>Per </a:t>
            </a:r>
            <a:r>
              <a:rPr lang="it-IT" dirty="0"/>
              <a:t>tentare di raggiungere il miglior allineamento tra due sequenze si può ricorrere a due strategie: </a:t>
            </a:r>
          </a:p>
          <a:p>
            <a:pPr algn="just"/>
            <a:r>
              <a:rPr lang="it-IT" b="1" u="sng" dirty="0" smtClean="0"/>
              <a:t>allineamento </a:t>
            </a:r>
            <a:r>
              <a:rPr lang="it-IT" b="1" u="sng" dirty="0"/>
              <a:t>globale</a:t>
            </a:r>
            <a:r>
              <a:rPr lang="it-IT" b="1" dirty="0"/>
              <a:t> </a:t>
            </a:r>
            <a:r>
              <a:rPr lang="it-IT" dirty="0"/>
              <a:t>(comprende tutti gli elementi delle sequenze </a:t>
            </a:r>
            <a:r>
              <a:rPr lang="it-IT" dirty="0" smtClean="0"/>
              <a:t>allineate)- L'algoritmo </a:t>
            </a:r>
            <a:r>
              <a:rPr lang="it-IT" dirty="0"/>
              <a:t>di allineamento globale "classico" è quello proposto da </a:t>
            </a:r>
            <a:r>
              <a:rPr lang="it-IT" b="1" dirty="0"/>
              <a:t>Needleman e </a:t>
            </a:r>
            <a:r>
              <a:rPr lang="it-IT" b="1" dirty="0" err="1" smtClean="0"/>
              <a:t>Wunsch</a:t>
            </a:r>
            <a:endParaRPr lang="it-IT" dirty="0"/>
          </a:p>
          <a:p>
            <a:pPr algn="just"/>
            <a:r>
              <a:rPr lang="it-IT" b="1" u="sng" dirty="0"/>
              <a:t>allineamento locale</a:t>
            </a:r>
            <a:r>
              <a:rPr lang="it-IT" b="1" dirty="0"/>
              <a:t>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a:t>
            </a:r>
            <a:r>
              <a:rPr lang="it-IT" dirty="0" err="1" smtClean="0"/>
              <a:t>subsequenze</a:t>
            </a:r>
            <a:endParaRPr lang="it-IT" dirty="0"/>
          </a:p>
          <a:p>
            <a:pPr algn="just"/>
            <a:r>
              <a:rPr lang="it-IT" dirty="0" smtClean="0"/>
              <a:t>Entrambe le strategie </a:t>
            </a:r>
            <a:r>
              <a:rPr lang="it-IT" dirty="0"/>
              <a:t>sono </a:t>
            </a:r>
            <a:r>
              <a:rPr lang="it-IT" dirty="0" smtClean="0"/>
              <a:t>basate su:</a:t>
            </a:r>
          </a:p>
          <a:p>
            <a:pPr algn="just">
              <a:buFont typeface="Wingdings" panose="05000000000000000000" pitchFamily="2" charset="2"/>
              <a:buChar char="Ø"/>
            </a:pPr>
            <a:r>
              <a:rPr lang="it-IT" b="1" dirty="0" smtClean="0"/>
              <a:t>matrici </a:t>
            </a:r>
            <a:r>
              <a:rPr lang="it-IT" b="1" dirty="0"/>
              <a:t>di identità / non identità </a:t>
            </a:r>
            <a:r>
              <a:rPr lang="it-IT" dirty="0" smtClean="0"/>
              <a:t>per sequenze nucleotidiche</a:t>
            </a:r>
          </a:p>
          <a:p>
            <a:pPr algn="just">
              <a:buFont typeface="Wingdings" panose="05000000000000000000" pitchFamily="2" charset="2"/>
              <a:buChar char="Ø"/>
            </a:pPr>
            <a:r>
              <a:rPr lang="it-IT" b="1" dirty="0" smtClean="0"/>
              <a:t>matrici </a:t>
            </a:r>
            <a:r>
              <a:rPr lang="it-IT" b="1" dirty="0"/>
              <a:t>PAM o BLOSUM</a:t>
            </a:r>
            <a:r>
              <a:rPr lang="it-IT" dirty="0"/>
              <a:t> </a:t>
            </a:r>
            <a:r>
              <a:rPr lang="it-IT" dirty="0" smtClean="0"/>
              <a:t>per sequenze proteiche</a:t>
            </a:r>
            <a:endParaRPr lang="it-IT" dirty="0"/>
          </a:p>
          <a:p>
            <a:pPr algn="just"/>
            <a:endParaRPr lang="it-IT" dirty="0"/>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4" y="785857"/>
            <a:ext cx="5066875" cy="641743"/>
          </a:xfrm>
        </p:spPr>
        <p:txBody>
          <a:bodyPr>
            <a:noAutofit/>
          </a:bodyPr>
          <a:lstStyle/>
          <a:p>
            <a:r>
              <a:rPr lang="it-IT" sz="2400" dirty="0" smtClean="0"/>
              <a:t>«visualizzare un allineamento: le matrici a punti</a:t>
            </a:r>
            <a:endParaRPr lang="it-IT" sz="2400"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Chiameremo questa sequenza "sequenza orizzontale</a:t>
            </a:r>
            <a:r>
              <a:rPr lang="it-IT" dirty="0" smtClean="0"/>
              <a:t>"</a:t>
            </a:r>
            <a:endParaRPr lang="it-IT" dirty="0"/>
          </a:p>
          <a:p>
            <a:pPr algn="just"/>
            <a:r>
              <a:rPr lang="it-IT" dirty="0"/>
              <a:t>Similmente, la seconda sequenza (sequenza verticale) viene scritta sul lato sinistro della matrice, dall'alto in basso ponendo ogni carattere in corrispondenza di ogni </a:t>
            </a:r>
            <a:r>
              <a:rPr lang="it-IT" dirty="0" smtClean="0"/>
              <a:t>riga</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lgn="just">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lgn="just">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10" y="1218199"/>
            <a:ext cx="4984866" cy="4931430"/>
          </a:xfrm>
        </p:spPr>
      </p:pic>
      <p:sp>
        <p:nvSpPr>
          <p:cNvPr id="5" name="Title 1"/>
          <p:cNvSpPr txBox="1">
            <a:spLocks/>
          </p:cNvSpPr>
          <p:nvPr/>
        </p:nvSpPr>
        <p:spPr>
          <a:xfrm>
            <a:off x="551410" y="383410"/>
            <a:ext cx="9509760" cy="64174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3200" b="1" smtClean="0"/>
              <a:t>MATRICI A PUNTI</a:t>
            </a:r>
            <a:endParaRPr lang="it-IT" sz="3200" b="1" dirty="0"/>
          </a:p>
        </p:txBody>
      </p:sp>
      <p:sp>
        <p:nvSpPr>
          <p:cNvPr id="6" name="CasellaDiTesto 5"/>
          <p:cNvSpPr txBox="1"/>
          <p:nvPr/>
        </p:nvSpPr>
        <p:spPr>
          <a:xfrm>
            <a:off x="6176356" y="1396538"/>
            <a:ext cx="5727469" cy="3139321"/>
          </a:xfrm>
          <a:prstGeom prst="rect">
            <a:avLst/>
          </a:prstGeom>
          <a:noFill/>
        </p:spPr>
        <p:txBody>
          <a:bodyPr wrap="square" rtlCol="0">
            <a:spAutoFit/>
          </a:bodyPr>
          <a:lstStyle/>
          <a:p>
            <a:pPr algn="just"/>
            <a:r>
              <a:rPr lang="it-IT" dirty="0" smtClean="0"/>
              <a:t>I grafici </a:t>
            </a:r>
            <a:r>
              <a:rPr lang="it-IT" b="1" dirty="0" smtClean="0"/>
              <a:t>dot plot</a:t>
            </a:r>
            <a:r>
              <a:rPr lang="it-IT" dirty="0" smtClean="0"/>
              <a:t>, come ci dice il nome, sono un insieme di punti e spazi lasciati vuoti, ma in definitiva vedendoli «da lontano» ci permetteranno di individuare delle righe, più o meno continue</a:t>
            </a:r>
          </a:p>
          <a:p>
            <a:pPr algn="just"/>
            <a:endParaRPr lang="it-IT" dirty="0"/>
          </a:p>
          <a:p>
            <a:pPr algn="just"/>
            <a:r>
              <a:rPr lang="it-IT" dirty="0" smtClean="0"/>
              <a:t>N.B. il più delle volte le due sequenze da allineare sono riportate dall’alto in basso e da sinistra a destra, ma questa è soltanto una convenzione e nulla vieterebbe di rappresentare un dot plot partendo dall’angolo in basso a sinistra</a:t>
            </a:r>
          </a:p>
        </p:txBody>
      </p:sp>
    </p:spTree>
    <p:extLst>
      <p:ext uri="{BB962C8B-B14F-4D97-AF65-F5344CB8AC3E}">
        <p14:creationId xmlns:p14="http://schemas.microsoft.com/office/powerpoint/2010/main" val="3167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sz="1800" dirty="0" smtClean="0"/>
              <a:t>il </a:t>
            </a:r>
            <a:r>
              <a:rPr lang="it-IT" sz="1800" b="1" dirty="0"/>
              <a:t>rumore di fondo </a:t>
            </a:r>
            <a:r>
              <a:rPr lang="it-IT" sz="1800" dirty="0"/>
              <a:t>é molto alto perché molti dei </a:t>
            </a:r>
            <a:r>
              <a:rPr lang="it-IT" sz="1800" b="1" i="1" dirty="0"/>
              <a:t>match </a:t>
            </a:r>
            <a:r>
              <a:rPr lang="it-IT" sz="1800" dirty="0"/>
              <a:t>tra sequenze costruiti in questo modo sono casuali e dipendono da singole occorrenze dello stesso residuo in posizioni diverse delle due sequenze. </a:t>
            </a:r>
          </a:p>
          <a:p>
            <a:pPr algn="just"/>
            <a:r>
              <a:rPr lang="it-IT" sz="1800" dirty="0"/>
              <a:t>possiamo calcolare il numero di match in una finestra, per esempio di 5 o 15 residui / basi, e decidere di introdurre un punto nel grafico solo se una certa percentuale minima di questi (es. 50%) sono </a:t>
            </a:r>
            <a:r>
              <a:rPr lang="it-IT" sz="1800" b="1" dirty="0" smtClean="0"/>
              <a:t>identici</a:t>
            </a:r>
            <a:r>
              <a:rPr lang="it-IT" sz="1800" dirty="0" smtClean="0"/>
              <a:t> -&gt; ciò aumenterà considerevolmente la «pulizia» della dot </a:t>
            </a:r>
            <a:r>
              <a:rPr lang="it-IT" sz="1800" dirty="0" err="1" smtClean="0"/>
              <a:t>matrix</a:t>
            </a:r>
            <a:endParaRPr lang="it-IT"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37"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per quanto riguarda le sequenze </a:t>
            </a:r>
            <a:r>
              <a:rPr lang="it-IT" dirty="0" err="1" smtClean="0"/>
              <a:t>codififanti</a:t>
            </a:r>
            <a:r>
              <a:rPr lang="it-IT" dirty="0" smtClean="0"/>
              <a:t>,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Mentre i «gap» (corrispondenti alle </a:t>
            </a:r>
            <a:r>
              <a:rPr lang="it-IT" b="1" i="1" dirty="0" err="1" smtClean="0"/>
              <a:t>indels</a:t>
            </a:r>
            <a:r>
              <a:rPr lang="it-IT" dirty="0" smtClean="0"/>
              <a:t>) sono facilmente identificabili grazie ad una «rottura» delle linee rette parallele alla bisettrice del piano cartesiano, spesso accompagnate da un loro </a:t>
            </a:r>
            <a:r>
              <a:rPr lang="it-IT" b="1" dirty="0" smtClean="0"/>
              <a:t>slittamento verso l’alto o verso il basso</a:t>
            </a:r>
            <a:r>
              <a:rPr lang="it-IT" dirty="0" smtClean="0"/>
              <a:t>, esistono altre situazioni particolari facilmente evidenziabili tramite i dot plot…</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8038" t="23603" r="7623" b="15554"/>
          <a:stretch/>
        </p:blipFill>
        <p:spPr>
          <a:xfrm>
            <a:off x="333202" y="2726573"/>
            <a:ext cx="5869048" cy="3175463"/>
          </a:xfrm>
          <a:prstGeom prst="rect">
            <a:avLst/>
          </a:prstGeom>
        </p:spPr>
      </p:pic>
      <p:sp>
        <p:nvSpPr>
          <p:cNvPr id="5" name="CasellaDiTesto 4"/>
          <p:cNvSpPr txBox="1"/>
          <p:nvPr/>
        </p:nvSpPr>
        <p:spPr>
          <a:xfrm>
            <a:off x="6311235" y="2651758"/>
            <a:ext cx="5051344"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A sinistra potete osservare una </a:t>
            </a:r>
            <a:r>
              <a:rPr lang="it-IT" b="1" dirty="0" smtClean="0"/>
              <a:t>inversione</a:t>
            </a:r>
            <a:r>
              <a:rPr lang="it-IT" dirty="0" smtClean="0"/>
              <a:t>: un blocco di sequenza è stato tagliato e «ricucito» nella stessa posizione ma nella direzione opposta. Molto frequente in sequenze di DNA genomico ma </a:t>
            </a:r>
            <a:r>
              <a:rPr lang="it-IT" u="sng" dirty="0" smtClean="0"/>
              <a:t>non è possibile osservare questo fenomeno con allineamento di sequenze proteiche</a:t>
            </a:r>
            <a:r>
              <a:rPr lang="it-IT" dirty="0" smtClean="0"/>
              <a:t>!</a:t>
            </a:r>
          </a:p>
          <a:p>
            <a:pPr marL="285750" indent="-285750" algn="just">
              <a:buFont typeface="Wingdings" panose="05000000000000000000" pitchFamily="2" charset="2"/>
              <a:buChar char="ü"/>
            </a:pPr>
            <a:r>
              <a:rPr lang="it-IT" dirty="0" smtClean="0"/>
              <a:t>A destra vedete una serie di </a:t>
            </a:r>
            <a:r>
              <a:rPr lang="it-IT" b="1" dirty="0" err="1" smtClean="0"/>
              <a:t>repeats</a:t>
            </a:r>
            <a:r>
              <a:rPr lang="it-IT" dirty="0" smtClean="0"/>
              <a:t>, ovvero regioni ripetute più volte (ad esempio geni duplicati, mini- e micro-satelliti. Possibile evidenziarle anche in sequenze proteiche</a:t>
            </a:r>
            <a:endParaRPr lang="en-US" dirty="0"/>
          </a:p>
        </p:txBody>
      </p:sp>
    </p:spTree>
    <p:extLst>
      <p:ext uri="{BB962C8B-B14F-4D97-AF65-F5344CB8AC3E}">
        <p14:creationId xmlns:p14="http://schemas.microsoft.com/office/powerpoint/2010/main" val="6559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 – casi particolari</a:t>
            </a:r>
            <a:endParaRPr lang="it-IT" sz="3200" b="1" dirty="0"/>
          </a:p>
        </p:txBody>
      </p:sp>
      <p:sp>
        <p:nvSpPr>
          <p:cNvPr id="5" name="CasellaDiTesto 4"/>
          <p:cNvSpPr txBox="1"/>
          <p:nvPr/>
        </p:nvSpPr>
        <p:spPr>
          <a:xfrm>
            <a:off x="6361112" y="1205343"/>
            <a:ext cx="5051344" cy="4801314"/>
          </a:xfrm>
          <a:prstGeom prst="rect">
            <a:avLst/>
          </a:prstGeom>
          <a:noFill/>
        </p:spPr>
        <p:txBody>
          <a:bodyPr wrap="square" rtlCol="0">
            <a:spAutoFit/>
          </a:bodyPr>
          <a:lstStyle/>
          <a:p>
            <a:pPr algn="just"/>
            <a:r>
              <a:rPr lang="it-IT" dirty="0" smtClean="0"/>
              <a:t>Aggiungiamo ad i casi già descritti alcune particolarità. Le sequenze </a:t>
            </a:r>
            <a:r>
              <a:rPr lang="it-IT" b="1" dirty="0" smtClean="0"/>
              <a:t>palindrome</a:t>
            </a:r>
            <a:r>
              <a:rPr lang="it-IT" dirty="0" smtClean="0"/>
              <a:t> sono quelle leggibili nello stesso modo in entrambi le direzioni. Si presentano simili ad una inversione, ma senza determinare una interruzione della retta parallela alla bisettrice del piano.</a:t>
            </a:r>
          </a:p>
          <a:p>
            <a:pPr algn="just"/>
            <a:endParaRPr lang="it-IT" dirty="0" smtClean="0"/>
          </a:p>
          <a:p>
            <a:pPr algn="just"/>
            <a:r>
              <a:rPr lang="it-IT" dirty="0" smtClean="0"/>
              <a:t>Micro- e mini-satelliti si differenziano per la dimensione delle </a:t>
            </a:r>
            <a:r>
              <a:rPr lang="it-IT" dirty="0" err="1" smtClean="0"/>
              <a:t>repeats</a:t>
            </a:r>
            <a:r>
              <a:rPr lang="it-IT" dirty="0" smtClean="0"/>
              <a:t> e quindi per la densità della serie di rette parallele.</a:t>
            </a:r>
          </a:p>
          <a:p>
            <a:pPr algn="just"/>
            <a:endParaRPr lang="it-IT" dirty="0" smtClean="0"/>
          </a:p>
          <a:p>
            <a:pPr algn="just"/>
            <a:r>
              <a:rPr lang="it-IT" dirty="0" smtClean="0"/>
              <a:t>Sequenze con omologia ma non identiche (pannello G) possono mostrare una retta spezzata (ma senza grossi slittamenti come nel caso di una </a:t>
            </a:r>
            <a:r>
              <a:rPr lang="it-IT" dirty="0" err="1" smtClean="0"/>
              <a:t>indel</a:t>
            </a:r>
            <a:r>
              <a:rPr lang="it-IT" dirty="0" smtClean="0"/>
              <a:t>) in corrispondenza delle regioni con maggiore diversità</a:t>
            </a:r>
            <a:endParaRPr lang="en-US" dirty="0"/>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1091" r="2212" b="7636"/>
          <a:stretch/>
        </p:blipFill>
        <p:spPr>
          <a:xfrm>
            <a:off x="210590" y="1113906"/>
            <a:ext cx="6021976" cy="32918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03" y="4627418"/>
            <a:ext cx="4876800" cy="1676400"/>
          </a:xfrm>
          <a:prstGeom prst="rect">
            <a:avLst/>
          </a:prstGeom>
        </p:spPr>
      </p:pic>
    </p:spTree>
    <p:extLst>
      <p:ext uri="{BB962C8B-B14F-4D97-AF65-F5344CB8AC3E}">
        <p14:creationId xmlns:p14="http://schemas.microsoft.com/office/powerpoint/2010/main" val="410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it-IT" dirty="0"/>
              <a:t>Per la determinazione del grado di similarità tra </a:t>
            </a:r>
            <a:r>
              <a:rPr lang="it-IT" b="1" dirty="0"/>
              <a:t>sequenze di nucleotidi </a:t>
            </a:r>
            <a:r>
              <a:rPr lang="it-IT" dirty="0"/>
              <a:t>si utilizza </a:t>
            </a:r>
            <a:r>
              <a:rPr lang="it-IT" dirty="0" smtClean="0"/>
              <a:t>spesso </a:t>
            </a:r>
            <a:r>
              <a:rPr lang="it-IT" dirty="0"/>
              <a:t>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a:t>
            </a:r>
            <a:r>
              <a:rPr lang="it-IT" dirty="0" smtClean="0"/>
              <a:t>dove a e b sono le due sequenze allineate e </a:t>
            </a:r>
            <a:r>
              <a:rPr lang="it-IT" dirty="0"/>
              <a:t>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endParaRPr lang="it-IT"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Per sequenze nucleotidiche </a:t>
            </a:r>
            <a:r>
              <a:rPr lang="it-IT" dirty="0" smtClean="0"/>
              <a:t>ho fondamentalmente due opzioni:</a:t>
            </a:r>
          </a:p>
          <a:p>
            <a:pPr marL="502920" indent="-457200">
              <a:buAutoNum type="arabicParenR"/>
            </a:pPr>
            <a:r>
              <a:rPr lang="it-IT" b="1" dirty="0" smtClean="0"/>
              <a:t>Modello «semplice» </a:t>
            </a:r>
            <a:r>
              <a:rPr lang="it-IT" dirty="0" smtClean="0"/>
              <a:t>di identità (+1) e non identità (0)</a:t>
            </a:r>
          </a:p>
          <a:p>
            <a:pPr marL="502920" indent="-457200">
              <a:buAutoNum type="arabicParenR"/>
            </a:pPr>
            <a:r>
              <a:rPr lang="it-IT" dirty="0" smtClean="0"/>
              <a:t>Modello più complesso, detto </a:t>
            </a:r>
            <a:r>
              <a:rPr lang="it-IT" b="1" dirty="0" smtClean="0"/>
              <a:t>modello </a:t>
            </a:r>
            <a:r>
              <a:rPr lang="it-IT" b="1" dirty="0" err="1" smtClean="0"/>
              <a:t>Kimura</a:t>
            </a:r>
            <a:r>
              <a:rPr lang="it-IT" dirty="0" smtClean="0"/>
              <a:t>, che pesa in modo diverso transizioni e </a:t>
            </a:r>
            <a:r>
              <a:rPr lang="it-IT" dirty="0" err="1" smtClean="0"/>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smtClean="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pPr algn="just"/>
            <a:r>
              <a:rPr lang="it-IT" dirty="0" smtClean="0"/>
              <a:t>Per le </a:t>
            </a:r>
            <a:r>
              <a:rPr lang="it-IT" b="1" dirty="0" smtClean="0"/>
              <a:t>sequenze amino acidiche </a:t>
            </a:r>
            <a:r>
              <a:rPr lang="it-IT" dirty="0" smtClean="0"/>
              <a:t>il calcolo è diverso e per molti versi più complesso</a:t>
            </a:r>
            <a:endParaRPr lang="it-IT" dirty="0"/>
          </a:p>
          <a:p>
            <a:pPr algn="just"/>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pPr algn="just"/>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ALLINEAMENTI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0000" lnSpcReduction="20000"/>
          </a:bodyPr>
          <a:lstStyle/>
          <a:p>
            <a:endParaRPr lang="it-IT" dirty="0"/>
          </a:p>
          <a:p>
            <a:r>
              <a:rPr lang="it-IT" u="sng" dirty="0">
                <a:solidFill>
                  <a:srgbClr val="FF0000"/>
                </a:solidFill>
              </a:rPr>
              <a:t>ALFABETO CHIMICO </a:t>
            </a:r>
          </a:p>
          <a:p>
            <a:pPr marL="45720" indent="0">
              <a:buNone/>
            </a:pPr>
            <a:r>
              <a:rPr lang="pt-BR" b="1" dirty="0"/>
              <a:t>L B M A S R I H (</a:t>
            </a:r>
            <a:r>
              <a:rPr lang="pt-BR" b="1" dirty="0" smtClean="0"/>
              <a:t>dimensione=8</a:t>
            </a:r>
            <a:r>
              <a:rPr lang="pt-BR" b="1" dirty="0"/>
              <a:t>)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a:t>
            </a:r>
            <a:r>
              <a:rPr lang="pt-BR" b="1" dirty="0" smtClean="0"/>
              <a:t>dimensione=4</a:t>
            </a:r>
            <a:r>
              <a:rPr lang="pt-BR" b="1" dirty="0"/>
              <a:t>) </a:t>
            </a:r>
            <a:endParaRPr lang="pt-BR" dirty="0"/>
          </a:p>
          <a:p>
            <a:r>
              <a:rPr lang="it-IT" u="sng" dirty="0">
                <a:solidFill>
                  <a:srgbClr val="FF0000"/>
                </a:solidFill>
              </a:rPr>
              <a:t>ALFABETO IDROFOBICO </a:t>
            </a:r>
          </a:p>
          <a:p>
            <a:pPr marL="45720" indent="0">
              <a:buNone/>
            </a:pPr>
            <a:r>
              <a:rPr lang="it-IT" b="1" dirty="0" smtClean="0"/>
              <a:t>Score di </a:t>
            </a:r>
            <a:r>
              <a:rPr lang="it-IT" b="1" dirty="0" err="1" smtClean="0"/>
              <a:t>idrofobicità</a:t>
            </a:r>
            <a:r>
              <a:rPr lang="it-IT" b="1" dirty="0" smtClean="0"/>
              <a:t> di </a:t>
            </a:r>
            <a:r>
              <a:rPr lang="it-IT" b="1" dirty="0" err="1" smtClean="0"/>
              <a:t>Levitt</a:t>
            </a:r>
            <a:r>
              <a:rPr lang="it-IT" b="1" dirty="0" smtClean="0"/>
              <a:t> (dimensione=10) </a:t>
            </a:r>
            <a:endParaRPr lang="it-IT" dirty="0"/>
          </a:p>
          <a:p>
            <a:r>
              <a:rPr lang="it-IT" u="sng" dirty="0">
                <a:solidFill>
                  <a:srgbClr val="FF0000"/>
                </a:solidFill>
              </a:rPr>
              <a:t>ALFABETO </a:t>
            </a:r>
            <a:r>
              <a:rPr lang="it-IT" u="sng" dirty="0" smtClean="0">
                <a:solidFill>
                  <a:srgbClr val="FF0000"/>
                </a:solidFill>
              </a:rPr>
              <a:t>DI CARICA </a:t>
            </a:r>
            <a:endParaRPr lang="it-IT" u="sng" dirty="0">
              <a:solidFill>
                <a:srgbClr val="FF0000"/>
              </a:solidFill>
            </a:endParaRPr>
          </a:p>
          <a:p>
            <a:pPr marL="45720" indent="0">
              <a:buNone/>
            </a:pPr>
            <a:r>
              <a:rPr lang="it-IT" b="1" dirty="0"/>
              <a:t>0 + – (</a:t>
            </a:r>
            <a:r>
              <a:rPr lang="it-IT" b="1" dirty="0" smtClean="0"/>
              <a:t>dimensione=3</a:t>
            </a:r>
            <a:r>
              <a:rPr lang="it-IT" b="1" dirty="0"/>
              <a:t>) </a:t>
            </a:r>
            <a:endParaRPr lang="it-IT" dirty="0"/>
          </a:p>
          <a:p>
            <a:r>
              <a:rPr lang="it-IT" u="sng" dirty="0">
                <a:solidFill>
                  <a:srgbClr val="FF0000"/>
                </a:solidFill>
              </a:rPr>
              <a:t>ALFABETO CHIMICO/FUNZIONALE </a:t>
            </a:r>
          </a:p>
          <a:p>
            <a:pPr marL="45720" indent="0">
              <a:buNone/>
            </a:pPr>
            <a:r>
              <a:rPr lang="pt-BR" b="1" dirty="0"/>
              <a:t>A H D C I F (</a:t>
            </a:r>
            <a:r>
              <a:rPr lang="pt-BR" b="1" dirty="0" smtClean="0"/>
              <a:t>dimensione=6</a:t>
            </a:r>
            <a:r>
              <a:rPr lang="pt-BR" b="1" dirty="0"/>
              <a:t>)</a:t>
            </a:r>
            <a:endParaRPr lang="it-IT" dirty="0"/>
          </a:p>
        </p:txBody>
      </p:sp>
      <p:sp>
        <p:nvSpPr>
          <p:cNvPr id="4" name="TextBox 3"/>
          <p:cNvSpPr txBox="1"/>
          <p:nvPr/>
        </p:nvSpPr>
        <p:spPr>
          <a:xfrm>
            <a:off x="6619009" y="1673352"/>
            <a:ext cx="3979718" cy="1754326"/>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t>
            </a:r>
            <a:r>
              <a:rPr lang="it-IT" b="1" u="sng" dirty="0" smtClean="0"/>
              <a:t>aminoacidi</a:t>
            </a:r>
            <a:endParaRPr lang="it-IT" b="1" u="sng" dirty="0"/>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980642" y="1424353"/>
            <a:ext cx="10272277" cy="4655127"/>
          </a:xfrm>
        </p:spPr>
        <p:txBody>
          <a:bodyPr>
            <a:normAutofit/>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a:t>
            </a:r>
            <a:r>
              <a:rPr lang="it-IT" b="1" dirty="0" smtClean="0"/>
              <a:t>punteggio che sfruttano gli alfabeti mostrati nella slide precedente oppure altri schemi che vedremo in seguito.</a:t>
            </a:r>
          </a:p>
          <a:p>
            <a:pPr marL="45720" indent="0" algn="just">
              <a:buNone/>
            </a:pPr>
            <a:r>
              <a:rPr lang="it-IT" dirty="0" smtClean="0"/>
              <a:t>Le tabelle numeriche che riassumono questi punteggi sono note </a:t>
            </a:r>
            <a:r>
              <a:rPr lang="it-IT" dirty="0"/>
              <a:t>come </a:t>
            </a:r>
            <a:endParaRPr lang="it-IT" dirty="0" smtClean="0"/>
          </a:p>
          <a:p>
            <a:pPr marL="45720" indent="0" algn="ctr">
              <a:buNone/>
            </a:pPr>
            <a:r>
              <a:rPr lang="it-IT" sz="3200" b="1" dirty="0" smtClean="0"/>
              <a:t>MATRICI </a:t>
            </a:r>
            <a:r>
              <a:rPr lang="it-IT" sz="3200" b="1" dirty="0"/>
              <a:t>DI SOSTITUZIONE </a:t>
            </a:r>
          </a:p>
          <a:p>
            <a:pPr marL="45720" indent="0" algn="just">
              <a:buNone/>
            </a:pPr>
            <a:r>
              <a:rPr lang="it-IT" dirty="0" smtClean="0"/>
              <a:t>Esse </a:t>
            </a:r>
            <a:r>
              <a:rPr lang="it-IT" dirty="0"/>
              <a:t>comprendono punteggi diversi da 0 e da 1 </a:t>
            </a:r>
            <a:r>
              <a:rPr lang="it-IT" dirty="0" smtClean="0"/>
              <a:t>(ovvero identità/non identità) per </a:t>
            </a:r>
            <a:r>
              <a:rPr lang="it-IT" dirty="0"/>
              <a:t>l’appaiamento di residui </a:t>
            </a:r>
            <a:r>
              <a:rPr lang="it-IT" dirty="0" smtClean="0"/>
              <a:t>amminoacidici, e possono anche includere valori negativi, a seconda del peso che si vuole attribuire a ciascun accoppiamento di residui sullo score complessivo dell’allineamento</a:t>
            </a:r>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sz="2800" dirty="0" smtClean="0"/>
              <a:t>UN ESEMPIO BASATO SULL’ALFABETO IDROFOBICO</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1990</a:t>
            </a:r>
          </a:p>
          <a:p>
            <a:pPr marL="45720" indent="0">
              <a:buNone/>
            </a:pPr>
            <a:r>
              <a:rPr lang="en-US" dirty="0"/>
              <a:t>Mutation data matrix and its </a:t>
            </a:r>
            <a:r>
              <a:rPr lang="en-US" dirty="0" smtClean="0"/>
              <a:t>uses</a:t>
            </a:r>
          </a:p>
          <a:p>
            <a:pPr marL="45720" indent="0">
              <a:buNone/>
            </a:pPr>
            <a:endParaRPr lang="it-IT" dirty="0"/>
          </a:p>
          <a:p>
            <a:pPr marL="45720" indent="0" algn="just">
              <a:buNone/>
            </a:pPr>
            <a:r>
              <a:rPr lang="it-IT" dirty="0" smtClean="0"/>
              <a:t>N.B. in questa matrice di sostituzione i punteggi riportati indicano gli score attribuiti a ciascuna coppia di amino acidi allineati tra loro. La sommatoria dei valori relativi a tutti i residui allineati determina lo score dell’allineamento</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17" y="1264311"/>
            <a:ext cx="6496313" cy="5315165"/>
          </a:xfrm>
          <a:prstGeom prst="rect">
            <a:avLst/>
          </a:prstGeom>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sz="2800" dirty="0" smtClean="0"/>
              <a:t>UN ESEMPIO BASATO SULL’ALFABETO CHIMICO-FUNZIONALE</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1988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55" y="1223282"/>
            <a:ext cx="5615745" cy="5371961"/>
          </a:xfrm>
          <a:prstGeom prst="rect">
            <a:avLst/>
          </a:prstGeom>
        </p:spPr>
      </p:pic>
    </p:spTree>
    <p:extLst>
      <p:ext uri="{BB962C8B-B14F-4D97-AF65-F5344CB8AC3E}">
        <p14:creationId xmlns:p14="http://schemas.microsoft.com/office/powerpoint/2010/main" val="13346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pPr algn="just"/>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pPr algn="just"/>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pPr algn="just"/>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288846" y="2202399"/>
            <a:ext cx="4372740" cy="4343400"/>
          </a:xfrm>
        </p:spPr>
        <p:txBody>
          <a:bodyPr>
            <a:normAutofit/>
          </a:bodyPr>
          <a:lstStyle/>
          <a:p>
            <a:pPr algn="just"/>
            <a:r>
              <a:rPr lang="it-IT" b="1" u="sng" dirty="0" smtClean="0"/>
              <a:t>scala </a:t>
            </a:r>
            <a:r>
              <a:rPr lang="it-IT" b="1" u="sng" dirty="0"/>
              <a:t>arbitraria utilizzata per pesare la similarità tra i 20 aminoacidi</a:t>
            </a:r>
            <a:r>
              <a:rPr lang="it-IT" b="1" dirty="0"/>
              <a:t>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pPr algn="just"/>
            <a:r>
              <a:rPr lang="it-IT" dirty="0" smtClean="0"/>
              <a:t>Due tipi fondamentali di matrici di questo genere usate ancora oggi</a:t>
            </a:r>
          </a:p>
          <a:p>
            <a:pPr algn="just"/>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pPr algn="just"/>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Un’idea brillante può essere quella di 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2514" y="1371599"/>
            <a:ext cx="10911840"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smtClean="0"/>
              <a:t>due </a:t>
            </a:r>
            <a:r>
              <a:rPr lang="it-IT" sz="1800" dirty="0"/>
              <a:t>sequenze sono separate da 1 PAM se hanno il 99% di identità </a:t>
            </a:r>
          </a:p>
          <a:p>
            <a:pPr algn="just">
              <a:spcBef>
                <a:spcPts val="500"/>
              </a:spcBef>
            </a:pPr>
            <a:endParaRPr lang="it-IT" sz="1800" dirty="0"/>
          </a:p>
          <a:p>
            <a:pPr algn="just">
              <a:spcBef>
                <a:spcPts val="500"/>
              </a:spcBef>
            </a:pPr>
            <a:r>
              <a:rPr lang="it-IT" sz="1800" dirty="0" smtClean="0"/>
              <a:t>la </a:t>
            </a:r>
            <a:r>
              <a:rPr lang="it-IT" sz="1800" dirty="0"/>
              <a:t>frequenza delle sostituzioni amminoacidiche può essere calcolata in coppie di sequenze poco divergenti (1 PAM) </a:t>
            </a:r>
          </a:p>
          <a:p>
            <a:pPr algn="just">
              <a:spcBef>
                <a:spcPts val="500"/>
              </a:spcBef>
            </a:pPr>
            <a:endParaRPr lang="it-IT" sz="1800" dirty="0"/>
          </a:p>
          <a:p>
            <a:pPr algn="just">
              <a:spcBef>
                <a:spcPts val="500"/>
              </a:spcBef>
            </a:pPr>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 I valori contenuti nelle matrici PAM sono tuttavia derivati dal </a:t>
            </a:r>
            <a:r>
              <a:rPr lang="it-IT" sz="1800" b="1" dirty="0" smtClean="0"/>
              <a:t>logaritmo</a:t>
            </a:r>
            <a:r>
              <a:rPr lang="it-IT" sz="1800" dirty="0" smtClean="0"/>
              <a:t> di questo prodotto</a:t>
            </a:r>
          </a:p>
          <a:p>
            <a:pPr algn="just">
              <a:spcBef>
                <a:spcPts val="500"/>
              </a:spcBef>
            </a:pPr>
            <a:endParaRPr lang="it-IT" sz="1800" dirty="0"/>
          </a:p>
          <a:p>
            <a:pPr algn="just">
              <a:spcBef>
                <a:spcPts val="500"/>
              </a:spcBef>
            </a:pPr>
            <a:r>
              <a:rPr lang="it-IT" sz="1800" dirty="0" smtClean="0"/>
              <a:t>Oltrepassare questo limite (PAM250) ha scarso significato biologico. In sostanza, se a PAM1 corrisponde 1 mutazione per 100 amino acidi (quindi 0,01 per aminoacido), ad una PAM250 corrispondono 250 mutazioni per 100 amino acidi (2,5 mutazioni per amino acido!)</a:t>
            </a:r>
          </a:p>
          <a:p>
            <a:pPr algn="just">
              <a:spcBef>
                <a:spcPts val="500"/>
              </a:spcBef>
            </a:pPr>
            <a:endParaRPr lang="it-IT" sz="1800" dirty="0"/>
          </a:p>
          <a:p>
            <a:pPr algn="just">
              <a:spcBef>
                <a:spcPts val="500"/>
              </a:spcBef>
            </a:pPr>
            <a:r>
              <a:rPr lang="it-IT" sz="1800" dirty="0" smtClean="0"/>
              <a:t>Es. PAM 5 = (PAM 1 x PAM1 x PAM1 x PAM1 x PAM1) = (PAM1)</a:t>
            </a:r>
            <a:r>
              <a:rPr lang="it-IT" sz="1800" baseline="30000" dirty="0" smtClean="0"/>
              <a:t>5</a:t>
            </a:r>
            <a:endParaRPr lang="it-IT" sz="1800" baseline="300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526351" y="1599621"/>
            <a:ext cx="4037633" cy="4505991"/>
          </a:xfrm>
        </p:spPr>
        <p:txBody>
          <a:bodyPr>
            <a:noAutofit/>
          </a:bodyPr>
          <a:lstStyle/>
          <a:p>
            <a:pPr algn="just"/>
            <a:r>
              <a:rPr lang="it-IT" sz="1600" dirty="0" smtClean="0"/>
              <a:t>Sono </a:t>
            </a:r>
            <a:r>
              <a:rPr lang="it-IT" sz="1600" dirty="0"/>
              <a:t>basate su uno studio di filogenesi molecolare condotto su 71 famiglie di proteine nel 1978 da Margareth Dayhoff e collaboratori. </a:t>
            </a:r>
          </a:p>
          <a:p>
            <a:pPr algn="just"/>
            <a:r>
              <a:rPr lang="it-IT" sz="1600" dirty="0"/>
              <a:t>Tramite una </a:t>
            </a:r>
            <a:r>
              <a:rPr lang="it-IT" sz="1600" b="1" dirty="0"/>
              <a:t>ricostruzione dell’evoluzione molecolare delle proteine</a:t>
            </a:r>
            <a:r>
              <a:rPr lang="it-IT" sz="1600" dirty="0"/>
              <a:t>, in cui ad ogni passaggio evolutivo si presuppone una sostituzione aminoacidica. </a:t>
            </a:r>
          </a:p>
          <a:p>
            <a:pPr algn="just"/>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
        <p:nvSpPr>
          <p:cNvPr id="5" name="CasellaDiTesto 4"/>
          <p:cNvSpPr txBox="1"/>
          <p:nvPr/>
        </p:nvSpPr>
        <p:spPr>
          <a:xfrm>
            <a:off x="4939862" y="5665076"/>
            <a:ext cx="7062952" cy="830997"/>
          </a:xfrm>
          <a:prstGeom prst="rect">
            <a:avLst/>
          </a:prstGeom>
          <a:noFill/>
          <a:ln>
            <a:solidFill>
              <a:srgbClr val="00B050"/>
            </a:solidFill>
          </a:ln>
        </p:spPr>
        <p:txBody>
          <a:bodyPr wrap="square" rtlCol="0">
            <a:spAutoFit/>
          </a:bodyPr>
          <a:lstStyle/>
          <a:p>
            <a:pPr algn="just"/>
            <a:r>
              <a:rPr lang="it-IT" sz="1600" dirty="0" smtClean="0"/>
              <a:t>N.B questa è la cosiddetta </a:t>
            </a:r>
            <a:r>
              <a:rPr lang="it-IT" sz="1600" b="1" dirty="0" smtClean="0"/>
              <a:t>PAM1 </a:t>
            </a:r>
            <a:r>
              <a:rPr lang="it-IT" sz="1600" b="1" dirty="0" err="1" smtClean="0"/>
              <a:t>mutation</a:t>
            </a:r>
            <a:r>
              <a:rPr lang="it-IT" sz="1600" b="1" dirty="0" smtClean="0"/>
              <a:t> </a:t>
            </a:r>
            <a:r>
              <a:rPr lang="it-IT" sz="1600" b="1" dirty="0" err="1" smtClean="0"/>
              <a:t>matrix</a:t>
            </a:r>
            <a:r>
              <a:rPr lang="it-IT" sz="1600" dirty="0" smtClean="0"/>
              <a:t>, che non corrisponde alla </a:t>
            </a:r>
            <a:r>
              <a:rPr lang="it-IT" sz="1600" b="1" dirty="0" smtClean="0"/>
              <a:t>PAM1 </a:t>
            </a:r>
            <a:r>
              <a:rPr lang="it-IT" sz="1600" b="1" dirty="0" err="1" smtClean="0"/>
              <a:t>scoring</a:t>
            </a:r>
            <a:r>
              <a:rPr lang="it-IT" sz="1600" b="1" dirty="0" smtClean="0"/>
              <a:t> </a:t>
            </a:r>
            <a:r>
              <a:rPr lang="it-IT" sz="1600" b="1" dirty="0" err="1" smtClean="0"/>
              <a:t>matrix</a:t>
            </a:r>
            <a:r>
              <a:rPr lang="it-IT" sz="1600" dirty="0" smtClean="0"/>
              <a:t> (vedi approfondimento nelle ultime </a:t>
            </a:r>
            <a:r>
              <a:rPr lang="it-IT" sz="1600" dirty="0" err="1" smtClean="0"/>
              <a:t>slides</a:t>
            </a:r>
            <a:r>
              <a:rPr lang="it-IT" sz="1600" dirty="0" smtClean="0"/>
              <a:t>)</a:t>
            </a:r>
            <a:endParaRPr lang="en-US" sz="1600" dirty="0"/>
          </a:p>
        </p:txBody>
      </p:sp>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9582198" cy="4505991"/>
          </a:xfrm>
        </p:spPr>
        <p:txBody>
          <a:bodyPr>
            <a:noAutofit/>
          </a:bodyPr>
          <a:lstStyle/>
          <a:p>
            <a:pPr marL="45720" indent="0" algn="just">
              <a:buNone/>
            </a:pPr>
            <a:r>
              <a:rPr lang="it-IT" sz="1600" b="1" dirty="0" smtClean="0">
                <a:solidFill>
                  <a:srgbClr val="FF0000"/>
                </a:solidFill>
              </a:rPr>
              <a:t>I valori contenuti in una matrice PAM sono derivati dal rapporto tra:</a:t>
            </a:r>
            <a:endParaRPr lang="it-IT" sz="1600" b="1" dirty="0">
              <a:solidFill>
                <a:srgbClr val="FF0000"/>
              </a:solidFill>
            </a:endParaRPr>
          </a:p>
          <a:p>
            <a:pPr marL="388620" indent="-342900" algn="just">
              <a:buAutoNum type="arabicParenR"/>
            </a:pPr>
            <a:r>
              <a:rPr lang="it-IT" sz="1600" b="1" dirty="0" smtClean="0">
                <a:solidFill>
                  <a:srgbClr val="FF0000"/>
                </a:solidFill>
              </a:rPr>
              <a:t>Probabilità che due amino acidi X ed Y allineati tra loro siano evolutivamente correlati – dipende dal tasso di mutazione X -&gt; Y osservato empiricamente</a:t>
            </a:r>
          </a:p>
          <a:p>
            <a:pPr marL="388620" indent="-342900" algn="just">
              <a:buAutoNum type="arabicParenR"/>
            </a:pPr>
            <a:r>
              <a:rPr lang="it-IT" sz="1600" b="1" dirty="0" smtClean="0">
                <a:solidFill>
                  <a:srgbClr val="FF0000"/>
                </a:solidFill>
              </a:rPr>
              <a:t>Probabilità che i due amino acidi X ed Y siano allineati tra loro per caso – dipende soltanto dalla frequenza con cui i due amino acidi sono osservati un dato organismo</a:t>
            </a:r>
          </a:p>
          <a:p>
            <a:pPr marL="45720" indent="0" algn="just">
              <a:buNone/>
            </a:pPr>
            <a:r>
              <a:rPr lang="it-IT" sz="1600" dirty="0" smtClean="0"/>
              <a:t>Questo rapporto viene poi sottoposto a </a:t>
            </a:r>
            <a:r>
              <a:rPr lang="it-IT" sz="1600" b="1" u="sng" dirty="0" smtClean="0"/>
              <a:t>trasformazione Log e moltiplicato per 10</a:t>
            </a:r>
            <a:r>
              <a:rPr lang="it-IT" sz="1600" dirty="0" smtClean="0"/>
              <a:t> per darci il valore contenuto nella cella corrispondente.</a:t>
            </a:r>
          </a:p>
          <a:p>
            <a:pPr marL="45720" indent="0" algn="just">
              <a:buNone/>
            </a:pPr>
            <a:r>
              <a:rPr lang="it-IT" sz="1600" dirty="0" smtClean="0"/>
              <a:t>Tanto più una sostituzione amino </a:t>
            </a:r>
            <a:r>
              <a:rPr lang="it-IT" sz="1600" dirty="0" err="1" smtClean="0"/>
              <a:t>acidica</a:t>
            </a:r>
            <a:r>
              <a:rPr lang="it-IT" sz="1600" dirty="0" smtClean="0"/>
              <a:t> è frequente, tanto più il rapporto sarà sbilanciato verso il numeratore e di conseguenza il valore nella cella sarà elevato</a:t>
            </a:r>
          </a:p>
          <a:p>
            <a:pPr marL="45720" indent="0" algn="just">
              <a:buNone/>
            </a:pPr>
            <a:r>
              <a:rPr lang="it-IT" sz="1600" dirty="0" smtClean="0"/>
              <a:t> Un esempio: una sostituzione X-&gt;Y ha un rapporto 1,6 (è osservata empiricamente 1,6 volte in più rispetto a quello che ci aspetteremo dal caso). Quale valore corrisponde a questa sostituzione in una matrice PAM?</a:t>
            </a:r>
          </a:p>
          <a:p>
            <a:pPr marL="45720" indent="0" algn="just">
              <a:buNone/>
            </a:pPr>
            <a:r>
              <a:rPr lang="it-IT" sz="1600" dirty="0" smtClean="0"/>
              <a:t>Log(1,6)*10 = 0,2*10 = 2</a:t>
            </a:r>
            <a:endParaRPr lang="it-IT" sz="1600" dirty="0"/>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a:t>
            </a:r>
            <a:r>
              <a:rPr lang="it-IT" b="1" dirty="0"/>
              <a:t>6</a:t>
            </a:r>
            <a:r>
              <a:rPr lang="it-IT" b="1" dirty="0" smtClean="0"/>
              <a:t>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DERIVATE DALLE MATRICI PAM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dirty="0" smtClean="0"/>
              <a:t>La </a:t>
            </a:r>
            <a:r>
              <a:rPr lang="it-IT" b="1" dirty="0" smtClean="0"/>
              <a:t>matrice JTT </a:t>
            </a:r>
            <a:r>
              <a:rPr lang="it-IT" dirty="0" smtClean="0"/>
              <a:t>(Jones, Taylor, Thornton) è basata su una rigenerazione della matrice PAM originaria sulla base di </a:t>
            </a:r>
            <a:r>
              <a:rPr lang="it-IT" dirty="0" err="1" smtClean="0"/>
              <a:t>dataset</a:t>
            </a:r>
            <a:r>
              <a:rPr lang="it-IT" dirty="0" smtClean="0"/>
              <a:t> si sequenza più aggiornati</a:t>
            </a:r>
          </a:p>
          <a:p>
            <a:endParaRPr lang="it-IT" dirty="0"/>
          </a:p>
          <a:p>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596" y="2046768"/>
            <a:ext cx="6419288" cy="193518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772" y="4256690"/>
            <a:ext cx="5120312" cy="2249305"/>
          </a:xfrm>
          <a:prstGeom prst="rect">
            <a:avLst/>
          </a:prstGeom>
        </p:spPr>
      </p:pic>
      <p:sp>
        <p:nvSpPr>
          <p:cNvPr id="6" name="CasellaDiTesto 5"/>
          <p:cNvSpPr txBox="1"/>
          <p:nvPr/>
        </p:nvSpPr>
        <p:spPr>
          <a:xfrm>
            <a:off x="1341120" y="2595355"/>
            <a:ext cx="3090472" cy="2554545"/>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La </a:t>
            </a:r>
            <a:r>
              <a:rPr lang="it-IT" sz="2000" b="1" dirty="0" smtClean="0"/>
              <a:t>matrice </a:t>
            </a:r>
            <a:r>
              <a:rPr lang="it-IT" sz="2000" b="1" dirty="0" err="1" smtClean="0"/>
              <a:t>Gonnet</a:t>
            </a:r>
            <a:r>
              <a:rPr lang="it-IT" sz="2000" b="1" dirty="0" smtClean="0"/>
              <a:t> </a:t>
            </a:r>
            <a:r>
              <a:rPr lang="it-IT" sz="2000" dirty="0" smtClean="0"/>
              <a:t>è basata sui medesimi presupposti teorici, anche se è generata tramite un approccio leggermente differente</a:t>
            </a:r>
            <a:endParaRPr lang="en-US" sz="2000" dirty="0"/>
          </a:p>
        </p:txBody>
      </p:sp>
      <p:sp>
        <p:nvSpPr>
          <p:cNvPr id="7" name="CasellaDiTesto 6"/>
          <p:cNvSpPr txBox="1"/>
          <p:nvPr/>
        </p:nvSpPr>
        <p:spPr>
          <a:xfrm>
            <a:off x="367862" y="5507421"/>
            <a:ext cx="5967910" cy="923330"/>
          </a:xfrm>
          <a:prstGeom prst="rect">
            <a:avLst/>
          </a:prstGeom>
          <a:noFill/>
          <a:ln>
            <a:solidFill>
              <a:srgbClr val="00B050"/>
            </a:solidFill>
          </a:ln>
        </p:spPr>
        <p:txBody>
          <a:bodyPr wrap="square" rtlCol="0">
            <a:spAutoFit/>
          </a:bodyPr>
          <a:lstStyle/>
          <a:p>
            <a:r>
              <a:rPr lang="it-IT" dirty="0" smtClean="0"/>
              <a:t>N.B. queste matrici non sono molto utilizzate per il calcolo di similarità tra sequenze, ma soprattutto trovano una applicazione nelle analisi filogenetiche</a:t>
            </a:r>
            <a:endParaRPr lang="en-US" dirty="0"/>
          </a:p>
        </p:txBody>
      </p:sp>
    </p:spTree>
    <p:extLst>
      <p:ext uri="{BB962C8B-B14F-4D97-AF65-F5344CB8AC3E}">
        <p14:creationId xmlns:p14="http://schemas.microsoft.com/office/powerpoint/2010/main" val="4222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pPr algn="just"/>
            <a:r>
              <a:rPr lang="it-IT" dirty="0" smtClean="0"/>
              <a:t>Facciamo attenzione al diverso significato dei due termini in biologia! Considerarli come sinonimi potrebbe essere un grave errore...</a:t>
            </a:r>
          </a:p>
          <a:p>
            <a:pPr algn="just"/>
            <a:endParaRPr lang="it-IT" dirty="0"/>
          </a:p>
          <a:p>
            <a:pPr marL="45720" indent="0" algn="just">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lgn="just">
              <a:buNone/>
            </a:pPr>
            <a:endParaRPr lang="it-IT" sz="2600" dirty="0"/>
          </a:p>
          <a:p>
            <a:pPr marL="45720" indent="0" algn="just">
              <a:buNone/>
            </a:pPr>
            <a:r>
              <a:rPr lang="it-IT" sz="2600" b="1" u="sng" dirty="0"/>
              <a:t>OMOLOGIA</a:t>
            </a:r>
            <a:r>
              <a:rPr lang="it-IT" sz="2600" dirty="0"/>
              <a:t>: due sequenze si dicono omologhe se condividono una stessa origine </a:t>
            </a:r>
            <a:r>
              <a:rPr lang="it-IT" sz="2600" dirty="0" smtClean="0"/>
              <a:t>filogenetica</a:t>
            </a:r>
          </a:p>
          <a:p>
            <a:pPr algn="just"/>
            <a:endParaRPr lang="it-IT" dirty="0"/>
          </a:p>
          <a:p>
            <a:pPr algn="just"/>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lnSpcReduction="10000"/>
          </a:bodyPr>
          <a:lstStyle/>
          <a:p>
            <a:pPr algn="just"/>
            <a:r>
              <a:rPr lang="it-IT" b="1" dirty="0" smtClean="0"/>
              <a:t>Blocks Substitution Matrix</a:t>
            </a:r>
            <a:endParaRPr lang="it-IT" b="1" dirty="0"/>
          </a:p>
          <a:p>
            <a:pPr algn="just"/>
            <a:r>
              <a:rPr lang="it-IT" dirty="0"/>
              <a:t>Le matrici BLOSUM sono particolarmente </a:t>
            </a:r>
            <a:r>
              <a:rPr lang="it-IT" b="1" dirty="0"/>
              <a:t>efficaci nell'allineamento di proteine evolutivamente distanti. </a:t>
            </a:r>
            <a:r>
              <a:rPr lang="it-IT" dirty="0"/>
              <a:t>Le matrici BLOSUM sono ottenute a partire da più di 2000 blocchi di </a:t>
            </a:r>
            <a:r>
              <a:rPr lang="it-IT" dirty="0" smtClean="0"/>
              <a:t>allineamento </a:t>
            </a:r>
            <a:r>
              <a:rPr lang="it-IT" b="1" u="sng" dirty="0" smtClean="0"/>
              <a:t>tra proteine evolutivamente molto distanti tra loro ma che condividono alcuni «blocchi» di sequenza conservata</a:t>
            </a:r>
            <a:r>
              <a:rPr lang="it-IT" dirty="0" smtClean="0"/>
              <a:t>, </a:t>
            </a:r>
            <a:r>
              <a:rPr lang="it-IT" dirty="0"/>
              <a:t>che consentono di stimare in modo più accurato il grado di similarità. Nelle matrici BLOSUM </a:t>
            </a:r>
            <a:r>
              <a:rPr lang="it-IT" b="1" dirty="0" smtClean="0"/>
              <a:t>viene effettuata una riduzione della ridondanza delle sequenze tra esse molto simili</a:t>
            </a:r>
            <a:r>
              <a:rPr lang="it-IT" dirty="0" smtClean="0"/>
              <a:t>, </a:t>
            </a:r>
            <a:r>
              <a:rPr lang="it-IT" dirty="0"/>
              <a:t>in modo da ridurre il peso delle coppie di residui che appartengono a proteine </a:t>
            </a:r>
            <a:r>
              <a:rPr lang="it-IT" dirty="0" smtClean="0"/>
              <a:t>strettamente </a:t>
            </a:r>
            <a:r>
              <a:rPr lang="it-IT" dirty="0"/>
              <a:t>correlate. </a:t>
            </a:r>
          </a:p>
          <a:p>
            <a:pPr algn="just"/>
            <a:r>
              <a:rPr lang="it-IT" dirty="0"/>
              <a:t>Nella matrice BLOSUM 62 (la più utilizzata) sono raggruppate le sequenze con similarità &gt; 62</a:t>
            </a:r>
            <a:r>
              <a:rPr lang="it-IT" dirty="0" smtClean="0"/>
              <a:t>%.</a:t>
            </a:r>
          </a:p>
          <a:p>
            <a:pPr algn="just"/>
            <a:r>
              <a:rPr lang="it-IT" dirty="0"/>
              <a:t>Sono basate sulla banca dati </a:t>
            </a:r>
            <a:r>
              <a:rPr lang="it-IT" b="1" u="sng" dirty="0"/>
              <a:t>BLOCKS</a:t>
            </a:r>
            <a:r>
              <a:rPr lang="it-IT" dirty="0"/>
              <a:t>, la quale contiene una collezione di allineamenti multipli di segmenti proteici (senza gap</a:t>
            </a:r>
            <a:r>
              <a:rPr lang="it-IT" dirty="0" smtClean="0"/>
              <a:t>) derivati da </a:t>
            </a:r>
            <a:r>
              <a:rPr lang="it-IT" dirty="0" err="1" smtClean="0"/>
              <a:t>Prosite</a:t>
            </a:r>
            <a:r>
              <a:rPr lang="it-IT" dirty="0" smtClean="0"/>
              <a:t> (un’altra risorsa di cui parleremo più avanti)</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pPr algn="just"/>
            <a:endParaRPr lang="it-IT" dirty="0"/>
          </a:p>
          <a:p>
            <a:pPr algn="just"/>
            <a:r>
              <a:rPr lang="it-IT" dirty="0"/>
              <a:t>I blocchi sono derivati da </a:t>
            </a:r>
            <a:r>
              <a:rPr lang="it-IT" b="1" dirty="0"/>
              <a:t>osservazione diretta</a:t>
            </a:r>
            <a:r>
              <a:rPr lang="it-IT" dirty="0"/>
              <a:t>, cioè non viene fatta nessun tipo di assunzione di omologia. </a:t>
            </a:r>
          </a:p>
          <a:p>
            <a:pPr algn="just"/>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pPr algn="just"/>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pPr algn="just"/>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smtClean="0"/>
              <a:t>comprendono: 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pPr algn="just"/>
            <a:r>
              <a:rPr lang="it-IT" dirty="0"/>
              <a:t>Spesso queste matrici sono riportate anche nella loro parte speculare per </a:t>
            </a:r>
            <a:r>
              <a:rPr lang="it-IT" dirty="0" smtClean="0"/>
              <a:t>un totale </a:t>
            </a:r>
            <a:r>
              <a:rPr lang="it-IT" dirty="0"/>
              <a:t>di altri 190 valori, uguali ai </a:t>
            </a:r>
            <a:r>
              <a:rPr lang="it-IT" dirty="0" smtClean="0"/>
              <a:t>primi (come nell’esempio)</a:t>
            </a:r>
            <a:endParaRPr lang="it-IT" dirty="0"/>
          </a:p>
          <a:p>
            <a:pPr algn="just"/>
            <a:r>
              <a:rPr lang="it-IT" dirty="0"/>
              <a:t>Il tutto si può facilmente rappresentare con una </a:t>
            </a:r>
            <a:r>
              <a:rPr lang="it-IT" b="1" dirty="0"/>
              <a:t>matrice di 20x20, 400 valori</a:t>
            </a:r>
            <a:r>
              <a:rPr lang="it-IT" dirty="0" smtClean="0"/>
              <a:t>.</a:t>
            </a:r>
            <a:endParaRPr lang="it-IT" dirty="0"/>
          </a:p>
        </p:txBody>
      </p:sp>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smtClean="0"/>
              <a:t>Matrice PAM250</a:t>
            </a:r>
            <a:endParaRPr lang="en-US" dirty="0"/>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pPr algn="just"/>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origine evolutiva</a:t>
            </a:r>
            <a:r>
              <a:rPr lang="it-IT" dirty="0" smtClean="0"/>
              <a:t> (esistono </a:t>
            </a:r>
            <a:r>
              <a:rPr lang="it-IT" dirty="0"/>
              <a:t>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GAP (anche </a:t>
            </a:r>
            <a:r>
              <a:rPr lang="it-IT" dirty="0"/>
              <a:t>in questo caso esistono differenti matrici BLOSUM adatte per allineamenti tra sequenze con differenti distanze </a:t>
            </a:r>
            <a:r>
              <a:rPr lang="it-IT" dirty="0" smtClean="0"/>
              <a:t>filogenetiche) </a:t>
            </a:r>
            <a:endParaRPr lang="it-IT" dirty="0"/>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pPr algn="just"/>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pPr algn="just"/>
            <a:r>
              <a:rPr lang="it-IT" dirty="0"/>
              <a:t>BLOSUM80 </a:t>
            </a:r>
            <a:r>
              <a:rPr lang="it-IT" dirty="0" smtClean="0"/>
              <a:t>-&gt; </a:t>
            </a:r>
            <a:r>
              <a:rPr lang="it-IT" dirty="0"/>
              <a:t>BLOSUM62 </a:t>
            </a:r>
            <a:r>
              <a:rPr lang="it-IT" dirty="0" smtClean="0"/>
              <a:t>-&gt; </a:t>
            </a:r>
            <a:r>
              <a:rPr lang="it-IT" dirty="0"/>
              <a:t>BLOSUM45: aumento distanza evolutiva. </a:t>
            </a:r>
          </a:p>
          <a:p>
            <a:pPr algn="just"/>
            <a:r>
              <a:rPr lang="it-IT" dirty="0"/>
              <a:t>Perché le BLOSUM “vanno” all’opposto? </a:t>
            </a:r>
          </a:p>
          <a:p>
            <a:pPr algn="just"/>
            <a:r>
              <a:rPr lang="it-IT" dirty="0"/>
              <a:t>Nella costruzione delle matrici BLOSUM sono considerate le </a:t>
            </a:r>
            <a:r>
              <a:rPr lang="it-IT" dirty="0" smtClean="0"/>
              <a:t>sequenze 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smtClean="0"/>
              <a:t>Ma quanto «bene» può funzionare un allineamento basato su una matrice di sostituzione?</a:t>
            </a:r>
          </a:p>
          <a:p>
            <a:pPr algn="just"/>
            <a:r>
              <a:rPr lang="it-IT" dirty="0" smtClean="0"/>
              <a:t>Quando due sequenze hanno una similarità &gt; 30% l’accuratezza dell’allineamento è solitamente molto elevata</a:t>
            </a:r>
          </a:p>
          <a:p>
            <a:pPr algn="just"/>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Abbiamo detto che le matrici di sostituzione sono simmetriche… ma allora perché nel caso riportato qui sotto non si nota questa simmetricità?</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1" y="2364828"/>
            <a:ext cx="6910717" cy="3259436"/>
          </a:xfrm>
          <a:prstGeom prst="rect">
            <a:avLst/>
          </a:prstGeom>
        </p:spPr>
      </p:pic>
      <p:sp>
        <p:nvSpPr>
          <p:cNvPr id="5" name="CasellaDiTesto 4"/>
          <p:cNvSpPr txBox="1"/>
          <p:nvPr/>
        </p:nvSpPr>
        <p:spPr>
          <a:xfrm>
            <a:off x="1975944" y="5850640"/>
            <a:ext cx="2904962" cy="369332"/>
          </a:xfrm>
          <a:prstGeom prst="rect">
            <a:avLst/>
          </a:prstGeom>
          <a:noFill/>
        </p:spPr>
        <p:txBody>
          <a:bodyPr wrap="none" rtlCol="0">
            <a:spAutoFit/>
          </a:bodyPr>
          <a:lstStyle/>
          <a:p>
            <a:r>
              <a:rPr lang="it-IT" dirty="0" smtClean="0"/>
              <a:t>PAM250 </a:t>
            </a:r>
            <a:r>
              <a:rPr lang="it-IT" dirty="0" err="1" smtClean="0"/>
              <a:t>mutation</a:t>
            </a:r>
            <a:r>
              <a:rPr lang="it-IT" dirty="0" smtClean="0"/>
              <a:t> </a:t>
            </a:r>
            <a:r>
              <a:rPr lang="it-IT" dirty="0" err="1" smtClean="0"/>
              <a:t>matrix</a:t>
            </a:r>
            <a:endParaRPr lang="en-US" dirty="0"/>
          </a:p>
        </p:txBody>
      </p:sp>
      <p:sp>
        <p:nvSpPr>
          <p:cNvPr id="6" name="CasellaDiTesto 5"/>
          <p:cNvSpPr txBox="1"/>
          <p:nvPr/>
        </p:nvSpPr>
        <p:spPr>
          <a:xfrm>
            <a:off x="7406698" y="2364828"/>
            <a:ext cx="4427949" cy="3693319"/>
          </a:xfrm>
          <a:prstGeom prst="rect">
            <a:avLst/>
          </a:prstGeom>
          <a:noFill/>
        </p:spPr>
        <p:txBody>
          <a:bodyPr wrap="square" rtlCol="0">
            <a:spAutoFit/>
          </a:bodyPr>
          <a:lstStyle/>
          <a:p>
            <a:pPr algn="just"/>
            <a:r>
              <a:rPr lang="it-IT" dirty="0" smtClean="0"/>
              <a:t>Quella riportata a fianco non è una matrice di sostituzione (che potremmo anche definire «</a:t>
            </a:r>
            <a:r>
              <a:rPr lang="it-IT" b="1" dirty="0" err="1" smtClean="0"/>
              <a:t>scoring</a:t>
            </a:r>
            <a:r>
              <a:rPr lang="it-IT" b="1" dirty="0" smtClean="0"/>
              <a:t> </a:t>
            </a:r>
            <a:r>
              <a:rPr lang="it-IT" b="1" dirty="0" err="1" smtClean="0"/>
              <a:t>matrix</a:t>
            </a:r>
            <a:r>
              <a:rPr lang="it-IT" dirty="0" smtClean="0"/>
              <a:t>», ma piuttosto si tratta di una «</a:t>
            </a:r>
            <a:r>
              <a:rPr lang="it-IT" b="1" dirty="0" err="1" smtClean="0"/>
              <a:t>mutation</a:t>
            </a:r>
            <a:r>
              <a:rPr lang="it-IT" b="1" dirty="0" smtClean="0"/>
              <a:t> </a:t>
            </a:r>
            <a:r>
              <a:rPr lang="it-IT" b="1" dirty="0" err="1" smtClean="0"/>
              <a:t>matrix</a:t>
            </a:r>
            <a:r>
              <a:rPr lang="it-IT" dirty="0" smtClean="0"/>
              <a:t>», che per semplicità possiamo indicare come uno </a:t>
            </a:r>
            <a:r>
              <a:rPr lang="it-IT" dirty="0" err="1" smtClean="0"/>
              <a:t>step</a:t>
            </a:r>
            <a:r>
              <a:rPr lang="it-IT" dirty="0" smtClean="0"/>
              <a:t> intermedio che porta alla generazione della </a:t>
            </a:r>
            <a:r>
              <a:rPr lang="it-IT" dirty="0" err="1" smtClean="0"/>
              <a:t>scoring</a:t>
            </a:r>
            <a:r>
              <a:rPr lang="it-IT" dirty="0" smtClean="0"/>
              <a:t> </a:t>
            </a:r>
            <a:r>
              <a:rPr lang="it-IT" dirty="0" err="1" smtClean="0"/>
              <a:t>matrix</a:t>
            </a:r>
            <a:r>
              <a:rPr lang="it-IT" dirty="0" smtClean="0"/>
              <a:t> simmetrica vera e propria</a:t>
            </a:r>
          </a:p>
          <a:p>
            <a:pPr algn="just"/>
            <a:endParaRPr lang="it-IT" dirty="0"/>
          </a:p>
          <a:p>
            <a:pPr algn="just"/>
            <a:r>
              <a:rPr lang="it-IT" dirty="0" smtClean="0"/>
              <a:t>Notate la asimmetria della </a:t>
            </a:r>
            <a:r>
              <a:rPr lang="it-IT" dirty="0" err="1" smtClean="0"/>
              <a:t>mutation</a:t>
            </a:r>
            <a:r>
              <a:rPr lang="it-IT" dirty="0" smtClean="0"/>
              <a:t> </a:t>
            </a:r>
            <a:r>
              <a:rPr lang="it-IT" dirty="0" err="1" smtClean="0"/>
              <a:t>matrix</a:t>
            </a:r>
            <a:r>
              <a:rPr lang="it-IT" dirty="0" smtClean="0"/>
              <a:t>… ad esempio i punteggi R-&gt;A ed A-&gt;R sono diversi!</a:t>
            </a:r>
            <a:endParaRPr lang="en-US" dirty="0"/>
          </a:p>
        </p:txBody>
      </p:sp>
    </p:spTree>
    <p:extLst>
      <p:ext uri="{BB962C8B-B14F-4D97-AF65-F5344CB8AC3E}">
        <p14:creationId xmlns:p14="http://schemas.microsoft.com/office/powerpoint/2010/main" val="25373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cosa è una </a:t>
            </a:r>
            <a:r>
              <a:rPr lang="it-IT" dirty="0" err="1" smtClean="0"/>
              <a:t>mutation</a:t>
            </a:r>
            <a:r>
              <a:rPr lang="it-IT" dirty="0" smtClean="0"/>
              <a:t> </a:t>
            </a:r>
            <a:r>
              <a:rPr lang="it-IT" dirty="0" err="1" smtClean="0"/>
              <a:t>matrix</a:t>
            </a:r>
            <a:r>
              <a:rPr lang="it-IT" dirty="0" smtClean="0"/>
              <a:t> e da che cosa dipendono questi valori?</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Partiamo dal presupposto che ogni amino acido ha una probabilità differente di poter mutare. Alcuni, come la cisteina o il triptofano, tendono a mutare molto poco a causa delle loro importanti ed uniche proprietà, mentre altri sono maggiormente «intercambiabili»</a:t>
            </a:r>
          </a:p>
          <a:p>
            <a:pPr algn="just"/>
            <a:endParaRPr lang="it-IT" dirty="0"/>
          </a:p>
          <a:p>
            <a:pPr algn="just"/>
            <a:r>
              <a:rPr lang="it-IT" dirty="0" smtClean="0"/>
              <a:t>Quelli che vedete riportati a fianco sono gli indici di </a:t>
            </a:r>
            <a:r>
              <a:rPr lang="it-IT" dirty="0" err="1" smtClean="0"/>
              <a:t>mutablità</a:t>
            </a:r>
            <a:r>
              <a:rPr lang="it-IT" dirty="0" smtClean="0"/>
              <a:t> stimati dalla </a:t>
            </a:r>
            <a:r>
              <a:rPr lang="it-IT" dirty="0" err="1" smtClean="0"/>
              <a:t>Dayhoff</a:t>
            </a:r>
            <a:r>
              <a:rPr lang="it-IT" dirty="0" smtClean="0"/>
              <a:t>, basati sul valore arbitrario «100» assegnato alla alanina</a:t>
            </a:r>
          </a:p>
          <a:p>
            <a:pPr algn="just"/>
            <a:endParaRPr lang="it-IT" dirty="0"/>
          </a:p>
          <a:p>
            <a:pPr algn="just"/>
            <a:r>
              <a:rPr lang="it-IT" dirty="0" smtClean="0"/>
              <a:t>Immaginiamo ora due sequenze con allineamento </a:t>
            </a:r>
            <a:r>
              <a:rPr lang="it-IT" dirty="0" err="1" smtClean="0"/>
              <a:t>Asn-Trp</a:t>
            </a:r>
            <a:r>
              <a:rPr lang="it-IT" dirty="0" smtClean="0"/>
              <a:t> in una determinata posizione (i due aa con indici di mutabilità più lontani)… </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37539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Sappiamo che l’allineamento dei due aa è dovuto al fatto che si trovino in posizione omologa nelle sequenze </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Evolutivamente sarà più probabile che </a:t>
            </a:r>
            <a:r>
              <a:rPr lang="it-IT" dirty="0" err="1" smtClean="0"/>
              <a:t>Trp</a:t>
            </a:r>
            <a:r>
              <a:rPr lang="it-IT" dirty="0" smtClean="0"/>
              <a:t> sia derivato da </a:t>
            </a:r>
            <a:r>
              <a:rPr lang="it-IT" dirty="0" err="1" smtClean="0"/>
              <a:t>Asn</a:t>
            </a:r>
            <a:r>
              <a:rPr lang="it-IT" dirty="0" smtClean="0"/>
              <a:t> o viceversa?</a:t>
            </a:r>
          </a:p>
          <a:p>
            <a:pPr algn="just"/>
            <a:endParaRPr lang="it-IT" dirty="0"/>
          </a:p>
          <a:p>
            <a:pPr algn="just"/>
            <a:r>
              <a:rPr lang="it-IT" u="sng" dirty="0" smtClean="0"/>
              <a:t>E’ evidente che la probabilità di mutazione </a:t>
            </a:r>
            <a:r>
              <a:rPr lang="it-IT" u="sng" dirty="0" err="1" smtClean="0"/>
              <a:t>Asn</a:t>
            </a:r>
            <a:r>
              <a:rPr lang="it-IT" u="sng" dirty="0" smtClean="0"/>
              <a:t>-&gt;</a:t>
            </a:r>
            <a:r>
              <a:rPr lang="it-IT" u="sng" dirty="0" err="1" smtClean="0"/>
              <a:t>Trp</a:t>
            </a:r>
            <a:r>
              <a:rPr lang="it-IT" u="sng" dirty="0" smtClean="0"/>
              <a:t> sarà molto più alta che quella di mutazione </a:t>
            </a:r>
            <a:r>
              <a:rPr lang="it-IT" u="sng" dirty="0" err="1" smtClean="0"/>
              <a:t>Trp</a:t>
            </a:r>
            <a:r>
              <a:rPr lang="it-IT" u="sng" dirty="0" smtClean="0"/>
              <a:t>-&gt;</a:t>
            </a:r>
            <a:r>
              <a:rPr lang="it-IT" u="sng" dirty="0" err="1" smtClean="0"/>
              <a:t>Asn</a:t>
            </a:r>
            <a:r>
              <a:rPr lang="it-IT" u="sng" dirty="0" smtClean="0"/>
              <a:t>!</a:t>
            </a:r>
          </a:p>
          <a:p>
            <a:pPr algn="just"/>
            <a:endParaRPr lang="it-IT" dirty="0"/>
          </a:p>
          <a:p>
            <a:pPr algn="just"/>
            <a:r>
              <a:rPr lang="it-IT" dirty="0" smtClean="0"/>
              <a:t>Questo deriva dal fatto che in natura (ed anche nel </a:t>
            </a:r>
            <a:r>
              <a:rPr lang="it-IT" dirty="0" err="1" smtClean="0"/>
              <a:t>dataset</a:t>
            </a:r>
            <a:r>
              <a:rPr lang="it-IT" dirty="0" smtClean="0"/>
              <a:t> della </a:t>
            </a:r>
            <a:r>
              <a:rPr lang="it-IT" dirty="0" err="1" smtClean="0"/>
              <a:t>Dayhoff</a:t>
            </a:r>
            <a:r>
              <a:rPr lang="it-IT" dirty="0" smtClean="0"/>
              <a:t>) è molto più frequente osservare mutazioni di </a:t>
            </a:r>
            <a:r>
              <a:rPr lang="it-IT" dirty="0" err="1" smtClean="0"/>
              <a:t>Asn</a:t>
            </a:r>
            <a:r>
              <a:rPr lang="it-IT" dirty="0" smtClean="0"/>
              <a:t> in </a:t>
            </a:r>
            <a:r>
              <a:rPr lang="it-IT" dirty="0" err="1" smtClean="0"/>
              <a:t>Trp</a:t>
            </a:r>
            <a:r>
              <a:rPr lang="it-IT" dirty="0" smtClean="0"/>
              <a:t> che viceversa</a:t>
            </a:r>
          </a:p>
          <a:p>
            <a:pPr algn="just"/>
            <a:endParaRPr lang="it-IT" dirty="0"/>
          </a:p>
          <a:p>
            <a:pPr algn="just"/>
            <a:r>
              <a:rPr lang="it-IT" dirty="0" smtClean="0"/>
              <a:t>Tuttavia, in un allineamento tra le due sequenze, senza informazioni filogenetiche, non posso avere dati sulla </a:t>
            </a:r>
            <a:r>
              <a:rPr lang="it-IT" b="1" dirty="0" smtClean="0"/>
              <a:t>direzionalità</a:t>
            </a:r>
            <a:r>
              <a:rPr lang="it-IT" dirty="0" smtClean="0"/>
              <a:t> di una mutazione</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23713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gli amino acidi sono anche presenti con una frequenza diversa nelle proteine, alcuni sono più abbondanti, altri molto meno</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Quindi la probabilità di osservare un determinato evento mutazionale dipende sia dall’indice di mutabilità di un amino acido che dalla sua frequenza effettiva</a:t>
            </a:r>
          </a:p>
          <a:p>
            <a:pPr algn="just"/>
            <a:endParaRPr lang="it-IT" dirty="0"/>
          </a:p>
          <a:p>
            <a:pPr algn="just"/>
            <a:r>
              <a:rPr lang="it-IT" dirty="0" smtClean="0"/>
              <a:t>Si può quindi arrivare a definire una </a:t>
            </a:r>
            <a:r>
              <a:rPr lang="it-IT" b="1" dirty="0" smtClean="0"/>
              <a:t>probabilità mutazionale </a:t>
            </a:r>
            <a:r>
              <a:rPr lang="it-IT" dirty="0" smtClean="0"/>
              <a:t>per ciascun cambiamento amino </a:t>
            </a:r>
            <a:r>
              <a:rPr lang="it-IT" dirty="0" err="1" smtClean="0"/>
              <a:t>acidico</a:t>
            </a:r>
            <a:r>
              <a:rPr lang="it-IT" dirty="0" smtClean="0"/>
              <a:t> direzionale, che con opportune trasformazioni si tramuta nel valore contenuto nella </a:t>
            </a:r>
            <a:r>
              <a:rPr lang="it-IT" b="1" dirty="0" err="1" smtClean="0"/>
              <a:t>mutation</a:t>
            </a:r>
            <a:r>
              <a:rPr lang="it-IT" b="1" dirty="0" smtClean="0"/>
              <a:t> </a:t>
            </a:r>
            <a:r>
              <a:rPr lang="it-IT" b="1" dirty="0" err="1" smtClean="0"/>
              <a:t>matrix</a:t>
            </a:r>
            <a:r>
              <a:rPr lang="it-IT" b="1" dirty="0" smtClean="0"/>
              <a:t> </a:t>
            </a:r>
            <a:r>
              <a:rPr lang="it-IT" dirty="0" smtClean="0"/>
              <a:t>che abbiamo visto prima</a:t>
            </a:r>
          </a:p>
          <a:p>
            <a:pPr algn="just"/>
            <a:endParaRPr lang="it-IT" dirty="0"/>
          </a:p>
          <a:p>
            <a:pPr algn="just"/>
            <a:r>
              <a:rPr lang="it-IT" dirty="0" smtClean="0"/>
              <a:t>Per definizione, questa matrice non è simmetrica ed è una matrice 20x20, NON rappresentabile come una semi-matrice triangolare (cosa invece possibile per le matrici di sostituzione/</a:t>
            </a:r>
            <a:r>
              <a:rPr lang="it-IT" dirty="0" err="1" smtClean="0"/>
              <a:t>scoring</a:t>
            </a:r>
            <a:r>
              <a:rPr lang="it-IT" dirty="0" smtClean="0"/>
              <a:t> </a:t>
            </a:r>
            <a:r>
              <a:rPr lang="it-IT" dirty="0" err="1" smtClean="0"/>
              <a:t>matrix</a:t>
            </a:r>
            <a:r>
              <a:rPr lang="it-IT" dirty="0" smtClean="0"/>
              <a:t> vere e proprie)</a:t>
            </a:r>
            <a:endParaRPr lang="en-US" dirty="0"/>
          </a:p>
        </p:txBody>
      </p:sp>
      <p:pic>
        <p:nvPicPr>
          <p:cNvPr id="4" name="Immagine 3"/>
          <p:cNvPicPr>
            <a:picLocks noChangeAspect="1"/>
          </p:cNvPicPr>
          <p:nvPr/>
        </p:nvPicPr>
        <p:blipFill>
          <a:blip r:embed="rId2"/>
          <a:stretch>
            <a:fillRect/>
          </a:stretch>
        </p:blipFill>
        <p:spPr>
          <a:xfrm>
            <a:off x="703980" y="2490952"/>
            <a:ext cx="3752759" cy="3567195"/>
          </a:xfrm>
          <a:prstGeom prst="rect">
            <a:avLst/>
          </a:prstGeom>
        </p:spPr>
      </p:pic>
    </p:spTree>
    <p:extLst>
      <p:ext uri="{BB962C8B-B14F-4D97-AF65-F5344CB8AC3E}">
        <p14:creationId xmlns:p14="http://schemas.microsoft.com/office/powerpoint/2010/main" val="14305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923330"/>
          </a:xfrm>
          <a:prstGeom prst="rect">
            <a:avLst/>
          </a:prstGeom>
          <a:noFill/>
        </p:spPr>
        <p:txBody>
          <a:bodyPr wrap="square" rtlCol="0">
            <a:spAutoFit/>
          </a:bodyPr>
          <a:lstStyle/>
          <a:p>
            <a:pPr algn="just"/>
            <a:r>
              <a:rPr lang="it-IT" dirty="0" smtClean="0"/>
              <a:t>Questa è una matrice mutazionale PAM250 ed indica le probabilità (moltiplicate per 100) che dopo 250 PAM un residuo amino </a:t>
            </a:r>
            <a:r>
              <a:rPr lang="it-IT" dirty="0" err="1" smtClean="0"/>
              <a:t>acidico</a:t>
            </a:r>
            <a:r>
              <a:rPr lang="it-IT" dirty="0" smtClean="0"/>
              <a:t> muti in un altro</a:t>
            </a:r>
          </a:p>
          <a:p>
            <a:pPr algn="just"/>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7" y="2238089"/>
            <a:ext cx="6910717" cy="3259436"/>
          </a:xfrm>
          <a:prstGeom prst="rect">
            <a:avLst/>
          </a:prstGeom>
        </p:spPr>
      </p:pic>
      <p:sp>
        <p:nvSpPr>
          <p:cNvPr id="8" name="CasellaDiTesto 7"/>
          <p:cNvSpPr txBox="1"/>
          <p:nvPr/>
        </p:nvSpPr>
        <p:spPr>
          <a:xfrm>
            <a:off x="8057674" y="2358204"/>
            <a:ext cx="3657600" cy="3139321"/>
          </a:xfrm>
          <a:prstGeom prst="rect">
            <a:avLst/>
          </a:prstGeom>
          <a:noFill/>
        </p:spPr>
        <p:txBody>
          <a:bodyPr wrap="square" rtlCol="0">
            <a:spAutoFit/>
          </a:bodyPr>
          <a:lstStyle/>
          <a:p>
            <a:r>
              <a:rPr lang="it-IT" dirty="0" smtClean="0"/>
              <a:t>Esempio</a:t>
            </a:r>
          </a:p>
          <a:p>
            <a:endParaRPr lang="it-IT" dirty="0"/>
          </a:p>
          <a:p>
            <a:r>
              <a:rPr lang="it-IT" dirty="0" smtClean="0"/>
              <a:t>A-&gt;A (no </a:t>
            </a:r>
            <a:r>
              <a:rPr lang="it-IT" dirty="0" err="1" smtClean="0"/>
              <a:t>change</a:t>
            </a:r>
            <a:r>
              <a:rPr lang="it-IT" dirty="0" smtClean="0"/>
              <a:t>) 13%</a:t>
            </a:r>
          </a:p>
          <a:p>
            <a:r>
              <a:rPr lang="it-IT" dirty="0" smtClean="0"/>
              <a:t>A-&gt;R 3%</a:t>
            </a:r>
          </a:p>
          <a:p>
            <a:r>
              <a:rPr lang="it-IT" dirty="0" smtClean="0"/>
              <a:t>A-&gt;N 4%</a:t>
            </a:r>
          </a:p>
          <a:p>
            <a:r>
              <a:rPr lang="it-IT" dirty="0" smtClean="0"/>
              <a:t>A-&gt;D 5%</a:t>
            </a:r>
          </a:p>
          <a:p>
            <a:r>
              <a:rPr lang="it-IT" dirty="0" smtClean="0"/>
              <a:t>Ecc.</a:t>
            </a:r>
          </a:p>
          <a:p>
            <a:endParaRPr lang="it-IT" dirty="0"/>
          </a:p>
          <a:p>
            <a:r>
              <a:rPr lang="it-IT" dirty="0" smtClean="0"/>
              <a:t>Notate che la sommatoria di queste probabilità (su ogni colonna ed ogni riga) da 100</a:t>
            </a:r>
            <a:endParaRPr lang="en-US" dirty="0"/>
          </a:p>
        </p:txBody>
      </p:sp>
    </p:spTree>
    <p:extLst>
      <p:ext uri="{BB962C8B-B14F-4D97-AF65-F5344CB8AC3E}">
        <p14:creationId xmlns:p14="http://schemas.microsoft.com/office/powerpoint/2010/main" val="990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QUALCHE PRECISAZIONE</a:t>
            </a:r>
            <a:endParaRPr lang="it-IT" sz="2800" dirty="0"/>
          </a:p>
        </p:txBody>
      </p:sp>
      <p:sp>
        <p:nvSpPr>
          <p:cNvPr id="6" name="CasellaDiTesto 5"/>
          <p:cNvSpPr txBox="1"/>
          <p:nvPr/>
        </p:nvSpPr>
        <p:spPr>
          <a:xfrm>
            <a:off x="752983" y="1314759"/>
            <a:ext cx="10962291" cy="1200329"/>
          </a:xfrm>
          <a:prstGeom prst="rect">
            <a:avLst/>
          </a:prstGeom>
          <a:noFill/>
        </p:spPr>
        <p:txBody>
          <a:bodyPr wrap="square" rtlCol="0">
            <a:spAutoFit/>
          </a:bodyPr>
          <a:lstStyle/>
          <a:p>
            <a:pPr algn="just"/>
            <a:r>
              <a:rPr lang="it-IT" dirty="0" smtClean="0"/>
              <a:t>Dalla </a:t>
            </a:r>
            <a:r>
              <a:rPr lang="it-IT" dirty="0" err="1" smtClean="0"/>
              <a:t>mutation</a:t>
            </a:r>
            <a:r>
              <a:rPr lang="it-IT" dirty="0" smtClean="0"/>
              <a:t> </a:t>
            </a:r>
            <a:r>
              <a:rPr lang="it-IT" dirty="0" err="1" smtClean="0"/>
              <a:t>matrix</a:t>
            </a:r>
            <a:r>
              <a:rPr lang="it-IT" dirty="0" smtClean="0"/>
              <a:t> alla score </a:t>
            </a:r>
            <a:r>
              <a:rPr lang="it-IT" dirty="0" err="1" smtClean="0"/>
              <a:t>matrix</a:t>
            </a:r>
            <a:r>
              <a:rPr lang="it-IT" dirty="0" smtClean="0"/>
              <a:t>: come abbiamo detto, quando vediamo due sequenze allineate, NON POSSIAMO sapere quale è la direzionalità della mutazione e pertanto dobbiamo combinare le due probabilità di mutazione A-&gt;B e B-&gt;A</a:t>
            </a:r>
          </a:p>
          <a:p>
            <a:pPr algn="just"/>
            <a:endParaRPr lang="it-IT" dirty="0"/>
          </a:p>
        </p:txBody>
      </p:sp>
      <p:sp>
        <p:nvSpPr>
          <p:cNvPr id="8" name="CasellaDiTesto 7"/>
          <p:cNvSpPr txBox="1"/>
          <p:nvPr/>
        </p:nvSpPr>
        <p:spPr>
          <a:xfrm>
            <a:off x="7241712" y="2371830"/>
            <a:ext cx="4550895" cy="4247317"/>
          </a:xfrm>
          <a:prstGeom prst="rect">
            <a:avLst/>
          </a:prstGeom>
          <a:noFill/>
        </p:spPr>
        <p:txBody>
          <a:bodyPr wrap="square" rtlCol="0">
            <a:spAutoFit/>
          </a:bodyPr>
          <a:lstStyle/>
          <a:p>
            <a:pPr algn="just"/>
            <a:r>
              <a:rPr lang="it-IT" dirty="0" smtClean="0"/>
              <a:t>Vi risparmio le trasformazioni matematiche (non sarei nemmeno in grado di spiegarle), ma il concetto è quello riportato qualche slide indietro:</a:t>
            </a:r>
          </a:p>
          <a:p>
            <a:pPr algn="just"/>
            <a:endParaRPr lang="it-IT" dirty="0"/>
          </a:p>
          <a:p>
            <a:pPr algn="just"/>
            <a:r>
              <a:rPr lang="it-IT" dirty="0" smtClean="0"/>
              <a:t>Bisogna considerare la probabilità di osservare un allineamento per un vero evento mutazionale e quella di osservarlo per caso, dividere tra loro le due probabilità e farne il logaritmo </a:t>
            </a:r>
          </a:p>
          <a:p>
            <a:pPr algn="just"/>
            <a:endParaRPr lang="it-IT" dirty="0"/>
          </a:p>
          <a:p>
            <a:pPr algn="just"/>
            <a:r>
              <a:rPr lang="it-IT" dirty="0" smtClean="0"/>
              <a:t>Per questo motivo si parla anche di </a:t>
            </a:r>
            <a:r>
              <a:rPr lang="it-IT" b="1" dirty="0" smtClean="0"/>
              <a:t>log-</a:t>
            </a:r>
            <a:r>
              <a:rPr lang="it-IT" b="1" dirty="0" err="1" smtClean="0"/>
              <a:t>odd</a:t>
            </a:r>
            <a:r>
              <a:rPr lang="it-IT" b="1" dirty="0" smtClean="0"/>
              <a:t> score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3" y="2358204"/>
            <a:ext cx="6282368" cy="3538345"/>
          </a:xfrm>
          <a:prstGeom prst="rect">
            <a:avLst/>
          </a:prstGeom>
        </p:spPr>
      </p:pic>
    </p:spTree>
    <p:extLst>
      <p:ext uri="{BB962C8B-B14F-4D97-AF65-F5344CB8AC3E}">
        <p14:creationId xmlns:p14="http://schemas.microsoft.com/office/powerpoint/2010/main" val="7259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pPr algn="just"/>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pPr algn="just"/>
            <a:r>
              <a:rPr lang="it-IT" dirty="0"/>
              <a:t>Quindi abbiamo bisogno di un sistema che sia anche in grado di trovare automaticamente gli allineamenti migliori. </a:t>
            </a:r>
          </a:p>
          <a:p>
            <a:pPr algn="just"/>
            <a:r>
              <a:rPr lang="it-IT" dirty="0"/>
              <a:t>In questo corso non entreremo nei dettagli di questo problema, ma affronteremo comunque alcuni punti generali. </a:t>
            </a:r>
          </a:p>
          <a:p>
            <a:pPr algn="just"/>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pPr algn="just"/>
            <a:r>
              <a:rPr lang="it-IT" dirty="0" smtClean="0"/>
              <a:t>E’ più semplice introdurre questi concetti rapportandoci alle specie, che sono sicuramente più familiari anche a studenti che non provengono da un ambito molecolare</a:t>
            </a:r>
          </a:p>
          <a:p>
            <a:pPr algn="just"/>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antenato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similarità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5473</Words>
  <Application>Microsoft Office PowerPoint</Application>
  <PresentationFormat>Widescreen</PresentationFormat>
  <Paragraphs>396</Paragraphs>
  <Slides>64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Century Gothic</vt:lpstr>
      <vt:lpstr>Courier New</vt:lpstr>
      <vt:lpstr>Wingdings</vt:lpstr>
      <vt:lpstr>Sheer Green 16x9</vt:lpstr>
      <vt:lpstr>LEZIONE 5 Omologia e similarità – allineamento tra coppie di sequenze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ALTRI CASI PARTICOLARI</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«visualizzare un allineamento: le matrici a punti</vt:lpstr>
      <vt:lpstr>Presentazione standard di PowerPoint</vt:lpstr>
      <vt:lpstr>MATRICI A PUNTI</vt:lpstr>
      <vt:lpstr>MATRICI A PUNTI</vt:lpstr>
      <vt:lpstr>MATRICI A PUNTI – casi particolari</vt:lpstr>
      <vt:lpstr>CALCOLO DELLA SIMILARITA’ TRA SEQUENZE</vt:lpstr>
      <vt:lpstr>CALCOLO DELLA SIMILARITA’ TRA SEQUENZE</vt:lpstr>
      <vt:lpstr>CALCOLO DELLA SIMILARITA’ TRA SEQUENZE</vt:lpstr>
      <vt:lpstr>«ALFABETI» PER ALLINEAMENTI DI PEPTIDI</vt:lpstr>
      <vt:lpstr>CALCOLO DELLA SIMILARITA’ TRA SEQUENZE</vt:lpstr>
      <vt:lpstr>UN ESEMPIO BASATO SULL’ALFABETO IDROFOBICO</vt:lpstr>
      <vt:lpstr>UN ESEMPIO BASATO SULL’ALFABETO CHIMICO-FUNZIONALE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DERIVATE DALLE MATRICI PAM</vt:lpstr>
      <vt:lpstr>MATRICI BLOSUM</vt:lpstr>
      <vt:lpstr>MATRICI BLOSUM</vt:lpstr>
      <vt:lpstr>MATRICI DI SOSTITUZIONE</vt:lpstr>
      <vt:lpstr>MATRICI DI SOSTITUZIONE – UNA SINTESI</vt:lpstr>
      <vt:lpstr>MATRICI DI SOSTITUZIONE – UNA SINTESI</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2023-03-23T13:35:12Z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