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5" r:id="rId3"/>
    <p:sldId id="319" r:id="rId4"/>
    <p:sldId id="327" r:id="rId5"/>
    <p:sldId id="326" r:id="rId6"/>
    <p:sldId id="331" r:id="rId7"/>
    <p:sldId id="342" r:id="rId8"/>
    <p:sldId id="328" r:id="rId9"/>
    <p:sldId id="329" r:id="rId10"/>
    <p:sldId id="330" r:id="rId11"/>
    <p:sldId id="294" r:id="rId12"/>
    <p:sldId id="332" r:id="rId13"/>
    <p:sldId id="267" r:id="rId14"/>
    <p:sldId id="333" r:id="rId15"/>
    <p:sldId id="338" r:id="rId16"/>
    <p:sldId id="323" r:id="rId17"/>
    <p:sldId id="309" r:id="rId18"/>
    <p:sldId id="277" r:id="rId19"/>
    <p:sldId id="268" r:id="rId20"/>
    <p:sldId id="269" r:id="rId21"/>
    <p:sldId id="336" r:id="rId22"/>
    <p:sldId id="302" r:id="rId23"/>
    <p:sldId id="303" r:id="rId24"/>
    <p:sldId id="278" r:id="rId25"/>
    <p:sldId id="312" r:id="rId26"/>
    <p:sldId id="265" r:id="rId27"/>
    <p:sldId id="314" r:id="rId28"/>
    <p:sldId id="272" r:id="rId29"/>
    <p:sldId id="339" r:id="rId30"/>
    <p:sldId id="340" r:id="rId31"/>
    <p:sldId id="335" r:id="rId32"/>
    <p:sldId id="341" r:id="rId33"/>
    <p:sldId id="289" r:id="rId34"/>
    <p:sldId id="291" r:id="rId35"/>
    <p:sldId id="290" r:id="rId3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3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F31DF-018C-4CBD-B3E4-4986B2E6F87A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F4667B-D21B-4892-8F83-020D1E1A9D4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35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>
            <a:extLst>
              <a:ext uri="{FF2B5EF4-FFF2-40B4-BE49-F238E27FC236}">
                <a16:creationId xmlns:a16="http://schemas.microsoft.com/office/drawing/2014/main" id="{6A07DB12-7392-4FF7-8C8C-0EC981D7CF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1027">
            <a:extLst>
              <a:ext uri="{FF2B5EF4-FFF2-40B4-BE49-F238E27FC236}">
                <a16:creationId xmlns:a16="http://schemas.microsoft.com/office/drawing/2014/main" id="{C58FE4DA-6E61-4A10-B24A-388938DB5F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867339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584F3B0-191B-4D69-8879-621D00EA6D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FBEE139-75C9-4A4F-B870-42C4BE16C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75018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AT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4645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909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01466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A972D47-72EE-4255-9ED2-757C14EDB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C0F203E-D1BB-45F8-BA3D-14AA081111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C13A7FA-E206-4FAC-A172-EA74E4E481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4508E-2220-490A-A21D-C7EFBBA048F7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24379160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9812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037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0598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272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310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838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205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9984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CCB46-4E0F-43F7-ACD7-EA3C11492B2D}" type="datetimeFigureOut">
              <a:rPr lang="de-AT" smtClean="0"/>
              <a:t>30.03.2022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E4FBF-E880-4704-84B8-F3E909E1FB6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011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http://www.google.at/url?sa=i&amp;rct=j&amp;q=&amp;esrc=s&amp;source=images&amp;cd=&amp;cad=rja&amp;uact=8&amp;ved=0ahUKEwjj34PEg43QAhXG2xoKHVzaBU8QjRwIBw&amp;url=http://www.gutelaunetv.de/programm/sendungen/servus_oesterreich/&amp;psig=AFQjCNET1Zo1NnHmhxlV9QCLA8sZkamGIQ&amp;ust=1478277577734587" TargetMode="External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www.google.at/url?sa=i&amp;rct=j&amp;q=&amp;esrc=s&amp;source=images&amp;cd=&amp;cad=rja&amp;uact=8&amp;ved=0ahUKEwjI5byMn43QAhXJBBoKHVduBlYQjRwIBw&amp;url=http%3A%2F%2Ftravel-adv.blogspot.com%2F2006%2F08%2Fv-come-veneto-2.html&amp;psig=AFQjCNExZ9HDYqqVmCqRW4iQjCPWtrN_xA&amp;ust=1478285038178638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hyperlink" Target="http://www.google.at/url?sa=i&amp;rct=j&amp;q=&amp;esrc=s&amp;source=images&amp;cd=&amp;cad=rja&amp;uact=8&amp;ved=0ahUKEwizsuqon43QAhVENhoKHT_eAo0QjRwIBw&amp;url=http%3A%2F%2Ftravel-adv.blogspot.com%2F2006%2F10%2Fv-come-veneto-3.html&amp;psig=AFQjCNExZ9HDYqqVmCqRW4iQjCPWtrN_xA&amp;ust=1478285038178638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80729"/>
            <a:ext cx="7772400" cy="4248471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chemeClr val="accent3">
                    <a:lumMod val="50000"/>
                  </a:schemeClr>
                </a:solidFill>
              </a:rPr>
              <a:t>Gudrun Held (</a:t>
            </a:r>
            <a:r>
              <a:rPr lang="it-IT" sz="3600" dirty="0" err="1">
                <a:solidFill>
                  <a:schemeClr val="accent3">
                    <a:lumMod val="50000"/>
                  </a:schemeClr>
                </a:solidFill>
              </a:rPr>
              <a:t>Salzburg</a:t>
            </a:r>
            <a:r>
              <a:rPr lang="it-IT" sz="3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br>
              <a:rPr lang="it-IT" sz="36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it-IT" sz="3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3600" b="1" i="1" dirty="0" err="1">
                <a:solidFill>
                  <a:schemeClr val="accent3">
                    <a:lumMod val="50000"/>
                  </a:schemeClr>
                </a:solidFill>
              </a:rPr>
              <a:t>Servus</a:t>
            </a:r>
            <a:r>
              <a:rPr lang="it-IT" sz="3600" b="1" i="1" dirty="0">
                <a:solidFill>
                  <a:schemeClr val="accent3">
                    <a:lumMod val="50000"/>
                  </a:schemeClr>
                </a:solidFill>
              </a:rPr>
              <a:t> Austria</a:t>
            </a:r>
            <a: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  <a:t> und </a:t>
            </a:r>
            <a:r>
              <a:rPr lang="it-IT" sz="3600" b="1" i="1" dirty="0" err="1">
                <a:solidFill>
                  <a:schemeClr val="accent3">
                    <a:lumMod val="50000"/>
                  </a:schemeClr>
                </a:solidFill>
              </a:rPr>
              <a:t>Grüezi</a:t>
            </a:r>
            <a:r>
              <a:rPr lang="it-IT" sz="3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600" b="1" i="1" dirty="0" err="1">
                <a:solidFill>
                  <a:schemeClr val="accent3">
                    <a:lumMod val="50000"/>
                  </a:schemeClr>
                </a:solidFill>
              </a:rPr>
              <a:t>Schweiz</a:t>
            </a:r>
            <a: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Formen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multimodaler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Imagekonstruktion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in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der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Tourismuswerbung</a:t>
            </a:r>
            <a:b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2400" b="1" dirty="0">
                <a:solidFill>
                  <a:schemeClr val="accent3">
                    <a:lumMod val="50000"/>
                  </a:schemeClr>
                </a:solidFill>
              </a:rPr>
              <a:t>Università di Trieste, 05.04.2022</a:t>
            </a:r>
            <a:br>
              <a:rPr lang="it-IT" sz="36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de-AT" sz="3600" dirty="0"/>
          </a:p>
        </p:txBody>
      </p:sp>
    </p:spTree>
    <p:extLst>
      <p:ext uri="{BB962C8B-B14F-4D97-AF65-F5344CB8AC3E}">
        <p14:creationId xmlns:p14="http://schemas.microsoft.com/office/powerpoint/2010/main" val="201601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EA596C18-F3D7-4B0E-9AA7-77E8CA98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de-DE" sz="3200" b="1" dirty="0" err="1">
                <a:solidFill>
                  <a:schemeClr val="accent3">
                    <a:lumMod val="50000"/>
                  </a:schemeClr>
                </a:solidFill>
              </a:rPr>
              <a:t>Destinations-Werbung</a:t>
            </a:r>
            <a:r>
              <a:rPr lang="it-IT" altLang="de-DE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it-IT" altLang="de-DE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altLang="de-DE" sz="3200" b="1" dirty="0" err="1">
                <a:solidFill>
                  <a:schemeClr val="accent3">
                    <a:lumMod val="50000"/>
                  </a:schemeClr>
                </a:solidFill>
              </a:rPr>
              <a:t>als</a:t>
            </a:r>
            <a:r>
              <a:rPr lang="it-IT" altLang="de-DE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altLang="de-DE" sz="3200" b="1" dirty="0" err="1">
                <a:solidFill>
                  <a:schemeClr val="accent3">
                    <a:lumMod val="50000"/>
                  </a:schemeClr>
                </a:solidFill>
              </a:rPr>
              <a:t>multimodaler</a:t>
            </a:r>
            <a:r>
              <a:rPr lang="it-IT" altLang="de-DE" sz="3200" b="1" dirty="0">
                <a:solidFill>
                  <a:schemeClr val="accent3">
                    <a:lumMod val="50000"/>
                  </a:schemeClr>
                </a:solidFill>
              </a:rPr>
              <a:t> Text</a:t>
            </a:r>
            <a:br>
              <a:rPr lang="it-IT" altLang="de-DE" sz="3200" dirty="0">
                <a:solidFill>
                  <a:srgbClr val="000000"/>
                </a:solidFill>
              </a:rPr>
            </a:br>
            <a:endParaRPr lang="it-IT" altLang="de-DE" sz="2800" dirty="0">
              <a:solidFill>
                <a:srgbClr val="00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B48D04-204C-47B5-B468-5CC7CB6F2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403350"/>
            <a:ext cx="8229600" cy="4713288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sz="1800" b="1" dirty="0">
                <a:solidFill>
                  <a:srgbClr val="FF0000"/>
                </a:solidFill>
              </a:rPr>
              <a:t>                   Bild-</a:t>
            </a:r>
            <a:r>
              <a:rPr lang="it-IT" sz="1800" b="1" dirty="0" err="1">
                <a:solidFill>
                  <a:srgbClr val="FF0000"/>
                </a:solidFill>
              </a:rPr>
              <a:t>Sprach</a:t>
            </a:r>
            <a:r>
              <a:rPr lang="it-IT" sz="1800" b="1" dirty="0">
                <a:solidFill>
                  <a:srgbClr val="FF0000"/>
                </a:solidFill>
              </a:rPr>
              <a:t>-Kombinat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</a:rPr>
              <a:t>                                             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</a:rPr>
              <a:t>Strategisches</a:t>
            </a:r>
            <a:r>
              <a:rPr lang="it-IT" sz="1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800" b="1" dirty="0" err="1">
                <a:solidFill>
                  <a:schemeClr val="accent3">
                    <a:lumMod val="50000"/>
                  </a:schemeClr>
                </a:solidFill>
              </a:rPr>
              <a:t>Textdesign</a:t>
            </a:r>
            <a:endParaRPr lang="it-IT" sz="18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sz="1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sz="1800" dirty="0"/>
              <a:t>Gezieltes Zusammenspiel verschiedener semiotischer Ressourcen (=</a:t>
            </a:r>
            <a:r>
              <a:rPr lang="de-AT" sz="1800" b="1" dirty="0" err="1"/>
              <a:t>modes</a:t>
            </a:r>
            <a:r>
              <a:rPr lang="de-AT" sz="1800" dirty="0"/>
              <a:t>) mit unterschiedlichem Form- und Bedeutungspotential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sz="1800" dirty="0"/>
              <a:t>Die spezifische Aussage/Botschaft entsteht aus dem </a:t>
            </a:r>
            <a:r>
              <a:rPr lang="de-AT" sz="1800" b="1" dirty="0"/>
              <a:t>Verhältnis der Modes zueinander </a:t>
            </a:r>
            <a:r>
              <a:rPr lang="de-AT" sz="1800" dirty="0"/>
              <a:t>– dieses kann additiv, komplementär, konfliktär und überblendet sein!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sz="1800" dirty="0"/>
              <a:t>Schnittpunkt: </a:t>
            </a:r>
            <a:r>
              <a:rPr lang="de-AT" sz="1800" b="1" i="1" dirty="0"/>
              <a:t>Interface</a:t>
            </a:r>
            <a:r>
              <a:rPr lang="de-AT" sz="1800" dirty="0"/>
              <a:t> – verbindender </a:t>
            </a:r>
            <a:r>
              <a:rPr lang="de-AT" sz="1800" b="1" dirty="0">
                <a:solidFill>
                  <a:srgbClr val="FF0000"/>
                </a:solidFill>
              </a:rPr>
              <a:t>Trigger</a:t>
            </a:r>
            <a:r>
              <a:rPr lang="de-AT" sz="1800" b="1" dirty="0"/>
              <a:t> </a:t>
            </a:r>
            <a:r>
              <a:rPr lang="de-AT" sz="1800" dirty="0"/>
              <a:t>/ Marker – </a:t>
            </a:r>
            <a:r>
              <a:rPr lang="de-AT" sz="1800" b="1" dirty="0"/>
              <a:t>zentraler Bedeutungsträger</a:t>
            </a:r>
            <a:r>
              <a:rPr lang="de-AT" sz="1800" dirty="0"/>
              <a:t>, leitet die </a:t>
            </a:r>
            <a:r>
              <a:rPr lang="de-AT" sz="1800" dirty="0" err="1"/>
              <a:t>Semiose</a:t>
            </a:r>
            <a:r>
              <a:rPr lang="de-AT" sz="1800" dirty="0"/>
              <a:t> …</a:t>
            </a:r>
            <a:endParaRPr lang="de-AT" sz="1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sz="1800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sz="1800" dirty="0"/>
              <a:t>                                                           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sz="1800" dirty="0"/>
              <a:t>			               </a:t>
            </a:r>
            <a:r>
              <a:rPr lang="de-AT" sz="1800" i="1" dirty="0"/>
              <a:t>Interface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sz="1800" i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AT" dirty="0"/>
              <a:t>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de-AT" altLang="de-DE" dirty="0"/>
              <a:t>			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de-AT" altLang="de-DE" sz="2000" dirty="0"/>
              <a:t>			</a:t>
            </a:r>
            <a:endParaRPr lang="de-AT" dirty="0"/>
          </a:p>
          <a:p>
            <a:pPr eaLnBrk="1" fontAlgn="auto" hangingPunct="1">
              <a:spcAft>
                <a:spcPts val="0"/>
              </a:spcAft>
              <a:defRPr/>
            </a:pPr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9EF0579-2265-4F39-8CFD-ADC90CE7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4508500"/>
            <a:ext cx="3700463" cy="9636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F33743A-28D1-4F17-BDF3-8887A6F5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4508500"/>
            <a:ext cx="3700462" cy="96361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10246" name="Textfeld 10">
            <a:extLst>
              <a:ext uri="{FF2B5EF4-FFF2-40B4-BE49-F238E27FC236}">
                <a16:creationId xmlns:a16="http://schemas.microsoft.com/office/drawing/2014/main" id="{78CDE83B-03B6-4BB8-B3E8-B493C7F3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435" y="4077256"/>
            <a:ext cx="606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AT" altLang="de-DE" sz="1800"/>
              <a:t>        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BEDFAC63-D3D6-454F-B4FA-375D67C050FE}"/>
              </a:ext>
            </a:extLst>
          </p:cNvPr>
          <p:cNvSpPr/>
          <p:nvPr/>
        </p:nvSpPr>
        <p:spPr>
          <a:xfrm>
            <a:off x="3348038" y="5876925"/>
            <a:ext cx="2160587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39055BC-D9C3-4514-9D6C-9030D1B51EA8}"/>
              </a:ext>
            </a:extLst>
          </p:cNvPr>
          <p:cNvCxnSpPr/>
          <p:nvPr/>
        </p:nvCxnSpPr>
        <p:spPr>
          <a:xfrm>
            <a:off x="5508625" y="6092825"/>
            <a:ext cx="143986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BFAD0F2A-DC4C-4445-BA8D-5A259AAEAF9E}"/>
              </a:ext>
            </a:extLst>
          </p:cNvPr>
          <p:cNvCxnSpPr/>
          <p:nvPr/>
        </p:nvCxnSpPr>
        <p:spPr>
          <a:xfrm>
            <a:off x="1835150" y="6092825"/>
            <a:ext cx="151288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EFE42545-046D-468D-90A3-B08B023CF3C2}"/>
              </a:ext>
            </a:extLst>
          </p:cNvPr>
          <p:cNvCxnSpPr/>
          <p:nvPr/>
        </p:nvCxnSpPr>
        <p:spPr>
          <a:xfrm flipV="1">
            <a:off x="6948488" y="5472113"/>
            <a:ext cx="0" cy="6207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CECAFBFC-AA8D-42FB-BAD5-ED39BFDFCD2C}"/>
              </a:ext>
            </a:extLst>
          </p:cNvPr>
          <p:cNvCxnSpPr/>
          <p:nvPr/>
        </p:nvCxnSpPr>
        <p:spPr>
          <a:xfrm flipV="1">
            <a:off x="1835150" y="5472113"/>
            <a:ext cx="0" cy="62071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2" name="Textfeld 21">
            <a:extLst>
              <a:ext uri="{FF2B5EF4-FFF2-40B4-BE49-F238E27FC236}">
                <a16:creationId xmlns:a16="http://schemas.microsoft.com/office/drawing/2014/main" id="{B3E4D130-6B94-41E4-80EC-3EDF9559A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797425"/>
            <a:ext cx="256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de-DE" sz="1800" dirty="0"/>
              <a:t>          Bild-</a:t>
            </a:r>
            <a:r>
              <a:rPr lang="it-IT" altLang="de-DE" sz="1800" dirty="0" err="1"/>
              <a:t>Elemente</a:t>
            </a:r>
            <a:endParaRPr lang="it-IT" altLang="de-DE" sz="1800" dirty="0"/>
          </a:p>
        </p:txBody>
      </p:sp>
      <p:sp>
        <p:nvSpPr>
          <p:cNvPr id="10253" name="Textfeld 24">
            <a:extLst>
              <a:ext uri="{FF2B5EF4-FFF2-40B4-BE49-F238E27FC236}">
                <a16:creationId xmlns:a16="http://schemas.microsoft.com/office/drawing/2014/main" id="{88119B40-91DE-4694-A823-40FC0DAD9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797425"/>
            <a:ext cx="3024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de-DE" sz="1800" dirty="0"/>
              <a:t>          </a:t>
            </a:r>
            <a:r>
              <a:rPr lang="it-IT" altLang="de-DE" sz="1800" dirty="0" err="1"/>
              <a:t>Sprach-Elemente</a:t>
            </a:r>
            <a:endParaRPr lang="it-IT" altLang="de-DE" sz="1800" dirty="0"/>
          </a:p>
        </p:txBody>
      </p:sp>
      <p:sp>
        <p:nvSpPr>
          <p:cNvPr id="10254" name="Textfeld 27">
            <a:extLst>
              <a:ext uri="{FF2B5EF4-FFF2-40B4-BE49-F238E27FC236}">
                <a16:creationId xmlns:a16="http://schemas.microsoft.com/office/drawing/2014/main" id="{6165D284-1750-4445-B5B0-995F6AF34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5876925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de-DE" sz="1800" dirty="0"/>
              <a:t>T e x t – D e s i g n</a:t>
            </a:r>
          </a:p>
        </p:txBody>
      </p:sp>
      <p:sp>
        <p:nvSpPr>
          <p:cNvPr id="10255" name="Textfeld 3">
            <a:extLst>
              <a:ext uri="{FF2B5EF4-FFF2-40B4-BE49-F238E27FC236}">
                <a16:creationId xmlns:a16="http://schemas.microsoft.com/office/drawing/2014/main" id="{D091611F-C9B9-4269-8577-53061D0E0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453188"/>
            <a:ext cx="25225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de-DE" sz="1000"/>
              <a:t>Zum multimodalen Text, vgl. Z.B. Stöckl 2006</a:t>
            </a:r>
          </a:p>
        </p:txBody>
      </p:sp>
      <p:sp>
        <p:nvSpPr>
          <p:cNvPr id="10256" name="Foliennummernplatzhalter 1">
            <a:extLst>
              <a:ext uri="{FF2B5EF4-FFF2-40B4-BE49-F238E27FC236}">
                <a16:creationId xmlns:a16="http://schemas.microsoft.com/office/drawing/2014/main" id="{0A9F2738-3740-4257-ADAD-67C3980C98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D9685A-19EE-4EF3-9F1C-484A7AB67F38}" type="slidenum">
              <a:rPr lang="de-AT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de-AT" altLang="de-DE" sz="1200">
              <a:solidFill>
                <a:srgbClr val="898989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EB4B608-E4FA-459F-9D8F-B6C231F72A6F}"/>
              </a:ext>
            </a:extLst>
          </p:cNvPr>
          <p:cNvSpPr/>
          <p:nvPr/>
        </p:nvSpPr>
        <p:spPr>
          <a:xfrm>
            <a:off x="3563938" y="3212976"/>
            <a:ext cx="1512119" cy="11034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4B4FD59B-899C-4EC0-8719-562B6F7799E6}"/>
              </a:ext>
            </a:extLst>
          </p:cNvPr>
          <p:cNvSpPr/>
          <p:nvPr/>
        </p:nvSpPr>
        <p:spPr>
          <a:xfrm>
            <a:off x="4329898" y="4316413"/>
            <a:ext cx="115102" cy="9636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E9DCD41-1933-498D-B14A-CE7678038429}"/>
              </a:ext>
            </a:extLst>
          </p:cNvPr>
          <p:cNvSpPr txBox="1"/>
          <p:nvPr/>
        </p:nvSpPr>
        <p:spPr>
          <a:xfrm>
            <a:off x="3748088" y="3340101"/>
            <a:ext cx="132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T r i g </a:t>
            </a:r>
            <a:r>
              <a:rPr lang="it-IT" dirty="0" err="1">
                <a:solidFill>
                  <a:srgbClr val="FF0000"/>
                </a:solidFill>
              </a:rPr>
              <a:t>g</a:t>
            </a:r>
            <a:r>
              <a:rPr lang="it-IT" dirty="0">
                <a:solidFill>
                  <a:srgbClr val="FF0000"/>
                </a:solidFill>
              </a:rPr>
              <a:t> e r</a:t>
            </a:r>
          </a:p>
        </p:txBody>
      </p:sp>
    </p:spTree>
    <p:extLst>
      <p:ext uri="{BB962C8B-B14F-4D97-AF65-F5344CB8AC3E}">
        <p14:creationId xmlns:p14="http://schemas.microsoft.com/office/powerpoint/2010/main" val="3178669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28F88192-8E6F-4B4F-9649-58A2E988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3200" b="1" dirty="0">
                <a:solidFill>
                  <a:schemeClr val="accent3">
                    <a:lumMod val="50000"/>
                  </a:schemeClr>
                </a:solidFill>
              </a:rPr>
              <a:t>Image-Konstruktion</a:t>
            </a:r>
            <a:endParaRPr lang="de-AT" altLang="de-DE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85C5C-F70E-429A-853B-5264C346C0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6400" dirty="0"/>
              <a:t>Ziel ist „</a:t>
            </a:r>
            <a:r>
              <a:rPr lang="de-AT" sz="6400" dirty="0" err="1"/>
              <a:t>to</a:t>
            </a:r>
            <a:r>
              <a:rPr lang="de-AT" sz="6400" dirty="0"/>
              <a:t> </a:t>
            </a:r>
            <a:r>
              <a:rPr lang="de-AT" sz="6400" dirty="0" err="1"/>
              <a:t>build</a:t>
            </a:r>
            <a:r>
              <a:rPr lang="de-AT" sz="6400" dirty="0"/>
              <a:t> a </a:t>
            </a:r>
            <a:r>
              <a:rPr lang="de-AT" sz="6400" b="1" dirty="0"/>
              <a:t>positive </a:t>
            </a:r>
            <a:r>
              <a:rPr lang="de-AT" sz="6400" b="1" dirty="0" err="1"/>
              <a:t>destination</a:t>
            </a:r>
            <a:r>
              <a:rPr lang="de-AT" sz="6400" b="1" dirty="0"/>
              <a:t> </a:t>
            </a:r>
            <a:r>
              <a:rPr lang="de-AT" sz="6400" b="1" dirty="0" err="1"/>
              <a:t>image</a:t>
            </a:r>
            <a:r>
              <a:rPr lang="de-AT" sz="6400" b="1" dirty="0"/>
              <a:t> </a:t>
            </a:r>
            <a:r>
              <a:rPr lang="de-AT" sz="6400" dirty="0" err="1"/>
              <a:t>that</a:t>
            </a:r>
            <a:r>
              <a:rPr lang="de-AT" sz="6400" dirty="0"/>
              <a:t> </a:t>
            </a:r>
            <a:r>
              <a:rPr lang="de-AT" sz="6400" dirty="0" err="1">
                <a:solidFill>
                  <a:srgbClr val="FF0000"/>
                </a:solidFill>
              </a:rPr>
              <a:t>identifies</a:t>
            </a:r>
            <a:r>
              <a:rPr lang="de-AT" sz="6400" dirty="0"/>
              <a:t> and </a:t>
            </a:r>
            <a:r>
              <a:rPr lang="de-AT" sz="6400" dirty="0" err="1">
                <a:solidFill>
                  <a:srgbClr val="FF0000"/>
                </a:solidFill>
              </a:rPr>
              <a:t>differentiates</a:t>
            </a:r>
            <a:r>
              <a:rPr lang="de-AT" sz="6400" dirty="0"/>
              <a:t> </a:t>
            </a:r>
            <a:r>
              <a:rPr lang="de-AT" sz="6400" dirty="0" err="1"/>
              <a:t>the</a:t>
            </a:r>
            <a:r>
              <a:rPr lang="de-AT" sz="6400" dirty="0"/>
              <a:t> </a:t>
            </a:r>
            <a:r>
              <a:rPr lang="de-AT" sz="6400" dirty="0" err="1"/>
              <a:t>destination</a:t>
            </a:r>
            <a:r>
              <a:rPr lang="de-AT" sz="6400" dirty="0"/>
              <a:t> </a:t>
            </a:r>
            <a:r>
              <a:rPr lang="de-AT" sz="6400" dirty="0" err="1"/>
              <a:t>by</a:t>
            </a:r>
            <a:r>
              <a:rPr lang="de-AT" sz="6400" dirty="0"/>
              <a:t> </a:t>
            </a:r>
            <a:r>
              <a:rPr lang="de-AT" sz="6400" dirty="0" err="1"/>
              <a:t>selecting</a:t>
            </a:r>
            <a:r>
              <a:rPr lang="de-AT" sz="6400" dirty="0"/>
              <a:t> a </a:t>
            </a:r>
            <a:r>
              <a:rPr lang="de-AT" sz="6400" dirty="0" err="1"/>
              <a:t>consistent</a:t>
            </a:r>
            <a:r>
              <a:rPr lang="de-AT" sz="6400" dirty="0"/>
              <a:t> </a:t>
            </a:r>
            <a:r>
              <a:rPr lang="de-AT" sz="6400" dirty="0" err="1"/>
              <a:t>brand</a:t>
            </a:r>
            <a:r>
              <a:rPr lang="de-AT" sz="6400" dirty="0"/>
              <a:t> </a:t>
            </a:r>
            <a:r>
              <a:rPr lang="de-AT" sz="6400" dirty="0" err="1"/>
              <a:t>element</a:t>
            </a:r>
            <a:r>
              <a:rPr lang="de-AT" sz="6400" dirty="0"/>
              <a:t> mix“ (Qu/Kim/Im 2011:456)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de-AT" sz="6400" dirty="0"/>
          </a:p>
          <a:p>
            <a:pPr>
              <a:lnSpc>
                <a:spcPct val="90000"/>
              </a:lnSpc>
              <a:buNone/>
              <a:defRPr/>
            </a:pPr>
            <a:r>
              <a:rPr lang="de-AT" sz="6400" b="1" dirty="0">
                <a:solidFill>
                  <a:srgbClr val="FF0000"/>
                </a:solidFill>
              </a:rPr>
              <a:t>Image</a:t>
            </a:r>
            <a:r>
              <a:rPr lang="de-AT" sz="6400" dirty="0"/>
              <a:t> = </a:t>
            </a:r>
            <a:r>
              <a:rPr lang="de-AT" sz="6400" b="1" dirty="0"/>
              <a:t>symbolisches Konstrukt</a:t>
            </a:r>
            <a:r>
              <a:rPr lang="de-AT" sz="6400" dirty="0"/>
              <a:t>, „</a:t>
            </a:r>
            <a:r>
              <a:rPr lang="de-AT" sz="6400" dirty="0" err="1"/>
              <a:t>based</a:t>
            </a:r>
            <a:r>
              <a:rPr lang="de-AT" sz="6400" dirty="0"/>
              <a:t> on </a:t>
            </a:r>
            <a:r>
              <a:rPr lang="de-AT" sz="6400" dirty="0" err="1"/>
              <a:t>the</a:t>
            </a:r>
            <a:r>
              <a:rPr lang="de-AT" sz="6400" dirty="0"/>
              <a:t> </a:t>
            </a:r>
            <a:r>
              <a:rPr lang="de-AT" sz="6400" dirty="0" err="1"/>
              <a:t>use</a:t>
            </a:r>
            <a:r>
              <a:rPr lang="de-AT" sz="6400" dirty="0"/>
              <a:t> </a:t>
            </a:r>
            <a:r>
              <a:rPr lang="de-AT" sz="6400" dirty="0" err="1"/>
              <a:t>of</a:t>
            </a:r>
            <a:r>
              <a:rPr lang="de-AT" sz="6400" dirty="0"/>
              <a:t> </a:t>
            </a:r>
            <a:r>
              <a:rPr lang="de-AT" sz="6400" i="1" dirty="0" err="1"/>
              <a:t>imagerie</a:t>
            </a:r>
            <a:r>
              <a:rPr lang="de-AT" sz="6400" dirty="0"/>
              <a:t>“,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e-AT" sz="6400" dirty="0"/>
              <a:t>Verarbeitung </a:t>
            </a:r>
            <a:r>
              <a:rPr lang="de-DE" sz="6400" dirty="0">
                <a:latin typeface="Calibri" panose="020F0502020204030204" pitchFamily="34" charset="0"/>
                <a:ea typeface="Calibri" panose="020F0502020204030204" pitchFamily="34" charset="0"/>
              </a:rPr>
              <a:t>typischer Charakteristika des Raums zu einem </a:t>
            </a:r>
            <a:r>
              <a:rPr lang="de-DE" sz="6400" dirty="0" err="1">
                <a:latin typeface="Calibri" panose="020F0502020204030204" pitchFamily="34" charset="0"/>
                <a:ea typeface="Calibri" panose="020F0502020204030204" pitchFamily="34" charset="0"/>
              </a:rPr>
              <a:t>life</a:t>
            </a:r>
            <a:r>
              <a:rPr lang="de-DE" sz="6400" dirty="0">
                <a:latin typeface="Calibri" panose="020F0502020204030204" pitchFamily="34" charset="0"/>
                <a:ea typeface="Calibri" panose="020F0502020204030204" pitchFamily="34" charset="0"/>
              </a:rPr>
              <a:t>-style geprägten Erlebnis-Paket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e-DE" sz="6400" dirty="0">
                <a:latin typeface="Calibri" panose="020F0502020204030204" pitchFamily="34" charset="0"/>
                <a:ea typeface="Calibri" panose="020F0502020204030204" pitchFamily="34" charset="0"/>
              </a:rPr>
              <a:t>Raum wird </a:t>
            </a:r>
            <a:r>
              <a:rPr lang="de-DE" sz="6400" b="1" dirty="0">
                <a:latin typeface="Calibri" panose="020F0502020204030204" pitchFamily="34" charset="0"/>
                <a:ea typeface="Calibri" panose="020F0502020204030204" pitchFamily="34" charset="0"/>
              </a:rPr>
              <a:t>begehrliches </a:t>
            </a:r>
            <a:r>
              <a:rPr lang="de-DE" sz="6400" b="1" dirty="0" err="1">
                <a:latin typeface="Calibri" panose="020F0502020204030204" pitchFamily="34" charset="0"/>
                <a:ea typeface="Calibri" panose="020F0502020204030204" pitchFamily="34" charset="0"/>
              </a:rPr>
              <a:t>WunschBILD</a:t>
            </a:r>
            <a:r>
              <a:rPr lang="de-DE" sz="6400" b="1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de-DE" sz="6400" b="1" i="1" dirty="0">
                <a:latin typeface="Calibri" panose="020F0502020204030204" pitchFamily="34" charset="0"/>
                <a:ea typeface="Calibri" panose="020F0502020204030204" pitchFamily="34" charset="0"/>
              </a:rPr>
              <a:t>Image!</a:t>
            </a:r>
            <a:r>
              <a:rPr lang="de-DE" sz="6400" b="1" dirty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r>
              <a:rPr lang="de-DE" sz="6400" dirty="0">
                <a:latin typeface="Calibri" panose="020F0502020204030204" pitchFamily="34" charset="0"/>
                <a:ea typeface="Calibri" panose="020F0502020204030204" pitchFamily="34" charset="0"/>
              </a:rPr>
              <a:t>, das als attraktives Konsumgut auf dem touristischen Markt </a:t>
            </a:r>
            <a:r>
              <a:rPr lang="de-AT" sz="6400" dirty="0">
                <a:latin typeface="Calibri" panose="020F0502020204030204" pitchFamily="34" charset="0"/>
                <a:ea typeface="Calibri" panose="020F0502020204030204" pitchFamily="34" charset="0"/>
              </a:rPr>
              <a:t>platziert wird.</a:t>
            </a:r>
            <a:endParaRPr lang="de-AT" sz="6400" dirty="0"/>
          </a:p>
          <a:p>
            <a:pPr>
              <a:lnSpc>
                <a:spcPct val="90000"/>
              </a:lnSpc>
              <a:buNone/>
              <a:defRPr/>
            </a:pPr>
            <a:endParaRPr lang="de-AT" sz="64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de-AT" sz="6400" b="1" dirty="0">
                <a:solidFill>
                  <a:srgbClr val="FF0000"/>
                </a:solidFill>
              </a:rPr>
              <a:t>Image-Konstruktion</a:t>
            </a:r>
            <a:r>
              <a:rPr lang="de-AT" sz="6400" b="1" dirty="0"/>
              <a:t> =</a:t>
            </a:r>
            <a:r>
              <a:rPr lang="de-AT" sz="6400" dirty="0"/>
              <a:t>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e-AT" sz="6400" dirty="0"/>
              <a:t>„Verbildlichung“ des Raumes durch gezieltes Zeichen-Management –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e-AT" sz="6400" dirty="0"/>
              <a:t>Ausbeutung der Zeichen-Kapazitäten – </a:t>
            </a:r>
          </a:p>
          <a:p>
            <a:pPr>
              <a:lnSpc>
                <a:spcPct val="90000"/>
              </a:lnSpc>
              <a:buNone/>
              <a:defRPr/>
            </a:pPr>
            <a:r>
              <a:rPr lang="de-AT" sz="6400" dirty="0"/>
              <a:t>Herstellung eines Verweis-Verhältnisses zwischen Sprache und Bild </a:t>
            </a:r>
          </a:p>
          <a:p>
            <a:pPr>
              <a:lnSpc>
                <a:spcPct val="90000"/>
              </a:lnSpc>
              <a:buNone/>
              <a:defRPr/>
            </a:pPr>
            <a:endParaRPr lang="de-AT" sz="6400" dirty="0"/>
          </a:p>
          <a:p>
            <a:pPr>
              <a:lnSpc>
                <a:spcPct val="90000"/>
              </a:lnSpc>
              <a:buNone/>
              <a:defRPr/>
            </a:pPr>
            <a:r>
              <a:rPr lang="de-AT" sz="6400" dirty="0"/>
              <a:t>(cf. Linguistische Grundbegriffe)</a:t>
            </a:r>
          </a:p>
          <a:p>
            <a:pPr>
              <a:lnSpc>
                <a:spcPct val="90000"/>
              </a:lnSpc>
              <a:buNone/>
              <a:defRPr/>
            </a:pPr>
            <a:endParaRPr lang="de-AT" sz="6400" dirty="0"/>
          </a:p>
          <a:p>
            <a:pPr>
              <a:lnSpc>
                <a:spcPct val="90000"/>
              </a:lnSpc>
              <a:buNone/>
              <a:defRPr/>
            </a:pPr>
            <a:endParaRPr lang="de-AT" sz="6400" dirty="0"/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de-AT" sz="6400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de-AT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A52B442C-D865-498B-836D-6299BDFD2768}"/>
              </a:ext>
            </a:extLst>
          </p:cNvPr>
          <p:cNvSpPr/>
          <p:nvPr/>
        </p:nvSpPr>
        <p:spPr>
          <a:xfrm>
            <a:off x="3779912" y="3212976"/>
            <a:ext cx="79208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5A0F2-2A7E-4C13-9D98-F57CB496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Vom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Image zur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Marke</a:t>
            </a:r>
            <a:br>
              <a:rPr lang="it-IT" sz="3200" dirty="0"/>
            </a:br>
            <a:r>
              <a:rPr lang="it-IT" sz="3200" i="1" dirty="0" err="1"/>
              <a:t>destination</a:t>
            </a:r>
            <a:r>
              <a:rPr lang="it-IT" sz="3200" i="1" dirty="0"/>
              <a:t> branding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2ADD32-CC5D-4BA3-9A52-497AFF1BA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3400" dirty="0"/>
              <a:t>Strategische Verarbeitung von Zeichen mit „forte </a:t>
            </a:r>
            <a:r>
              <a:rPr lang="de-AT" sz="3400" dirty="0" err="1"/>
              <a:t>charge</a:t>
            </a:r>
            <a:r>
              <a:rPr lang="de-AT" sz="3400" dirty="0"/>
              <a:t> </a:t>
            </a:r>
            <a:r>
              <a:rPr lang="de-AT" sz="3400" dirty="0" err="1"/>
              <a:t>symbolique</a:t>
            </a:r>
            <a:r>
              <a:rPr lang="de-AT" sz="3400" dirty="0"/>
              <a:t>“ </a:t>
            </a:r>
            <a:r>
              <a:rPr lang="de-AT" sz="2500" dirty="0"/>
              <a:t>(</a:t>
            </a:r>
            <a:r>
              <a:rPr lang="de-AT" sz="2500" dirty="0" err="1"/>
              <a:t>Lugrin</a:t>
            </a:r>
            <a:r>
              <a:rPr lang="de-AT" sz="2500" dirty="0"/>
              <a:t> 2004)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de-AT" sz="3400" b="1" dirty="0"/>
              <a:t>bildhaften</a:t>
            </a:r>
            <a:r>
              <a:rPr lang="de-AT" sz="3400" dirty="0"/>
              <a:t> Charakter haben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de-AT" sz="3400" dirty="0"/>
              <a:t>die </a:t>
            </a:r>
            <a:r>
              <a:rPr lang="de-AT" sz="3400" b="1" dirty="0"/>
              <a:t>Authentizität</a:t>
            </a:r>
            <a:r>
              <a:rPr lang="de-AT" sz="3400" dirty="0"/>
              <a:t> des beworbenen Raums ausmachen,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de-AT" sz="3400" dirty="0"/>
              <a:t>seine </a:t>
            </a:r>
            <a:r>
              <a:rPr lang="de-AT" sz="3400" b="1" dirty="0"/>
              <a:t>Identität</a:t>
            </a:r>
            <a:r>
              <a:rPr lang="de-AT" sz="3400" dirty="0"/>
              <a:t> repräsentieren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de-AT" sz="3400" dirty="0"/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3400" dirty="0"/>
              <a:t>„…so </a:t>
            </a:r>
            <a:r>
              <a:rPr lang="de-AT" sz="3400" dirty="0" err="1"/>
              <a:t>that</a:t>
            </a:r>
            <a:r>
              <a:rPr lang="de-AT" sz="3400" dirty="0"/>
              <a:t> </a:t>
            </a:r>
            <a:r>
              <a:rPr lang="de-AT" sz="3400" dirty="0" err="1"/>
              <a:t>consumers</a:t>
            </a:r>
            <a:r>
              <a:rPr lang="de-AT" sz="3400" dirty="0"/>
              <a:t> </a:t>
            </a:r>
            <a:r>
              <a:rPr lang="de-AT" sz="3400" dirty="0" err="1">
                <a:solidFill>
                  <a:srgbClr val="FF0000"/>
                </a:solidFill>
              </a:rPr>
              <a:t>perceive</a:t>
            </a:r>
            <a:r>
              <a:rPr lang="de-AT" sz="3400" dirty="0"/>
              <a:t> </a:t>
            </a:r>
            <a:r>
              <a:rPr lang="de-AT" sz="3400" dirty="0" err="1"/>
              <a:t>the</a:t>
            </a:r>
            <a:r>
              <a:rPr lang="de-AT" sz="3400" dirty="0"/>
              <a:t> </a:t>
            </a:r>
            <a:r>
              <a:rPr lang="de-AT" sz="3400" dirty="0" err="1"/>
              <a:t>difference</a:t>
            </a:r>
            <a:r>
              <a:rPr lang="de-AT" sz="3400" dirty="0"/>
              <a:t> </a:t>
            </a:r>
            <a:r>
              <a:rPr lang="de-AT" sz="3400" dirty="0" err="1"/>
              <a:t>among</a:t>
            </a:r>
            <a:r>
              <a:rPr lang="de-AT" sz="3400" dirty="0"/>
              <a:t> </a:t>
            </a:r>
            <a:r>
              <a:rPr lang="de-AT" sz="3400" dirty="0" err="1"/>
              <a:t>other</a:t>
            </a:r>
            <a:r>
              <a:rPr lang="de-AT" sz="3400" dirty="0"/>
              <a:t> </a:t>
            </a:r>
            <a:r>
              <a:rPr lang="de-AT" sz="3400" dirty="0" err="1"/>
              <a:t>brands</a:t>
            </a:r>
            <a:r>
              <a:rPr lang="de-AT" sz="3400" dirty="0"/>
              <a:t> in </a:t>
            </a:r>
            <a:r>
              <a:rPr lang="de-AT" sz="3400" dirty="0" err="1"/>
              <a:t>the</a:t>
            </a:r>
            <a:r>
              <a:rPr lang="de-AT" sz="3400" dirty="0"/>
              <a:t> </a:t>
            </a:r>
            <a:r>
              <a:rPr lang="de-AT" sz="3400" dirty="0" err="1"/>
              <a:t>product</a:t>
            </a:r>
            <a:r>
              <a:rPr lang="de-AT" sz="3400" dirty="0"/>
              <a:t> </a:t>
            </a:r>
            <a:r>
              <a:rPr lang="de-AT" sz="3400" dirty="0" err="1"/>
              <a:t>category</a:t>
            </a:r>
            <a:r>
              <a:rPr lang="de-AT" sz="3400" dirty="0"/>
              <a:t>“ (ibd. 466)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3400" b="1" dirty="0"/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3400" b="1" dirty="0"/>
              <a:t>Semiotische Transformation der primären  Identität in eine sekundäre Identität, die sich zur Marke (</a:t>
            </a:r>
            <a:r>
              <a:rPr lang="de-AT" sz="3400" b="1" i="1" dirty="0" err="1"/>
              <a:t>brand</a:t>
            </a:r>
            <a:r>
              <a:rPr lang="de-AT" sz="3400" b="1" dirty="0"/>
              <a:t>) verfestigt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de-AT" sz="3400" dirty="0"/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de-AT" sz="3400" dirty="0"/>
              <a:t>Ziele einer </a:t>
            </a:r>
            <a:r>
              <a:rPr lang="de-AT" sz="3400" b="1" dirty="0">
                <a:solidFill>
                  <a:srgbClr val="FF0000"/>
                </a:solidFill>
              </a:rPr>
              <a:t>Marke</a:t>
            </a:r>
            <a:r>
              <a:rPr lang="de-AT" sz="3400" dirty="0"/>
              <a:t>: = </a:t>
            </a:r>
            <a:r>
              <a:rPr lang="de-AT" sz="3400" b="1" dirty="0"/>
              <a:t>Identifikation und Distinktion </a:t>
            </a:r>
            <a:r>
              <a:rPr lang="de-AT" sz="3400" dirty="0"/>
              <a:t>eines Produkts = Destination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anschaulich - eingängig – einprägsam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unikal – distinktiv – ‚identitär‘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nachhaltig, aber in sich </a:t>
            </a:r>
            <a:r>
              <a:rPr lang="de-AT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flexibel (</a:t>
            </a:r>
            <a:r>
              <a:rPr lang="de-AT" sz="34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frame</a:t>
            </a:r>
            <a:r>
              <a:rPr lang="de-AT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-Variation - Multi-</a:t>
            </a:r>
            <a:r>
              <a:rPr lang="de-AT" sz="3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Sujekt</a:t>
            </a:r>
            <a:r>
              <a:rPr lang="de-AT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-Kampagnen)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global wirksam – daher: interkulturell verständlich – adaptier-/übersetzbar</a:t>
            </a:r>
            <a:endParaRPr lang="de-AT" sz="3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de-AT" sz="3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5558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225E0-3F1A-42A3-A862-09A3DCB57101}" type="slidenum">
              <a:rPr lang="de-AT"/>
              <a:pPr>
                <a:defRPr/>
              </a:pPr>
              <a:t>13</a:t>
            </a:fld>
            <a:endParaRPr lang="de-AT"/>
          </a:p>
        </p:txBody>
      </p:sp>
      <p:sp>
        <p:nvSpPr>
          <p:cNvPr id="4" name="Ellipse 3"/>
          <p:cNvSpPr/>
          <p:nvPr/>
        </p:nvSpPr>
        <p:spPr>
          <a:xfrm>
            <a:off x="2555875" y="2781300"/>
            <a:ext cx="3640138" cy="194468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AT" sz="240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1268" name="Textfeld 5"/>
          <p:cNvSpPr txBox="1">
            <a:spLocks noChangeArrowheads="1"/>
          </p:cNvSpPr>
          <p:nvPr/>
        </p:nvSpPr>
        <p:spPr bwMode="auto">
          <a:xfrm>
            <a:off x="1763713" y="1700213"/>
            <a:ext cx="216058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>
                <a:latin typeface="Calibri" pitchFamily="34" charset="0"/>
              </a:rPr>
              <a:t>Natur</a:t>
            </a:r>
            <a:r>
              <a:rPr lang="de-DE" altLang="de-DE">
                <a:latin typeface="Calibri" pitchFamily="34" charset="0"/>
              </a:rPr>
              <a:t>/ Landschaft</a:t>
            </a:r>
          </a:p>
          <a:p>
            <a:pPr eaLnBrk="1" hangingPunct="1"/>
            <a:r>
              <a:rPr lang="de-DE" altLang="de-DE" sz="1400">
                <a:latin typeface="Calibri" pitchFamily="34" charset="0"/>
              </a:rPr>
              <a:t>Fauna/ Flora …</a:t>
            </a:r>
            <a:endParaRPr lang="de-AT" altLang="de-DE" sz="1400">
              <a:latin typeface="Calibri" pitchFamily="34" charset="0"/>
            </a:endParaRPr>
          </a:p>
        </p:txBody>
      </p:sp>
      <p:sp>
        <p:nvSpPr>
          <p:cNvPr id="11269" name="Textfeld 6"/>
          <p:cNvSpPr txBox="1">
            <a:spLocks noChangeArrowheads="1"/>
          </p:cNvSpPr>
          <p:nvPr/>
        </p:nvSpPr>
        <p:spPr bwMode="auto">
          <a:xfrm>
            <a:off x="1331913" y="2636838"/>
            <a:ext cx="11525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Bauwerke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„</a:t>
            </a:r>
            <a:r>
              <a:rPr lang="de-DE" altLang="de-DE" i="1">
                <a:latin typeface="Calibri" pitchFamily="34" charset="0"/>
              </a:rPr>
              <a:t>sights</a:t>
            </a:r>
            <a:r>
              <a:rPr lang="de-DE" altLang="de-DE">
                <a:latin typeface="Calibri" pitchFamily="34" charset="0"/>
              </a:rPr>
              <a:t>“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Denkmal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70" name="Textfeld 7"/>
          <p:cNvSpPr txBox="1">
            <a:spLocks noChangeArrowheads="1"/>
          </p:cNvSpPr>
          <p:nvPr/>
        </p:nvSpPr>
        <p:spPr bwMode="auto">
          <a:xfrm>
            <a:off x="4427538" y="1052513"/>
            <a:ext cx="28813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>
                <a:latin typeface="Calibri" pitchFamily="34" charset="0"/>
              </a:rPr>
              <a:t>Menschen</a:t>
            </a:r>
            <a:r>
              <a:rPr lang="de-DE" altLang="de-DE" b="1">
                <a:latin typeface="Calibri" pitchFamily="34" charset="0"/>
              </a:rPr>
              <a:t> – heute/einst</a:t>
            </a:r>
          </a:p>
          <a:p>
            <a:pPr eaLnBrk="1" hangingPunct="1"/>
            <a:r>
              <a:rPr lang="de-DE" altLang="de-DE" sz="1400">
                <a:latin typeface="Calibri" pitchFamily="34" charset="0"/>
              </a:rPr>
              <a:t>Volksvertreter</a:t>
            </a:r>
          </a:p>
          <a:p>
            <a:pPr eaLnBrk="1" hangingPunct="1"/>
            <a:r>
              <a:rPr lang="de-DE" altLang="de-DE" sz="1400">
                <a:latin typeface="Calibri" pitchFamily="34" charset="0"/>
              </a:rPr>
              <a:t>Ethnie, Gruppen, Typen, Gesichter</a:t>
            </a:r>
          </a:p>
        </p:txBody>
      </p:sp>
      <p:sp>
        <p:nvSpPr>
          <p:cNvPr id="11271" name="Textfeld 8"/>
          <p:cNvSpPr txBox="1">
            <a:spLocks noChangeArrowheads="1"/>
          </p:cNvSpPr>
          <p:nvPr/>
        </p:nvSpPr>
        <p:spPr bwMode="auto">
          <a:xfrm>
            <a:off x="1331913" y="4149725"/>
            <a:ext cx="14414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Produkte/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Artefakte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      </a:t>
            </a:r>
            <a:r>
              <a:rPr lang="de-DE" altLang="de-DE" sz="1400">
                <a:latin typeface="Calibri" pitchFamily="34" charset="0"/>
              </a:rPr>
              <a:t>Souvenirs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Kunstwerke/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Literatur/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Schrifttum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72" name="Textfeld 9"/>
          <p:cNvSpPr txBox="1">
            <a:spLocks noChangeArrowheads="1"/>
          </p:cNvSpPr>
          <p:nvPr/>
        </p:nvSpPr>
        <p:spPr bwMode="auto">
          <a:xfrm>
            <a:off x="3924300" y="5026025"/>
            <a:ext cx="1255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>
                <a:latin typeface="Calibri" pitchFamily="34" charset="0"/>
              </a:rPr>
              <a:t>Moden</a:t>
            </a:r>
            <a:r>
              <a:rPr lang="de-DE" altLang="de-DE">
                <a:latin typeface="Calibri" pitchFamily="34" charset="0"/>
              </a:rPr>
              <a:t>,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Life-styles</a:t>
            </a:r>
          </a:p>
        </p:txBody>
      </p:sp>
      <p:sp>
        <p:nvSpPr>
          <p:cNvPr id="11273" name="Textfeld 10"/>
          <p:cNvSpPr txBox="1">
            <a:spLocks noChangeArrowheads="1"/>
          </p:cNvSpPr>
          <p:nvPr/>
        </p:nvSpPr>
        <p:spPr bwMode="auto">
          <a:xfrm>
            <a:off x="6372225" y="2420938"/>
            <a:ext cx="2376488" cy="16312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 dirty="0">
                <a:latin typeface="Calibri" pitchFamily="34" charset="0"/>
              </a:rPr>
              <a:t>         Sprache</a:t>
            </a:r>
          </a:p>
          <a:p>
            <a:pPr eaLnBrk="1" hangingPunct="1"/>
            <a:r>
              <a:rPr lang="de-DE" altLang="de-DE" dirty="0">
                <a:latin typeface="Calibri" pitchFamily="34" charset="0"/>
              </a:rPr>
              <a:t>    Sprachzeichen</a:t>
            </a:r>
          </a:p>
          <a:p>
            <a:pPr eaLnBrk="1" hangingPunct="1"/>
            <a:r>
              <a:rPr lang="de-DE" altLang="de-DE" sz="1400" dirty="0">
                <a:latin typeface="Calibri" pitchFamily="34" charset="0"/>
              </a:rPr>
              <a:t>      Laute, Namen, Wörter,   </a:t>
            </a:r>
          </a:p>
          <a:p>
            <a:pPr eaLnBrk="1" hangingPunct="1"/>
            <a:r>
              <a:rPr lang="de-DE" altLang="de-DE" sz="1400" dirty="0">
                <a:latin typeface="Calibri" pitchFamily="34" charset="0"/>
              </a:rPr>
              <a:t>      Stile, Register, Formen..</a:t>
            </a:r>
          </a:p>
          <a:p>
            <a:pPr eaLnBrk="1" hangingPunct="1"/>
            <a:r>
              <a:rPr lang="de-DE" altLang="de-DE" dirty="0">
                <a:latin typeface="Calibri" pitchFamily="34" charset="0"/>
              </a:rPr>
              <a:t>    Sprachhabitus…</a:t>
            </a:r>
          </a:p>
          <a:p>
            <a:pPr eaLnBrk="1" hangingPunct="1"/>
            <a:r>
              <a:rPr lang="de-DE" altLang="de-DE" sz="1400" dirty="0">
                <a:latin typeface="Calibri" pitchFamily="34" charset="0"/>
              </a:rPr>
              <a:t>Routinen, </a:t>
            </a:r>
            <a:r>
              <a:rPr lang="de-DE" altLang="de-DE" sz="1400" dirty="0" err="1">
                <a:latin typeface="Calibri" pitchFamily="34" charset="0"/>
              </a:rPr>
              <a:t>Proverbien</a:t>
            </a:r>
            <a:r>
              <a:rPr lang="de-DE" altLang="de-DE" sz="1400" dirty="0">
                <a:latin typeface="Calibri" pitchFamily="34" charset="0"/>
              </a:rPr>
              <a:t>, Zitate..</a:t>
            </a:r>
            <a:endParaRPr lang="de-AT" altLang="de-DE" dirty="0">
              <a:latin typeface="Calibri" pitchFamily="34" charset="0"/>
            </a:endParaRPr>
          </a:p>
        </p:txBody>
      </p:sp>
      <p:sp>
        <p:nvSpPr>
          <p:cNvPr id="11274" name="Textfeld 11"/>
          <p:cNvSpPr txBox="1">
            <a:spLocks noChangeArrowheads="1"/>
          </p:cNvSpPr>
          <p:nvPr/>
        </p:nvSpPr>
        <p:spPr bwMode="auto">
          <a:xfrm>
            <a:off x="5940425" y="4292600"/>
            <a:ext cx="25193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b="1">
                <a:latin typeface="Calibri" pitchFamily="34" charset="0"/>
              </a:rPr>
              <a:t>Sitten, Bräuche</a:t>
            </a:r>
            <a:r>
              <a:rPr lang="de-DE" altLang="de-DE">
                <a:latin typeface="Calibri" pitchFamily="34" charset="0"/>
              </a:rPr>
              <a:t>, Traditionen, „Mentalität“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75" name="Textfeld 12"/>
          <p:cNvSpPr txBox="1">
            <a:spLocks noChangeArrowheads="1"/>
          </p:cNvSpPr>
          <p:nvPr/>
        </p:nvSpPr>
        <p:spPr bwMode="auto">
          <a:xfrm>
            <a:off x="684213" y="549275"/>
            <a:ext cx="16859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Geschichte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Ereignisse, Fakten/Namen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76" name="Textfeld 14"/>
          <p:cNvSpPr txBox="1">
            <a:spLocks noChangeArrowheads="1"/>
          </p:cNvSpPr>
          <p:nvPr/>
        </p:nvSpPr>
        <p:spPr bwMode="auto">
          <a:xfrm>
            <a:off x="6227763" y="5516563"/>
            <a:ext cx="2073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Mythen</a:t>
            </a:r>
            <a:endParaRPr lang="de-AT" altLang="de-DE">
              <a:latin typeface="Calibri" pitchFamily="34" charset="0"/>
            </a:endParaRPr>
          </a:p>
          <a:p>
            <a:pPr eaLnBrk="1" hangingPunct="1"/>
            <a:r>
              <a:rPr lang="de-DE" altLang="de-DE" b="1">
                <a:latin typeface="Calibri" pitchFamily="34" charset="0"/>
              </a:rPr>
              <a:t>Symbole, Embleme</a:t>
            </a:r>
            <a:r>
              <a:rPr lang="de-DE" altLang="de-DE">
                <a:latin typeface="Calibri" pitchFamily="34" charset="0"/>
              </a:rPr>
              <a:t>,</a:t>
            </a:r>
          </a:p>
        </p:txBody>
      </p:sp>
      <p:sp>
        <p:nvSpPr>
          <p:cNvPr id="11277" name="Textfeld 15"/>
          <p:cNvSpPr txBox="1">
            <a:spLocks noChangeArrowheads="1"/>
          </p:cNvSpPr>
          <p:nvPr/>
        </p:nvSpPr>
        <p:spPr bwMode="auto">
          <a:xfrm>
            <a:off x="468313" y="3573463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>
                <a:latin typeface="Calibri" pitchFamily="34" charset="0"/>
              </a:rPr>
              <a:t>Kultur</a:t>
            </a:r>
            <a:endParaRPr lang="de-AT" altLang="de-DE" sz="2000" b="1">
              <a:latin typeface="Calibri" pitchFamily="34" charset="0"/>
            </a:endParaRPr>
          </a:p>
        </p:txBody>
      </p:sp>
      <p:sp>
        <p:nvSpPr>
          <p:cNvPr id="11278" name="Textfeld 17"/>
          <p:cNvSpPr txBox="1">
            <a:spLocks noChangeArrowheads="1"/>
          </p:cNvSpPr>
          <p:nvPr/>
        </p:nvSpPr>
        <p:spPr bwMode="auto">
          <a:xfrm>
            <a:off x="2268538" y="6021388"/>
            <a:ext cx="5910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Qualitäten</a:t>
            </a:r>
          </a:p>
          <a:p>
            <a:pPr eaLnBrk="1" hangingPunct="1"/>
            <a:r>
              <a:rPr lang="de-DE" altLang="de-DE">
                <a:latin typeface="Calibri" pitchFamily="34" charset="0"/>
              </a:rPr>
              <a:t>Wertprädikate       Images     Imagologie                  „</a:t>
            </a:r>
            <a:r>
              <a:rPr lang="de-DE" altLang="de-DE">
                <a:solidFill>
                  <a:srgbClr val="FF0000"/>
                </a:solidFill>
                <a:latin typeface="Calibri" pitchFamily="34" charset="0"/>
              </a:rPr>
              <a:t>Bilder</a:t>
            </a:r>
            <a:r>
              <a:rPr lang="de-DE" altLang="de-DE">
                <a:latin typeface="Calibri" pitchFamily="34" charset="0"/>
              </a:rPr>
              <a:t>“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79" name="Textfeld 19"/>
          <p:cNvSpPr txBox="1">
            <a:spLocks noChangeArrowheads="1"/>
          </p:cNvSpPr>
          <p:nvPr/>
        </p:nvSpPr>
        <p:spPr bwMode="auto">
          <a:xfrm>
            <a:off x="3132138" y="981075"/>
            <a:ext cx="194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Genius loci …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80" name="Textfeld 22"/>
          <p:cNvSpPr txBox="1">
            <a:spLocks noChangeArrowheads="1"/>
          </p:cNvSpPr>
          <p:nvPr/>
        </p:nvSpPr>
        <p:spPr bwMode="auto">
          <a:xfrm>
            <a:off x="684213" y="2133600"/>
            <a:ext cx="1274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alibri" pitchFamily="34" charset="0"/>
              </a:rPr>
              <a:t>Geographie</a:t>
            </a:r>
            <a:endParaRPr lang="de-AT" altLang="de-DE">
              <a:latin typeface="Calibri" pitchFamily="34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2987675" y="3068638"/>
            <a:ext cx="346233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AT" altLang="de-DE"/>
              <a:t>„</a:t>
            </a:r>
            <a:r>
              <a:rPr lang="de-AT" altLang="de-DE" sz="1600"/>
              <a:t>ic</a:t>
            </a:r>
            <a:r>
              <a:rPr lang="en-US" altLang="de-DE" sz="1600"/>
              <a:t>ô</a:t>
            </a:r>
            <a:r>
              <a:rPr lang="de-AT" altLang="de-DE" sz="1600"/>
              <a:t>nes identitaires du lieu“</a:t>
            </a:r>
          </a:p>
          <a:p>
            <a:r>
              <a:rPr lang="de-AT" altLang="de-DE" sz="1600"/>
              <a:t>	</a:t>
            </a:r>
            <a:r>
              <a:rPr lang="de-AT" altLang="de-DE" sz="1400"/>
              <a:t>(Lugrin 2004:238)</a:t>
            </a:r>
          </a:p>
        </p:txBody>
      </p:sp>
      <p:sp>
        <p:nvSpPr>
          <p:cNvPr id="11282" name="Rectangle 18"/>
          <p:cNvSpPr>
            <a:spLocks noChangeArrowheads="1"/>
          </p:cNvSpPr>
          <p:nvPr/>
        </p:nvSpPr>
        <p:spPr bwMode="auto">
          <a:xfrm>
            <a:off x="3132138" y="3933825"/>
            <a:ext cx="342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dirty="0">
                <a:solidFill>
                  <a:srgbClr val="FF0000"/>
                </a:solidFill>
              </a:rPr>
              <a:t> „</a:t>
            </a:r>
            <a:r>
              <a:rPr lang="de-DE" altLang="de-DE" sz="2000" b="1" dirty="0">
                <a:solidFill>
                  <a:srgbClr val="FF0000"/>
                </a:solidFill>
              </a:rPr>
              <a:t>Identitätsmarker</a:t>
            </a:r>
            <a:r>
              <a:rPr lang="de-DE" altLang="de-DE" sz="2000" dirty="0">
                <a:solidFill>
                  <a:srgbClr val="FF0000"/>
                </a:solidFill>
              </a:rPr>
              <a:t>“</a:t>
            </a:r>
            <a:endParaRPr lang="de-AT" altLang="de-DE" sz="2000" dirty="0">
              <a:solidFill>
                <a:srgbClr val="FF0000"/>
              </a:solidFill>
            </a:endParaRPr>
          </a:p>
        </p:txBody>
      </p:sp>
      <p:sp>
        <p:nvSpPr>
          <p:cNvPr id="11283" name="AutoShape 21"/>
          <p:cNvSpPr>
            <a:spLocks noChangeArrowheads="1"/>
          </p:cNvSpPr>
          <p:nvPr/>
        </p:nvSpPr>
        <p:spPr bwMode="auto">
          <a:xfrm rot="1318380">
            <a:off x="7740650" y="1412875"/>
            <a:ext cx="287338" cy="863600"/>
          </a:xfrm>
          <a:prstGeom prst="downArrow">
            <a:avLst>
              <a:gd name="adj1" fmla="val 50000"/>
              <a:gd name="adj2" fmla="val 751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357228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  <a:t>Die Sprache als Identitätsmarker</a:t>
            </a:r>
            <a:b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AT" sz="2800" dirty="0">
                <a:solidFill>
                  <a:schemeClr val="accent3">
                    <a:lumMod val="50000"/>
                  </a:schemeClr>
                </a:solidFill>
              </a:rPr>
              <a:t>oder: Destinations-</a:t>
            </a:r>
            <a:r>
              <a:rPr lang="de-AT" sz="2800" i="1" dirty="0" err="1">
                <a:solidFill>
                  <a:schemeClr val="accent3">
                    <a:lumMod val="50000"/>
                  </a:schemeClr>
                </a:solidFill>
              </a:rPr>
              <a:t>languaging</a:t>
            </a:r>
            <a:r>
              <a:rPr lang="de-AT" sz="2800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417638"/>
            <a:ext cx="8291264" cy="5323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AT" sz="1800" b="1" dirty="0"/>
              <a:t>Sprache in der Tourismuswerbung hat Funktion der </a:t>
            </a:r>
            <a:r>
              <a:rPr lang="de-AT" sz="1800" b="1" i="1" dirty="0" err="1"/>
              <a:t>authentification</a:t>
            </a:r>
            <a:r>
              <a:rPr lang="de-AT" sz="1800" b="1" dirty="0"/>
              <a:t> </a:t>
            </a:r>
            <a:r>
              <a:rPr lang="de-AT" sz="1800" dirty="0"/>
              <a:t>(Dann 1996)</a:t>
            </a:r>
          </a:p>
          <a:p>
            <a:pPr marL="0" indent="0">
              <a:buNone/>
            </a:pPr>
            <a:r>
              <a:rPr lang="de-AT" sz="1800" dirty="0"/>
              <a:t>Daher: multimodale Nutzung des Potentials des sprachlichen Zeichens als </a:t>
            </a:r>
            <a:r>
              <a:rPr lang="de-AT" sz="1800" b="1" i="1" dirty="0" err="1">
                <a:solidFill>
                  <a:schemeClr val="bg2">
                    <a:lumMod val="25000"/>
                  </a:schemeClr>
                </a:solidFill>
              </a:rPr>
              <a:t>signifiant</a:t>
            </a:r>
            <a:r>
              <a:rPr lang="de-AT" sz="1800" b="1" dirty="0">
                <a:solidFill>
                  <a:schemeClr val="bg2">
                    <a:lumMod val="25000"/>
                  </a:schemeClr>
                </a:solidFill>
              </a:rPr>
              <a:t> (Form) und </a:t>
            </a:r>
            <a:r>
              <a:rPr lang="de-AT" sz="1800" b="1" i="1" dirty="0" err="1">
                <a:solidFill>
                  <a:schemeClr val="bg2">
                    <a:lumMod val="25000"/>
                  </a:schemeClr>
                </a:solidFill>
              </a:rPr>
              <a:t>signifié</a:t>
            </a:r>
            <a:r>
              <a:rPr lang="de-AT" sz="1800" b="1" dirty="0">
                <a:solidFill>
                  <a:schemeClr val="bg2">
                    <a:lumMod val="25000"/>
                  </a:schemeClr>
                </a:solidFill>
              </a:rPr>
              <a:t> (Bedeutung):</a:t>
            </a:r>
          </a:p>
          <a:p>
            <a:pPr marL="0" indent="0">
              <a:buNone/>
            </a:pPr>
            <a:r>
              <a:rPr lang="de-AT" sz="2000" b="1" i="1" dirty="0">
                <a:solidFill>
                  <a:srgbClr val="FF0000"/>
                </a:solidFill>
              </a:rPr>
              <a:t>Signifiant</a:t>
            </a:r>
            <a:r>
              <a:rPr lang="de-AT" sz="2000" b="1" dirty="0">
                <a:solidFill>
                  <a:srgbClr val="FF0000"/>
                </a:solidFill>
              </a:rPr>
              <a:t>-orientiert:</a:t>
            </a:r>
          </a:p>
          <a:p>
            <a:pPr marL="0" indent="0">
              <a:buNone/>
            </a:pPr>
            <a:r>
              <a:rPr lang="de-AT" sz="1800" b="1" dirty="0">
                <a:solidFill>
                  <a:srgbClr val="FF0000"/>
                </a:solidFill>
              </a:rPr>
              <a:t>phonetisch/graphische </a:t>
            </a:r>
            <a:r>
              <a:rPr lang="de-AT" sz="1800" dirty="0">
                <a:solidFill>
                  <a:srgbClr val="FF0000"/>
                </a:solidFill>
              </a:rPr>
              <a:t>Faktoren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AT" sz="1800" dirty="0"/>
              <a:t>Klang, Form,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AT" sz="1800" dirty="0"/>
              <a:t>Schriftbild - Typographie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AT" sz="1800" dirty="0"/>
              <a:t>Register, Stil, Varietäten </a:t>
            </a:r>
          </a:p>
          <a:p>
            <a:pPr marL="0" indent="0">
              <a:buNone/>
            </a:pPr>
            <a:r>
              <a:rPr lang="de-AT" sz="2000" b="1" i="1" dirty="0">
                <a:solidFill>
                  <a:srgbClr val="FF0000"/>
                </a:solidFill>
              </a:rPr>
              <a:t>Signifié</a:t>
            </a:r>
            <a:r>
              <a:rPr lang="de-AT" sz="2000" b="1" dirty="0">
                <a:solidFill>
                  <a:srgbClr val="FF0000"/>
                </a:solidFill>
              </a:rPr>
              <a:t>-orientiert:</a:t>
            </a:r>
          </a:p>
          <a:p>
            <a:pPr marL="0" indent="0">
              <a:buNone/>
            </a:pPr>
            <a:r>
              <a:rPr lang="de-AT" sz="1800" b="1" dirty="0">
                <a:solidFill>
                  <a:srgbClr val="FF0000"/>
                </a:solidFill>
              </a:rPr>
              <a:t>semantische</a:t>
            </a:r>
            <a:r>
              <a:rPr lang="de-AT" sz="1800" dirty="0">
                <a:solidFill>
                  <a:srgbClr val="FF0000"/>
                </a:solidFill>
              </a:rPr>
              <a:t> Faktoren: „Schlüsselwörter“</a:t>
            </a:r>
          </a:p>
          <a:p>
            <a:pPr marL="0" indent="0">
              <a:buNone/>
            </a:pPr>
            <a:r>
              <a:rPr lang="de-AT" sz="1800" dirty="0"/>
              <a:t>Name; Denotat/ Konnotat, Metaphorik, Polysemien, Entlehnung, Idiomatik </a:t>
            </a:r>
          </a:p>
          <a:p>
            <a:pPr marL="0" indent="0">
              <a:buNone/>
            </a:pPr>
            <a:r>
              <a:rPr lang="de-AT" sz="1800" b="1" dirty="0">
                <a:solidFill>
                  <a:srgbClr val="FF0000"/>
                </a:solidFill>
              </a:rPr>
              <a:t>pragmatische</a:t>
            </a:r>
            <a:r>
              <a:rPr lang="de-AT" sz="1800" dirty="0">
                <a:solidFill>
                  <a:srgbClr val="FF0000"/>
                </a:solidFill>
              </a:rPr>
              <a:t> Faktoren:</a:t>
            </a:r>
          </a:p>
          <a:p>
            <a:pPr marL="0" indent="0">
              <a:buNone/>
            </a:pPr>
            <a:r>
              <a:rPr lang="de-AT" sz="1800" dirty="0"/>
              <a:t>Sprachhabitus, Sprechweisen, Konventionen, kommunikative Gattungen, Diglossie,  etc. </a:t>
            </a:r>
          </a:p>
          <a:p>
            <a:pPr marL="0" indent="0">
              <a:buNone/>
            </a:pPr>
            <a:r>
              <a:rPr lang="de-AT" sz="1800" b="1" dirty="0">
                <a:solidFill>
                  <a:srgbClr val="FF0000"/>
                </a:solidFill>
              </a:rPr>
              <a:t>Metasprachliche</a:t>
            </a:r>
            <a:r>
              <a:rPr lang="de-AT" sz="1800" dirty="0">
                <a:solidFill>
                  <a:srgbClr val="FF0000"/>
                </a:solidFill>
              </a:rPr>
              <a:t> Faktoren:</a:t>
            </a:r>
          </a:p>
          <a:p>
            <a:pPr marL="0" indent="0">
              <a:buNone/>
            </a:pPr>
            <a:r>
              <a:rPr lang="de-AT" sz="1800" dirty="0"/>
              <a:t>Sprachführer, Sprachbewertungen, Glossen, Paraphrasen, Übersetzungen  (</a:t>
            </a:r>
            <a:r>
              <a:rPr lang="de-AT" sz="1800" dirty="0" err="1"/>
              <a:t>glossing</a:t>
            </a:r>
            <a:r>
              <a:rPr lang="de-AT" sz="1800" dirty="0"/>
              <a:t>)</a:t>
            </a:r>
          </a:p>
          <a:p>
            <a:pPr marL="0" indent="0">
              <a:buNone/>
            </a:pPr>
            <a:endParaRPr lang="de-AT" sz="2000" dirty="0"/>
          </a:p>
          <a:p>
            <a:pPr marL="0" indent="0">
              <a:buNone/>
            </a:pPr>
            <a:endParaRPr lang="de-AT" sz="2000" dirty="0"/>
          </a:p>
          <a:p>
            <a:pPr>
              <a:buFont typeface="Symbol" panose="05050102010706020507" pitchFamily="18" charset="2"/>
              <a:buChar char="-"/>
            </a:pP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699575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15B2C8-20E9-4EF7-BDEA-444C4EF2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chemeClr val="accent3">
                    <a:lumMod val="50000"/>
                  </a:schemeClr>
                </a:solidFill>
              </a:rPr>
              <a:t>Beispiele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BFD007-E7C0-4883-8421-D9F0D9FF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Wie</a:t>
            </a:r>
            <a:r>
              <a:rPr lang="it-IT" dirty="0"/>
              <a:t> </a:t>
            </a:r>
            <a:r>
              <a:rPr lang="it-IT" dirty="0" err="1"/>
              <a:t>funktioniert</a:t>
            </a:r>
            <a:r>
              <a:rPr lang="it-IT" dirty="0"/>
              <a:t> </a:t>
            </a:r>
            <a:r>
              <a:rPr lang="it-IT" dirty="0" err="1"/>
              <a:t>nun</a:t>
            </a:r>
            <a:r>
              <a:rPr lang="it-IT" dirty="0"/>
              <a:t> die </a:t>
            </a:r>
            <a:r>
              <a:rPr lang="it-IT" b="1" dirty="0"/>
              <a:t>Image-</a:t>
            </a:r>
            <a:r>
              <a:rPr lang="it-IT" b="1" dirty="0" err="1"/>
              <a:t>Konstruktion</a:t>
            </a:r>
            <a:r>
              <a:rPr lang="it-IT" b="1" dirty="0"/>
              <a:t> </a:t>
            </a:r>
            <a:r>
              <a:rPr lang="it-IT" b="1" dirty="0" err="1"/>
              <a:t>mit</a:t>
            </a:r>
            <a:r>
              <a:rPr lang="it-IT" b="1" dirty="0"/>
              <a:t> </a:t>
            </a:r>
            <a:r>
              <a:rPr lang="it-IT" b="1" dirty="0" err="1"/>
              <a:t>sprachlichen</a:t>
            </a:r>
            <a:r>
              <a:rPr lang="it-IT" b="1" dirty="0"/>
              <a:t> </a:t>
            </a:r>
            <a:r>
              <a:rPr lang="it-IT" b="1" dirty="0" err="1"/>
              <a:t>IMs</a:t>
            </a:r>
            <a:r>
              <a:rPr lang="it-IT" b="1" dirty="0"/>
              <a:t> 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dirty="0" err="1"/>
              <a:t>Welche</a:t>
            </a:r>
            <a:r>
              <a:rPr lang="it-IT" dirty="0"/>
              <a:t> </a:t>
            </a:r>
            <a:r>
              <a:rPr lang="it-IT" b="1" dirty="0"/>
              <a:t>Zeichen-</a:t>
            </a:r>
            <a:r>
              <a:rPr lang="it-IT" b="1" dirty="0" err="1"/>
              <a:t>Kapazitäten</a:t>
            </a:r>
            <a:r>
              <a:rPr lang="it-IT" dirty="0"/>
              <a:t> (</a:t>
            </a:r>
            <a:r>
              <a:rPr lang="it-IT" dirty="0" err="1"/>
              <a:t>bezogen</a:t>
            </a:r>
            <a:r>
              <a:rPr lang="it-IT" dirty="0"/>
              <a:t> </a:t>
            </a:r>
            <a:r>
              <a:rPr lang="it-IT" dirty="0" err="1"/>
              <a:t>auf</a:t>
            </a:r>
            <a:r>
              <a:rPr lang="it-IT" dirty="0"/>
              <a:t> Form vs. </a:t>
            </a:r>
            <a:r>
              <a:rPr lang="it-IT" dirty="0" err="1"/>
              <a:t>Inhalt</a:t>
            </a:r>
            <a:r>
              <a:rPr lang="it-IT" dirty="0"/>
              <a:t>) </a:t>
            </a:r>
            <a:r>
              <a:rPr lang="it-IT" dirty="0" err="1"/>
              <a:t>werden</a:t>
            </a:r>
            <a:r>
              <a:rPr lang="it-IT" dirty="0"/>
              <a:t> </a:t>
            </a:r>
            <a:r>
              <a:rPr lang="it-IT" dirty="0" err="1"/>
              <a:t>im</a:t>
            </a:r>
            <a:r>
              <a:rPr lang="it-IT" dirty="0"/>
              <a:t> </a:t>
            </a:r>
            <a:r>
              <a:rPr lang="it-IT" dirty="0" err="1"/>
              <a:t>multimodalen</a:t>
            </a:r>
            <a:r>
              <a:rPr lang="it-IT" dirty="0"/>
              <a:t> Text </a:t>
            </a:r>
            <a:r>
              <a:rPr lang="it-IT" dirty="0" err="1"/>
              <a:t>ausgebeutet</a:t>
            </a:r>
            <a:r>
              <a:rPr lang="it-IT" dirty="0"/>
              <a:t> und zur </a:t>
            </a:r>
            <a:r>
              <a:rPr lang="it-IT" b="1" dirty="0"/>
              <a:t>USP</a:t>
            </a:r>
            <a:r>
              <a:rPr lang="it-IT" dirty="0"/>
              <a:t> </a:t>
            </a:r>
            <a:r>
              <a:rPr lang="it-IT" dirty="0" err="1"/>
              <a:t>verarbeitet</a:t>
            </a:r>
            <a:r>
              <a:rPr lang="it-IT" dirty="0"/>
              <a:t>?</a:t>
            </a:r>
          </a:p>
          <a:p>
            <a:pPr>
              <a:buFontTx/>
              <a:buChar char="-"/>
            </a:pPr>
            <a:r>
              <a:rPr lang="it-IT" dirty="0" err="1">
                <a:solidFill>
                  <a:srgbClr val="FF0000"/>
                </a:solidFill>
              </a:rPr>
              <a:t>innerhalb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einer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Sprachkultur</a:t>
            </a:r>
            <a:r>
              <a:rPr lang="it-IT" dirty="0">
                <a:solidFill>
                  <a:srgbClr val="FF0000"/>
                </a:solidFill>
              </a:rPr>
              <a:t>         </a:t>
            </a:r>
            <a:r>
              <a:rPr lang="it-IT" dirty="0" err="1">
                <a:solidFill>
                  <a:srgbClr val="FF0000"/>
                </a:solidFill>
              </a:rPr>
              <a:t>Konzeption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einsprachiger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Kampagnen</a:t>
            </a:r>
            <a:endParaRPr lang="it-IT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it-IT" dirty="0">
                <a:solidFill>
                  <a:srgbClr val="FF0000"/>
                </a:solidFill>
              </a:rPr>
              <a:t>von </a:t>
            </a:r>
            <a:r>
              <a:rPr lang="it-IT" dirty="0" err="1">
                <a:solidFill>
                  <a:srgbClr val="FF0000"/>
                </a:solidFill>
              </a:rPr>
              <a:t>einer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Sprachkultur</a:t>
            </a:r>
            <a:r>
              <a:rPr lang="it-IT" dirty="0">
                <a:solidFill>
                  <a:srgbClr val="FF0000"/>
                </a:solidFill>
              </a:rPr>
              <a:t> in die </a:t>
            </a:r>
            <a:r>
              <a:rPr lang="it-IT" dirty="0" err="1">
                <a:solidFill>
                  <a:srgbClr val="FF0000"/>
                </a:solidFill>
              </a:rPr>
              <a:t>andere</a:t>
            </a:r>
            <a:r>
              <a:rPr lang="it-IT" dirty="0">
                <a:solidFill>
                  <a:srgbClr val="FF0000"/>
                </a:solidFill>
              </a:rPr>
              <a:t>         </a:t>
            </a:r>
            <a:r>
              <a:rPr lang="it-IT" dirty="0" err="1">
                <a:solidFill>
                  <a:srgbClr val="FF0000"/>
                </a:solidFill>
              </a:rPr>
              <a:t>Konzeptionen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mehr-sprachiger</a:t>
            </a:r>
            <a:r>
              <a:rPr lang="it-IT" dirty="0">
                <a:solidFill>
                  <a:srgbClr val="FF0000"/>
                </a:solidFill>
              </a:rPr>
              <a:t>/ </a:t>
            </a:r>
            <a:r>
              <a:rPr lang="it-IT" dirty="0" err="1">
                <a:solidFill>
                  <a:srgbClr val="FF0000"/>
                </a:solidFill>
              </a:rPr>
              <a:t>globaler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Kampagnen</a:t>
            </a:r>
            <a:endParaRPr lang="it-IT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dirty="0"/>
              <a:t>Blick </a:t>
            </a:r>
            <a:r>
              <a:rPr lang="it-IT" dirty="0" err="1"/>
              <a:t>auf</a:t>
            </a:r>
            <a:r>
              <a:rPr lang="it-IT" dirty="0"/>
              <a:t> die </a:t>
            </a:r>
            <a:r>
              <a:rPr lang="it-IT" b="1" dirty="0" err="1"/>
              <a:t>Übersetzungsmöglichkeiten</a:t>
            </a:r>
            <a:r>
              <a:rPr lang="it-IT" b="1" dirty="0"/>
              <a:t>:</a:t>
            </a:r>
          </a:p>
          <a:p>
            <a:pPr marL="0" indent="0">
              <a:buNone/>
            </a:pPr>
            <a:r>
              <a:rPr lang="it-IT" dirty="0"/>
              <a:t>     	Arten </a:t>
            </a:r>
            <a:r>
              <a:rPr lang="it-IT" dirty="0" err="1"/>
              <a:t>der</a:t>
            </a:r>
            <a:r>
              <a:rPr lang="it-IT" dirty="0"/>
              <a:t> </a:t>
            </a:r>
            <a:r>
              <a:rPr lang="it-IT" dirty="0" err="1"/>
              <a:t>interkulturellen</a:t>
            </a:r>
            <a:r>
              <a:rPr lang="it-IT" dirty="0"/>
              <a:t> </a:t>
            </a:r>
            <a:r>
              <a:rPr lang="it-IT" dirty="0" err="1"/>
              <a:t>Adaption</a:t>
            </a:r>
            <a:r>
              <a:rPr lang="it-IT" dirty="0"/>
              <a:t>: </a:t>
            </a:r>
          </a:p>
          <a:p>
            <a:pPr marL="0" indent="0">
              <a:buNone/>
            </a:pPr>
            <a:r>
              <a:rPr lang="it-IT" dirty="0"/>
              <a:t>	</a:t>
            </a:r>
            <a:r>
              <a:rPr lang="it-IT" dirty="0" err="1"/>
              <a:t>Kohäsive</a:t>
            </a:r>
            <a:r>
              <a:rPr lang="it-IT" dirty="0"/>
              <a:t> </a:t>
            </a:r>
            <a:r>
              <a:rPr lang="it-IT" dirty="0" err="1"/>
              <a:t>Vernetzung</a:t>
            </a:r>
            <a:r>
              <a:rPr lang="it-IT" dirty="0"/>
              <a:t> von </a:t>
            </a:r>
            <a:r>
              <a:rPr lang="it-IT" dirty="0" err="1"/>
              <a:t>Wort</a:t>
            </a:r>
            <a:r>
              <a:rPr lang="it-IT" dirty="0"/>
              <a:t> – </a:t>
            </a:r>
            <a:r>
              <a:rPr lang="it-IT" dirty="0" err="1"/>
              <a:t>Textbausteinen</a:t>
            </a:r>
            <a:r>
              <a:rPr lang="it-IT" dirty="0"/>
              <a:t> – Bild 			</a:t>
            </a:r>
            <a:r>
              <a:rPr lang="it-IT" dirty="0" err="1"/>
              <a:t>Nachbildung</a:t>
            </a:r>
            <a:r>
              <a:rPr lang="it-IT" dirty="0"/>
              <a:t> </a:t>
            </a:r>
            <a:r>
              <a:rPr lang="it-IT" dirty="0" err="1"/>
              <a:t>des</a:t>
            </a:r>
            <a:r>
              <a:rPr lang="it-IT" dirty="0"/>
              <a:t> </a:t>
            </a:r>
            <a:r>
              <a:rPr lang="it-IT" dirty="0" err="1"/>
              <a:t>Werbekonzepts</a:t>
            </a: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9C5AA82B-A816-4327-A822-EF7C561FB92B}"/>
              </a:ext>
            </a:extLst>
          </p:cNvPr>
          <p:cNvSpPr/>
          <p:nvPr/>
        </p:nvSpPr>
        <p:spPr>
          <a:xfrm>
            <a:off x="4788024" y="3429000"/>
            <a:ext cx="348166" cy="842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EF610CEE-47FD-4C25-8EF4-53A51DA1DC4B}"/>
              </a:ext>
            </a:extLst>
          </p:cNvPr>
          <p:cNvSpPr/>
          <p:nvPr/>
        </p:nvSpPr>
        <p:spPr>
          <a:xfrm>
            <a:off x="5724128" y="4077072"/>
            <a:ext cx="43204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616292F9-9BE2-419B-B2C4-E67DE7C73188}"/>
              </a:ext>
            </a:extLst>
          </p:cNvPr>
          <p:cNvSpPr/>
          <p:nvPr/>
        </p:nvSpPr>
        <p:spPr>
          <a:xfrm>
            <a:off x="1907704" y="5913276"/>
            <a:ext cx="1152128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057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achleitnerg\Pictures\Vercelli\Uozo.jpg">
            <a:extLst>
              <a:ext uri="{FF2B5EF4-FFF2-40B4-BE49-F238E27FC236}">
                <a16:creationId xmlns:a16="http://schemas.microsoft.com/office/drawing/2014/main" id="{CF453788-B229-404C-9BA6-1CFB990A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3306763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C:\Users\bachleitnerg\Pictures\Vercelli\movida.jpg">
            <a:extLst>
              <a:ext uri="{FF2B5EF4-FFF2-40B4-BE49-F238E27FC236}">
                <a16:creationId xmlns:a16="http://schemas.microsoft.com/office/drawing/2014/main" id="{4E3BF19D-2763-42B1-AA31-CF4782B20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22338"/>
            <a:ext cx="3617912" cy="49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28D4170-B308-41BF-B406-1964FED5B670}"/>
              </a:ext>
            </a:extLst>
          </p:cNvPr>
          <p:cNvSpPr txBox="1"/>
          <p:nvPr/>
        </p:nvSpPr>
        <p:spPr>
          <a:xfrm>
            <a:off x="395288" y="549275"/>
            <a:ext cx="460851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32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Schlüssel-Wörter</a:t>
            </a:r>
            <a:r>
              <a:rPr lang="de-AT" sz="2400" b="1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3">
                    <a:lumMod val="50000"/>
                  </a:schemeClr>
                </a:solidFill>
                <a:latin typeface="+mn-lt"/>
                <a:cs typeface="+mn-cs"/>
              </a:rPr>
              <a:t>      Kulturelle Konzepte: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sz="2400" b="1" dirty="0">
              <a:solidFill>
                <a:schemeClr val="accent3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7FCDB9-22B3-4DAE-88D8-9A87880565C5}"/>
              </a:ext>
            </a:extLst>
          </p:cNvPr>
          <p:cNvSpPr txBox="1"/>
          <p:nvPr/>
        </p:nvSpPr>
        <p:spPr>
          <a:xfrm>
            <a:off x="5148064" y="5935662"/>
            <a:ext cx="27545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Ikon</a:t>
            </a:r>
            <a:r>
              <a:rPr lang="it-IT" dirty="0"/>
              <a:t> </a:t>
            </a:r>
            <a:r>
              <a:rPr lang="it-IT" dirty="0" err="1"/>
              <a:t>oder</a:t>
            </a:r>
            <a:r>
              <a:rPr lang="it-IT" dirty="0"/>
              <a:t> Index -  </a:t>
            </a:r>
            <a:r>
              <a:rPr lang="it-IT" dirty="0" err="1"/>
              <a:t>loakisierende</a:t>
            </a:r>
            <a:r>
              <a:rPr lang="it-IT" dirty="0"/>
              <a:t> </a:t>
            </a:r>
            <a:r>
              <a:rPr lang="it-IT" b="1" dirty="0" err="1"/>
              <a:t>Koloritwörter</a:t>
            </a:r>
            <a:endParaRPr lang="it-IT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2F49CFE-150E-47E1-9F35-A1334396DE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818" y="445518"/>
            <a:ext cx="1922463" cy="5291138"/>
          </a:xfrm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9C43493F-10F2-4D9C-962C-F48037ED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092">
            <a:off x="375865" y="3624429"/>
            <a:ext cx="241141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AutoShape 7" descr="Image result for Servus Austria Werbung">
            <a:extLst>
              <a:ext uri="{FF2B5EF4-FFF2-40B4-BE49-F238E27FC236}">
                <a16:creationId xmlns:a16="http://schemas.microsoft.com/office/drawing/2014/main" id="{F9B5250F-C624-40E1-B6B5-4621E2DB73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/>
          </a:p>
        </p:txBody>
      </p:sp>
      <p:pic>
        <p:nvPicPr>
          <p:cNvPr id="14341" name="Picture 9" descr="Image result for Servus Austria Werbung">
            <a:hlinkClick r:id="rId5"/>
            <a:extLst>
              <a:ext uri="{FF2B5EF4-FFF2-40B4-BE49-F238E27FC236}">
                <a16:creationId xmlns:a16="http://schemas.microsoft.com/office/drawing/2014/main" id="{4EED7D5E-E4AC-45D4-840E-3C3D8248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1384">
            <a:off x="3075837" y="4927151"/>
            <a:ext cx="1655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0">
            <a:extLst>
              <a:ext uri="{FF2B5EF4-FFF2-40B4-BE49-F238E27FC236}">
                <a16:creationId xmlns:a16="http://schemas.microsoft.com/office/drawing/2014/main" id="{19D7743D-DC55-487B-BE24-90E0A3899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369" y="1847159"/>
            <a:ext cx="11493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>
            <a:extLst>
              <a:ext uri="{FF2B5EF4-FFF2-40B4-BE49-F238E27FC236}">
                <a16:creationId xmlns:a16="http://schemas.microsoft.com/office/drawing/2014/main" id="{079CBA8B-5207-404C-A625-F253A82B6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10079">
            <a:off x="3326000" y="2185704"/>
            <a:ext cx="14398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2">
            <a:extLst>
              <a:ext uri="{FF2B5EF4-FFF2-40B4-BE49-F238E27FC236}">
                <a16:creationId xmlns:a16="http://schemas.microsoft.com/office/drawing/2014/main" id="{D8B71D32-B9B6-47F2-BFEB-CACEB898D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09" y="3404471"/>
            <a:ext cx="17637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Foliennummernplatzhalter 2">
            <a:extLst>
              <a:ext uri="{FF2B5EF4-FFF2-40B4-BE49-F238E27FC236}">
                <a16:creationId xmlns:a16="http://schemas.microsoft.com/office/drawing/2014/main" id="{850551A1-759A-452D-87CF-827F2DE7D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CB5CEC-4A32-4ACF-9BC1-09B2E3C91D62}" type="slidenum">
              <a:rPr lang="de-AT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de-AT" altLang="de-DE" sz="1200">
              <a:solidFill>
                <a:srgbClr val="898989"/>
              </a:solidFill>
            </a:endParaRPr>
          </a:p>
        </p:txBody>
      </p:sp>
      <p:sp>
        <p:nvSpPr>
          <p:cNvPr id="14347" name="Textfeld 3">
            <a:extLst>
              <a:ext uri="{FF2B5EF4-FFF2-40B4-BE49-F238E27FC236}">
                <a16:creationId xmlns:a16="http://schemas.microsoft.com/office/drawing/2014/main" id="{D952ABD4-44C3-48D6-AD74-86A9E5834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7" y="4739377"/>
            <a:ext cx="1440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200" b="1"/>
              <a:t>‚Welcome, Japan!‘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7705004-4C5D-4B3C-A78C-66FF0E6AB8E2}"/>
              </a:ext>
            </a:extLst>
          </p:cNvPr>
          <p:cNvSpPr txBox="1"/>
          <p:nvPr/>
        </p:nvSpPr>
        <p:spPr>
          <a:xfrm>
            <a:off x="2286000" y="309803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000" dirty="0"/>
              <a:t>	</a:t>
            </a:r>
            <a:endParaRPr lang="de-AT" altLang="de-DE" sz="14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39CC62-17D6-40CD-B7BE-0FF62FF23D7E}"/>
              </a:ext>
            </a:extLst>
          </p:cNvPr>
          <p:cNvSpPr txBox="1"/>
          <p:nvPr/>
        </p:nvSpPr>
        <p:spPr>
          <a:xfrm>
            <a:off x="683567" y="620688"/>
            <a:ext cx="5040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i="1" dirty="0" err="1"/>
              <a:t>Languaging</a:t>
            </a:r>
            <a:r>
              <a:rPr lang="it-IT" sz="3200" dirty="0">
                <a:solidFill>
                  <a:srgbClr val="C00000"/>
                </a:solidFill>
              </a:rPr>
              <a:t> </a:t>
            </a:r>
            <a:r>
              <a:rPr lang="it-IT" sz="3200" dirty="0"/>
              <a:t>und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Identifizieren</a:t>
            </a:r>
            <a:r>
              <a:rPr lang="it-IT" sz="3200" dirty="0">
                <a:solidFill>
                  <a:schemeClr val="accent3">
                    <a:lumMod val="50000"/>
                  </a:schemeClr>
                </a:solidFill>
              </a:rPr>
              <a:t> /</a:t>
            </a:r>
            <a:r>
              <a:rPr lang="it-IT" sz="3200" dirty="0"/>
              <a:t> </a:t>
            </a:r>
            <a:r>
              <a:rPr lang="it-IT" sz="3200" dirty="0" err="1"/>
              <a:t>Etikettieren</a:t>
            </a:r>
            <a:endParaRPr lang="it-IT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3">
            <a:extLst>
              <a:ext uri="{FF2B5EF4-FFF2-40B4-BE49-F238E27FC236}">
                <a16:creationId xmlns:a16="http://schemas.microsoft.com/office/drawing/2014/main" id="{A719FA70-77EC-44DC-820C-FBD8FE58C1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907A6D-E736-49C5-B7E1-0A46D6108056}" type="slidenum">
              <a:rPr lang="de-AT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de-AT" altLang="de-DE" sz="1200">
              <a:solidFill>
                <a:srgbClr val="898989"/>
              </a:solidFill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id="{CE9B5CD4-9443-44E8-9D1A-05B3A5610B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0336" y="1688179"/>
            <a:ext cx="3277314" cy="4383285"/>
          </a:xfrm>
          <a:noFill/>
        </p:spPr>
      </p:pic>
      <p:sp>
        <p:nvSpPr>
          <p:cNvPr id="16388" name="Textfeld 5">
            <a:extLst>
              <a:ext uri="{FF2B5EF4-FFF2-40B4-BE49-F238E27FC236}">
                <a16:creationId xmlns:a16="http://schemas.microsoft.com/office/drawing/2014/main" id="{FDC47B74-B01F-4721-B580-FF38457D7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6984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AT" altLang="de-DE" i="1" dirty="0" err="1"/>
              <a:t>Languaging</a:t>
            </a:r>
            <a:r>
              <a:rPr lang="de-AT" altLang="de-DE" i="1" dirty="0"/>
              <a:t> </a:t>
            </a:r>
            <a:r>
              <a:rPr lang="de-AT" altLang="de-DE" dirty="0"/>
              <a:t>und </a:t>
            </a:r>
            <a:r>
              <a:rPr lang="de-AT" altLang="de-DE" b="1" dirty="0">
                <a:solidFill>
                  <a:schemeClr val="accent3">
                    <a:lumMod val="50000"/>
                  </a:schemeClr>
                </a:solidFill>
              </a:rPr>
              <a:t>Argumentieren</a:t>
            </a:r>
            <a:r>
              <a:rPr lang="de-AT" altLang="de-DE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dirty="0"/>
              <a:t>…</a:t>
            </a:r>
            <a:r>
              <a:rPr lang="de-AT" altLang="de-DE" b="1" dirty="0"/>
              <a:t>USP</a:t>
            </a:r>
          </a:p>
        </p:txBody>
      </p:sp>
      <p:sp>
        <p:nvSpPr>
          <p:cNvPr id="16389" name="Textfeld 6">
            <a:extLst>
              <a:ext uri="{FF2B5EF4-FFF2-40B4-BE49-F238E27FC236}">
                <a16:creationId xmlns:a16="http://schemas.microsoft.com/office/drawing/2014/main" id="{CF2E63E1-C86E-414D-94EE-6E4B0D8AD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661025"/>
            <a:ext cx="197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b="1" i="1"/>
              <a:t>Varietà che seduce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CB1D807-2F93-4B83-A141-790477C2019A}"/>
              </a:ext>
            </a:extLst>
          </p:cNvPr>
          <p:cNvCxnSpPr/>
          <p:nvPr/>
        </p:nvCxnSpPr>
        <p:spPr>
          <a:xfrm flipH="1">
            <a:off x="6021531" y="5805264"/>
            <a:ext cx="71913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feld 10">
            <a:extLst>
              <a:ext uri="{FF2B5EF4-FFF2-40B4-BE49-F238E27FC236}">
                <a16:creationId xmlns:a16="http://schemas.microsoft.com/office/drawing/2014/main" id="{97074B91-47C4-40A0-AC78-D50121F74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133600"/>
            <a:ext cx="2328651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Image = Sprachvarietät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   </a:t>
            </a:r>
            <a:r>
              <a:rPr lang="de-AT" altLang="de-DE" sz="1800" i="1" dirty="0" err="1"/>
              <a:t>codeswitching</a:t>
            </a:r>
            <a:endParaRPr lang="de-AT" altLang="de-DE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Sprachvariation steht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für multiple Identität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1AC35E-B7C0-4FA9-9EE3-6A070007FB69}" type="slidenum">
              <a:rPr lang="de-AT" smtClean="0"/>
              <a:pPr>
                <a:defRPr/>
              </a:pPr>
              <a:t>19</a:t>
            </a:fld>
            <a:endParaRPr lang="de-AT" dirty="0"/>
          </a:p>
        </p:txBody>
      </p:sp>
      <p:pic>
        <p:nvPicPr>
          <p:cNvPr id="19459" name="Picture 2" descr="C:\Users\bachleitnerg\Documents\2014-04-23\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13410"/>
            <a:ext cx="3287713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C:\Users\bachleitnerg\Documents\2014-04-23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475" y="1513410"/>
            <a:ext cx="33178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286000" y="3050435"/>
            <a:ext cx="4572000" cy="539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de-AT" altLang="de-DE" i="1" dirty="0">
              <a:solidFill>
                <a:srgbClr val="000000"/>
              </a:solidFill>
              <a:latin typeface="Albertus" pitchFamily="34" charset="0"/>
            </a:endParaRPr>
          </a:p>
          <a:p>
            <a:pPr>
              <a:lnSpc>
                <a:spcPct val="80000"/>
              </a:lnSpc>
            </a:pPr>
            <a:r>
              <a:rPr lang="de-AT" altLang="de-DE" i="1" dirty="0">
                <a:solidFill>
                  <a:srgbClr val="000000"/>
                </a:solidFill>
                <a:latin typeface="Albertus" pitchFamily="34" charset="0"/>
              </a:rPr>
              <a:t>		</a:t>
            </a:r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2520950" y="6013972"/>
            <a:ext cx="4571330" cy="910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de-AT" altLang="de-DE" sz="1600" b="1" i="1" dirty="0">
              <a:solidFill>
                <a:srgbClr val="000000"/>
              </a:solidFill>
              <a:latin typeface="Albertus" pitchFamily="34" charset="0"/>
            </a:endParaRPr>
          </a:p>
          <a:p>
            <a:pPr>
              <a:lnSpc>
                <a:spcPct val="80000"/>
              </a:lnSpc>
            </a:pPr>
            <a:r>
              <a:rPr lang="de-AT" altLang="de-DE" sz="1600" b="1" i="1" dirty="0">
                <a:solidFill>
                  <a:srgbClr val="000000"/>
                </a:solidFill>
                <a:latin typeface="Albertus" pitchFamily="34" charset="0"/>
              </a:rPr>
              <a:t>Hellas.</a:t>
            </a:r>
            <a:r>
              <a:rPr lang="de-AT" altLang="de-DE" sz="1600" i="1" dirty="0">
                <a:solidFill>
                  <a:srgbClr val="000000"/>
                </a:solidFill>
                <a:latin typeface="Albertus" pitchFamily="34" charset="0"/>
              </a:rPr>
              <a:t> La </a:t>
            </a:r>
            <a:r>
              <a:rPr lang="de-AT" altLang="de-DE" sz="1600" i="1" dirty="0" err="1">
                <a:solidFill>
                  <a:schemeClr val="accent3">
                    <a:lumMod val="50000"/>
                  </a:schemeClr>
                </a:solidFill>
                <a:latin typeface="Albertus" pitchFamily="34" charset="0"/>
              </a:rPr>
              <a:t>storia</a:t>
            </a:r>
            <a:r>
              <a:rPr lang="de-AT" altLang="de-DE" sz="1600" i="1" dirty="0">
                <a:solidFill>
                  <a:srgbClr val="FF0000"/>
                </a:solidFill>
                <a:latin typeface="Albertus" pitchFamily="34" charset="0"/>
              </a:rPr>
              <a:t> </a:t>
            </a:r>
            <a:r>
              <a:rPr lang="de-AT" altLang="de-DE" sz="1600" i="1" dirty="0" err="1">
                <a:solidFill>
                  <a:srgbClr val="000000"/>
                </a:solidFill>
                <a:latin typeface="Albertus" pitchFamily="34" charset="0"/>
              </a:rPr>
              <a:t>infinita</a:t>
            </a:r>
            <a:r>
              <a:rPr lang="de-AT" altLang="de-DE" sz="1600" i="1" dirty="0">
                <a:solidFill>
                  <a:srgbClr val="000000"/>
                </a:solidFill>
                <a:latin typeface="Albertus" pitchFamily="34" charset="0"/>
              </a:rPr>
              <a:t>.      </a:t>
            </a:r>
          </a:p>
          <a:p>
            <a:pPr>
              <a:lnSpc>
                <a:spcPct val="80000"/>
              </a:lnSpc>
            </a:pPr>
            <a:r>
              <a:rPr lang="de-AT" altLang="de-DE" sz="1600" i="1" dirty="0">
                <a:solidFill>
                  <a:srgbClr val="000000"/>
                </a:solidFill>
                <a:latin typeface="Albertus" pitchFamily="34" charset="0"/>
              </a:rPr>
              <a:t>		Da </a:t>
            </a:r>
            <a:r>
              <a:rPr lang="de-AT" altLang="de-DE" sz="1600" i="1" dirty="0" err="1">
                <a:solidFill>
                  <a:srgbClr val="000000"/>
                </a:solidFill>
                <a:latin typeface="Albertus" pitchFamily="34" charset="0"/>
              </a:rPr>
              <a:t>noi</a:t>
            </a:r>
            <a:r>
              <a:rPr lang="de-AT" altLang="de-DE" sz="1600" i="1" dirty="0">
                <a:solidFill>
                  <a:srgbClr val="000000"/>
                </a:solidFill>
                <a:latin typeface="Albertus" pitchFamily="34" charset="0"/>
              </a:rPr>
              <a:t> é </a:t>
            </a:r>
            <a:r>
              <a:rPr lang="de-AT" altLang="de-DE" sz="1600" i="1" dirty="0" err="1">
                <a:solidFill>
                  <a:srgbClr val="000000"/>
                </a:solidFill>
                <a:latin typeface="Albertus" pitchFamily="34" charset="0"/>
              </a:rPr>
              <a:t>un‘altra</a:t>
            </a:r>
            <a:r>
              <a:rPr lang="de-AT" altLang="de-DE" sz="1600" i="1" dirty="0">
                <a:solidFill>
                  <a:srgbClr val="000000"/>
                </a:solidFill>
                <a:latin typeface="Albertus" pitchFamily="34" charset="0"/>
              </a:rPr>
              <a:t> </a:t>
            </a:r>
            <a:r>
              <a:rPr lang="de-AT" altLang="de-DE" sz="1600" i="1" dirty="0" err="1">
                <a:solidFill>
                  <a:schemeClr val="accent3">
                    <a:lumMod val="50000"/>
                  </a:schemeClr>
                </a:solidFill>
                <a:latin typeface="Albertus" pitchFamily="34" charset="0"/>
              </a:rPr>
              <a:t>storia</a:t>
            </a:r>
            <a:endParaRPr lang="de-AT" sz="1600" i="1" dirty="0">
              <a:solidFill>
                <a:schemeClr val="accent3">
                  <a:lumMod val="50000"/>
                </a:schemeClr>
              </a:solidFill>
            </a:endParaRPr>
          </a:p>
          <a:p>
            <a:pPr lvl="0">
              <a:lnSpc>
                <a:spcPct val="80000"/>
              </a:lnSpc>
            </a:pPr>
            <a:endParaRPr lang="de-AT" altLang="de-DE" i="1" dirty="0">
              <a:solidFill>
                <a:srgbClr val="000000"/>
              </a:solidFill>
              <a:latin typeface="Albertus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67545" y="404664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err="1"/>
              <a:t>Abgleichsarbeit</a:t>
            </a:r>
            <a:r>
              <a:rPr lang="de-AT" b="1" dirty="0"/>
              <a:t> zwischen Logo – Visual – Headline – Copy-Text:</a:t>
            </a:r>
          </a:p>
          <a:p>
            <a:r>
              <a:rPr lang="de-AT" sz="2800" dirty="0"/>
              <a:t>		Argumentieren/ USP  mit </a:t>
            </a:r>
            <a:r>
              <a:rPr lang="de-AT" sz="2800" b="1" dirty="0">
                <a:solidFill>
                  <a:schemeClr val="accent3">
                    <a:lumMod val="50000"/>
                  </a:schemeClr>
                </a:solidFill>
              </a:rPr>
              <a:t>Polysemie</a:t>
            </a:r>
          </a:p>
        </p:txBody>
      </p:sp>
    </p:spTree>
    <p:extLst>
      <p:ext uri="{BB962C8B-B14F-4D97-AF65-F5344CB8AC3E}">
        <p14:creationId xmlns:p14="http://schemas.microsoft.com/office/powerpoint/2010/main" val="244889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C7F00D1-BB67-4853-96BC-FE113A83FDBB}"/>
              </a:ext>
            </a:extLst>
          </p:cNvPr>
          <p:cNvSpPr txBox="1"/>
          <p:nvPr/>
        </p:nvSpPr>
        <p:spPr>
          <a:xfrm flipH="1">
            <a:off x="611560" y="404664"/>
            <a:ext cx="2736304" cy="806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/>
          </a:p>
          <a:p>
            <a:r>
              <a:rPr lang="it-IT" b="1" dirty="0" err="1">
                <a:solidFill>
                  <a:schemeClr val="accent3">
                    <a:lumMod val="50000"/>
                  </a:schemeClr>
                </a:solidFill>
              </a:rPr>
              <a:t>Destinationswerbung</a:t>
            </a:r>
            <a:endParaRPr lang="it-IT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b="1" dirty="0"/>
          </a:p>
          <a:p>
            <a:r>
              <a:rPr lang="it-IT" b="1" dirty="0" err="1"/>
              <a:t>Printanzeige</a:t>
            </a:r>
            <a:endParaRPr lang="it-IT" b="1" dirty="0"/>
          </a:p>
          <a:p>
            <a:endParaRPr lang="it-IT" dirty="0"/>
          </a:p>
          <a:p>
            <a:r>
              <a:rPr lang="it-IT" b="1" dirty="0" err="1"/>
              <a:t>Multimodaler</a:t>
            </a:r>
            <a:r>
              <a:rPr lang="it-IT" b="1" dirty="0"/>
              <a:t> Text = </a:t>
            </a:r>
            <a:r>
              <a:rPr lang="it-IT" dirty="0"/>
              <a:t>Bild-Text-Kombinat </a:t>
            </a:r>
          </a:p>
          <a:p>
            <a:endParaRPr lang="it-IT" dirty="0"/>
          </a:p>
          <a:p>
            <a:endParaRPr lang="it-IT" sz="1600" b="1" dirty="0"/>
          </a:p>
          <a:p>
            <a:endParaRPr lang="it-IT" sz="1600" b="1" dirty="0"/>
          </a:p>
          <a:p>
            <a:r>
              <a:rPr lang="it-IT" sz="1200" b="1" dirty="0" err="1"/>
              <a:t>Destination</a:t>
            </a:r>
            <a:r>
              <a:rPr lang="it-IT" sz="1200" b="1" dirty="0"/>
              <a:t>: Latium </a:t>
            </a:r>
          </a:p>
          <a:p>
            <a:endParaRPr lang="it-IT" sz="1200" dirty="0"/>
          </a:p>
          <a:p>
            <a:r>
              <a:rPr lang="it-IT" sz="1200" b="1" dirty="0" err="1"/>
              <a:t>Identitäts</a:t>
            </a:r>
            <a:r>
              <a:rPr lang="it-IT" sz="1200" b="1" dirty="0"/>
              <a:t>-Marker:</a:t>
            </a:r>
          </a:p>
          <a:p>
            <a:r>
              <a:rPr lang="it-IT" sz="1200" b="1" dirty="0" err="1"/>
              <a:t>Colosseum</a:t>
            </a:r>
            <a:r>
              <a:rPr lang="it-IT" sz="1200" dirty="0"/>
              <a:t> – </a:t>
            </a:r>
            <a:r>
              <a:rPr lang="it-IT" sz="1200" dirty="0" err="1"/>
              <a:t>Geschichte</a:t>
            </a:r>
            <a:r>
              <a:rPr lang="it-IT" sz="1200" dirty="0"/>
              <a:t> – </a:t>
            </a:r>
          </a:p>
          <a:p>
            <a:r>
              <a:rPr lang="it-IT" sz="1200" dirty="0"/>
              <a:t>(</a:t>
            </a:r>
            <a:r>
              <a:rPr lang="it-IT" sz="1200" dirty="0" err="1"/>
              <a:t>Frei</a:t>
            </a:r>
            <a:r>
              <a:rPr lang="it-IT" sz="1200" dirty="0"/>
              <a:t>) Zeit – </a:t>
            </a:r>
            <a:r>
              <a:rPr lang="it-IT" sz="1200" b="1" i="1" dirty="0"/>
              <a:t>duemila anni</a:t>
            </a:r>
            <a:r>
              <a:rPr lang="it-IT" sz="1200" dirty="0"/>
              <a:t>!</a:t>
            </a:r>
          </a:p>
          <a:p>
            <a:endParaRPr lang="it-IT" sz="1200" b="1" dirty="0"/>
          </a:p>
          <a:p>
            <a:r>
              <a:rPr lang="it-IT" sz="1200" b="1" dirty="0"/>
              <a:t>USP</a:t>
            </a:r>
            <a:r>
              <a:rPr lang="it-IT" sz="1200" dirty="0"/>
              <a:t>: Latium </a:t>
            </a:r>
            <a:r>
              <a:rPr lang="it-IT" sz="1200" dirty="0" err="1"/>
              <a:t>hat</a:t>
            </a:r>
            <a:r>
              <a:rPr lang="it-IT" sz="1200" dirty="0"/>
              <a:t> </a:t>
            </a:r>
            <a:r>
              <a:rPr lang="it-IT" sz="1200" dirty="0" err="1"/>
              <a:t>auch</a:t>
            </a:r>
            <a:r>
              <a:rPr lang="it-IT" sz="1200" dirty="0"/>
              <a:t> </a:t>
            </a:r>
            <a:r>
              <a:rPr lang="it-IT" sz="1200" dirty="0" err="1"/>
              <a:t>Meer</a:t>
            </a:r>
            <a:r>
              <a:rPr lang="it-IT" sz="1200" dirty="0"/>
              <a:t>… </a:t>
            </a:r>
            <a:r>
              <a:rPr lang="it-IT" sz="1200" dirty="0" err="1"/>
              <a:t>mehr</a:t>
            </a:r>
            <a:r>
              <a:rPr lang="it-IT" sz="1200" dirty="0"/>
              <a:t> </a:t>
            </a:r>
            <a:r>
              <a:rPr lang="it-IT" sz="1200" dirty="0" err="1"/>
              <a:t>als</a:t>
            </a:r>
            <a:r>
              <a:rPr lang="it-IT" sz="1200" dirty="0"/>
              <a:t> </a:t>
            </a:r>
            <a:r>
              <a:rPr lang="it-IT" sz="1200" dirty="0" err="1"/>
              <a:t>erwartet</a:t>
            </a:r>
            <a:r>
              <a:rPr lang="it-IT" sz="1200" dirty="0"/>
              <a:t> …!</a:t>
            </a:r>
          </a:p>
          <a:p>
            <a:endParaRPr lang="it-IT" sz="1200" dirty="0"/>
          </a:p>
          <a:p>
            <a:r>
              <a:rPr lang="it-IT" sz="1200" b="1" dirty="0"/>
              <a:t>Image-</a:t>
            </a:r>
            <a:r>
              <a:rPr lang="it-IT" sz="1200" b="1" dirty="0" err="1"/>
              <a:t>Konstruktion</a:t>
            </a:r>
            <a:r>
              <a:rPr lang="it-IT" sz="1200" dirty="0"/>
              <a:t>: </a:t>
            </a:r>
            <a:r>
              <a:rPr lang="it-IT" sz="1200" dirty="0" err="1"/>
              <a:t>idealer</a:t>
            </a:r>
            <a:r>
              <a:rPr lang="it-IT" sz="1200" dirty="0"/>
              <a:t> </a:t>
            </a:r>
            <a:r>
              <a:rPr lang="it-IT" sz="1200" dirty="0" err="1"/>
              <a:t>Ort</a:t>
            </a:r>
            <a:r>
              <a:rPr lang="it-IT" sz="1200" dirty="0"/>
              <a:t> </a:t>
            </a:r>
            <a:r>
              <a:rPr lang="it-IT" sz="1200" dirty="0" err="1"/>
              <a:t>für</a:t>
            </a:r>
            <a:r>
              <a:rPr lang="it-IT" sz="1200" dirty="0"/>
              <a:t> </a:t>
            </a:r>
            <a:r>
              <a:rPr lang="it-IT" sz="1200" dirty="0" err="1"/>
              <a:t>Kombination</a:t>
            </a:r>
            <a:endParaRPr lang="it-IT" sz="1200" dirty="0"/>
          </a:p>
          <a:p>
            <a:r>
              <a:rPr lang="it-IT" sz="1200" dirty="0"/>
              <a:t>Strand- und </a:t>
            </a:r>
            <a:r>
              <a:rPr lang="it-IT" sz="1200" dirty="0" err="1"/>
              <a:t>Kultur-Urlaub</a:t>
            </a:r>
            <a:endParaRPr lang="it-IT" sz="1200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</a:t>
            </a:r>
          </a:p>
          <a:p>
            <a:endParaRPr lang="it-IT" i="1" dirty="0">
              <a:latin typeface="Bodoni MT" panose="02070603080606020203" pitchFamily="18" charset="0"/>
            </a:endParaRPr>
          </a:p>
          <a:p>
            <a:endParaRPr lang="it-IT" i="1" dirty="0">
              <a:latin typeface="Bodoni MT" panose="02070603080606020203" pitchFamily="18" charset="0"/>
            </a:endParaRPr>
          </a:p>
          <a:p>
            <a:endParaRPr lang="it-IT" i="1" dirty="0">
              <a:latin typeface="Bodoni MT" panose="02070603080606020203" pitchFamily="18" charset="0"/>
            </a:endParaRPr>
          </a:p>
          <a:p>
            <a:endParaRPr lang="it-IT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E20023D9-FB97-4F3F-9DF6-FD8CCB394A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35130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10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C3784A-1599-48FD-BB4F-112C4BC80F2F}" type="slidenum">
              <a:rPr lang="de-AT" smtClean="0"/>
              <a:pPr>
                <a:defRPr/>
              </a:pPr>
              <a:t>20</a:t>
            </a:fld>
            <a:endParaRPr lang="de-AT"/>
          </a:p>
        </p:txBody>
      </p:sp>
      <p:pic>
        <p:nvPicPr>
          <p:cNvPr id="20483" name="Picture 2" descr="C:\Users\bachleitnerg\Documents\2014-04-23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98912"/>
            <a:ext cx="3736375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Users\bachleitnerg\Documents\2014-04-23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99" y="1568349"/>
            <a:ext cx="3563741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feld 4"/>
          <p:cNvSpPr txBox="1">
            <a:spLocks noChangeArrowheads="1"/>
          </p:cNvSpPr>
          <p:nvPr/>
        </p:nvSpPr>
        <p:spPr bwMode="auto">
          <a:xfrm>
            <a:off x="395535" y="136525"/>
            <a:ext cx="862463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dirty="0">
                <a:latin typeface="+mj-lt"/>
              </a:rPr>
              <a:t>Argumentieren/ USP mit </a:t>
            </a:r>
            <a:r>
              <a:rPr lang="de-DE" altLang="de-DE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Kontextvarianz = Mehrdeutigkeit</a:t>
            </a:r>
            <a:endParaRPr lang="de-DE" altLang="de-DE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  <a:p>
            <a:r>
              <a:rPr lang="de-DE" altLang="de-DE" dirty="0"/>
              <a:t>   </a:t>
            </a:r>
            <a:r>
              <a:rPr lang="de-DE" altLang="de-DE" dirty="0">
                <a:latin typeface="+mj-lt"/>
              </a:rPr>
              <a:t>Kippstelle zwischen wörtlicher und figurativer Bedeutung in der </a:t>
            </a:r>
            <a:r>
              <a:rPr lang="de-DE" altLang="de-DE" sz="2400" dirty="0">
                <a:latin typeface="+mj-lt"/>
              </a:rPr>
              <a:t>Headline</a:t>
            </a:r>
          </a:p>
          <a:p>
            <a:endParaRPr lang="de-AT" altLang="de-DE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A80CBA3-4B86-4DBB-AA7E-163D2FCA071E}"/>
              </a:ext>
            </a:extLst>
          </p:cNvPr>
          <p:cNvSpPr/>
          <p:nvPr/>
        </p:nvSpPr>
        <p:spPr>
          <a:xfrm>
            <a:off x="1763688" y="3717032"/>
            <a:ext cx="144016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80C0C75-2C68-4623-89AA-E09DD803F80A}"/>
              </a:ext>
            </a:extLst>
          </p:cNvPr>
          <p:cNvSpPr/>
          <p:nvPr/>
        </p:nvSpPr>
        <p:spPr>
          <a:xfrm>
            <a:off x="6156176" y="4941168"/>
            <a:ext cx="864096" cy="1415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62182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altLang="de-DE" sz="3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Argumentieren </a:t>
            </a:r>
            <a:r>
              <a:rPr lang="de-AT" altLang="de-DE" sz="1800" dirty="0">
                <a:latin typeface="Arial" charset="0"/>
                <a:cs typeface="Arial" charset="0"/>
              </a:rPr>
              <a:t>im </a:t>
            </a:r>
            <a:r>
              <a:rPr lang="de-AT" altLang="de-DE" sz="1800" b="1" dirty="0">
                <a:latin typeface="Arial" charset="0"/>
                <a:cs typeface="Arial" charset="0"/>
              </a:rPr>
              <a:t>dichten multimodalen </a:t>
            </a:r>
            <a:r>
              <a:rPr lang="de-AT" altLang="de-DE" sz="2700" b="1" dirty="0" err="1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Textnetz</a:t>
            </a:r>
            <a:r>
              <a:rPr lang="de-AT" altLang="de-DE" sz="18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br>
              <a:rPr lang="de-AT" altLang="de-DE" sz="18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</a:br>
            <a:r>
              <a:rPr lang="de-AT" altLang="de-DE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Slogan </a:t>
            </a:r>
            <a:r>
              <a:rPr lang="de-AT" altLang="de-DE" sz="1800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führt alle Textebenen zusammen</a:t>
            </a:r>
            <a:endParaRPr lang="de-AT" altLang="de-DE" sz="1800" i="1" dirty="0">
              <a:latin typeface="Arial" charset="0"/>
              <a:cs typeface="Arial" charset="0"/>
            </a:endParaRPr>
          </a:p>
        </p:txBody>
      </p:sp>
      <p:sp>
        <p:nvSpPr>
          <p:cNvPr id="21507" name="Rectangle 7"/>
          <p:cNvSpPr>
            <a:spLocks noGrp="1"/>
          </p:cNvSpPr>
          <p:nvPr>
            <p:ph type="body" idx="1"/>
          </p:nvPr>
        </p:nvSpPr>
        <p:spPr>
          <a:xfrm>
            <a:off x="1028700" y="1556792"/>
            <a:ext cx="7287715" cy="895409"/>
          </a:xfrm>
        </p:spPr>
        <p:txBody>
          <a:bodyPr>
            <a:normAutofit fontScale="62500" lnSpcReduction="20000"/>
          </a:bodyPr>
          <a:lstStyle/>
          <a:p>
            <a:pPr eaLnBrk="1" hangingPunct="1"/>
            <a:endParaRPr lang="de-AT" altLang="de-DE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4000" dirty="0">
                <a:solidFill>
                  <a:srgbClr val="C00000"/>
                </a:solidFill>
                <a:latin typeface="Bauhaus 93" panose="04030905020B02020C02" pitchFamily="82" charset="0"/>
              </a:rPr>
              <a:t>Köln. Klingt gut</a:t>
            </a:r>
            <a:r>
              <a:rPr lang="de-AT" altLang="de-DE" sz="3200" dirty="0"/>
              <a:t>. </a:t>
            </a:r>
            <a:r>
              <a:rPr lang="de-AT" altLang="de-DE" sz="2400" dirty="0"/>
              <a:t>Hier trifft sich alles was Klang und Namen hat. </a:t>
            </a:r>
            <a:r>
              <a:rPr lang="de-AT" altLang="de-DE" sz="3200" dirty="0"/>
              <a:t>(….)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3200" dirty="0"/>
              <a:t>					</a:t>
            </a:r>
            <a:r>
              <a:rPr lang="de-AT" altLang="de-DE" sz="3200" dirty="0">
                <a:solidFill>
                  <a:srgbClr val="C00000"/>
                </a:solidFill>
              </a:rPr>
              <a:t>Musikstadt Köln</a:t>
            </a:r>
            <a:r>
              <a:rPr lang="de-AT" altLang="de-DE" sz="3200" dirty="0"/>
              <a:t>.</a:t>
            </a:r>
          </a:p>
          <a:p>
            <a:pPr eaLnBrk="1" hangingPunct="1"/>
            <a:endParaRPr lang="de-AT" altLang="de-DE" dirty="0"/>
          </a:p>
        </p:txBody>
      </p:sp>
      <p:pic>
        <p:nvPicPr>
          <p:cNvPr id="21508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701" y="2397299"/>
            <a:ext cx="3019425" cy="4140200"/>
          </a:xfrm>
        </p:spPr>
      </p:pic>
      <p:pic>
        <p:nvPicPr>
          <p:cNvPr id="21509" name="Inhaltsplatzhalter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2452201"/>
            <a:ext cx="3290888" cy="4140200"/>
          </a:xfrm>
        </p:spPr>
      </p:pic>
      <p:sp>
        <p:nvSpPr>
          <p:cNvPr id="5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B566B-3F6D-4159-B1E9-26F526F0A875}" type="slidenum">
              <a:rPr lang="de-AT"/>
              <a:pPr>
                <a:defRPr/>
              </a:pPr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35099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A6A7027-5E43-4201-956C-23DFF7E51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475163"/>
            <a:ext cx="169703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Image result for V come Veneto">
            <a:hlinkClick r:id="rId3"/>
            <a:extLst>
              <a:ext uri="{FF2B5EF4-FFF2-40B4-BE49-F238E27FC236}">
                <a16:creationId xmlns:a16="http://schemas.microsoft.com/office/drawing/2014/main" id="{DB522B47-4DF7-4CA6-908F-7C44C5545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12738"/>
            <a:ext cx="2239962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7" descr="Image result for V come Veneto">
            <a:hlinkClick r:id="rId5"/>
            <a:extLst>
              <a:ext uri="{FF2B5EF4-FFF2-40B4-BE49-F238E27FC236}">
                <a16:creationId xmlns:a16="http://schemas.microsoft.com/office/drawing/2014/main" id="{2836CD78-82AC-42E3-8FAD-B3E3C7C2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4530725"/>
            <a:ext cx="16573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>
            <a:extLst>
              <a:ext uri="{FF2B5EF4-FFF2-40B4-BE49-F238E27FC236}">
                <a16:creationId xmlns:a16="http://schemas.microsoft.com/office/drawing/2014/main" id="{85503C28-3E3C-45C7-815C-28170D5E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21891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feld 2">
            <a:extLst>
              <a:ext uri="{FF2B5EF4-FFF2-40B4-BE49-F238E27FC236}">
                <a16:creationId xmlns:a16="http://schemas.microsoft.com/office/drawing/2014/main" id="{13D76293-FA72-441D-9C03-53745AFBC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667000"/>
            <a:ext cx="3095625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 i="1" dirty="0">
                <a:latin typeface="Berlin Sans FB Demi" panose="020E0802020502020306" pitchFamily="34" charset="0"/>
              </a:rPr>
              <a:t>V COME VENETO</a:t>
            </a:r>
            <a:endParaRPr lang="de-DE" altLang="de-DE" sz="1800" i="1" dirty="0">
              <a:latin typeface="Berlin Sans FB Demi" panose="020E08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de-DE" sz="1400" i="1" dirty="0"/>
              <a:t>. </a:t>
            </a:r>
            <a:r>
              <a:rPr lang="de-DE" altLang="de-DE" sz="1400" i="1" dirty="0"/>
              <a:t>V </a:t>
            </a:r>
            <a:r>
              <a:rPr lang="de-DE" altLang="de-DE" sz="1400" i="1" dirty="0" err="1"/>
              <a:t>come</a:t>
            </a:r>
            <a:r>
              <a:rPr lang="de-DE" altLang="de-DE" sz="1400" i="1" dirty="0"/>
              <a:t> Veneto, V </a:t>
            </a:r>
            <a:r>
              <a:rPr lang="de-DE" altLang="de-DE" sz="1400" i="1" dirty="0" err="1"/>
              <a:t>come</a:t>
            </a:r>
            <a:r>
              <a:rPr lang="de-DE" altLang="de-DE" sz="1400" i="1" dirty="0"/>
              <a:t> </a:t>
            </a:r>
            <a:r>
              <a:rPr lang="de-DE" altLang="de-DE" sz="1400" i="1" dirty="0" err="1"/>
              <a:t>Vacanza</a:t>
            </a:r>
            <a:endParaRPr lang="de-DE" altLang="de-DE" sz="1400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1800" b="1" i="1">
              <a:latin typeface="Berlin Sans FB Demi" panose="020E0802020502020306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b="1" i="1">
                <a:latin typeface="Berlin Sans FB Demi" panose="020E0802020502020306" pitchFamily="34" charset="0"/>
              </a:rPr>
              <a:t>V </a:t>
            </a:r>
            <a:r>
              <a:rPr lang="de-DE" altLang="de-DE" sz="1800" b="1" i="1" dirty="0">
                <a:latin typeface="Berlin Sans FB Demi" panose="020E0802020502020306" pitchFamily="34" charset="0"/>
              </a:rPr>
              <a:t>WIE VENETIEN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/>
              <a:t>V wie Veneto,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i="1" dirty="0"/>
              <a:t>Urlaub groß geschrieben</a:t>
            </a:r>
            <a:endParaRPr lang="de-AT" altLang="de-DE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/>
              <a:t> </a:t>
            </a: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</p:txBody>
      </p:sp>
      <p:pic>
        <p:nvPicPr>
          <p:cNvPr id="19463" name="Picture 11" descr="Fig">
            <a:extLst>
              <a:ext uri="{FF2B5EF4-FFF2-40B4-BE49-F238E27FC236}">
                <a16:creationId xmlns:a16="http://schemas.microsoft.com/office/drawing/2014/main" id="{5FBBF13F-A413-4DC1-9803-879CDB84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375"/>
            <a:ext cx="3073400" cy="415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12" descr="Fig">
            <a:extLst>
              <a:ext uri="{FF2B5EF4-FFF2-40B4-BE49-F238E27FC236}">
                <a16:creationId xmlns:a16="http://schemas.microsoft.com/office/drawing/2014/main" id="{5E954166-7F8A-48AA-95EA-42AD97B71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328613"/>
            <a:ext cx="1722438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B22F132-FAA2-4779-AB99-5469D470EB9D}"/>
              </a:ext>
            </a:extLst>
          </p:cNvPr>
          <p:cNvSpPr txBox="1"/>
          <p:nvPr/>
        </p:nvSpPr>
        <p:spPr>
          <a:xfrm>
            <a:off x="179388" y="4797152"/>
            <a:ext cx="21526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USP- 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Konzept</a:t>
            </a:r>
            <a:endParaRPr lang="it-IT" sz="20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Grapheme</a:t>
            </a:r>
            <a:endParaRPr lang="it-IT" sz="32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it-IT" sz="1600" b="1" dirty="0"/>
              <a:t>(</a:t>
            </a:r>
            <a:r>
              <a:rPr lang="it-IT" sz="1600" b="1" dirty="0" err="1"/>
              <a:t>graphische</a:t>
            </a:r>
            <a:r>
              <a:rPr lang="it-IT" sz="1600" b="1" dirty="0"/>
              <a:t> </a:t>
            </a:r>
            <a:r>
              <a:rPr lang="it-IT" sz="1600" b="1" dirty="0" err="1"/>
              <a:t>Ikonifizierung</a:t>
            </a:r>
            <a:r>
              <a:rPr lang="it-IT" sz="1600" b="1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2C293B2-C075-4EBB-B0AD-86E7F2C5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2" y="1658263"/>
            <a:ext cx="29146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0B2CD1F3-BED0-4E27-9916-71031AC32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15888"/>
            <a:ext cx="23780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508A6518-9E25-45B7-A23B-2A4BC672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01663"/>
            <a:ext cx="2828925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feld 2">
            <a:extLst>
              <a:ext uri="{FF2B5EF4-FFF2-40B4-BE49-F238E27FC236}">
                <a16:creationId xmlns:a16="http://schemas.microsoft.com/office/drawing/2014/main" id="{E34D5D3B-9904-4E10-8C2D-02CEC67ED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3213100"/>
            <a:ext cx="2701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/>
              <a:t>  Gioco: </a:t>
            </a:r>
            <a:r>
              <a:rPr lang="de-AT" altLang="de-DE" sz="1200"/>
              <a:t>sulle spiagge del FVG</a:t>
            </a:r>
          </a:p>
        </p:txBody>
      </p:sp>
      <p:sp>
        <p:nvSpPr>
          <p:cNvPr id="20486" name="Textfeld 3">
            <a:extLst>
              <a:ext uri="{FF2B5EF4-FFF2-40B4-BE49-F238E27FC236}">
                <a16:creationId xmlns:a16="http://schemas.microsoft.com/office/drawing/2014/main" id="{E1EB3C51-1FBA-4C0D-9CD8-79330DEB9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437063"/>
            <a:ext cx="2247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/>
              <a:t>Pace: </a:t>
            </a:r>
            <a:r>
              <a:rPr lang="de-AT" altLang="de-DE" sz="1200"/>
              <a:t>tra le montagne del FVG</a:t>
            </a:r>
          </a:p>
        </p:txBody>
      </p:sp>
      <p:sp>
        <p:nvSpPr>
          <p:cNvPr id="20487" name="Textfeld 4">
            <a:extLst>
              <a:ext uri="{FF2B5EF4-FFF2-40B4-BE49-F238E27FC236}">
                <a16:creationId xmlns:a16="http://schemas.microsoft.com/office/drawing/2014/main" id="{166C4FD9-BE3B-4B3A-A129-12673BA8E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581525"/>
            <a:ext cx="19669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Oro: </a:t>
            </a:r>
            <a:r>
              <a:rPr lang="de-AT" altLang="de-DE" sz="1200" dirty="0" err="1"/>
              <a:t>nelle</a:t>
            </a:r>
            <a:r>
              <a:rPr lang="de-AT" altLang="de-DE" sz="1200" dirty="0"/>
              <a:t> </a:t>
            </a:r>
            <a:r>
              <a:rPr lang="de-AT" altLang="de-DE" sz="1200" dirty="0" err="1"/>
              <a:t>cantine</a:t>
            </a:r>
            <a:r>
              <a:rPr lang="de-AT" altLang="de-DE" sz="1200" dirty="0"/>
              <a:t> del FVG</a:t>
            </a:r>
          </a:p>
        </p:txBody>
      </p:sp>
      <p:pic>
        <p:nvPicPr>
          <p:cNvPr id="20488" name="Picture 7" descr="Fig">
            <a:extLst>
              <a:ext uri="{FF2B5EF4-FFF2-40B4-BE49-F238E27FC236}">
                <a16:creationId xmlns:a16="http://schemas.microsoft.com/office/drawing/2014/main" id="{6BED5379-5D4C-430C-8757-25A2178F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3775075"/>
            <a:ext cx="2319337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9" name="Textfeld 1">
            <a:extLst>
              <a:ext uri="{FF2B5EF4-FFF2-40B4-BE49-F238E27FC236}">
                <a16:creationId xmlns:a16="http://schemas.microsoft.com/office/drawing/2014/main" id="{4BD29DA7-B1B6-4771-BECA-77EEA73D9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732463"/>
            <a:ext cx="27368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1" i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1" i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b="1" i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OSPITI DI GENTE UNICA</a:t>
            </a:r>
          </a:p>
        </p:txBody>
      </p:sp>
      <p:sp>
        <p:nvSpPr>
          <p:cNvPr id="20490" name="Textfeld 1">
            <a:extLst>
              <a:ext uri="{FF2B5EF4-FFF2-40B4-BE49-F238E27FC236}">
                <a16:creationId xmlns:a16="http://schemas.microsoft.com/office/drawing/2014/main" id="{46493767-7AE7-4F70-B164-4ECF0591C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251450"/>
            <a:ext cx="2894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de-DE" sz="1600" b="1" i="1" dirty="0"/>
              <a:t>Copy</a:t>
            </a:r>
            <a:r>
              <a:rPr lang="it-IT" altLang="de-DE" sz="1600" i="1" dirty="0"/>
              <a:t>: Dove </a:t>
            </a:r>
            <a:r>
              <a:rPr lang="it-IT" altLang="de-DE" sz="1600" b="1" i="1" dirty="0"/>
              <a:t>lingue e dialetti </a:t>
            </a:r>
            <a:r>
              <a:rPr lang="it-IT" altLang="de-DE" sz="1600" i="1" dirty="0"/>
              <a:t>diversi vi parlano al cuore, e i popoli e le culture si incontrano</a:t>
            </a:r>
            <a:r>
              <a:rPr lang="it-IT" altLang="de-DE" sz="1400" i="1" dirty="0"/>
              <a:t>. </a:t>
            </a:r>
            <a:endParaRPr lang="it-IT" altLang="de-DE" sz="14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9A92CD9-53DC-4CF4-8EC8-109ABBFE24BA}"/>
              </a:ext>
            </a:extLst>
          </p:cNvPr>
          <p:cNvSpPr txBox="1"/>
          <p:nvPr/>
        </p:nvSpPr>
        <p:spPr>
          <a:xfrm>
            <a:off x="217488" y="386318"/>
            <a:ext cx="291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USP-</a:t>
            </a:r>
            <a:r>
              <a:rPr lang="it-IT" sz="2000" b="1" dirty="0" err="1">
                <a:solidFill>
                  <a:schemeClr val="accent3">
                    <a:lumMod val="50000"/>
                  </a:schemeClr>
                </a:solidFill>
              </a:rPr>
              <a:t>Konzept</a:t>
            </a:r>
            <a:r>
              <a:rPr lang="it-IT" sz="20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r>
              <a:rPr lang="it-IT" sz="2800" b="1" dirty="0">
                <a:solidFill>
                  <a:schemeClr val="accent3">
                    <a:lumMod val="50000"/>
                  </a:schemeClr>
                </a:solidFill>
              </a:rPr>
              <a:t>Regionale </a:t>
            </a:r>
            <a:r>
              <a:rPr lang="it-IT" sz="2800" b="1" dirty="0" err="1">
                <a:solidFill>
                  <a:schemeClr val="accent3">
                    <a:lumMod val="50000"/>
                  </a:schemeClr>
                </a:solidFill>
              </a:rPr>
              <a:t>Varietät</a:t>
            </a:r>
            <a:endParaRPr lang="it-IT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481D91-E838-4234-A540-166EF1AAFA64}" type="slidenum">
              <a:rPr lang="de-AT"/>
              <a:pPr>
                <a:defRPr/>
              </a:pPr>
              <a:t>24</a:t>
            </a:fld>
            <a:endParaRPr lang="de-AT"/>
          </a:p>
        </p:txBody>
      </p:sp>
      <p:pic>
        <p:nvPicPr>
          <p:cNvPr id="25603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8783"/>
            <a:ext cx="202882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49275"/>
            <a:ext cx="2051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643313"/>
            <a:ext cx="20875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F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197961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C:\Users\bachleitnerg\Pictures\GAL-Reihenfolge\Scan100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643313"/>
            <a:ext cx="2217737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Abgerundetes Rechteck 2"/>
          <p:cNvSpPr>
            <a:spLocks noChangeArrowheads="1"/>
          </p:cNvSpPr>
          <p:nvPr/>
        </p:nvSpPr>
        <p:spPr bwMode="auto">
          <a:xfrm>
            <a:off x="6954614" y="1347788"/>
            <a:ext cx="1695450" cy="938212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 w="9525" algn="ctr">
            <a:solidFill>
              <a:schemeClr val="bg2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200" dirty="0"/>
              <a:t>      Mit </a:t>
            </a:r>
            <a:r>
              <a:rPr lang="de-DE" altLang="de-DE" sz="1200" b="1" dirty="0"/>
              <a:t>Worten</a:t>
            </a:r>
            <a:r>
              <a:rPr lang="de-DE" altLang="de-DE" sz="1200" dirty="0"/>
              <a:t> nicht   </a:t>
            </a:r>
          </a:p>
          <a:p>
            <a:r>
              <a:rPr lang="de-DE" altLang="de-DE" sz="1200" dirty="0"/>
              <a:t>      auszudrücken/</a:t>
            </a:r>
          </a:p>
          <a:p>
            <a:r>
              <a:rPr lang="de-DE" altLang="de-DE" sz="1200" dirty="0"/>
              <a:t>      </a:t>
            </a:r>
            <a:r>
              <a:rPr lang="de-DE" altLang="de-DE" sz="1200" dirty="0" err="1"/>
              <a:t>Oltre</a:t>
            </a:r>
            <a:r>
              <a:rPr lang="de-DE" altLang="de-DE" sz="1200" dirty="0"/>
              <a:t> le </a:t>
            </a:r>
            <a:r>
              <a:rPr lang="de-DE" altLang="de-DE" sz="1200" b="1" dirty="0" err="1"/>
              <a:t>parole</a:t>
            </a:r>
            <a:r>
              <a:rPr lang="de-DE" altLang="de-DE" sz="1200" dirty="0"/>
              <a:t>/</a:t>
            </a:r>
          </a:p>
          <a:p>
            <a:r>
              <a:rPr lang="de-DE" altLang="de-DE" sz="1200" dirty="0"/>
              <a:t>     Au-</a:t>
            </a:r>
            <a:r>
              <a:rPr lang="de-DE" altLang="de-DE" sz="1200" dirty="0" err="1"/>
              <a:t>delà</a:t>
            </a:r>
            <a:r>
              <a:rPr lang="de-DE" altLang="de-DE" sz="1200" dirty="0"/>
              <a:t> des </a:t>
            </a:r>
            <a:r>
              <a:rPr lang="de-DE" altLang="de-DE" sz="1200" b="1" dirty="0" err="1"/>
              <a:t>mots</a:t>
            </a:r>
            <a:endParaRPr lang="de-AT" altLang="de-DE" sz="1200" b="1" dirty="0"/>
          </a:p>
        </p:txBody>
      </p:sp>
      <p:sp>
        <p:nvSpPr>
          <p:cNvPr id="25609" name="Textfeld 3"/>
          <p:cNvSpPr txBox="1">
            <a:spLocks noChangeArrowheads="1"/>
          </p:cNvSpPr>
          <p:nvPr/>
        </p:nvSpPr>
        <p:spPr bwMode="auto">
          <a:xfrm>
            <a:off x="6659563" y="549275"/>
            <a:ext cx="1672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i="1" dirty="0">
                <a:solidFill>
                  <a:srgbClr val="C00000"/>
                </a:solidFill>
              </a:rPr>
              <a:t>         </a:t>
            </a:r>
            <a:r>
              <a:rPr lang="de-DE" altLang="de-DE" i="1" dirty="0" err="1">
                <a:solidFill>
                  <a:srgbClr val="C00000"/>
                </a:solidFill>
              </a:rPr>
              <a:t>signifiant</a:t>
            </a:r>
            <a:endParaRPr lang="de-AT" altLang="de-DE" i="1" dirty="0">
              <a:solidFill>
                <a:srgbClr val="C00000"/>
              </a:solidFill>
            </a:endParaRPr>
          </a:p>
        </p:txBody>
      </p:sp>
      <p:sp>
        <p:nvSpPr>
          <p:cNvPr id="25610" name="Textfeld 5"/>
          <p:cNvSpPr txBox="1">
            <a:spLocks noChangeArrowheads="1"/>
          </p:cNvSpPr>
          <p:nvPr/>
        </p:nvSpPr>
        <p:spPr bwMode="auto">
          <a:xfrm>
            <a:off x="6804025" y="2708275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i="1" dirty="0">
                <a:solidFill>
                  <a:srgbClr val="C00000"/>
                </a:solidFill>
              </a:rPr>
              <a:t>        </a:t>
            </a:r>
            <a:r>
              <a:rPr lang="de-DE" altLang="de-DE" i="1" dirty="0" err="1">
                <a:solidFill>
                  <a:srgbClr val="C00000"/>
                </a:solidFill>
              </a:rPr>
              <a:t>signifié</a:t>
            </a:r>
            <a:endParaRPr lang="de-AT" altLang="de-DE" i="1" dirty="0">
              <a:solidFill>
                <a:srgbClr val="C00000"/>
              </a:solidFill>
            </a:endParaRPr>
          </a:p>
        </p:txBody>
      </p:sp>
      <p:cxnSp>
        <p:nvCxnSpPr>
          <p:cNvPr id="25611" name="Gerade Verbindung mit Pfeil 17"/>
          <p:cNvCxnSpPr>
            <a:cxnSpLocks noChangeShapeType="1"/>
          </p:cNvCxnSpPr>
          <p:nvPr/>
        </p:nvCxnSpPr>
        <p:spPr bwMode="auto">
          <a:xfrm>
            <a:off x="7715769" y="2286000"/>
            <a:ext cx="0" cy="422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612" name="Textfeld 18"/>
          <p:cNvSpPr txBox="1">
            <a:spLocks noChangeArrowheads="1"/>
          </p:cNvSpPr>
          <p:nvPr/>
        </p:nvSpPr>
        <p:spPr bwMode="auto">
          <a:xfrm>
            <a:off x="4845050" y="431250"/>
            <a:ext cx="17081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AT" altLang="de-DE" sz="2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USP-Konzept:</a:t>
            </a:r>
          </a:p>
          <a:p>
            <a:r>
              <a:rPr lang="de-AT" altLang="de-DE" sz="28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Gräzismus</a:t>
            </a:r>
          </a:p>
          <a:p>
            <a:r>
              <a:rPr lang="de-AT" altLang="de-DE" sz="16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Lexem aus</a:t>
            </a:r>
          </a:p>
          <a:p>
            <a:r>
              <a:rPr lang="de-AT" altLang="de-DE" sz="16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Inhalt und</a:t>
            </a:r>
          </a:p>
          <a:p>
            <a:r>
              <a:rPr lang="de-AT" altLang="de-DE" sz="16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Form – mehrere</a:t>
            </a:r>
          </a:p>
          <a:p>
            <a:r>
              <a:rPr lang="de-AT" altLang="de-DE" sz="16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Ebenen!</a:t>
            </a:r>
          </a:p>
          <a:p>
            <a:r>
              <a:rPr lang="de-AT" altLang="de-DE" sz="1400" b="1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itchFamily="2" charset="-79"/>
              </a:rPr>
              <a:t>    </a:t>
            </a:r>
          </a:p>
        </p:txBody>
      </p:sp>
      <p:sp>
        <p:nvSpPr>
          <p:cNvPr id="25616" name="Textfeld 23"/>
          <p:cNvSpPr txBox="1">
            <a:spLocks noChangeArrowheads="1"/>
          </p:cNvSpPr>
          <p:nvPr/>
        </p:nvSpPr>
        <p:spPr bwMode="auto">
          <a:xfrm>
            <a:off x="7707313" y="5445125"/>
            <a:ext cx="1395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DE" altLang="de-DE" sz="1400" dirty="0"/>
              <a:t>   </a:t>
            </a:r>
            <a:endParaRPr lang="de-AT" altLang="de-DE" sz="1400" dirty="0"/>
          </a:p>
        </p:txBody>
      </p:sp>
      <p:cxnSp>
        <p:nvCxnSpPr>
          <p:cNvPr id="25618" name="Gerade Verbindung mit Pfeil 28"/>
          <p:cNvCxnSpPr>
            <a:cxnSpLocks noChangeShapeType="1"/>
          </p:cNvCxnSpPr>
          <p:nvPr/>
        </p:nvCxnSpPr>
        <p:spPr bwMode="auto">
          <a:xfrm flipV="1">
            <a:off x="7708366" y="921544"/>
            <a:ext cx="6350" cy="4302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feld 1"/>
          <p:cNvSpPr txBox="1"/>
          <p:nvPr/>
        </p:nvSpPr>
        <p:spPr>
          <a:xfrm>
            <a:off x="7452320" y="3232150"/>
            <a:ext cx="19185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1400" dirty="0"/>
          </a:p>
          <a:p>
            <a:endParaRPr lang="de-AT" sz="1400" dirty="0"/>
          </a:p>
          <a:p>
            <a:endParaRPr lang="de-AT" sz="1400" dirty="0"/>
          </a:p>
          <a:p>
            <a:endParaRPr lang="de-AT" sz="1400" dirty="0"/>
          </a:p>
          <a:p>
            <a:r>
              <a:rPr lang="de-AT" sz="1400" dirty="0"/>
              <a:t>Benützung</a:t>
            </a:r>
          </a:p>
          <a:p>
            <a:r>
              <a:rPr lang="de-AT" sz="1400" dirty="0"/>
              <a:t>eines ID-Markers: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/>
              <a:t>metasprachlich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/>
              <a:t>kulturspezifisch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/>
              <a:t>Generalisierend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400" dirty="0"/>
              <a:t>semantisch</a:t>
            </a:r>
          </a:p>
        </p:txBody>
      </p:sp>
    </p:spTree>
    <p:extLst>
      <p:ext uri="{BB962C8B-B14F-4D97-AF65-F5344CB8AC3E}">
        <p14:creationId xmlns:p14="http://schemas.microsoft.com/office/powerpoint/2010/main" val="419281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ig">
            <a:extLst>
              <a:ext uri="{FF2B5EF4-FFF2-40B4-BE49-F238E27FC236}">
                <a16:creationId xmlns:a16="http://schemas.microsoft.com/office/drawing/2014/main" id="{8913EA91-29CD-4115-8543-8AFB62522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82675"/>
            <a:ext cx="377031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A7D926-A05A-467E-A1E3-6E3C6546B281}"/>
              </a:ext>
            </a:extLst>
          </p:cNvPr>
          <p:cNvSpPr txBox="1"/>
          <p:nvPr/>
        </p:nvSpPr>
        <p:spPr>
          <a:xfrm>
            <a:off x="4859338" y="692150"/>
            <a:ext cx="4412875" cy="566308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i="1" dirty="0" err="1">
                <a:latin typeface="+mn-lt"/>
                <a:cs typeface="+mn-cs"/>
              </a:rPr>
              <a:t>Teatro</a:t>
            </a:r>
            <a:r>
              <a:rPr lang="en-GB" sz="2000" b="1" dirty="0">
                <a:latin typeface="+mn-lt"/>
                <a:cs typeface="+mn-cs"/>
              </a:rPr>
              <a:t> </a:t>
            </a:r>
            <a:r>
              <a:rPr lang="en-GB" sz="2000" dirty="0">
                <a:latin typeface="+mn-lt"/>
                <a:cs typeface="+mn-cs"/>
              </a:rPr>
              <a:t>…</a:t>
            </a:r>
            <a:r>
              <a:rPr lang="en-GB" dirty="0">
                <a:latin typeface="+mn-lt"/>
                <a:cs typeface="+mn-cs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Griechisches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Lexem</a:t>
            </a:r>
            <a:endParaRPr lang="en-GB" dirty="0"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Lexikographische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Präsentation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als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b="1" dirty="0">
                <a:latin typeface="+mn-lt"/>
                <a:cs typeface="+mn-cs"/>
              </a:rPr>
              <a:t>Lemma</a:t>
            </a:r>
            <a:r>
              <a:rPr lang="en-GB" dirty="0">
                <a:latin typeface="+mn-lt"/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cs typeface="+mn-cs"/>
              </a:rPr>
              <a:t>      </a:t>
            </a:r>
            <a:r>
              <a:rPr lang="en-GB" dirty="0" err="1">
                <a:latin typeface="+mn-lt"/>
                <a:cs typeface="+mn-cs"/>
              </a:rPr>
              <a:t>intertextuelle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Struktur</a:t>
            </a:r>
            <a:endParaRPr lang="en-GB" dirty="0"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Visuelle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Repräsentation</a:t>
            </a:r>
            <a:r>
              <a:rPr lang="en-GB" dirty="0">
                <a:latin typeface="+mn-lt"/>
                <a:cs typeface="+mn-cs"/>
              </a:rPr>
              <a:t> (additive Be-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      </a:t>
            </a:r>
            <a:r>
              <a:rPr lang="en-GB" dirty="0" err="1"/>
              <a:t>zwischen</a:t>
            </a:r>
            <a:r>
              <a:rPr lang="en-GB" dirty="0"/>
              <a:t> Visual und </a:t>
            </a:r>
            <a:r>
              <a:rPr lang="en-GB" dirty="0" err="1"/>
              <a:t>Sprache</a:t>
            </a:r>
            <a:r>
              <a:rPr lang="en-GB" dirty="0"/>
              <a:t>)</a:t>
            </a:r>
            <a:r>
              <a:rPr lang="en-GB" dirty="0">
                <a:latin typeface="+mn-lt"/>
                <a:cs typeface="+mn-cs"/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Inhalt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öffnet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b="1" dirty="0" err="1">
                <a:latin typeface="+mn-lt"/>
                <a:cs typeface="+mn-cs"/>
              </a:rPr>
              <a:t>Bedeutungsrahmen</a:t>
            </a:r>
            <a:endParaRPr lang="en-GB" b="1" dirty="0"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Unendlich</a:t>
            </a:r>
            <a:r>
              <a:rPr lang="en-GB" dirty="0">
                <a:latin typeface="+mn-lt"/>
                <a:cs typeface="+mn-cs"/>
              </a:rPr>
              <a:t> variables </a:t>
            </a:r>
            <a:r>
              <a:rPr lang="en-GB" dirty="0" err="1">
                <a:latin typeface="+mn-lt"/>
                <a:cs typeface="+mn-cs"/>
              </a:rPr>
              <a:t>Konzept</a:t>
            </a:r>
            <a:endParaRPr lang="en-GB" dirty="0">
              <a:latin typeface="+mn-lt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r>
              <a:rPr lang="en-GB" dirty="0" err="1">
                <a:latin typeface="+mn-lt"/>
                <a:cs typeface="+mn-cs"/>
              </a:rPr>
              <a:t>Interkulturelle</a:t>
            </a:r>
            <a:r>
              <a:rPr lang="en-GB" dirty="0">
                <a:latin typeface="+mn-lt"/>
                <a:cs typeface="+mn-cs"/>
              </a:rPr>
              <a:t> </a:t>
            </a:r>
            <a:r>
              <a:rPr lang="en-GB" dirty="0" err="1">
                <a:latin typeface="+mn-lt"/>
                <a:cs typeface="+mn-cs"/>
              </a:rPr>
              <a:t>Umsetzbarkeit</a:t>
            </a:r>
            <a:r>
              <a:rPr lang="en-GB" dirty="0">
                <a:latin typeface="+mn-lt"/>
                <a:cs typeface="+mn-cs"/>
              </a:rPr>
              <a:t> (</a:t>
            </a:r>
            <a:r>
              <a:rPr lang="en-GB" dirty="0" err="1">
                <a:latin typeface="+mn-lt"/>
                <a:cs typeface="+mn-cs"/>
              </a:rPr>
              <a:t>Europ</a:t>
            </a:r>
            <a:r>
              <a:rPr lang="en-GB" dirty="0">
                <a:latin typeface="+mn-lt"/>
                <a:cs typeface="+mn-cs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/>
              <a:t>      </a:t>
            </a:r>
            <a:r>
              <a:rPr lang="en-GB" dirty="0" err="1"/>
              <a:t>Kulturen</a:t>
            </a:r>
            <a:r>
              <a:rPr lang="en-GB" dirty="0"/>
              <a:t>)</a:t>
            </a:r>
            <a:endParaRPr lang="en-GB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n-lt"/>
                <a:cs typeface="+mn-cs"/>
              </a:rPr>
              <a:t>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err="1">
                <a:latin typeface="+mn-lt"/>
                <a:cs typeface="+mn-cs"/>
              </a:rPr>
              <a:t>Grecia</a:t>
            </a:r>
            <a:r>
              <a:rPr lang="en-GB" dirty="0">
                <a:latin typeface="+mn-lt"/>
                <a:cs typeface="+mn-cs"/>
              </a:rPr>
              <a:t>  –  </a:t>
            </a:r>
            <a:r>
              <a:rPr lang="en-GB" dirty="0" err="1"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  <a:t>oltre</a:t>
            </a:r>
            <a:r>
              <a:rPr lang="en-GB" dirty="0">
                <a:latin typeface="Batang" panose="02030600000101010101" pitchFamily="18" charset="-127"/>
                <a:ea typeface="Batang" panose="02030600000101010101" pitchFamily="18" charset="-127"/>
                <a:cs typeface="+mn-cs"/>
              </a:rPr>
              <a:t> le parole</a:t>
            </a:r>
            <a:endParaRPr lang="en-GB" dirty="0">
              <a:latin typeface="+mj-lt"/>
              <a:ea typeface="Batang" panose="02030600000101010101" pitchFamily="18" charset="-127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+mn-lt"/>
              <a:ea typeface="Batang" panose="02030600000101010101" pitchFamily="18" charset="-127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+mn-lt"/>
                <a:ea typeface="Batang" panose="02030600000101010101" pitchFamily="18" charset="-127"/>
                <a:cs typeface="+mn-cs"/>
              </a:rPr>
              <a:t>Resemantisierung</a:t>
            </a:r>
            <a:r>
              <a:rPr lang="en-GB" dirty="0"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dirty="0" err="1">
                <a:latin typeface="+mn-lt"/>
                <a:ea typeface="Batang" panose="02030600000101010101" pitchFamily="18" charset="-127"/>
                <a:cs typeface="+mn-cs"/>
              </a:rPr>
              <a:t>einer</a:t>
            </a:r>
            <a:r>
              <a:rPr lang="en-GB" dirty="0"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dirty="0" err="1">
                <a:latin typeface="+mn-lt"/>
                <a:ea typeface="Batang" panose="02030600000101010101" pitchFamily="18" charset="-127"/>
                <a:cs typeface="+mn-cs"/>
              </a:rPr>
              <a:t>Redewendung</a:t>
            </a:r>
            <a:endParaRPr lang="en-GB" dirty="0">
              <a:latin typeface="+mn-lt"/>
              <a:ea typeface="Batang" panose="02030600000101010101" pitchFamily="18" charset="-127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ea typeface="Batang" panose="02030600000101010101" pitchFamily="18" charset="-127"/>
                <a:cs typeface="+mn-cs"/>
              </a:rPr>
              <a:t>  =  </a:t>
            </a:r>
            <a:r>
              <a:rPr lang="en-GB" b="1" dirty="0" err="1">
                <a:solidFill>
                  <a:srgbClr val="C00000"/>
                </a:solidFill>
                <a:latin typeface="+mn-lt"/>
                <a:ea typeface="Batang" panose="02030600000101010101" pitchFamily="18" charset="-127"/>
                <a:cs typeface="+mn-cs"/>
              </a:rPr>
              <a:t>autoreferenzielles</a:t>
            </a:r>
            <a:r>
              <a:rPr lang="en-GB" b="1" dirty="0">
                <a:solidFill>
                  <a:srgbClr val="C00000"/>
                </a:solidFill>
                <a:latin typeface="+mn-lt"/>
                <a:ea typeface="Batang" panose="02030600000101010101" pitchFamily="18" charset="-127"/>
                <a:cs typeface="+mn-cs"/>
              </a:rPr>
              <a:t> </a:t>
            </a:r>
            <a:r>
              <a:rPr lang="en-GB" b="1" dirty="0" err="1">
                <a:solidFill>
                  <a:srgbClr val="C00000"/>
                </a:solidFill>
                <a:latin typeface="+mn-lt"/>
                <a:ea typeface="Batang" panose="02030600000101010101" pitchFamily="18" charset="-127"/>
                <a:cs typeface="+mn-cs"/>
              </a:rPr>
              <a:t>Wortspiel</a:t>
            </a:r>
            <a:endParaRPr lang="en-GB" b="1" dirty="0">
              <a:solidFill>
                <a:srgbClr val="C00000"/>
              </a:solidFill>
              <a:latin typeface="+mn-lt"/>
              <a:ea typeface="Batang" panose="02030600000101010101" pitchFamily="18" charset="-127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 dirty="0"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latin typeface="+mn-lt"/>
                <a:cs typeface="+mn-cs"/>
              </a:rPr>
              <a:t>     </a:t>
            </a:r>
            <a:r>
              <a:rPr lang="de-AT" b="1" dirty="0">
                <a:latin typeface="+mn-lt"/>
                <a:cs typeface="+mn-cs"/>
              </a:rPr>
              <a:t>Gräzismus ist Interface-Trigger</a:t>
            </a:r>
            <a:r>
              <a:rPr lang="de-AT" dirty="0">
                <a:latin typeface="+mn-lt"/>
                <a:cs typeface="+mn-cs"/>
              </a:rPr>
              <a:t>!!!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latin typeface="+mn-lt"/>
                <a:cs typeface="+mn-cs"/>
              </a:rPr>
              <a:t>                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B95C5EB-321A-46E5-A3DE-3536E937F0CA}"/>
              </a:ext>
            </a:extLst>
          </p:cNvPr>
          <p:cNvCxnSpPr/>
          <p:nvPr/>
        </p:nvCxnSpPr>
        <p:spPr>
          <a:xfrm flipH="1" flipV="1">
            <a:off x="3824288" y="2225675"/>
            <a:ext cx="2320925" cy="17192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758289C3-B203-44C4-B84F-8FF58ACE913E}"/>
              </a:ext>
            </a:extLst>
          </p:cNvPr>
          <p:cNvSpPr/>
          <p:nvPr/>
        </p:nvSpPr>
        <p:spPr>
          <a:xfrm>
            <a:off x="3203575" y="1484313"/>
            <a:ext cx="781050" cy="1008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6262171A-23F0-4358-AC0F-E9A840ABE971}"/>
              </a:ext>
            </a:extLst>
          </p:cNvPr>
          <p:cNvSpPr/>
          <p:nvPr/>
        </p:nvSpPr>
        <p:spPr>
          <a:xfrm>
            <a:off x="4716463" y="3944938"/>
            <a:ext cx="3168650" cy="9242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20487" name="Foliennummernplatzhalter 2">
            <a:extLst>
              <a:ext uri="{FF2B5EF4-FFF2-40B4-BE49-F238E27FC236}">
                <a16:creationId xmlns:a16="http://schemas.microsoft.com/office/drawing/2014/main" id="{D8F526E3-74E5-405F-83C8-B61997C5F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3E20B0A-A4AD-4892-B3FC-C1C05870CFA3}" type="slidenum">
              <a:rPr lang="de-AT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de-AT" altLang="de-DE" sz="1200">
              <a:solidFill>
                <a:srgbClr val="898989"/>
              </a:solidFill>
            </a:endParaRPr>
          </a:p>
        </p:txBody>
      </p:sp>
      <p:sp>
        <p:nvSpPr>
          <p:cNvPr id="20488" name="Textfeld 12">
            <a:extLst>
              <a:ext uri="{FF2B5EF4-FFF2-40B4-BE49-F238E27FC236}">
                <a16:creationId xmlns:a16="http://schemas.microsoft.com/office/drawing/2014/main" id="{78BBF6A3-4E09-482C-94A4-FA1E1CD18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549275"/>
            <a:ext cx="33729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2800" b="1" dirty="0" err="1">
                <a:solidFill>
                  <a:schemeClr val="accent3">
                    <a:lumMod val="50000"/>
                  </a:schemeClr>
                </a:solidFill>
              </a:rPr>
              <a:t>Globalising</a:t>
            </a:r>
            <a:r>
              <a:rPr lang="de-AT" alt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sz="2800" b="1" dirty="0" err="1">
                <a:solidFill>
                  <a:schemeClr val="accent3">
                    <a:lumMod val="50000"/>
                  </a:schemeClr>
                </a:solidFill>
              </a:rPr>
              <a:t>identity</a:t>
            </a:r>
            <a:r>
              <a:rPr lang="de-AT" altLang="de-DE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sz="1800" dirty="0"/>
              <a:t>….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F7559206-A0D8-444D-BB23-950C34AE11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altLang="de-DE" sz="3200" b="1" dirty="0">
                <a:solidFill>
                  <a:schemeClr val="accent3">
                    <a:lumMod val="50000"/>
                  </a:schemeClr>
                </a:solidFill>
              </a:rPr>
              <a:t>Framing  „Energie“ – </a:t>
            </a:r>
            <a:br>
              <a:rPr lang="de-AT" altLang="de-DE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AT" altLang="de-DE" sz="3200" b="1" dirty="0">
                <a:solidFill>
                  <a:schemeClr val="accent3">
                    <a:lumMod val="50000"/>
                  </a:schemeClr>
                </a:solidFill>
              </a:rPr>
              <a:t>                         transkulturelle Übersetzung</a:t>
            </a:r>
          </a:p>
        </p:txBody>
      </p:sp>
      <p:pic>
        <p:nvPicPr>
          <p:cNvPr id="12291" name="Picture 14" descr="Fig">
            <a:extLst>
              <a:ext uri="{FF2B5EF4-FFF2-40B4-BE49-F238E27FC236}">
                <a16:creationId xmlns:a16="http://schemas.microsoft.com/office/drawing/2014/main" id="{4CCF83D3-CA34-40B3-A5BE-44A1AEDA1AA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724" y="1052736"/>
            <a:ext cx="1901954" cy="270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15" descr="Fig">
            <a:extLst>
              <a:ext uri="{FF2B5EF4-FFF2-40B4-BE49-F238E27FC236}">
                <a16:creationId xmlns:a16="http://schemas.microsoft.com/office/drawing/2014/main" id="{5479E08E-0F49-4EA1-A10F-129CF82CE28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931" y="3290318"/>
            <a:ext cx="2353586" cy="324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16" descr="Fig">
            <a:extLst>
              <a:ext uri="{FF2B5EF4-FFF2-40B4-BE49-F238E27FC236}">
                <a16:creationId xmlns:a16="http://schemas.microsoft.com/office/drawing/2014/main" id="{F40B7A8F-C76A-447E-83B8-671C4121C710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2120" y="1844824"/>
            <a:ext cx="2922176" cy="41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84EE273-5A44-4C1E-9A35-90C66C0B12A7}"/>
              </a:ext>
            </a:extLst>
          </p:cNvPr>
          <p:cNvSpPr txBox="1"/>
          <p:nvPr/>
        </p:nvSpPr>
        <p:spPr>
          <a:xfrm>
            <a:off x="2509361" y="1916832"/>
            <a:ext cx="27566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Isotopie = </a:t>
            </a:r>
            <a:r>
              <a:rPr lang="it-IT" sz="2000" b="1" dirty="0" err="1"/>
              <a:t>Inhaltsfeld</a:t>
            </a:r>
            <a:endParaRPr lang="it-IT" sz="2000" b="1" dirty="0"/>
          </a:p>
          <a:p>
            <a:r>
              <a:rPr lang="it-IT" sz="2000" b="1" dirty="0"/>
              <a:t>   </a:t>
            </a:r>
            <a:r>
              <a:rPr lang="it-IT" sz="2000" b="1" dirty="0" err="1"/>
              <a:t>aus</a:t>
            </a:r>
            <a:r>
              <a:rPr lang="it-IT" sz="2000" b="1" dirty="0"/>
              <a:t> </a:t>
            </a:r>
            <a:r>
              <a:rPr lang="it-IT" sz="2000" b="1" dirty="0" err="1"/>
              <a:t>Wort</a:t>
            </a:r>
            <a:r>
              <a:rPr lang="it-IT" sz="2000" b="1" dirty="0"/>
              <a:t> und Bild</a:t>
            </a:r>
          </a:p>
          <a:p>
            <a:r>
              <a:rPr lang="it-IT" sz="2000" dirty="0"/>
              <a:t>   </a:t>
            </a:r>
          </a:p>
          <a:p>
            <a:endParaRPr lang="it-IT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58442C9-B44B-4D4A-887C-46E14E12750F}"/>
              </a:ext>
            </a:extLst>
          </p:cNvPr>
          <p:cNvSpPr txBox="1"/>
          <p:nvPr/>
        </p:nvSpPr>
        <p:spPr>
          <a:xfrm>
            <a:off x="5266022" y="6345652"/>
            <a:ext cx="386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Auftanke</a:t>
            </a:r>
            <a:r>
              <a:rPr lang="it-IT" dirty="0" err="1"/>
              <a:t>n</a:t>
            </a:r>
            <a:r>
              <a:rPr lang="it-IT" dirty="0"/>
              <a:t>, </a:t>
            </a:r>
            <a:r>
              <a:rPr lang="it-IT" dirty="0" err="1"/>
              <a:t>wo</a:t>
            </a:r>
            <a:r>
              <a:rPr lang="it-IT" dirty="0"/>
              <a:t> </a:t>
            </a:r>
            <a:r>
              <a:rPr lang="it-IT" dirty="0" err="1"/>
              <a:t>Italien</a:t>
            </a:r>
            <a:r>
              <a:rPr lang="it-IT" dirty="0"/>
              <a:t>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schönsten</a:t>
            </a:r>
            <a:r>
              <a:rPr lang="it-IT" dirty="0"/>
              <a:t> </a:t>
            </a:r>
            <a:r>
              <a:rPr lang="it-IT" dirty="0" err="1"/>
              <a:t>ist</a:t>
            </a:r>
            <a:r>
              <a:rPr lang="it-IT" dirty="0"/>
              <a:t>.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2E94F27-7081-4ADD-96AF-A7A18F0697EF}"/>
              </a:ext>
            </a:extLst>
          </p:cNvPr>
          <p:cNvCxnSpPr/>
          <p:nvPr/>
        </p:nvCxnSpPr>
        <p:spPr>
          <a:xfrm>
            <a:off x="4865819" y="5589240"/>
            <a:ext cx="498269" cy="7564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E2AE810-36A7-4CDB-A5E5-04F25BE77475}"/>
              </a:ext>
            </a:extLst>
          </p:cNvPr>
          <p:cNvSpPr txBox="1"/>
          <p:nvPr/>
        </p:nvSpPr>
        <p:spPr>
          <a:xfrm>
            <a:off x="755576" y="4909999"/>
            <a:ext cx="132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Batterie</a:t>
            </a:r>
          </a:p>
          <a:p>
            <a:r>
              <a:rPr lang="it-IT" dirty="0"/>
              <a:t>«</a:t>
            </a:r>
            <a:r>
              <a:rPr lang="it-IT" dirty="0" err="1"/>
              <a:t>Strom</a:t>
            </a:r>
            <a:r>
              <a:rPr lang="it-IT" dirty="0"/>
              <a:t>»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11B14A9B-A3BB-43D0-909F-2C49929B4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altLang="de-DE" sz="3200" b="1" dirty="0">
                <a:solidFill>
                  <a:schemeClr val="accent3">
                    <a:lumMod val="50000"/>
                  </a:schemeClr>
                </a:solidFill>
              </a:rPr>
              <a:t>Frame-blending</a:t>
            </a:r>
            <a:r>
              <a:rPr lang="de-AT" altLang="de-DE" sz="3200" dirty="0">
                <a:solidFill>
                  <a:schemeClr val="accent3">
                    <a:lumMod val="50000"/>
                  </a:schemeClr>
                </a:solidFill>
              </a:rPr>
              <a:t>  „Energie“</a:t>
            </a:r>
            <a:br>
              <a:rPr lang="de-AT" altLang="de-DE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AT" altLang="de-DE" sz="2800" dirty="0">
                <a:solidFill>
                  <a:schemeClr val="accent3">
                    <a:lumMod val="50000"/>
                  </a:schemeClr>
                </a:solidFill>
              </a:rPr>
              <a:t>und Übersetzung</a:t>
            </a:r>
          </a:p>
        </p:txBody>
      </p:sp>
      <p:pic>
        <p:nvPicPr>
          <p:cNvPr id="13315" name="Picture 7" descr="Fig">
            <a:extLst>
              <a:ext uri="{FF2B5EF4-FFF2-40B4-BE49-F238E27FC236}">
                <a16:creationId xmlns:a16="http://schemas.microsoft.com/office/drawing/2014/main" id="{88F0990E-E256-4B8B-9B78-956A635A152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17638"/>
            <a:ext cx="2433240" cy="338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8" descr="Fig">
            <a:extLst>
              <a:ext uri="{FF2B5EF4-FFF2-40B4-BE49-F238E27FC236}">
                <a16:creationId xmlns:a16="http://schemas.microsoft.com/office/drawing/2014/main" id="{1C953030-A060-47B7-85ED-BBCA28732E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1628800"/>
            <a:ext cx="2425685" cy="327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2EDAB8F-8072-44D3-AC82-D29E41155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6" y="2204864"/>
            <a:ext cx="2482324" cy="3744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3D2B4D8-326D-4FA2-AD4B-9E9C435D5D82}"/>
              </a:ext>
            </a:extLst>
          </p:cNvPr>
          <p:cNvSpPr txBox="1"/>
          <p:nvPr/>
        </p:nvSpPr>
        <p:spPr>
          <a:xfrm rot="1452060">
            <a:off x="1298191" y="5492176"/>
            <a:ext cx="50324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D8FBCF-3849-4D67-B75D-A72A422DBDEE}"/>
              </a:ext>
            </a:extLst>
          </p:cNvPr>
          <p:cNvSpPr txBox="1"/>
          <p:nvPr/>
        </p:nvSpPr>
        <p:spPr>
          <a:xfrm>
            <a:off x="457200" y="6381328"/>
            <a:ext cx="8521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TRENTINO. </a:t>
            </a:r>
            <a:r>
              <a:rPr lang="it-IT" sz="2000" b="1" dirty="0"/>
              <a:t>Rigenerarsi</a:t>
            </a:r>
            <a:r>
              <a:rPr lang="it-IT" sz="2000" dirty="0"/>
              <a:t> secondo natura.  TRENTINO: Energie </a:t>
            </a:r>
            <a:r>
              <a:rPr lang="it-IT" sz="2000" b="1" dirty="0" err="1"/>
              <a:t>tanken</a:t>
            </a:r>
            <a:r>
              <a:rPr lang="it-IT" sz="2000" b="1" dirty="0"/>
              <a:t> </a:t>
            </a:r>
            <a:r>
              <a:rPr lang="it-IT" sz="2000" dirty="0"/>
              <a:t>in </a:t>
            </a:r>
            <a:r>
              <a:rPr lang="it-IT" sz="2000" dirty="0" err="1"/>
              <a:t>der</a:t>
            </a:r>
            <a:r>
              <a:rPr lang="it-IT" sz="2000" dirty="0"/>
              <a:t> </a:t>
            </a:r>
            <a:r>
              <a:rPr lang="it-IT" sz="2000" dirty="0" err="1"/>
              <a:t>Natur</a:t>
            </a:r>
            <a:r>
              <a:rPr lang="it-IT" sz="2000"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EFF89E-48B0-499C-B13E-22901A005609}" type="slidenum">
              <a:rPr lang="de-AT"/>
              <a:pPr>
                <a:defRPr/>
              </a:pPr>
              <a:t>28</a:t>
            </a:fld>
            <a:endParaRPr lang="de-AT"/>
          </a:p>
        </p:txBody>
      </p:sp>
      <p:pic>
        <p:nvPicPr>
          <p:cNvPr id="24579" name="Picture 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84" y="1667773"/>
            <a:ext cx="2741372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Pfeil nach unten 13"/>
          <p:cNvSpPr>
            <a:spLocks noChangeArrowheads="1"/>
          </p:cNvSpPr>
          <p:nvPr/>
        </p:nvSpPr>
        <p:spPr bwMode="auto">
          <a:xfrm>
            <a:off x="4211960" y="5229200"/>
            <a:ext cx="144463" cy="454025"/>
          </a:xfrm>
          <a:prstGeom prst="downArrow">
            <a:avLst>
              <a:gd name="adj1" fmla="val 50000"/>
              <a:gd name="adj2" fmla="val 4977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AT" altLang="de-DE"/>
          </a:p>
        </p:txBody>
      </p:sp>
      <p:sp>
        <p:nvSpPr>
          <p:cNvPr id="2" name="Textfeld 1"/>
          <p:cNvSpPr txBox="1"/>
          <p:nvPr/>
        </p:nvSpPr>
        <p:spPr>
          <a:xfrm>
            <a:off x="370922" y="476672"/>
            <a:ext cx="8149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  <a:t>Framing  ‚Olympia‘       Transkulturelle Adaption</a:t>
            </a:r>
          </a:p>
        </p:txBody>
      </p:sp>
      <p:pic>
        <p:nvPicPr>
          <p:cNvPr id="6" name="Grafik 5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B1BDFBE6-5999-4FEB-80CA-49E27E6FC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2" y="1667773"/>
            <a:ext cx="2639289" cy="367240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EDF62DA2-9F5C-4C84-8454-8498B25B9A93}"/>
              </a:ext>
            </a:extLst>
          </p:cNvPr>
          <p:cNvSpPr txBox="1"/>
          <p:nvPr/>
        </p:nvSpPr>
        <p:spPr>
          <a:xfrm>
            <a:off x="3328391" y="2969903"/>
            <a:ext cx="22653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i="1" dirty="0" err="1"/>
              <a:t>Greece</a:t>
            </a:r>
            <a:r>
              <a:rPr lang="de-AT" i="1" dirty="0"/>
              <a:t>. </a:t>
            </a:r>
          </a:p>
          <a:p>
            <a:r>
              <a:rPr lang="de-AT" i="1" dirty="0"/>
              <a:t>Ihre beste Zeit/ </a:t>
            </a:r>
          </a:p>
          <a:p>
            <a:endParaRPr lang="de-AT" i="1" dirty="0"/>
          </a:p>
          <a:p>
            <a:r>
              <a:rPr lang="de-AT" i="1" dirty="0" err="1"/>
              <a:t>Un’esperienza</a:t>
            </a:r>
            <a:r>
              <a:rPr lang="de-AT" i="1" dirty="0"/>
              <a:t> </a:t>
            </a:r>
            <a:r>
              <a:rPr lang="de-AT" i="1" dirty="0" err="1"/>
              <a:t>imbattibile</a:t>
            </a:r>
            <a:r>
              <a:rPr lang="de-AT" i="1" dirty="0"/>
              <a:t>/ </a:t>
            </a:r>
          </a:p>
          <a:p>
            <a:endParaRPr lang="de-AT" i="1" dirty="0"/>
          </a:p>
          <a:p>
            <a:r>
              <a:rPr lang="de-AT" i="1" dirty="0" err="1"/>
              <a:t>Votre</a:t>
            </a:r>
            <a:r>
              <a:rPr lang="de-AT" i="1" dirty="0"/>
              <a:t> </a:t>
            </a:r>
            <a:r>
              <a:rPr lang="de-AT" i="1" dirty="0" err="1"/>
              <a:t>meilleur</a:t>
            </a:r>
            <a:r>
              <a:rPr lang="de-AT" i="1" dirty="0"/>
              <a:t> </a:t>
            </a:r>
            <a:r>
              <a:rPr lang="de-AT" i="1" dirty="0" err="1"/>
              <a:t>exploit</a:t>
            </a:r>
            <a:r>
              <a:rPr lang="de-AT" dirty="0"/>
              <a:t> </a:t>
            </a:r>
            <a:endParaRPr lang="de-DE" alt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775E1AD-A536-4B09-8102-D84E8DC82534}"/>
              </a:ext>
            </a:extLst>
          </p:cNvPr>
          <p:cNvSpPr txBox="1"/>
          <p:nvPr/>
        </p:nvSpPr>
        <p:spPr>
          <a:xfrm>
            <a:off x="2195737" y="5805264"/>
            <a:ext cx="295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Trigger-</a:t>
            </a:r>
            <a:r>
              <a:rPr lang="it-IT" sz="2400" dirty="0" err="1"/>
              <a:t>Konzept</a:t>
            </a:r>
            <a:r>
              <a:rPr lang="it-IT" sz="2400" dirty="0"/>
              <a:t>   </a:t>
            </a:r>
            <a:r>
              <a:rPr lang="it-IT" sz="2400" b="1" dirty="0">
                <a:solidFill>
                  <a:srgbClr val="C00000"/>
                </a:solidFill>
              </a:rPr>
              <a:t>ZEIT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EBC164-F06C-46B9-9202-4AC608DEDA8A}"/>
              </a:ext>
            </a:extLst>
          </p:cNvPr>
          <p:cNvSpPr txBox="1"/>
          <p:nvPr/>
        </p:nvSpPr>
        <p:spPr>
          <a:xfrm>
            <a:off x="5525186" y="5683225"/>
            <a:ext cx="32244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dirty="0" err="1"/>
              <a:t>Geschichte</a:t>
            </a:r>
            <a:endParaRPr lang="it-IT" dirty="0"/>
          </a:p>
          <a:p>
            <a:r>
              <a:rPr lang="it-IT" dirty="0"/>
              <a:t>		</a:t>
            </a:r>
            <a:r>
              <a:rPr lang="it-IT" dirty="0" err="1"/>
              <a:t>Urlaubszeit</a:t>
            </a:r>
            <a:endParaRPr lang="it-IT" dirty="0"/>
          </a:p>
          <a:p>
            <a:r>
              <a:rPr lang="it-IT" dirty="0"/>
              <a:t>  </a:t>
            </a:r>
            <a:r>
              <a:rPr lang="it-IT" sz="2400" b="1" dirty="0"/>
              <a:t>Sport</a:t>
            </a:r>
            <a:r>
              <a:rPr lang="it-IT" dirty="0"/>
              <a:t>                     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1C96096C-E45A-467F-8355-87187E82E730}"/>
              </a:ext>
            </a:extLst>
          </p:cNvPr>
          <p:cNvCxnSpPr>
            <a:cxnSpLocks/>
          </p:cNvCxnSpPr>
          <p:nvPr/>
        </p:nvCxnSpPr>
        <p:spPr>
          <a:xfrm flipV="1">
            <a:off x="5099651" y="5805264"/>
            <a:ext cx="494123" cy="2335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08DBC9D0-89A9-4983-8FD4-E6605517341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148064" y="6036097"/>
            <a:ext cx="445710" cy="2308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29467961-E8B0-4774-996F-DE409829ADE2}"/>
              </a:ext>
            </a:extLst>
          </p:cNvPr>
          <p:cNvCxnSpPr/>
          <p:nvPr/>
        </p:nvCxnSpPr>
        <p:spPr>
          <a:xfrm flipV="1">
            <a:off x="6478694" y="6233790"/>
            <a:ext cx="576510" cy="7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257E21B8-9DE3-4C80-B8CB-B8B9214E942A}"/>
              </a:ext>
            </a:extLst>
          </p:cNvPr>
          <p:cNvSpPr/>
          <p:nvPr/>
        </p:nvSpPr>
        <p:spPr>
          <a:xfrm>
            <a:off x="3707904" y="764704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38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ig">
            <a:extLst>
              <a:ext uri="{FF2B5EF4-FFF2-40B4-BE49-F238E27FC236}">
                <a16:creationId xmlns:a16="http://schemas.microsoft.com/office/drawing/2014/main" id="{7FFD7418-CD6F-4936-8C99-42823DB9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407" y="1772816"/>
            <a:ext cx="2575226" cy="3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Fig">
            <a:extLst>
              <a:ext uri="{FF2B5EF4-FFF2-40B4-BE49-F238E27FC236}">
                <a16:creationId xmlns:a16="http://schemas.microsoft.com/office/drawing/2014/main" id="{7A19EE03-8BC5-4E21-8EEB-0589A49A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54816"/>
            <a:ext cx="2902126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0175800A-8696-4E2D-88EF-ABB54F105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6" y="1425521"/>
            <a:ext cx="2173290" cy="3024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5D5C729-8182-4589-8C70-3F5BD2335079}"/>
              </a:ext>
            </a:extLst>
          </p:cNvPr>
          <p:cNvSpPr txBox="1"/>
          <p:nvPr/>
        </p:nvSpPr>
        <p:spPr>
          <a:xfrm>
            <a:off x="503592" y="5517232"/>
            <a:ext cx="8100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/>
              <a:t>SPORT  &amp;  Zeit  - </a:t>
            </a:r>
            <a:r>
              <a:rPr lang="it-IT" sz="2000" b="1" i="1" dirty="0" err="1"/>
              <a:t>semantische</a:t>
            </a:r>
            <a:r>
              <a:rPr lang="it-IT" sz="2000" b="1" i="1" dirty="0"/>
              <a:t> </a:t>
            </a:r>
            <a:r>
              <a:rPr lang="it-IT" sz="2000" b="1" i="1" dirty="0" err="1"/>
              <a:t>Ausbeutung</a:t>
            </a:r>
            <a:r>
              <a:rPr lang="it-IT" sz="2000" b="1" i="1" dirty="0"/>
              <a:t> </a:t>
            </a:r>
            <a:r>
              <a:rPr lang="it-IT" sz="2000" dirty="0"/>
              <a:t>in </a:t>
            </a:r>
            <a:r>
              <a:rPr lang="it-IT" sz="2000" dirty="0" err="1"/>
              <a:t>allen</a:t>
            </a:r>
            <a:r>
              <a:rPr lang="it-IT" sz="2000" dirty="0"/>
              <a:t> </a:t>
            </a:r>
            <a:r>
              <a:rPr lang="it-IT" sz="2000" dirty="0" err="1"/>
              <a:t>sprachlichen</a:t>
            </a:r>
            <a:r>
              <a:rPr lang="it-IT" sz="2000" dirty="0"/>
              <a:t> </a:t>
            </a:r>
            <a:r>
              <a:rPr lang="it-IT" sz="2000" dirty="0" err="1"/>
              <a:t>Bausteinen</a:t>
            </a:r>
            <a:r>
              <a:rPr lang="it-IT" sz="2000" dirty="0"/>
              <a:t> (Logo – Headline – Copy) – </a:t>
            </a:r>
            <a:r>
              <a:rPr lang="it-IT" sz="2000" dirty="0" err="1"/>
              <a:t>Wortfeld</a:t>
            </a:r>
            <a:r>
              <a:rPr lang="it-IT" sz="2000" dirty="0"/>
              <a:t> und </a:t>
            </a:r>
            <a:r>
              <a:rPr lang="it-IT" sz="2000" dirty="0" err="1"/>
              <a:t>Sprachhandlungen</a:t>
            </a:r>
            <a:r>
              <a:rPr lang="it-IT" sz="2000" dirty="0"/>
              <a:t> – </a:t>
            </a:r>
            <a:r>
              <a:rPr lang="it-IT" sz="2000" dirty="0" err="1"/>
              <a:t>Übertragung</a:t>
            </a:r>
            <a:r>
              <a:rPr lang="it-IT" sz="2000" dirty="0"/>
              <a:t> </a:t>
            </a:r>
            <a:r>
              <a:rPr lang="it-IT" sz="2000" dirty="0" err="1"/>
              <a:t>auf</a:t>
            </a:r>
            <a:r>
              <a:rPr lang="it-IT" sz="2000" dirty="0"/>
              <a:t> Bild = </a:t>
            </a:r>
            <a:r>
              <a:rPr lang="it-IT" sz="2000" dirty="0" err="1"/>
              <a:t>Freizeitszenarien</a:t>
            </a:r>
            <a:r>
              <a:rPr lang="it-IT" sz="2000" dirty="0"/>
              <a:t> – </a:t>
            </a:r>
            <a:r>
              <a:rPr lang="it-IT" sz="2000" b="1" i="1" dirty="0"/>
              <a:t>frame-</a:t>
            </a:r>
            <a:r>
              <a:rPr lang="it-IT" sz="2000" b="1" i="1" dirty="0" err="1"/>
              <a:t>blending</a:t>
            </a:r>
            <a:endParaRPr lang="it-IT" sz="2000" b="1" i="1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5D853A1C-110B-4BFA-BDDB-0B8490F9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Framing</a:t>
            </a:r>
            <a:r>
              <a:rPr lang="it-IT" dirty="0"/>
              <a:t> – «Sport»</a:t>
            </a:r>
          </a:p>
        </p:txBody>
      </p:sp>
    </p:spTree>
    <p:extLst>
      <p:ext uri="{BB962C8B-B14F-4D97-AF65-F5344CB8AC3E}">
        <p14:creationId xmlns:p14="http://schemas.microsoft.com/office/powerpoint/2010/main" val="325922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759CA6-A2B3-4FF6-A2F0-F0EB34AF3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Struktur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des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Vortrags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CD3A7C-3E4A-4C2F-B6DC-B597877E8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600" dirty="0" err="1"/>
              <a:t>Tourismus</a:t>
            </a:r>
            <a:r>
              <a:rPr lang="it-IT" sz="2600" dirty="0"/>
              <a:t> und </a:t>
            </a:r>
            <a:r>
              <a:rPr lang="it-IT" sz="2600" dirty="0" err="1"/>
              <a:t>Tourismuskommunikation</a:t>
            </a:r>
            <a:endParaRPr lang="it-IT" sz="2600" dirty="0"/>
          </a:p>
          <a:p>
            <a:r>
              <a:rPr lang="it-IT" sz="2600" dirty="0" err="1"/>
              <a:t>Printtextsorte</a:t>
            </a:r>
            <a:r>
              <a:rPr lang="it-IT" sz="2600" dirty="0"/>
              <a:t> </a:t>
            </a:r>
            <a:r>
              <a:rPr lang="it-IT" sz="2600" b="1" dirty="0" err="1"/>
              <a:t>Destinationswerbung</a:t>
            </a:r>
            <a:r>
              <a:rPr lang="it-IT" sz="2600" dirty="0"/>
              <a:t> (DW)</a:t>
            </a:r>
          </a:p>
          <a:p>
            <a:r>
              <a:rPr lang="it-IT" sz="2600" dirty="0"/>
              <a:t>Die </a:t>
            </a:r>
            <a:r>
              <a:rPr lang="it-IT" sz="2600" dirty="0" err="1"/>
              <a:t>touristische</a:t>
            </a:r>
            <a:r>
              <a:rPr lang="it-IT" sz="2600" dirty="0"/>
              <a:t> </a:t>
            </a:r>
            <a:r>
              <a:rPr lang="it-IT" sz="2600" b="1" dirty="0" err="1"/>
              <a:t>Destination</a:t>
            </a:r>
            <a:r>
              <a:rPr lang="it-IT" sz="2600" dirty="0"/>
              <a:t>: </a:t>
            </a:r>
            <a:r>
              <a:rPr lang="it-IT" sz="2600" dirty="0" err="1"/>
              <a:t>Identität</a:t>
            </a:r>
            <a:r>
              <a:rPr lang="it-IT" sz="2600" dirty="0"/>
              <a:t> – </a:t>
            </a:r>
            <a:r>
              <a:rPr lang="it-IT" sz="2600" dirty="0" err="1"/>
              <a:t>Imagekonstruktion</a:t>
            </a:r>
            <a:r>
              <a:rPr lang="it-IT" sz="2600" dirty="0"/>
              <a:t> - </a:t>
            </a:r>
            <a:r>
              <a:rPr lang="it-IT" sz="2600" dirty="0" err="1"/>
              <a:t>Marke</a:t>
            </a:r>
            <a:r>
              <a:rPr lang="it-IT" sz="2600" dirty="0"/>
              <a:t> 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it-IT" sz="2600" i="1" dirty="0" err="1">
                <a:solidFill>
                  <a:schemeClr val="accent3">
                    <a:lumMod val="50000"/>
                  </a:schemeClr>
                </a:solidFill>
              </a:rPr>
              <a:t>destination</a:t>
            </a:r>
            <a:r>
              <a:rPr lang="it-IT" sz="2600" i="1" dirty="0">
                <a:solidFill>
                  <a:schemeClr val="accent3">
                    <a:lumMod val="50000"/>
                  </a:schemeClr>
                </a:solidFill>
              </a:rPr>
              <a:t> branding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it-IT" sz="2600" dirty="0"/>
              <a:t>Multimodale </a:t>
            </a:r>
            <a:r>
              <a:rPr lang="it-IT" sz="2600" dirty="0" err="1"/>
              <a:t>Verarbeitung</a:t>
            </a:r>
            <a:r>
              <a:rPr lang="it-IT" sz="2600" dirty="0"/>
              <a:t> </a:t>
            </a:r>
            <a:r>
              <a:rPr lang="it-IT" sz="2600" dirty="0" err="1"/>
              <a:t>der</a:t>
            </a:r>
            <a:r>
              <a:rPr lang="it-IT" sz="2600" dirty="0"/>
              <a:t> </a:t>
            </a:r>
            <a:r>
              <a:rPr lang="it-IT" sz="2600" dirty="0" err="1"/>
              <a:t>Destination</a:t>
            </a:r>
            <a:r>
              <a:rPr lang="it-IT" sz="2600" dirty="0"/>
              <a:t> </a:t>
            </a:r>
            <a:r>
              <a:rPr lang="it-IT" sz="2600" dirty="0" err="1"/>
              <a:t>durch</a:t>
            </a:r>
            <a:r>
              <a:rPr lang="it-IT" sz="2600" dirty="0"/>
              <a:t> </a:t>
            </a:r>
            <a:r>
              <a:rPr lang="it-IT" sz="2600" dirty="0" err="1"/>
              <a:t>Symbolträger</a:t>
            </a:r>
            <a:r>
              <a:rPr lang="it-IT" sz="2600" dirty="0"/>
              <a:t> = </a:t>
            </a:r>
            <a:r>
              <a:rPr lang="it-IT" sz="2600" dirty="0" err="1"/>
              <a:t>sog</a:t>
            </a:r>
            <a:r>
              <a:rPr lang="it-IT" sz="2600" dirty="0"/>
              <a:t>. </a:t>
            </a:r>
            <a:r>
              <a:rPr lang="it-IT" sz="2600" b="1" dirty="0" err="1"/>
              <a:t>Identitätsmarker</a:t>
            </a:r>
            <a:r>
              <a:rPr lang="it-IT" sz="2600" dirty="0"/>
              <a:t> (IM)</a:t>
            </a:r>
          </a:p>
          <a:p>
            <a:r>
              <a:rPr lang="it-IT" sz="2600" dirty="0" err="1"/>
              <a:t>Inszenierung</a:t>
            </a:r>
            <a:r>
              <a:rPr lang="it-IT" sz="2600" dirty="0"/>
              <a:t> von </a:t>
            </a:r>
            <a:r>
              <a:rPr lang="it-IT" sz="2600" dirty="0">
                <a:solidFill>
                  <a:schemeClr val="accent3">
                    <a:lumMod val="50000"/>
                  </a:schemeClr>
                </a:solidFill>
              </a:rPr>
              <a:t>SPRACHE </a:t>
            </a:r>
            <a:r>
              <a:rPr lang="it-IT" sz="2600" dirty="0" err="1"/>
              <a:t>als</a:t>
            </a:r>
            <a:r>
              <a:rPr lang="it-IT" sz="2600" dirty="0"/>
              <a:t> IM </a:t>
            </a:r>
          </a:p>
          <a:p>
            <a:r>
              <a:rPr lang="it-IT" sz="2600" dirty="0" err="1"/>
              <a:t>Möglichkeiten</a:t>
            </a:r>
            <a:r>
              <a:rPr lang="it-IT" sz="2600" dirty="0"/>
              <a:t> und </a:t>
            </a:r>
            <a:r>
              <a:rPr lang="it-IT" sz="2600" dirty="0" err="1"/>
              <a:t>Grenzen</a:t>
            </a:r>
            <a:r>
              <a:rPr lang="it-IT" sz="2600" dirty="0"/>
              <a:t> </a:t>
            </a:r>
            <a:r>
              <a:rPr lang="it-IT" sz="2600" dirty="0" err="1"/>
              <a:t>des</a:t>
            </a:r>
            <a:r>
              <a:rPr lang="it-IT" sz="2600" dirty="0"/>
              <a:t> </a:t>
            </a:r>
            <a:r>
              <a:rPr lang="it-IT" sz="2600" i="1" dirty="0"/>
              <a:t>global </a:t>
            </a:r>
            <a:r>
              <a:rPr lang="it-IT" sz="2600" i="1" dirty="0" err="1"/>
              <a:t>advertizing</a:t>
            </a:r>
            <a:r>
              <a:rPr lang="it-IT" sz="2600" i="1" dirty="0"/>
              <a:t>:</a:t>
            </a:r>
          </a:p>
          <a:p>
            <a:pPr marL="0" indent="0">
              <a:buNone/>
            </a:pPr>
            <a:r>
              <a:rPr lang="it-IT" sz="2600" i="1" dirty="0"/>
              <a:t>	         </a:t>
            </a:r>
            <a:r>
              <a:rPr lang="it-IT" sz="2600" dirty="0" err="1"/>
              <a:t>Übersetzung</a:t>
            </a:r>
            <a:r>
              <a:rPr lang="it-IT" sz="2600" dirty="0"/>
              <a:t> </a:t>
            </a:r>
            <a:r>
              <a:rPr lang="it-IT" sz="2600" dirty="0" err="1"/>
              <a:t>oder</a:t>
            </a:r>
            <a:r>
              <a:rPr lang="it-IT" sz="2600" dirty="0"/>
              <a:t> </a:t>
            </a:r>
            <a:r>
              <a:rPr lang="it-IT" sz="2600" dirty="0" err="1"/>
              <a:t>Adaption</a:t>
            </a:r>
            <a:r>
              <a:rPr lang="it-IT" sz="2600" dirty="0"/>
              <a:t> ?</a:t>
            </a:r>
          </a:p>
          <a:p>
            <a:endParaRPr lang="it-IT" sz="2600" dirty="0"/>
          </a:p>
          <a:p>
            <a:endParaRPr lang="it-IT" sz="2600" dirty="0"/>
          </a:p>
          <a:p>
            <a:pPr marL="0" indent="0">
              <a:buNone/>
            </a:pPr>
            <a:r>
              <a:rPr lang="it-IT" sz="2600" dirty="0"/>
              <a:t>	   </a:t>
            </a:r>
            <a:r>
              <a:rPr lang="it-IT" sz="2600" dirty="0" err="1"/>
              <a:t>Fazit</a:t>
            </a:r>
            <a:r>
              <a:rPr lang="it-IT" sz="2600" dirty="0"/>
              <a:t> – «</a:t>
            </a:r>
            <a:r>
              <a:rPr lang="it-IT" sz="2600" i="1" dirty="0"/>
              <a:t>the </a:t>
            </a:r>
            <a:r>
              <a:rPr lang="it-IT" sz="2600" i="1" dirty="0" err="1"/>
              <a:t>tourist</a:t>
            </a:r>
            <a:r>
              <a:rPr lang="it-IT" sz="2600" i="1" dirty="0"/>
              <a:t> gaze</a:t>
            </a:r>
            <a:r>
              <a:rPr lang="it-IT" sz="2600" dirty="0"/>
              <a:t>» (</a:t>
            </a:r>
            <a:r>
              <a:rPr lang="it-IT" sz="2600" dirty="0" err="1"/>
              <a:t>Urry</a:t>
            </a:r>
            <a:r>
              <a:rPr lang="it-IT" sz="2600" dirty="0"/>
              <a:t> 1990 ss.)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3302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F6B703E-F0E7-4D2D-BEA0-014EEA88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b="1" dirty="0" err="1">
                <a:solidFill>
                  <a:schemeClr val="accent3">
                    <a:lumMod val="50000"/>
                  </a:schemeClr>
                </a:solidFill>
              </a:rPr>
              <a:t>Konzeptuelle</a:t>
            </a:r>
            <a:r>
              <a:rPr lang="it-IT" b="1" dirty="0">
                <a:solidFill>
                  <a:schemeClr val="accent3">
                    <a:lumMod val="50000"/>
                  </a:schemeClr>
                </a:solidFill>
              </a:rPr>
              <a:t> Adaptation</a:t>
            </a:r>
          </a:p>
        </p:txBody>
      </p:sp>
      <p:pic>
        <p:nvPicPr>
          <p:cNvPr id="5" name="Inhaltsplatzhalter 4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E6687C1E-BC2B-468A-8ADD-1DCF328D3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6" y="1052736"/>
            <a:ext cx="3305778" cy="4525963"/>
          </a:xfrm>
        </p:spPr>
      </p:pic>
      <p:pic>
        <p:nvPicPr>
          <p:cNvPr id="7" name="Grafik 6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744C89C4-EAEB-4EE1-BBFB-79B783E939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55" y="962720"/>
            <a:ext cx="2763639" cy="3888000"/>
          </a:xfrm>
          <a:prstGeom prst="rect">
            <a:avLst/>
          </a:prstGeom>
        </p:spPr>
      </p:pic>
      <p:pic>
        <p:nvPicPr>
          <p:cNvPr id="9" name="Grafik 8" descr="Ein Bild, das Text, Baum enthält.&#10;&#10;Automatisch generierte Beschreibung">
            <a:extLst>
              <a:ext uri="{FF2B5EF4-FFF2-40B4-BE49-F238E27FC236}">
                <a16:creationId xmlns:a16="http://schemas.microsoft.com/office/drawing/2014/main" id="{AC2B8ECF-7D02-44B1-B98F-3CF71CCB1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27" y="3690000"/>
            <a:ext cx="4411000" cy="3168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9BFE3EE-B273-403E-B6C7-CEDE52EA5AB8}"/>
              </a:ext>
            </a:extLst>
          </p:cNvPr>
          <p:cNvSpPr txBox="1"/>
          <p:nvPr/>
        </p:nvSpPr>
        <p:spPr>
          <a:xfrm>
            <a:off x="3851920" y="1412776"/>
            <a:ext cx="20882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kulturhistorisches</a:t>
            </a:r>
            <a:endParaRPr lang="it-IT" sz="2000" dirty="0"/>
          </a:p>
          <a:p>
            <a:r>
              <a:rPr lang="it-IT" sz="2000" dirty="0" err="1"/>
              <a:t>Stichwort</a:t>
            </a:r>
            <a:r>
              <a:rPr lang="it-IT" sz="2000" dirty="0"/>
              <a:t>  ….</a:t>
            </a:r>
          </a:p>
          <a:p>
            <a:endParaRPr lang="it-IT" sz="2000" dirty="0"/>
          </a:p>
          <a:p>
            <a:r>
              <a:rPr lang="it-IT" sz="2000" dirty="0" err="1"/>
              <a:t>assoziatives</a:t>
            </a:r>
            <a:endParaRPr lang="it-IT" sz="2000" dirty="0"/>
          </a:p>
          <a:p>
            <a:r>
              <a:rPr lang="it-IT" sz="2000" i="1" dirty="0" err="1"/>
              <a:t>Languaging</a:t>
            </a:r>
            <a:r>
              <a:rPr lang="it-IT" sz="2000" i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3257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C60EF-1FD0-424C-9076-029EEC21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accent3">
                    <a:lumMod val="50000"/>
                  </a:schemeClr>
                </a:solidFill>
              </a:rPr>
              <a:t>Linguistische</a:t>
            </a:r>
            <a:r>
              <a:rPr lang="it-IT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3">
                    <a:lumMod val="50000"/>
                  </a:schemeClr>
                </a:solidFill>
              </a:rPr>
              <a:t>Konklusion</a:t>
            </a:r>
            <a:r>
              <a:rPr lang="it-IT" sz="3200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br>
              <a:rPr lang="it-IT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Zeichenkapazitäten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im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multimodalen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Text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240226-8B20-46E2-98F7-5447DE148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7200" dirty="0" err="1"/>
              <a:t>Sprachliche</a:t>
            </a:r>
            <a:r>
              <a:rPr lang="it-IT" sz="7200" dirty="0"/>
              <a:t> Zeichen </a:t>
            </a:r>
            <a:r>
              <a:rPr lang="it-IT" sz="7200" dirty="0" err="1"/>
              <a:t>sind</a:t>
            </a:r>
            <a:r>
              <a:rPr lang="it-IT" sz="7200" dirty="0"/>
              <a:t>:</a:t>
            </a:r>
          </a:p>
          <a:p>
            <a:pPr marL="0" indent="0">
              <a:buNone/>
            </a:pPr>
            <a:r>
              <a:rPr lang="it-IT" sz="7200" dirty="0" err="1"/>
              <a:t>untrennbares</a:t>
            </a:r>
            <a:r>
              <a:rPr lang="it-IT" sz="7200" dirty="0"/>
              <a:t> </a:t>
            </a:r>
            <a:r>
              <a:rPr lang="it-IT" sz="7200" dirty="0" err="1"/>
              <a:t>Ganzes</a:t>
            </a:r>
            <a:r>
              <a:rPr lang="it-IT" sz="7200" dirty="0"/>
              <a:t> von </a:t>
            </a:r>
            <a:r>
              <a:rPr lang="it-IT" sz="7200" i="1" dirty="0" err="1"/>
              <a:t>signifiant</a:t>
            </a:r>
            <a:r>
              <a:rPr lang="it-IT" sz="7200" dirty="0"/>
              <a:t> (Form) und </a:t>
            </a:r>
            <a:r>
              <a:rPr lang="it-IT" sz="7200" i="1" dirty="0" err="1"/>
              <a:t>signifié</a:t>
            </a:r>
            <a:r>
              <a:rPr lang="it-IT" sz="7200" dirty="0"/>
              <a:t> (</a:t>
            </a:r>
            <a:r>
              <a:rPr lang="it-IT" sz="7200" dirty="0" err="1"/>
              <a:t>Inhalt</a:t>
            </a:r>
            <a:r>
              <a:rPr lang="it-IT" sz="7200" dirty="0"/>
              <a:t>) – </a:t>
            </a:r>
            <a:r>
              <a:rPr lang="it-IT" sz="7200" dirty="0" err="1"/>
              <a:t>arbiträre</a:t>
            </a:r>
            <a:r>
              <a:rPr lang="it-IT" sz="7200" dirty="0"/>
              <a:t> «</a:t>
            </a:r>
            <a:r>
              <a:rPr lang="it-IT" sz="7200" dirty="0" err="1"/>
              <a:t>undurchschaubare</a:t>
            </a:r>
            <a:r>
              <a:rPr lang="it-IT" sz="7200" dirty="0"/>
              <a:t>» </a:t>
            </a:r>
            <a:r>
              <a:rPr lang="it-IT" sz="7200" dirty="0" err="1"/>
              <a:t>Beziehung</a:t>
            </a:r>
            <a:r>
              <a:rPr lang="it-IT" sz="7200" dirty="0"/>
              <a:t>, </a:t>
            </a:r>
            <a:r>
              <a:rPr lang="it-IT" sz="7200" dirty="0" err="1"/>
              <a:t>aber</a:t>
            </a:r>
            <a:r>
              <a:rPr lang="it-IT" sz="7200" dirty="0"/>
              <a:t> </a:t>
            </a:r>
            <a:r>
              <a:rPr lang="it-IT" sz="7200" dirty="0" err="1"/>
              <a:t>durch</a:t>
            </a:r>
            <a:r>
              <a:rPr lang="it-IT" sz="7200" dirty="0"/>
              <a:t> Bild </a:t>
            </a:r>
            <a:r>
              <a:rPr lang="it-IT" sz="7200" dirty="0" err="1"/>
              <a:t>motivierbar</a:t>
            </a:r>
            <a:r>
              <a:rPr lang="it-IT" sz="7200" dirty="0"/>
              <a:t>!</a:t>
            </a:r>
          </a:p>
          <a:p>
            <a:pPr marL="0" indent="0">
              <a:buNone/>
            </a:pPr>
            <a:endParaRPr lang="it-IT" sz="7200" dirty="0"/>
          </a:p>
          <a:p>
            <a:pPr marL="0" indent="0">
              <a:buNone/>
            </a:pPr>
            <a:r>
              <a:rPr lang="it-IT" sz="7200" dirty="0" err="1">
                <a:solidFill>
                  <a:srgbClr val="FF0000"/>
                </a:solidFill>
              </a:rPr>
              <a:t>Ikon</a:t>
            </a:r>
            <a:r>
              <a:rPr lang="it-IT" sz="7200" dirty="0">
                <a:solidFill>
                  <a:srgbClr val="FF0000"/>
                </a:solidFill>
              </a:rPr>
              <a:t> </a:t>
            </a:r>
            <a:r>
              <a:rPr lang="it-IT" sz="7200" dirty="0"/>
              <a:t>(</a:t>
            </a:r>
            <a:r>
              <a:rPr lang="it-IT" sz="7200" dirty="0" err="1"/>
              <a:t>Ähnlichkeitsbeziehung</a:t>
            </a:r>
            <a:r>
              <a:rPr lang="it-IT" sz="7200" dirty="0"/>
              <a:t>) </a:t>
            </a:r>
            <a:r>
              <a:rPr lang="it-IT" sz="7200" dirty="0">
                <a:solidFill>
                  <a:srgbClr val="FF0000"/>
                </a:solidFill>
              </a:rPr>
              <a:t>– Index </a:t>
            </a:r>
            <a:r>
              <a:rPr lang="it-IT" sz="7200" dirty="0"/>
              <a:t>(</a:t>
            </a:r>
            <a:r>
              <a:rPr lang="it-IT" sz="7200" dirty="0" err="1"/>
              <a:t>Abhängigkeits</a:t>
            </a:r>
            <a:r>
              <a:rPr lang="it-IT" sz="7200" dirty="0"/>
              <a:t>- </a:t>
            </a:r>
            <a:r>
              <a:rPr lang="it-IT" sz="7200" dirty="0" err="1"/>
              <a:t>Verweisbeziehung</a:t>
            </a:r>
            <a:r>
              <a:rPr lang="it-IT" sz="7200" dirty="0"/>
              <a:t>) – </a:t>
            </a:r>
            <a:r>
              <a:rPr lang="it-IT" sz="7200" dirty="0">
                <a:solidFill>
                  <a:srgbClr val="FF0000"/>
                </a:solidFill>
              </a:rPr>
              <a:t>Symbol</a:t>
            </a:r>
            <a:r>
              <a:rPr lang="it-IT" sz="7200" dirty="0"/>
              <a:t> (</a:t>
            </a:r>
            <a:r>
              <a:rPr lang="it-IT" sz="7200" dirty="0" err="1"/>
              <a:t>erlernte</a:t>
            </a:r>
            <a:r>
              <a:rPr lang="it-IT" sz="7200" dirty="0"/>
              <a:t> </a:t>
            </a:r>
            <a:r>
              <a:rPr lang="it-IT" sz="7200" dirty="0" err="1"/>
              <a:t>Identifikationsbeziehung</a:t>
            </a:r>
            <a:r>
              <a:rPr lang="it-IT" sz="7200" dirty="0"/>
              <a:t>) - </a:t>
            </a:r>
            <a:r>
              <a:rPr lang="it-IT" sz="7200" dirty="0" err="1"/>
              <a:t>diese</a:t>
            </a:r>
            <a:r>
              <a:rPr lang="it-IT" sz="7200" dirty="0"/>
              <a:t> </a:t>
            </a:r>
            <a:r>
              <a:rPr lang="it-IT" sz="7200" dirty="0" err="1"/>
              <a:t>Charakteristika</a:t>
            </a:r>
            <a:r>
              <a:rPr lang="it-IT" sz="7200" dirty="0"/>
              <a:t> </a:t>
            </a:r>
            <a:r>
              <a:rPr lang="it-IT" sz="7200" dirty="0" err="1"/>
              <a:t>werden</a:t>
            </a:r>
            <a:r>
              <a:rPr lang="it-IT" sz="7200" dirty="0"/>
              <a:t> </a:t>
            </a:r>
            <a:r>
              <a:rPr lang="it-IT" sz="7200" dirty="0" err="1"/>
              <a:t>durch</a:t>
            </a:r>
            <a:r>
              <a:rPr lang="it-IT" sz="7200" dirty="0"/>
              <a:t> </a:t>
            </a:r>
            <a:r>
              <a:rPr lang="it-IT" sz="7200" dirty="0" err="1"/>
              <a:t>den</a:t>
            </a:r>
            <a:r>
              <a:rPr lang="it-IT" sz="7200" dirty="0"/>
              <a:t> Bild-Code </a:t>
            </a:r>
            <a:r>
              <a:rPr lang="it-IT" sz="7200" dirty="0" err="1"/>
              <a:t>aufgeweckt</a:t>
            </a:r>
            <a:r>
              <a:rPr lang="it-IT" sz="7200" dirty="0"/>
              <a:t>/ re-</a:t>
            </a:r>
            <a:r>
              <a:rPr lang="it-IT" sz="7200" dirty="0" err="1"/>
              <a:t>semantisiert</a:t>
            </a:r>
            <a:r>
              <a:rPr lang="it-IT" sz="7200" dirty="0"/>
              <a:t>            </a:t>
            </a:r>
            <a:r>
              <a:rPr lang="it-IT" sz="7200" b="1" dirty="0" err="1"/>
              <a:t>Autoreferenzialität</a:t>
            </a:r>
            <a:endParaRPr lang="it-IT" sz="7200" b="1" dirty="0"/>
          </a:p>
          <a:p>
            <a:pPr marL="0" indent="0">
              <a:buNone/>
            </a:pPr>
            <a:endParaRPr lang="it-IT" sz="7200" b="1" dirty="0"/>
          </a:p>
          <a:p>
            <a:pPr marL="0" indent="0">
              <a:buNone/>
            </a:pPr>
            <a:r>
              <a:rPr lang="it-IT" sz="7200" dirty="0" err="1"/>
              <a:t>oft</a:t>
            </a:r>
            <a:r>
              <a:rPr lang="it-IT" sz="7200" dirty="0"/>
              <a:t> </a:t>
            </a:r>
            <a:r>
              <a:rPr lang="it-IT" sz="7200" dirty="0" err="1"/>
              <a:t>mehrdeutig</a:t>
            </a:r>
            <a:r>
              <a:rPr lang="it-IT" sz="7200" dirty="0"/>
              <a:t> = </a:t>
            </a:r>
            <a:r>
              <a:rPr lang="it-IT" sz="7200" b="1" dirty="0" err="1">
                <a:solidFill>
                  <a:srgbClr val="FF0000"/>
                </a:solidFill>
              </a:rPr>
              <a:t>Polysemie</a:t>
            </a:r>
            <a:r>
              <a:rPr lang="it-IT" sz="7200" dirty="0"/>
              <a:t> – die </a:t>
            </a:r>
            <a:r>
              <a:rPr lang="it-IT" sz="7200" dirty="0" err="1"/>
              <a:t>verschiedenen</a:t>
            </a:r>
            <a:r>
              <a:rPr lang="it-IT" sz="7200" dirty="0"/>
              <a:t> </a:t>
            </a:r>
            <a:r>
              <a:rPr lang="it-IT" sz="7200" dirty="0" err="1"/>
              <a:t>Bedeutungen</a:t>
            </a:r>
            <a:r>
              <a:rPr lang="it-IT" sz="7200" dirty="0"/>
              <a:t> </a:t>
            </a:r>
            <a:r>
              <a:rPr lang="it-IT" sz="7200" dirty="0" err="1"/>
              <a:t>werden</a:t>
            </a:r>
            <a:r>
              <a:rPr lang="it-IT" sz="7200" dirty="0"/>
              <a:t> </a:t>
            </a:r>
            <a:r>
              <a:rPr lang="it-IT" sz="7200" dirty="0" err="1"/>
              <a:t>auf</a:t>
            </a:r>
            <a:r>
              <a:rPr lang="it-IT" sz="7200" dirty="0"/>
              <a:t> die </a:t>
            </a:r>
            <a:r>
              <a:rPr lang="it-IT" sz="7200" dirty="0" err="1"/>
              <a:t>Modes</a:t>
            </a:r>
            <a:r>
              <a:rPr lang="it-IT" sz="7200" dirty="0"/>
              <a:t>, </a:t>
            </a:r>
            <a:r>
              <a:rPr lang="it-IT" sz="7200" dirty="0" err="1"/>
              <a:t>d.h</a:t>
            </a:r>
            <a:r>
              <a:rPr lang="it-IT" sz="7200" dirty="0"/>
              <a:t>. </a:t>
            </a:r>
            <a:r>
              <a:rPr lang="it-IT" sz="7200" dirty="0" err="1"/>
              <a:t>zwischen</a:t>
            </a:r>
            <a:r>
              <a:rPr lang="it-IT" sz="7200" dirty="0"/>
              <a:t> Bild und Text, </a:t>
            </a:r>
            <a:r>
              <a:rPr lang="it-IT" sz="7200" dirty="0" err="1"/>
              <a:t>aufgeteilt</a:t>
            </a:r>
            <a:r>
              <a:rPr lang="it-IT" sz="7200" dirty="0"/>
              <a:t>! </a:t>
            </a:r>
          </a:p>
          <a:p>
            <a:pPr marL="0" indent="0">
              <a:buNone/>
            </a:pPr>
            <a:endParaRPr lang="it-IT" sz="7200" dirty="0"/>
          </a:p>
          <a:p>
            <a:pPr marL="0" indent="0">
              <a:buNone/>
            </a:pPr>
            <a:r>
              <a:rPr lang="it-IT" sz="7200" b="1" dirty="0" err="1">
                <a:solidFill>
                  <a:srgbClr val="FF0000"/>
                </a:solidFill>
              </a:rPr>
              <a:t>Metaphern</a:t>
            </a:r>
            <a:r>
              <a:rPr lang="it-IT" sz="7200" dirty="0"/>
              <a:t> - </a:t>
            </a:r>
            <a:r>
              <a:rPr lang="it-IT" sz="7200" dirty="0" err="1"/>
              <a:t>wörtliche</a:t>
            </a:r>
            <a:r>
              <a:rPr lang="it-IT" sz="7200" dirty="0"/>
              <a:t> vs. figurative </a:t>
            </a:r>
            <a:r>
              <a:rPr lang="it-IT" sz="7200" dirty="0" err="1"/>
              <a:t>Bedeutung</a:t>
            </a:r>
            <a:r>
              <a:rPr lang="it-IT" sz="7200" dirty="0"/>
              <a:t>; </a:t>
            </a:r>
            <a:r>
              <a:rPr lang="it-IT" sz="7200" dirty="0" err="1"/>
              <a:t>wird</a:t>
            </a:r>
            <a:r>
              <a:rPr lang="it-IT" sz="7200" dirty="0"/>
              <a:t> </a:t>
            </a:r>
            <a:r>
              <a:rPr lang="it-IT" sz="7200" dirty="0" err="1"/>
              <a:t>zwischen</a:t>
            </a:r>
            <a:r>
              <a:rPr lang="it-IT" sz="7200" dirty="0"/>
              <a:t> </a:t>
            </a:r>
            <a:r>
              <a:rPr lang="it-IT" sz="7200" dirty="0" err="1"/>
              <a:t>Sprachcode</a:t>
            </a:r>
            <a:r>
              <a:rPr lang="it-IT" sz="7200" dirty="0"/>
              <a:t> und </a:t>
            </a:r>
            <a:r>
              <a:rPr lang="it-IT" sz="7200" dirty="0" err="1"/>
              <a:t>Bildcode</a:t>
            </a:r>
            <a:r>
              <a:rPr lang="it-IT" sz="7200" dirty="0"/>
              <a:t> </a:t>
            </a:r>
            <a:r>
              <a:rPr lang="it-IT" sz="7200" dirty="0" err="1"/>
              <a:t>aufgespalten</a:t>
            </a:r>
            <a:r>
              <a:rPr lang="it-IT" sz="7200" dirty="0"/>
              <a:t> – es </a:t>
            </a:r>
            <a:r>
              <a:rPr lang="it-IT" sz="7200" dirty="0" err="1"/>
              <a:t>gibt</a:t>
            </a:r>
            <a:r>
              <a:rPr lang="it-IT" sz="7200" dirty="0"/>
              <a:t> </a:t>
            </a:r>
            <a:r>
              <a:rPr lang="it-IT" sz="7200" dirty="0" err="1"/>
              <a:t>eine</a:t>
            </a:r>
            <a:r>
              <a:rPr lang="it-IT" sz="7200" dirty="0"/>
              <a:t> </a:t>
            </a:r>
            <a:r>
              <a:rPr lang="it-IT" sz="7200" dirty="0" err="1"/>
              <a:t>Kippstelle</a:t>
            </a:r>
            <a:r>
              <a:rPr lang="it-IT" sz="7200" dirty="0"/>
              <a:t>!</a:t>
            </a:r>
          </a:p>
          <a:p>
            <a:pPr marL="0" indent="0">
              <a:buNone/>
            </a:pPr>
            <a:endParaRPr lang="it-IT" sz="7200" dirty="0"/>
          </a:p>
          <a:p>
            <a:pPr marL="0" indent="0">
              <a:buNone/>
            </a:pPr>
            <a:r>
              <a:rPr lang="it-IT" sz="7200" b="1" dirty="0">
                <a:solidFill>
                  <a:srgbClr val="FF0000"/>
                </a:solidFill>
              </a:rPr>
              <a:t>Isotopie  </a:t>
            </a:r>
            <a:r>
              <a:rPr lang="it-IT" sz="7200" dirty="0"/>
              <a:t>- </a:t>
            </a:r>
            <a:r>
              <a:rPr lang="it-IT" sz="7200" dirty="0" err="1"/>
              <a:t>semantisches</a:t>
            </a:r>
            <a:r>
              <a:rPr lang="it-IT" sz="7200" dirty="0"/>
              <a:t> </a:t>
            </a:r>
            <a:r>
              <a:rPr lang="it-IT" sz="7200" dirty="0" err="1"/>
              <a:t>Feld</a:t>
            </a:r>
            <a:r>
              <a:rPr lang="it-IT" sz="7200" dirty="0"/>
              <a:t> (</a:t>
            </a:r>
            <a:r>
              <a:rPr lang="it-IT" sz="7200" dirty="0" err="1"/>
              <a:t>rein</a:t>
            </a:r>
            <a:r>
              <a:rPr lang="it-IT" sz="7200" dirty="0"/>
              <a:t> </a:t>
            </a:r>
            <a:r>
              <a:rPr lang="it-IT" sz="7200" dirty="0" err="1"/>
              <a:t>sprachlich</a:t>
            </a:r>
            <a:r>
              <a:rPr lang="it-IT" sz="7200" dirty="0"/>
              <a:t>: </a:t>
            </a:r>
            <a:r>
              <a:rPr lang="it-IT" sz="7200" dirty="0" err="1"/>
              <a:t>Wortfeld</a:t>
            </a:r>
            <a:r>
              <a:rPr lang="it-IT" sz="7200" dirty="0"/>
              <a:t>) – </a:t>
            </a:r>
            <a:r>
              <a:rPr lang="it-IT" sz="7200" dirty="0" err="1"/>
              <a:t>Verteilung</a:t>
            </a:r>
            <a:r>
              <a:rPr lang="it-IT" sz="7200" dirty="0"/>
              <a:t> </a:t>
            </a:r>
            <a:r>
              <a:rPr lang="it-IT" sz="7200" dirty="0" err="1"/>
              <a:t>der</a:t>
            </a:r>
            <a:r>
              <a:rPr lang="it-IT" sz="7200" dirty="0"/>
              <a:t> </a:t>
            </a:r>
            <a:r>
              <a:rPr lang="it-IT" sz="7200" dirty="0" err="1"/>
              <a:t>Inhaltsbereiche</a:t>
            </a:r>
            <a:r>
              <a:rPr lang="it-IT" sz="7200" dirty="0"/>
              <a:t> </a:t>
            </a:r>
            <a:r>
              <a:rPr lang="it-IT" sz="7200" dirty="0" err="1"/>
              <a:t>auf</a:t>
            </a:r>
            <a:r>
              <a:rPr lang="it-IT" sz="7200" dirty="0"/>
              <a:t> die </a:t>
            </a:r>
            <a:r>
              <a:rPr lang="it-IT" sz="7200" dirty="0" err="1"/>
              <a:t>Modes</a:t>
            </a:r>
            <a:r>
              <a:rPr lang="it-IT" sz="7200" dirty="0"/>
              <a:t> und </a:t>
            </a:r>
            <a:r>
              <a:rPr lang="it-IT" sz="7200" dirty="0" err="1"/>
              <a:t>Textbausteine</a:t>
            </a:r>
            <a:r>
              <a:rPr lang="it-IT" sz="7200" dirty="0"/>
              <a:t>  – </a:t>
            </a:r>
            <a:r>
              <a:rPr lang="it-IT" sz="7200" dirty="0" err="1"/>
              <a:t>daher</a:t>
            </a:r>
            <a:r>
              <a:rPr lang="it-IT" sz="7200" dirty="0"/>
              <a:t>: </a:t>
            </a:r>
            <a:r>
              <a:rPr lang="it-IT" sz="7200" dirty="0" err="1"/>
              <a:t>kohäsives</a:t>
            </a:r>
            <a:r>
              <a:rPr lang="it-IT" sz="7200" dirty="0"/>
              <a:t> </a:t>
            </a:r>
            <a:r>
              <a:rPr lang="it-IT" sz="7200" dirty="0" err="1"/>
              <a:t>Textnetz</a:t>
            </a:r>
            <a:endParaRPr lang="it-IT" sz="7200" dirty="0"/>
          </a:p>
          <a:p>
            <a:pPr marL="0" indent="0">
              <a:buNone/>
            </a:pPr>
            <a:endParaRPr lang="it-IT" sz="7200" dirty="0"/>
          </a:p>
          <a:p>
            <a:pPr marL="0" indent="0">
              <a:buNone/>
            </a:pPr>
            <a:r>
              <a:rPr lang="it-IT" sz="7200" b="1" dirty="0" err="1"/>
              <a:t>Übersetzungen</a:t>
            </a:r>
            <a:r>
              <a:rPr lang="it-IT" sz="7200" b="1" dirty="0"/>
              <a:t> </a:t>
            </a:r>
            <a:r>
              <a:rPr lang="it-IT" sz="7200" dirty="0" err="1"/>
              <a:t>müssen</a:t>
            </a:r>
            <a:r>
              <a:rPr lang="it-IT" sz="7200" dirty="0"/>
              <a:t> </a:t>
            </a:r>
            <a:r>
              <a:rPr lang="it-IT" sz="7200" dirty="0" err="1"/>
              <a:t>das</a:t>
            </a:r>
            <a:r>
              <a:rPr lang="it-IT" sz="7200" dirty="0"/>
              <a:t> </a:t>
            </a:r>
            <a:r>
              <a:rPr lang="it-IT" sz="7200" dirty="0" err="1"/>
              <a:t>alles</a:t>
            </a:r>
            <a:r>
              <a:rPr lang="it-IT" sz="7200" dirty="0"/>
              <a:t> </a:t>
            </a:r>
            <a:r>
              <a:rPr lang="it-IT" sz="7200" dirty="0" err="1"/>
              <a:t>beachten</a:t>
            </a:r>
            <a:r>
              <a:rPr lang="it-IT" sz="7200" dirty="0"/>
              <a:t> – die </a:t>
            </a:r>
            <a:r>
              <a:rPr lang="it-IT" sz="7200" dirty="0" err="1"/>
              <a:t>semantische</a:t>
            </a:r>
            <a:r>
              <a:rPr lang="it-IT" sz="7200" dirty="0"/>
              <a:t> </a:t>
            </a:r>
            <a:r>
              <a:rPr lang="it-IT" sz="7200" dirty="0" err="1"/>
              <a:t>Dichte</a:t>
            </a:r>
            <a:r>
              <a:rPr lang="it-IT" sz="7200" dirty="0"/>
              <a:t> </a:t>
            </a:r>
            <a:r>
              <a:rPr lang="it-IT" sz="7200" dirty="0" err="1"/>
              <a:t>der</a:t>
            </a:r>
            <a:r>
              <a:rPr lang="it-IT" sz="7200" dirty="0"/>
              <a:t> USP </a:t>
            </a:r>
            <a:r>
              <a:rPr lang="it-IT" sz="7200" dirty="0" err="1"/>
              <a:t>muss</a:t>
            </a:r>
            <a:r>
              <a:rPr lang="it-IT" sz="7200" dirty="0"/>
              <a:t> </a:t>
            </a:r>
            <a:r>
              <a:rPr lang="it-IT" sz="7200" dirty="0" err="1"/>
              <a:t>erhalten</a:t>
            </a:r>
            <a:r>
              <a:rPr lang="it-IT" sz="7200" dirty="0"/>
              <a:t> </a:t>
            </a:r>
            <a:r>
              <a:rPr lang="it-IT" sz="7200" dirty="0" err="1"/>
              <a:t>bleiben</a:t>
            </a:r>
            <a:r>
              <a:rPr lang="it-IT" sz="7200" dirty="0"/>
              <a:t>!</a:t>
            </a:r>
          </a:p>
          <a:p>
            <a:pPr marL="0" indent="0">
              <a:buNone/>
            </a:pPr>
            <a:r>
              <a:rPr lang="it-IT" sz="7200" dirty="0"/>
              <a:t>		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363C2045-173E-475E-BB87-04E496227695}"/>
              </a:ext>
            </a:extLst>
          </p:cNvPr>
          <p:cNvSpPr/>
          <p:nvPr/>
        </p:nvSpPr>
        <p:spPr>
          <a:xfrm>
            <a:off x="3347864" y="3140968"/>
            <a:ext cx="28803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476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76948A-9D1B-4D03-8707-B6E2B405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err="1"/>
              <a:t>Soziologische</a:t>
            </a:r>
            <a:r>
              <a:rPr lang="it-IT" sz="3200" dirty="0"/>
              <a:t> </a:t>
            </a:r>
            <a:r>
              <a:rPr lang="it-IT" sz="3200" dirty="0" err="1"/>
              <a:t>Konklusion</a:t>
            </a:r>
            <a:r>
              <a:rPr lang="it-IT" sz="3200" dirty="0"/>
              <a:t>:</a:t>
            </a:r>
            <a:br>
              <a:rPr lang="it-IT" sz="3200" dirty="0"/>
            </a:b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Diskursive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Steuerung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des</a:t>
            </a:r>
            <a:r>
              <a:rPr lang="it-IT" sz="32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3200" b="1" i="1" dirty="0" err="1">
                <a:solidFill>
                  <a:schemeClr val="accent3">
                    <a:lumMod val="50000"/>
                  </a:schemeClr>
                </a:solidFill>
              </a:rPr>
              <a:t>tourist</a:t>
            </a:r>
            <a:r>
              <a:rPr lang="it-IT" sz="3200" b="1" i="1" dirty="0">
                <a:solidFill>
                  <a:schemeClr val="accent3">
                    <a:lumMod val="50000"/>
                  </a:schemeClr>
                </a:solidFill>
              </a:rPr>
              <a:t> gaze </a:t>
            </a:r>
            <a:r>
              <a:rPr lang="it-IT" sz="1800" b="1" i="1" dirty="0"/>
              <a:t>(</a:t>
            </a:r>
            <a:r>
              <a:rPr lang="it-IT" sz="1800" b="1" i="1" dirty="0" err="1"/>
              <a:t>Urry</a:t>
            </a:r>
            <a:r>
              <a:rPr lang="it-IT" sz="1800" b="1" i="1" dirty="0"/>
              <a:t> 2002)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41834F-D44C-4CC2-91AF-117BFCB1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000" dirty="0"/>
              <a:t>Rolle </a:t>
            </a:r>
            <a:r>
              <a:rPr lang="it-IT" sz="3000" dirty="0" err="1"/>
              <a:t>der</a:t>
            </a:r>
            <a:r>
              <a:rPr lang="it-IT" sz="3000" dirty="0"/>
              <a:t> </a:t>
            </a:r>
            <a:r>
              <a:rPr lang="it-IT" sz="3000" b="1" dirty="0" err="1"/>
              <a:t>Sprache</a:t>
            </a:r>
            <a:r>
              <a:rPr lang="it-IT" sz="3000" dirty="0"/>
              <a:t> in </a:t>
            </a:r>
            <a:r>
              <a:rPr lang="it-IT" sz="3000" dirty="0" err="1"/>
              <a:t>der</a:t>
            </a:r>
            <a:r>
              <a:rPr lang="it-IT" sz="3000" dirty="0"/>
              <a:t> </a:t>
            </a:r>
            <a:r>
              <a:rPr lang="it-IT" sz="3000" dirty="0" err="1"/>
              <a:t>multimodalen</a:t>
            </a:r>
            <a:r>
              <a:rPr lang="it-IT" sz="3000" dirty="0"/>
              <a:t> </a:t>
            </a:r>
            <a:r>
              <a:rPr lang="it-IT" sz="3000" dirty="0" err="1"/>
              <a:t>Printanzeige</a:t>
            </a:r>
            <a:r>
              <a:rPr lang="it-IT" sz="3000" dirty="0"/>
              <a:t>: In </a:t>
            </a:r>
            <a:r>
              <a:rPr lang="it-IT" sz="3000" dirty="0" err="1"/>
              <a:t>Verbindung</a:t>
            </a:r>
            <a:r>
              <a:rPr lang="it-IT" sz="3000" dirty="0"/>
              <a:t> </a:t>
            </a:r>
            <a:r>
              <a:rPr lang="it-IT" sz="3000" dirty="0" err="1"/>
              <a:t>mit</a:t>
            </a:r>
            <a:r>
              <a:rPr lang="it-IT" sz="3000" dirty="0"/>
              <a:t> dem Bild-Code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konstituiert</a:t>
            </a:r>
            <a:r>
              <a:rPr lang="it-IT" sz="3000" dirty="0"/>
              <a:t> </a:t>
            </a:r>
            <a:r>
              <a:rPr lang="it-IT" sz="3000" dirty="0" err="1"/>
              <a:t>sie</a:t>
            </a:r>
            <a:r>
              <a:rPr lang="it-IT" sz="3000" dirty="0"/>
              <a:t> </a:t>
            </a:r>
            <a:r>
              <a:rPr lang="it-IT" sz="3000" dirty="0" err="1"/>
              <a:t>den</a:t>
            </a:r>
            <a:r>
              <a:rPr lang="it-IT" sz="3000" dirty="0"/>
              <a:t> </a:t>
            </a:r>
            <a:r>
              <a:rPr lang="it-IT" sz="3000" dirty="0" err="1"/>
              <a:t>Raum</a:t>
            </a:r>
            <a:r>
              <a:rPr lang="it-IT" sz="3000" dirty="0"/>
              <a:t> </a:t>
            </a:r>
            <a:r>
              <a:rPr lang="it-IT" sz="3000" dirty="0" err="1"/>
              <a:t>als</a:t>
            </a:r>
            <a:r>
              <a:rPr lang="it-IT" sz="3000" dirty="0"/>
              <a:t> </a:t>
            </a:r>
            <a:r>
              <a:rPr lang="it-IT" sz="3000" dirty="0" err="1">
                <a:solidFill>
                  <a:schemeClr val="accent3">
                    <a:lumMod val="75000"/>
                  </a:schemeClr>
                </a:solidFill>
              </a:rPr>
              <a:t>Destination</a:t>
            </a:r>
            <a:endParaRPr lang="it-IT" sz="3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repräsentiert</a:t>
            </a:r>
            <a:r>
              <a:rPr lang="it-IT" sz="3000" dirty="0"/>
              <a:t> </a:t>
            </a:r>
            <a:r>
              <a:rPr lang="it-IT" sz="3000" dirty="0" err="1"/>
              <a:t>sie</a:t>
            </a:r>
            <a:r>
              <a:rPr lang="it-IT" sz="3000" dirty="0"/>
              <a:t> die </a:t>
            </a:r>
            <a:r>
              <a:rPr lang="it-IT" sz="3000" dirty="0" err="1">
                <a:solidFill>
                  <a:schemeClr val="accent3">
                    <a:lumMod val="75000"/>
                  </a:schemeClr>
                </a:solidFill>
              </a:rPr>
              <a:t>Identität</a:t>
            </a:r>
            <a:r>
              <a:rPr lang="it-IT" sz="3000" dirty="0"/>
              <a:t> </a:t>
            </a:r>
            <a:r>
              <a:rPr lang="it-IT" sz="3000" dirty="0" err="1"/>
              <a:t>des</a:t>
            </a:r>
            <a:r>
              <a:rPr lang="it-IT" sz="3000" dirty="0"/>
              <a:t> </a:t>
            </a:r>
            <a:r>
              <a:rPr lang="it-IT" sz="3000" dirty="0" err="1"/>
              <a:t>beworbenen</a:t>
            </a:r>
            <a:r>
              <a:rPr lang="it-IT" sz="3000" dirty="0"/>
              <a:t> </a:t>
            </a:r>
            <a:r>
              <a:rPr lang="it-IT" sz="3000" dirty="0" err="1"/>
              <a:t>Raums</a:t>
            </a:r>
            <a:endParaRPr lang="it-IT" sz="30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konstruiert</a:t>
            </a:r>
            <a:r>
              <a:rPr lang="it-IT" sz="3000" dirty="0"/>
              <a:t> </a:t>
            </a:r>
            <a:r>
              <a:rPr lang="it-IT" sz="3000" dirty="0" err="1"/>
              <a:t>sie</a:t>
            </a:r>
            <a:r>
              <a:rPr lang="it-IT" sz="3000" dirty="0"/>
              <a:t> </a:t>
            </a:r>
            <a:r>
              <a:rPr lang="it-IT" sz="3000" dirty="0" err="1"/>
              <a:t>ein</a:t>
            </a:r>
            <a:r>
              <a:rPr lang="it-IT" sz="3000" dirty="0"/>
              <a:t> </a:t>
            </a:r>
            <a:r>
              <a:rPr lang="it-IT" sz="3000" dirty="0" err="1"/>
              <a:t>distinktives</a:t>
            </a:r>
            <a:r>
              <a:rPr lang="it-IT" sz="3000" dirty="0"/>
              <a:t>/ </a:t>
            </a:r>
            <a:r>
              <a:rPr lang="it-IT" sz="3000" dirty="0" err="1"/>
              <a:t>unikales</a:t>
            </a:r>
            <a:r>
              <a:rPr lang="it-IT" sz="3000" dirty="0"/>
              <a:t> </a:t>
            </a:r>
            <a:r>
              <a:rPr lang="it-IT" sz="3000" dirty="0">
                <a:solidFill>
                  <a:schemeClr val="accent3">
                    <a:lumMod val="75000"/>
                  </a:schemeClr>
                </a:solidFill>
              </a:rPr>
              <a:t>Image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trägt</a:t>
            </a:r>
            <a:r>
              <a:rPr lang="it-IT" sz="3000" dirty="0"/>
              <a:t> und </a:t>
            </a:r>
            <a:r>
              <a:rPr lang="it-IT" sz="3000" dirty="0" err="1"/>
              <a:t>verfestigt</a:t>
            </a:r>
            <a:r>
              <a:rPr lang="it-IT" sz="3000" dirty="0"/>
              <a:t> </a:t>
            </a:r>
            <a:r>
              <a:rPr lang="it-IT" sz="3000" dirty="0" err="1"/>
              <a:t>sie</a:t>
            </a:r>
            <a:r>
              <a:rPr lang="it-IT" sz="3000" dirty="0"/>
              <a:t> die </a:t>
            </a:r>
            <a:r>
              <a:rPr lang="it-IT" sz="3000" dirty="0" err="1">
                <a:solidFill>
                  <a:schemeClr val="accent3">
                    <a:lumMod val="75000"/>
                  </a:schemeClr>
                </a:solidFill>
              </a:rPr>
              <a:t>Marke</a:t>
            </a:r>
            <a:endParaRPr lang="it-IT" sz="3000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steuert</a:t>
            </a:r>
            <a:r>
              <a:rPr lang="it-IT" sz="3000" dirty="0"/>
              <a:t> </a:t>
            </a:r>
            <a:r>
              <a:rPr lang="it-IT" sz="3000" dirty="0" err="1"/>
              <a:t>sie</a:t>
            </a:r>
            <a:r>
              <a:rPr lang="it-IT" sz="3000" dirty="0"/>
              <a:t> </a:t>
            </a:r>
            <a:r>
              <a:rPr lang="it-IT" sz="3000" dirty="0" err="1"/>
              <a:t>das</a:t>
            </a:r>
            <a:r>
              <a:rPr lang="it-IT" sz="3000" dirty="0"/>
              <a:t> </a:t>
            </a:r>
            <a:r>
              <a:rPr lang="it-IT" sz="3000" dirty="0" err="1">
                <a:solidFill>
                  <a:schemeClr val="accent3">
                    <a:lumMod val="75000"/>
                  </a:schemeClr>
                </a:solidFill>
              </a:rPr>
              <a:t>Erleben</a:t>
            </a:r>
            <a:r>
              <a:rPr lang="it-IT" sz="3000" dirty="0"/>
              <a:t> </a:t>
            </a:r>
            <a:r>
              <a:rPr lang="it-IT" sz="3000" dirty="0" err="1"/>
              <a:t>des</a:t>
            </a:r>
            <a:r>
              <a:rPr lang="it-IT" sz="3000" dirty="0"/>
              <a:t> </a:t>
            </a:r>
            <a:r>
              <a:rPr lang="it-IT" sz="3000" dirty="0" err="1"/>
              <a:t>Raums</a:t>
            </a:r>
            <a:r>
              <a:rPr lang="it-IT" sz="3000" dirty="0"/>
              <a:t>, und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3000" dirty="0" err="1"/>
              <a:t>prägt</a:t>
            </a:r>
            <a:r>
              <a:rPr lang="it-IT" sz="3000" dirty="0"/>
              <a:t> </a:t>
            </a:r>
            <a:r>
              <a:rPr lang="it-IT" sz="3000" dirty="0" err="1"/>
              <a:t>daher</a:t>
            </a:r>
            <a:r>
              <a:rPr lang="it-IT" sz="3000" dirty="0"/>
              <a:t> a priori </a:t>
            </a:r>
            <a:r>
              <a:rPr lang="it-IT" sz="3000" dirty="0" err="1"/>
              <a:t>den</a:t>
            </a:r>
            <a:r>
              <a:rPr lang="it-IT" sz="3000" dirty="0"/>
              <a:t> </a:t>
            </a:r>
            <a:r>
              <a:rPr lang="it-IT" sz="3000" dirty="0" err="1">
                <a:solidFill>
                  <a:schemeClr val="accent3">
                    <a:lumMod val="50000"/>
                  </a:schemeClr>
                </a:solidFill>
              </a:rPr>
              <a:t>tourist</a:t>
            </a:r>
            <a:r>
              <a:rPr lang="it-IT" sz="3000" dirty="0">
                <a:solidFill>
                  <a:schemeClr val="accent3">
                    <a:lumMod val="50000"/>
                  </a:schemeClr>
                </a:solidFill>
              </a:rPr>
              <a:t> gaze </a:t>
            </a:r>
            <a:r>
              <a:rPr lang="it-IT" sz="3000" dirty="0">
                <a:solidFill>
                  <a:schemeClr val="accent3">
                    <a:lumMod val="75000"/>
                  </a:schemeClr>
                </a:solidFill>
              </a:rPr>
              <a:t>...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392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5B4A5-C695-4A96-8E0F-B44DA7CB0BB7}" type="slidenum">
              <a:rPr lang="de-AT"/>
              <a:pPr>
                <a:defRPr/>
              </a:pPr>
              <a:t>33</a:t>
            </a:fld>
            <a:endParaRPr lang="de-AT"/>
          </a:p>
        </p:txBody>
      </p:sp>
      <p:sp>
        <p:nvSpPr>
          <p:cNvPr id="26627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altLang="de-DE" sz="3200" dirty="0">
                <a:solidFill>
                  <a:schemeClr val="accent3">
                    <a:lumMod val="50000"/>
                  </a:schemeClr>
                </a:solidFill>
              </a:rPr>
              <a:t>Sprache… </a:t>
            </a:r>
            <a:r>
              <a:rPr lang="de-AT" altLang="de-DE" sz="3200" b="1" dirty="0">
                <a:solidFill>
                  <a:schemeClr val="accent3">
                    <a:lumMod val="50000"/>
                  </a:schemeClr>
                </a:solidFill>
              </a:rPr>
              <a:t>Katalysator des </a:t>
            </a:r>
            <a:r>
              <a:rPr lang="de-AT" altLang="de-DE" sz="3200" b="1" i="1" dirty="0" err="1">
                <a:solidFill>
                  <a:schemeClr val="accent3">
                    <a:lumMod val="50000"/>
                  </a:schemeClr>
                </a:solidFill>
              </a:rPr>
              <a:t>tourist</a:t>
            </a:r>
            <a:r>
              <a:rPr lang="de-AT" altLang="de-DE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sz="3200" b="1" i="1" dirty="0" err="1">
                <a:solidFill>
                  <a:schemeClr val="accent3">
                    <a:lumMod val="50000"/>
                  </a:schemeClr>
                </a:solidFill>
              </a:rPr>
              <a:t>gaze</a:t>
            </a:r>
            <a:r>
              <a:rPr lang="de-AT" altLang="de-DE" sz="32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sz="3200" i="1" dirty="0">
                <a:solidFill>
                  <a:schemeClr val="accent3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6628" name="Rectangle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de-AT" altLang="de-DE" sz="2400" dirty="0"/>
              <a:t>Das Konzept des „</a:t>
            </a:r>
            <a:r>
              <a:rPr lang="de-AT" altLang="de-DE" sz="2400" dirty="0" err="1">
                <a:solidFill>
                  <a:schemeClr val="accent3">
                    <a:lumMod val="50000"/>
                  </a:schemeClr>
                </a:solidFill>
              </a:rPr>
              <a:t>tourist</a:t>
            </a:r>
            <a:r>
              <a:rPr lang="de-AT" altLang="de-DE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altLang="de-DE" sz="2400" dirty="0" err="1">
                <a:solidFill>
                  <a:schemeClr val="accent3">
                    <a:lumMod val="50000"/>
                  </a:schemeClr>
                </a:solidFill>
              </a:rPr>
              <a:t>gaze</a:t>
            </a:r>
            <a:r>
              <a:rPr lang="de-AT" altLang="de-DE" sz="2400" dirty="0"/>
              <a:t>“ macht den beworbenen Raum zur </a:t>
            </a:r>
            <a:r>
              <a:rPr lang="de-AT" altLang="de-DE" sz="2400" b="1" dirty="0"/>
              <a:t>Sehenswürdigkeit</a:t>
            </a:r>
            <a:r>
              <a:rPr lang="de-AT" altLang="de-DE" sz="2400" dirty="0"/>
              <a:t> – dieser immer </a:t>
            </a:r>
            <a:r>
              <a:rPr lang="de-AT" altLang="de-DE" sz="2400" b="1" dirty="0"/>
              <a:t>gleiche Blick </a:t>
            </a:r>
            <a:r>
              <a:rPr lang="de-AT" altLang="de-DE" sz="2400" dirty="0"/>
              <a:t>wird diskursiv konstruiert und ist die Basis des Massentourismus:</a:t>
            </a:r>
          </a:p>
          <a:p>
            <a:pPr>
              <a:lnSpc>
                <a:spcPct val="90000"/>
              </a:lnSpc>
              <a:buNone/>
            </a:pPr>
            <a:endParaRPr lang="de-AT" altLang="de-DE" sz="2400" i="1" dirty="0"/>
          </a:p>
          <a:p>
            <a:pPr>
              <a:lnSpc>
                <a:spcPct val="90000"/>
              </a:lnSpc>
              <a:buNone/>
            </a:pPr>
            <a:r>
              <a:rPr lang="de-AT" altLang="de-DE" sz="2000" i="1" dirty="0"/>
              <a:t>Places </a:t>
            </a:r>
            <a:r>
              <a:rPr lang="de-AT" altLang="de-DE" sz="2000" i="1" dirty="0" err="1"/>
              <a:t>are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choosen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to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be</a:t>
            </a:r>
            <a:r>
              <a:rPr lang="de-AT" altLang="de-DE" sz="2000" i="1" dirty="0"/>
              <a:t> </a:t>
            </a:r>
            <a:r>
              <a:rPr lang="de-AT" altLang="de-DE" sz="2000" i="1" dirty="0" err="1">
                <a:solidFill>
                  <a:schemeClr val="accent3">
                    <a:lumMod val="50000"/>
                  </a:schemeClr>
                </a:solidFill>
              </a:rPr>
              <a:t>gazed</a:t>
            </a:r>
            <a:r>
              <a:rPr lang="de-AT" altLang="de-DE" sz="2000" i="1" dirty="0">
                <a:solidFill>
                  <a:schemeClr val="accent3">
                    <a:lumMod val="50000"/>
                  </a:schemeClr>
                </a:solidFill>
              </a:rPr>
              <a:t> upon </a:t>
            </a:r>
            <a:r>
              <a:rPr lang="de-AT" altLang="de-DE" sz="2000" i="1" dirty="0" err="1"/>
              <a:t>because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there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is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anticipation</a:t>
            </a:r>
            <a:r>
              <a:rPr lang="de-AT" altLang="de-DE" sz="2000" i="1" dirty="0"/>
              <a:t> …“ „Such </a:t>
            </a:r>
            <a:r>
              <a:rPr lang="de-AT" altLang="de-DE" sz="2000" i="1" dirty="0" err="1"/>
              <a:t>anticipation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is</a:t>
            </a:r>
            <a:r>
              <a:rPr lang="de-AT" altLang="de-DE" sz="2000" i="1" dirty="0"/>
              <a:t> </a:t>
            </a:r>
            <a:r>
              <a:rPr lang="de-AT" altLang="de-DE" sz="2000" b="1" i="1" dirty="0" err="1"/>
              <a:t>constructed</a:t>
            </a:r>
            <a:r>
              <a:rPr lang="de-AT" altLang="de-DE" sz="2000" b="1" i="1" dirty="0"/>
              <a:t> and </a:t>
            </a:r>
            <a:r>
              <a:rPr lang="de-AT" altLang="de-DE" sz="2000" b="1" i="1" dirty="0" err="1"/>
              <a:t>sustained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through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communication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practises</a:t>
            </a:r>
            <a:r>
              <a:rPr lang="de-AT" altLang="de-DE" sz="2000" b="1" i="1" dirty="0"/>
              <a:t> </a:t>
            </a:r>
            <a:r>
              <a:rPr lang="de-AT" altLang="de-DE" sz="2000" i="1" dirty="0"/>
              <a:t>… </a:t>
            </a:r>
            <a:r>
              <a:rPr lang="de-AT" altLang="de-DE" sz="2000" i="1" dirty="0" err="1"/>
              <a:t>which</a:t>
            </a:r>
            <a:r>
              <a:rPr lang="de-AT" altLang="de-DE" sz="2000" i="1" dirty="0"/>
              <a:t> …</a:t>
            </a:r>
            <a:r>
              <a:rPr lang="de-AT" altLang="de-DE" sz="2000" i="1" dirty="0" err="1"/>
              <a:t>reinforce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that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gaze</a:t>
            </a:r>
            <a:r>
              <a:rPr lang="de-AT" altLang="de-DE" sz="2000" i="1" dirty="0"/>
              <a:t>“ (</a:t>
            </a:r>
            <a:r>
              <a:rPr lang="de-AT" altLang="de-DE" sz="2000" i="1" dirty="0" err="1"/>
              <a:t>Urry</a:t>
            </a:r>
            <a:r>
              <a:rPr lang="de-AT" altLang="de-DE" sz="2000" i="1" dirty="0"/>
              <a:t> 2002:1)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AT" altLang="de-DE" sz="2000" i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e-AT" altLang="de-DE" sz="2000" i="1" dirty="0"/>
              <a:t>„The </a:t>
            </a:r>
            <a:r>
              <a:rPr lang="de-AT" altLang="de-DE" sz="2000" i="1" dirty="0" err="1"/>
              <a:t>tourist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gaze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is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directed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to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features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of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landscape</a:t>
            </a:r>
            <a:r>
              <a:rPr lang="de-AT" altLang="de-DE" sz="2000" i="1" dirty="0"/>
              <a:t> …</a:t>
            </a:r>
            <a:r>
              <a:rPr lang="de-AT" altLang="de-DE" sz="2000" i="1" dirty="0" err="1"/>
              <a:t>taken</a:t>
            </a:r>
            <a:r>
              <a:rPr lang="de-AT" altLang="de-DE" sz="2000" i="1" dirty="0"/>
              <a:t> out </a:t>
            </a:r>
            <a:r>
              <a:rPr lang="de-AT" altLang="de-DE" sz="2000" i="1" dirty="0" err="1"/>
              <a:t>of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ordinary</a:t>
            </a:r>
            <a:r>
              <a:rPr lang="de-AT" altLang="de-DE" sz="2000" i="1" dirty="0"/>
              <a:t>. (…) </a:t>
            </a:r>
            <a:r>
              <a:rPr lang="de-AT" altLang="de-DE" sz="2000" b="1" i="1" dirty="0"/>
              <a:t>The </a:t>
            </a:r>
            <a:r>
              <a:rPr lang="de-AT" altLang="de-DE" sz="2000" b="1" i="1" dirty="0" err="1"/>
              <a:t>gaze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is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constructed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through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signs</a:t>
            </a:r>
            <a:r>
              <a:rPr lang="de-AT" altLang="de-DE" sz="2000" b="1" i="1" dirty="0"/>
              <a:t>, </a:t>
            </a:r>
            <a:r>
              <a:rPr lang="de-AT" altLang="de-DE" sz="2000" b="1" i="1" dirty="0" err="1"/>
              <a:t>and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tourism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involves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the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collection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of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signs</a:t>
            </a:r>
            <a:r>
              <a:rPr lang="de-AT" altLang="de-DE" sz="2000" b="1" i="1" dirty="0"/>
              <a:t>“</a:t>
            </a:r>
            <a:r>
              <a:rPr lang="de-AT" altLang="de-DE" sz="2000" i="1" dirty="0"/>
              <a:t> (ibid. 3).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AT" altLang="de-DE" sz="2000" i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de-AT" altLang="de-DE" sz="2000" i="1" dirty="0"/>
              <a:t>„Over time, via </a:t>
            </a:r>
            <a:r>
              <a:rPr lang="de-AT" altLang="de-DE" sz="2000" i="1" dirty="0" err="1"/>
              <a:t>advertising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and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media</a:t>
            </a:r>
            <a:r>
              <a:rPr lang="de-AT" altLang="de-DE" sz="2000" i="1" dirty="0"/>
              <a:t>, </a:t>
            </a:r>
            <a:r>
              <a:rPr lang="de-AT" altLang="de-DE" sz="2000" i="1" dirty="0" err="1"/>
              <a:t>the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images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generated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of</a:t>
            </a:r>
            <a:r>
              <a:rPr lang="de-AT" altLang="de-DE" sz="2000" i="1" dirty="0"/>
              <a:t> different </a:t>
            </a:r>
            <a:r>
              <a:rPr lang="de-AT" altLang="de-DE" sz="2000" i="1" dirty="0" err="1"/>
              <a:t>gazes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come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to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constitute</a:t>
            </a:r>
            <a:r>
              <a:rPr lang="de-AT" altLang="de-DE" sz="2000" i="1" dirty="0"/>
              <a:t> a </a:t>
            </a:r>
            <a:r>
              <a:rPr lang="de-AT" altLang="de-DE" sz="2000" i="1" dirty="0" err="1"/>
              <a:t>closed</a:t>
            </a:r>
            <a:r>
              <a:rPr lang="de-AT" altLang="de-DE" sz="2000" i="1" dirty="0"/>
              <a:t> </a:t>
            </a:r>
            <a:r>
              <a:rPr lang="de-AT" altLang="de-DE" sz="2000" b="1" i="1" dirty="0" err="1"/>
              <a:t>self-perpetuating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system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of</a:t>
            </a:r>
            <a:r>
              <a:rPr lang="de-AT" altLang="de-DE" sz="2000" b="1" i="1" dirty="0"/>
              <a:t> </a:t>
            </a:r>
            <a:r>
              <a:rPr lang="de-AT" altLang="de-DE" sz="2000" b="1" i="1" dirty="0" err="1"/>
              <a:t>illusions</a:t>
            </a:r>
            <a:r>
              <a:rPr lang="de-AT" altLang="de-DE" sz="2000" b="1" i="1" dirty="0"/>
              <a:t> </a:t>
            </a:r>
            <a:r>
              <a:rPr lang="de-AT" altLang="de-DE" sz="2000" i="1" dirty="0" err="1"/>
              <a:t>which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provide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tourist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with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the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basis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for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selecting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and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evaluating</a:t>
            </a:r>
            <a:r>
              <a:rPr lang="de-AT" altLang="de-DE" sz="2000" i="1" dirty="0"/>
              <a:t> potential </a:t>
            </a:r>
            <a:r>
              <a:rPr lang="de-AT" altLang="de-DE" sz="2000" i="1" dirty="0" err="1"/>
              <a:t>places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to</a:t>
            </a:r>
            <a:r>
              <a:rPr lang="de-AT" altLang="de-DE" sz="2000" i="1" dirty="0"/>
              <a:t> </a:t>
            </a:r>
            <a:r>
              <a:rPr lang="de-AT" altLang="de-DE" sz="2000" i="1" dirty="0" err="1"/>
              <a:t>visit</a:t>
            </a:r>
            <a:r>
              <a:rPr lang="de-AT" altLang="de-DE" sz="2000" i="1" dirty="0"/>
              <a:t>“ (Ibd. 7)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AT" altLang="de-DE" sz="2000" i="1" dirty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de-AT" altLang="de-DE" sz="2000" dirty="0"/>
          </a:p>
        </p:txBody>
      </p:sp>
    </p:spTree>
    <p:extLst>
      <p:ext uri="{BB962C8B-B14F-4D97-AF65-F5344CB8AC3E}">
        <p14:creationId xmlns:p14="http://schemas.microsoft.com/office/powerpoint/2010/main" val="3446016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F0DA0-C417-4917-AECA-9EA7518E85F2}" type="slidenum">
              <a:rPr lang="de-AT" smtClean="0"/>
              <a:pPr>
                <a:defRPr/>
              </a:pPr>
              <a:t>34</a:t>
            </a:fld>
            <a:endParaRPr lang="de-A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29245"/>
            <a:ext cx="4751044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2459160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5070"/>
            <a:ext cx="37242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563888" y="5445224"/>
            <a:ext cx="6954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</a:rPr>
              <a:t>GRAZIE</a:t>
            </a:r>
            <a:r>
              <a:rPr lang="de-AT" sz="2800" b="1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</a:rPr>
              <a:t>  für die </a:t>
            </a:r>
          </a:p>
          <a:p>
            <a:r>
              <a:rPr lang="de-AT" sz="2800" b="1" dirty="0">
                <a:solidFill>
                  <a:schemeClr val="accent3">
                    <a:lumMod val="50000"/>
                  </a:schemeClr>
                </a:solidFill>
                <a:latin typeface="Bradley Hand ITC" panose="03070402050302030203" pitchFamily="66" charset="0"/>
              </a:rPr>
              <a:t>                       Aufmerksamkeit</a:t>
            </a:r>
            <a:r>
              <a:rPr lang="de-AT" sz="2800" b="1" dirty="0">
                <a:latin typeface="Bradley Hand ITC" panose="03070402050302030203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31468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2400" dirty="0">
                <a:solidFill>
                  <a:schemeClr val="accent3">
                    <a:lumMod val="50000"/>
                  </a:schemeClr>
                </a:solidFill>
              </a:rPr>
              <a:t>Verwendete Literatur  (Auswahl):</a:t>
            </a:r>
            <a:endParaRPr lang="de-AT" altLang="de-DE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0723" name="Inhaltsplatzhalter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70000" lnSpcReduction="20000"/>
          </a:bodyPr>
          <a:lstStyle/>
          <a:p>
            <a:pPr marL="0" indent="0">
              <a:buFont typeface="Arial" charset="0"/>
              <a:buNone/>
            </a:pPr>
            <a:r>
              <a:rPr lang="de-DE" altLang="de-DE" sz="1700" dirty="0"/>
              <a:t>Dann, Graham: Language and </a:t>
            </a:r>
            <a:r>
              <a:rPr lang="de-DE" altLang="de-DE" sz="1700" dirty="0" err="1"/>
              <a:t>Tourism</a:t>
            </a:r>
            <a:r>
              <a:rPr lang="de-DE" altLang="de-DE" sz="1700" dirty="0"/>
              <a:t>. A </a:t>
            </a:r>
            <a:r>
              <a:rPr lang="de-DE" altLang="de-DE" sz="1700" dirty="0" err="1"/>
              <a:t>sociolinguistic</a:t>
            </a:r>
            <a:r>
              <a:rPr lang="de-DE" altLang="de-DE" sz="1700" dirty="0"/>
              <a:t> </a:t>
            </a:r>
            <a:r>
              <a:rPr lang="de-DE" altLang="de-DE" sz="1700" dirty="0" err="1"/>
              <a:t>Perspective</a:t>
            </a:r>
            <a:r>
              <a:rPr lang="de-DE" altLang="de-DE" sz="1700" dirty="0"/>
              <a:t>.  CABI 1996.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 err="1"/>
              <a:t>Giordana</a:t>
            </a:r>
            <a:r>
              <a:rPr lang="de-DE" altLang="de-DE" sz="1700" dirty="0"/>
              <a:t>, Francesco: </a:t>
            </a:r>
            <a:r>
              <a:rPr lang="de-DE" altLang="de-DE" sz="1700" i="1" dirty="0"/>
              <a:t>La </a:t>
            </a:r>
            <a:r>
              <a:rPr lang="de-DE" altLang="de-DE" sz="1700" i="1" dirty="0" err="1"/>
              <a:t>comunicazione</a:t>
            </a:r>
            <a:r>
              <a:rPr lang="de-DE" altLang="de-DE" sz="1700" i="1" dirty="0"/>
              <a:t> del </a:t>
            </a:r>
            <a:r>
              <a:rPr lang="de-DE" altLang="de-DE" sz="1700" i="1" dirty="0" err="1"/>
              <a:t>turismo</a:t>
            </a:r>
            <a:r>
              <a:rPr lang="de-DE" altLang="de-DE" sz="1700" i="1" dirty="0"/>
              <a:t> </a:t>
            </a:r>
            <a:r>
              <a:rPr lang="de-DE" altLang="de-DE" sz="1700" i="1" dirty="0" err="1"/>
              <a:t>tra</a:t>
            </a:r>
            <a:r>
              <a:rPr lang="de-DE" altLang="de-DE" sz="1700" i="1" dirty="0"/>
              <a:t> </a:t>
            </a:r>
            <a:r>
              <a:rPr lang="de-DE" altLang="de-DE" sz="1700" i="1" dirty="0" err="1"/>
              <a:t>immagine</a:t>
            </a:r>
            <a:r>
              <a:rPr lang="de-DE" altLang="de-DE" sz="1700" i="1" dirty="0"/>
              <a:t>, </a:t>
            </a:r>
            <a:r>
              <a:rPr lang="de-DE" altLang="de-DE" sz="1700" i="1" dirty="0" err="1"/>
              <a:t>immaginario</a:t>
            </a:r>
            <a:r>
              <a:rPr lang="de-DE" altLang="de-DE" sz="1700" i="1" dirty="0"/>
              <a:t> e </a:t>
            </a:r>
            <a:r>
              <a:rPr lang="de-DE" altLang="de-DE" sz="1700" i="1" dirty="0" err="1"/>
              <a:t>immaginazione</a:t>
            </a:r>
            <a:r>
              <a:rPr lang="de-DE" altLang="de-DE" sz="1700" dirty="0"/>
              <a:t>. Milano, </a:t>
            </a:r>
            <a:r>
              <a:rPr lang="de-DE" altLang="de-DE" sz="1700" dirty="0" err="1"/>
              <a:t>Angeli</a:t>
            </a:r>
            <a:r>
              <a:rPr lang="de-DE" altLang="de-DE" sz="1700" dirty="0"/>
              <a:t> 2004.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 err="1"/>
              <a:t>Lugrin</a:t>
            </a:r>
            <a:r>
              <a:rPr lang="de-DE" altLang="de-DE" sz="1700" dirty="0"/>
              <a:t>, Gilles: La </a:t>
            </a:r>
            <a:r>
              <a:rPr lang="de-DE" altLang="de-DE" sz="1700" dirty="0" err="1"/>
              <a:t>construction</a:t>
            </a:r>
            <a:r>
              <a:rPr lang="de-DE" altLang="de-DE" sz="1700" dirty="0"/>
              <a:t> des </a:t>
            </a:r>
            <a:r>
              <a:rPr lang="de-DE" altLang="de-DE" sz="1700" dirty="0" err="1"/>
              <a:t>icones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identitaires</a:t>
            </a:r>
            <a:r>
              <a:rPr lang="de-DE" altLang="de-DE" sz="1700" dirty="0"/>
              <a:t> des </a:t>
            </a:r>
            <a:r>
              <a:rPr lang="de-DE" altLang="de-DE" sz="1700" dirty="0" err="1"/>
              <a:t>lieux</a:t>
            </a:r>
            <a:r>
              <a:rPr lang="de-DE" altLang="de-DE" sz="1700" dirty="0"/>
              <a:t> </a:t>
            </a:r>
            <a:r>
              <a:rPr lang="de-DE" altLang="de-DE" sz="1700" dirty="0" err="1"/>
              <a:t>touristiques</a:t>
            </a:r>
            <a:r>
              <a:rPr lang="de-DE" altLang="de-DE" sz="1700" dirty="0"/>
              <a:t>: </a:t>
            </a:r>
            <a:r>
              <a:rPr lang="de-DE" altLang="de-DE" sz="1700" dirty="0" err="1"/>
              <a:t>Chypre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dans</a:t>
            </a:r>
            <a:r>
              <a:rPr lang="de-DE" altLang="de-DE" sz="1700" dirty="0"/>
              <a:t> le </a:t>
            </a:r>
            <a:r>
              <a:rPr lang="de-DE" altLang="de-DE" sz="1700" dirty="0" err="1"/>
              <a:t>publicités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touristiques</a:t>
            </a:r>
            <a:r>
              <a:rPr lang="de-DE" altLang="de-DE" sz="1700" dirty="0"/>
              <a:t> de </a:t>
            </a:r>
            <a:r>
              <a:rPr lang="de-DE" altLang="de-DE" sz="1700" dirty="0" err="1"/>
              <a:t>langue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française</a:t>
            </a:r>
            <a:r>
              <a:rPr lang="de-DE" altLang="de-DE" sz="1700" dirty="0"/>
              <a:t>. In: </a:t>
            </a:r>
            <a:r>
              <a:rPr lang="de-DE" altLang="de-DE" sz="1700" dirty="0" err="1"/>
              <a:t>Baider</a:t>
            </a:r>
            <a:r>
              <a:rPr lang="de-DE" altLang="de-DE" sz="1700" dirty="0"/>
              <a:t>, F./ Burger, M./ </a:t>
            </a:r>
            <a:r>
              <a:rPr lang="de-DE" altLang="de-DE" sz="1700" dirty="0" err="1"/>
              <a:t>Goutsos</a:t>
            </a:r>
            <a:r>
              <a:rPr lang="de-DE" altLang="de-DE" sz="1700" dirty="0"/>
              <a:t>, D.(</a:t>
            </a:r>
            <a:r>
              <a:rPr lang="de-DE" altLang="de-DE" sz="1700" dirty="0" err="1"/>
              <a:t>eds</a:t>
            </a:r>
            <a:r>
              <a:rPr lang="de-DE" altLang="de-DE" sz="1700" dirty="0"/>
              <a:t>.), </a:t>
            </a:r>
            <a:r>
              <a:rPr lang="de-DE" altLang="de-DE" sz="1700" i="1" dirty="0"/>
              <a:t>La </a:t>
            </a:r>
            <a:r>
              <a:rPr lang="de-DE" altLang="de-DE" sz="1700" i="1" dirty="0" err="1"/>
              <a:t>communication</a:t>
            </a:r>
            <a:r>
              <a:rPr lang="de-DE" altLang="de-DE" sz="1700" i="1" dirty="0"/>
              <a:t> </a:t>
            </a:r>
            <a:r>
              <a:rPr lang="de-DE" altLang="de-DE" sz="1700" i="1" dirty="0" err="1"/>
              <a:t>touristique</a:t>
            </a:r>
            <a:r>
              <a:rPr lang="de-DE" altLang="de-DE" sz="1700" dirty="0"/>
              <a:t>. </a:t>
            </a:r>
            <a:r>
              <a:rPr lang="de-DE" altLang="de-DE" sz="1700" dirty="0" err="1"/>
              <a:t>Approches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discursives</a:t>
            </a:r>
            <a:r>
              <a:rPr lang="de-DE" altLang="de-DE" sz="1700" dirty="0"/>
              <a:t> de </a:t>
            </a:r>
            <a:r>
              <a:rPr lang="de-DE" altLang="de-DE" sz="1700" dirty="0" err="1"/>
              <a:t>l‘identité</a:t>
            </a:r>
            <a:r>
              <a:rPr lang="de-DE" altLang="de-DE" sz="1700" dirty="0"/>
              <a:t> et de </a:t>
            </a:r>
            <a:r>
              <a:rPr lang="de-DE" altLang="de-DE" sz="1700" dirty="0" err="1"/>
              <a:t>l‘alterité</a:t>
            </a:r>
            <a:r>
              <a:rPr lang="de-DE" altLang="de-DE" sz="1700" dirty="0"/>
              <a:t>. Paris, Harmattan 2004, 235 – 257.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Qu, H./ Kim, L.H./ Im, H.H.: A </a:t>
            </a:r>
            <a:r>
              <a:rPr lang="de-DE" altLang="de-DE" sz="1700" dirty="0" err="1"/>
              <a:t>model</a:t>
            </a:r>
            <a:r>
              <a:rPr lang="de-DE" altLang="de-DE" sz="1700" dirty="0"/>
              <a:t> </a:t>
            </a:r>
            <a:r>
              <a:rPr lang="de-DE" altLang="de-DE" sz="1700" dirty="0" err="1"/>
              <a:t>of</a:t>
            </a:r>
            <a:r>
              <a:rPr lang="de-DE" altLang="de-DE" sz="1700" dirty="0"/>
              <a:t> </a:t>
            </a:r>
            <a:r>
              <a:rPr lang="de-DE" altLang="de-DE" sz="1700" dirty="0" err="1"/>
              <a:t>destination</a:t>
            </a:r>
            <a:r>
              <a:rPr lang="de-DE" altLang="de-DE" sz="1700" dirty="0"/>
              <a:t> </a:t>
            </a:r>
            <a:r>
              <a:rPr lang="de-DE" altLang="de-DE" sz="1700" dirty="0" err="1"/>
              <a:t>branding</a:t>
            </a:r>
            <a:r>
              <a:rPr lang="de-DE" altLang="de-DE" sz="1700" dirty="0"/>
              <a:t>: </a:t>
            </a:r>
            <a:r>
              <a:rPr lang="de-DE" altLang="de-DE" sz="1700" dirty="0" err="1"/>
              <a:t>Integrating</a:t>
            </a:r>
            <a:r>
              <a:rPr lang="de-DE" altLang="de-DE" sz="1700" dirty="0"/>
              <a:t> </a:t>
            </a:r>
            <a:r>
              <a:rPr lang="de-DE" altLang="de-DE" sz="1700" dirty="0" err="1"/>
              <a:t>the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concepts</a:t>
            </a:r>
            <a:r>
              <a:rPr lang="de-DE" altLang="de-DE" sz="1700" dirty="0"/>
              <a:t> </a:t>
            </a:r>
            <a:r>
              <a:rPr lang="de-DE" altLang="de-DE" sz="1700" dirty="0" err="1"/>
              <a:t>of</a:t>
            </a:r>
            <a:r>
              <a:rPr lang="de-DE" altLang="de-DE" sz="1700" dirty="0"/>
              <a:t> </a:t>
            </a:r>
            <a:r>
              <a:rPr lang="de-DE" altLang="de-DE" sz="1700" dirty="0" err="1"/>
              <a:t>the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branding</a:t>
            </a:r>
            <a:r>
              <a:rPr lang="de-DE" altLang="de-DE" sz="1700" dirty="0"/>
              <a:t> and </a:t>
            </a:r>
            <a:r>
              <a:rPr lang="de-DE" altLang="de-DE" sz="1700" dirty="0" err="1"/>
              <a:t>destination</a:t>
            </a:r>
            <a:r>
              <a:rPr lang="de-DE" altLang="de-DE" sz="1700" dirty="0"/>
              <a:t> </a:t>
            </a:r>
            <a:r>
              <a:rPr lang="de-DE" altLang="de-DE" sz="1700" dirty="0" err="1"/>
              <a:t>image</a:t>
            </a:r>
            <a:r>
              <a:rPr lang="de-DE" altLang="de-DE" sz="1700" dirty="0"/>
              <a:t>. In: </a:t>
            </a:r>
            <a:r>
              <a:rPr lang="de-DE" altLang="de-DE" sz="1700" i="1" dirty="0" err="1"/>
              <a:t>Tourism</a:t>
            </a:r>
            <a:r>
              <a:rPr lang="de-DE" altLang="de-DE" sz="1700" i="1" dirty="0"/>
              <a:t> Management </a:t>
            </a:r>
            <a:r>
              <a:rPr lang="de-DE" altLang="de-DE" sz="1700" dirty="0"/>
              <a:t>32/2011, 465 – 476.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Stöckl, Hartmut: Zeichen, Text, Sinn – Theorie und Praxis der multimodalen Textanalyse. In: </a:t>
            </a:r>
            <a:r>
              <a:rPr lang="de-DE" altLang="de-DE" sz="1700" dirty="0" err="1"/>
              <a:t>Eckkrammer</a:t>
            </a:r>
            <a:r>
              <a:rPr lang="de-DE" altLang="de-DE" sz="1700" dirty="0"/>
              <a:t>, E./ Held, G. (</a:t>
            </a:r>
            <a:r>
              <a:rPr lang="de-DE" altLang="de-DE" sz="1700" dirty="0" err="1"/>
              <a:t>eds</a:t>
            </a:r>
            <a:r>
              <a:rPr lang="de-DE" altLang="de-DE" sz="1700" dirty="0"/>
              <a:t>.), </a:t>
            </a:r>
            <a:r>
              <a:rPr lang="de-DE" altLang="de-DE" sz="1700" i="1" dirty="0"/>
              <a:t>Textsemiotik</a:t>
            </a:r>
            <a:r>
              <a:rPr lang="de-DE" altLang="de-DE" sz="1700" dirty="0"/>
              <a:t>. Frankfurt, Lang 2006, 11 – 36.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 err="1"/>
              <a:t>Jaworski,A</a:t>
            </a:r>
            <a:r>
              <a:rPr lang="de-DE" altLang="de-DE" sz="1700" dirty="0"/>
              <a:t>./ </a:t>
            </a:r>
            <a:r>
              <a:rPr lang="de-DE" altLang="de-DE" sz="1700" dirty="0" err="1"/>
              <a:t>Thurlow</a:t>
            </a:r>
            <a:r>
              <a:rPr lang="de-DE" altLang="de-DE" sz="1700" dirty="0"/>
              <a:t>,, C. (</a:t>
            </a:r>
            <a:r>
              <a:rPr lang="de-DE" altLang="de-DE" sz="1700" dirty="0" err="1"/>
              <a:t>eds</a:t>
            </a:r>
            <a:r>
              <a:rPr lang="de-DE" altLang="de-DE" sz="1700" dirty="0"/>
              <a:t>.), </a:t>
            </a:r>
            <a:r>
              <a:rPr lang="de-DE" altLang="de-DE" sz="1700" dirty="0" err="1"/>
              <a:t>Semiotic</a:t>
            </a:r>
            <a:r>
              <a:rPr lang="de-DE" altLang="de-DE" sz="1700" dirty="0"/>
              <a:t> </a:t>
            </a:r>
            <a:r>
              <a:rPr lang="de-DE" altLang="de-DE" sz="1700" dirty="0" err="1"/>
              <a:t>Landscapes</a:t>
            </a:r>
            <a:r>
              <a:rPr lang="de-DE" altLang="de-DE" sz="1700" dirty="0"/>
              <a:t> – Language, Image, Space. New York – London, 2010.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 err="1"/>
              <a:t>Urry</a:t>
            </a:r>
            <a:r>
              <a:rPr lang="de-DE" altLang="de-DE" sz="1700" dirty="0"/>
              <a:t>, John: </a:t>
            </a:r>
            <a:r>
              <a:rPr lang="de-DE" altLang="de-DE" sz="1700" i="1" dirty="0"/>
              <a:t>The Tourist Gaze</a:t>
            </a:r>
            <a:r>
              <a:rPr lang="de-DE" altLang="de-DE" sz="1700" dirty="0"/>
              <a:t>. London –Thousand Oaks – New </a:t>
            </a:r>
            <a:r>
              <a:rPr lang="de-DE" altLang="de-DE" sz="1700" dirty="0" err="1"/>
              <a:t>Dehli</a:t>
            </a:r>
            <a:r>
              <a:rPr lang="de-DE" altLang="de-DE" sz="1700" dirty="0"/>
              <a:t>, SAGE 1990/2002.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 err="1"/>
              <a:t>Urry</a:t>
            </a:r>
            <a:r>
              <a:rPr lang="de-DE" altLang="de-DE" sz="1700" dirty="0"/>
              <a:t>, John: </a:t>
            </a:r>
            <a:r>
              <a:rPr lang="de-DE" altLang="de-DE" sz="1700" i="1" dirty="0" err="1"/>
              <a:t>Consuming</a:t>
            </a:r>
            <a:r>
              <a:rPr lang="de-DE" altLang="de-DE" sz="1700" i="1" dirty="0"/>
              <a:t> </a:t>
            </a:r>
            <a:r>
              <a:rPr lang="de-DE" altLang="de-DE" sz="1700" i="1" dirty="0" err="1"/>
              <a:t>places</a:t>
            </a:r>
            <a:r>
              <a:rPr lang="de-DE" altLang="de-DE" sz="1700" dirty="0"/>
              <a:t>. London/New York, Routledge 1995.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Wöhler, K.H.: Imagekonstruktion fremder Räume. In: </a:t>
            </a:r>
            <a:r>
              <a:rPr lang="de-DE" altLang="de-DE" sz="1700" i="1" dirty="0"/>
              <a:t>Das Bild der Fremde – Reisen und Imagination</a:t>
            </a:r>
            <a:r>
              <a:rPr lang="de-DE" altLang="de-DE" sz="1700" dirty="0"/>
              <a:t>. </a:t>
            </a:r>
            <a:r>
              <a:rPr lang="de-DE" altLang="de-DE" sz="1700" dirty="0" err="1"/>
              <a:t>Voyage</a:t>
            </a:r>
            <a:r>
              <a:rPr lang="de-DE" altLang="de-DE" sz="1700" dirty="0"/>
              <a:t> 2/1998, 97 – 115.</a:t>
            </a:r>
          </a:p>
          <a:p>
            <a:pPr marL="0" indent="0">
              <a:buFont typeface="Arial" charset="0"/>
              <a:buNone/>
            </a:pPr>
            <a:endParaRPr lang="de-DE" altLang="de-DE" sz="1700" dirty="0"/>
          </a:p>
          <a:p>
            <a:pPr marL="0" indent="0">
              <a:buFont typeface="Arial" charset="0"/>
              <a:buNone/>
            </a:pPr>
            <a:r>
              <a:rPr lang="de-DE" altLang="de-DE" sz="1700" b="1" dirty="0"/>
              <a:t>Eigene Referenzen: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Held, Gudrun: </a:t>
            </a:r>
            <a:r>
              <a:rPr lang="de-DE" altLang="de-DE" sz="1700" dirty="0" err="1"/>
              <a:t>Spazi</a:t>
            </a:r>
            <a:r>
              <a:rPr lang="de-DE" altLang="de-DE" sz="1700" dirty="0"/>
              <a:t>, </a:t>
            </a:r>
            <a:r>
              <a:rPr lang="de-DE" altLang="de-DE" sz="1700" dirty="0" err="1"/>
              <a:t>segni</a:t>
            </a:r>
            <a:r>
              <a:rPr lang="de-DE" altLang="de-DE" sz="1700" dirty="0"/>
              <a:t>, </a:t>
            </a:r>
            <a:r>
              <a:rPr lang="de-DE" altLang="de-DE" sz="1700" dirty="0" err="1"/>
              <a:t>sogni</a:t>
            </a:r>
            <a:r>
              <a:rPr lang="de-DE" altLang="de-DE" sz="1700" dirty="0"/>
              <a:t>: </a:t>
            </a:r>
            <a:r>
              <a:rPr lang="de-DE" altLang="de-DE" sz="1700" dirty="0" err="1"/>
              <a:t>l‘annuncio</a:t>
            </a:r>
            <a:r>
              <a:rPr lang="de-DE" altLang="de-DE" sz="1700" dirty="0"/>
              <a:t> di </a:t>
            </a:r>
            <a:r>
              <a:rPr lang="de-DE" altLang="de-DE" sz="1700" dirty="0" err="1"/>
              <a:t>destinazione</a:t>
            </a:r>
            <a:r>
              <a:rPr lang="de-DE" altLang="de-DE" sz="1700" dirty="0"/>
              <a:t>, </a:t>
            </a:r>
            <a:r>
              <a:rPr lang="de-DE" altLang="de-DE" sz="1700" dirty="0" err="1"/>
              <a:t>testo</a:t>
            </a:r>
            <a:r>
              <a:rPr lang="de-DE" altLang="de-DE" sz="1700" dirty="0"/>
              <a:t> multimodale </a:t>
            </a:r>
            <a:r>
              <a:rPr lang="de-DE" altLang="de-DE" sz="1700" dirty="0" err="1"/>
              <a:t>nella</a:t>
            </a:r>
            <a:r>
              <a:rPr lang="de-DE" altLang="de-DE" sz="1700" dirty="0"/>
              <a:t> </a:t>
            </a:r>
            <a:r>
              <a:rPr lang="de-DE" altLang="de-DE" sz="1700" dirty="0" err="1"/>
              <a:t>communicazione</a:t>
            </a:r>
            <a:r>
              <a:rPr lang="de-DE" altLang="de-DE" sz="1700" dirty="0"/>
              <a:t> </a:t>
            </a:r>
            <a:r>
              <a:rPr lang="de-DE" altLang="de-DE" sz="1700" dirty="0" err="1"/>
              <a:t>turistica</a:t>
            </a:r>
            <a:r>
              <a:rPr lang="de-DE" altLang="de-DE" sz="1700" dirty="0"/>
              <a:t>. In: </a:t>
            </a:r>
            <a:r>
              <a:rPr lang="de-DE" altLang="de-DE" sz="1700" dirty="0" err="1"/>
              <a:t>Santulli</a:t>
            </a:r>
            <a:r>
              <a:rPr lang="de-DE" altLang="de-DE" sz="1700" dirty="0"/>
              <a:t>, F./Held, G./</a:t>
            </a:r>
            <a:r>
              <a:rPr lang="de-DE" altLang="de-DE" sz="1700" dirty="0" err="1"/>
              <a:t>Antelmi</a:t>
            </a:r>
            <a:r>
              <a:rPr lang="de-DE" altLang="de-DE" sz="1700" dirty="0"/>
              <a:t>, D.: </a:t>
            </a:r>
            <a:r>
              <a:rPr lang="de-DE" altLang="de-DE" sz="1700" i="1" dirty="0" err="1"/>
              <a:t>Pragmatica</a:t>
            </a:r>
            <a:r>
              <a:rPr lang="de-DE" altLang="de-DE" sz="1700" i="1" dirty="0"/>
              <a:t> della </a:t>
            </a:r>
            <a:r>
              <a:rPr lang="de-DE" altLang="de-DE" sz="1700" i="1" dirty="0" err="1"/>
              <a:t>comunicazione</a:t>
            </a:r>
            <a:r>
              <a:rPr lang="de-DE" altLang="de-DE" sz="1700" i="1" dirty="0"/>
              <a:t> </a:t>
            </a:r>
            <a:r>
              <a:rPr lang="de-DE" altLang="de-DE" sz="1700" i="1" dirty="0" err="1"/>
              <a:t>turistica</a:t>
            </a:r>
            <a:r>
              <a:rPr lang="de-DE" altLang="de-DE" sz="1700" dirty="0"/>
              <a:t>. Roma, Ed. </a:t>
            </a:r>
            <a:r>
              <a:rPr lang="de-DE" altLang="de-DE" sz="1700" dirty="0" err="1"/>
              <a:t>Riuniti</a:t>
            </a:r>
            <a:r>
              <a:rPr lang="de-DE" altLang="de-DE" sz="1700" dirty="0"/>
              <a:t> 20007/09, 221 – 285.</a:t>
            </a:r>
          </a:p>
          <a:p>
            <a:pPr marL="0" indent="0">
              <a:buNone/>
            </a:pPr>
            <a:r>
              <a:rPr lang="de-DE" altLang="de-DE" sz="1700" dirty="0"/>
              <a:t>Held, Gudrun: Der Raum als Traum – ein Blick auf intersemiotische Gestaltungsstrategien und ihre Realisierung in globalen Kampagnen der Tourismuswerbung. I</a:t>
            </a:r>
            <a:r>
              <a:rPr lang="de-AT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In: Held, Gudrun/ </a:t>
            </a:r>
            <a:r>
              <a:rPr lang="de-AT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Bendel</a:t>
            </a:r>
            <a:r>
              <a:rPr lang="de-AT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Sylvia (</a:t>
            </a:r>
            <a:r>
              <a:rPr lang="de-AT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eds</a:t>
            </a:r>
            <a:r>
              <a:rPr lang="de-AT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.), Werbung – grenzenlos. Interkultureller Blick auf multimodale Gestaltungskonzepte aktueller Werbetexte. Wien, P. Lang, 149 – 173. </a:t>
            </a:r>
            <a:endParaRPr lang="de-DE" altLang="de-DE" sz="1700" dirty="0"/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Held, Gudrun: Grenzenloser Traum vom Raum? Suggestive Bild-Text-Konfigurationen in der Tourismus-Werbung aus kontrastiver Sicht. In: </a:t>
            </a:r>
            <a:r>
              <a:rPr lang="de-DE" altLang="de-DE" sz="1700" dirty="0" err="1"/>
              <a:t>Lüger</a:t>
            </a:r>
            <a:r>
              <a:rPr lang="de-DE" altLang="de-DE" sz="1700" dirty="0"/>
              <a:t>, H.H./ Lenk, H. (</a:t>
            </a:r>
            <a:r>
              <a:rPr lang="de-DE" altLang="de-DE" sz="1700" dirty="0" err="1"/>
              <a:t>eds</a:t>
            </a:r>
            <a:r>
              <a:rPr lang="de-DE" altLang="de-DE" sz="1700" dirty="0"/>
              <a:t>.), </a:t>
            </a:r>
            <a:r>
              <a:rPr lang="de-DE" altLang="de-DE" sz="1700" i="1" dirty="0"/>
              <a:t>Kontrastive Medienlinguistik</a:t>
            </a:r>
            <a:r>
              <a:rPr lang="de-DE" altLang="de-DE" sz="1700" dirty="0"/>
              <a:t>. Landau, Empirische Pädagogik 2008, 95 – 113.</a:t>
            </a:r>
          </a:p>
          <a:p>
            <a:pPr marL="0" indent="0">
              <a:buFont typeface="Arial" charset="0"/>
              <a:buNone/>
            </a:pPr>
            <a:r>
              <a:rPr lang="de-DE" altLang="de-DE" sz="1700" dirty="0"/>
              <a:t>Held, Gudrun: Zur Image-Konstruktion von touristischen Räumen durch multimodale Inszenierung von Identitätsmarkern. In: Zeitschrift für Tourismuswissenschaft 11/1/2019, 149 – 174.</a:t>
            </a:r>
          </a:p>
          <a:p>
            <a:pPr marL="0" indent="0">
              <a:buNone/>
            </a:pP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Held, Gudrun: Staging place identity through language markers. Observations on tourist advertising. Chapter 1 in: </a:t>
            </a:r>
            <a:r>
              <a:rPr lang="en-US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Mikolic</a:t>
            </a:r>
            <a:r>
              <a:rPr lang="en-US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Vesna (ed.), Language and Culture in the Intercultural World. </a:t>
            </a:r>
            <a:r>
              <a:rPr lang="it-IT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Cambridge, Cambridge </a:t>
            </a:r>
            <a:r>
              <a:rPr lang="it-IT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Scholars</a:t>
            </a:r>
            <a:r>
              <a:rPr lang="it-IT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Publishing 2020, 11 – 31.</a:t>
            </a:r>
            <a:endParaRPr lang="de-AT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</a:pPr>
            <a:endParaRPr lang="de-DE" altLang="de-DE" sz="15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C089C-BC00-4A1C-AB0B-1341668412E1}" type="slidenum">
              <a:rPr lang="de-AT" smtClean="0"/>
              <a:pPr>
                <a:defRPr/>
              </a:pPr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279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E1A0AB-8BB3-4BEF-9DFC-1F2490593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  <a:t>Tourismuskommunikation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523AB25-BD34-44A9-B340-F916E3D96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2600" dirty="0">
                <a:solidFill>
                  <a:srgbClr val="FF0000"/>
                </a:solidFill>
              </a:rPr>
              <a:t>Marketing</a:t>
            </a:r>
            <a:r>
              <a:rPr lang="de-AT" sz="2600" dirty="0">
                <a:solidFill>
                  <a:schemeClr val="accent3">
                    <a:lumMod val="50000"/>
                  </a:schemeClr>
                </a:solidFill>
              </a:rPr>
              <a:t>- / Unternehmens-Kommunikation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2600" dirty="0">
                <a:solidFill>
                  <a:srgbClr val="FF0000"/>
                </a:solidFill>
              </a:rPr>
              <a:t>Raum</a:t>
            </a:r>
            <a:r>
              <a:rPr lang="de-AT" sz="2600" dirty="0">
                <a:solidFill>
                  <a:schemeClr val="accent3">
                    <a:lumMod val="50000"/>
                  </a:schemeClr>
                </a:solidFill>
              </a:rPr>
              <a:t>-Kommunikation</a:t>
            </a:r>
            <a:r>
              <a:rPr lang="de-AT" sz="26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2600" b="1" dirty="0">
                <a:solidFill>
                  <a:schemeClr val="accent3">
                    <a:lumMod val="50000"/>
                  </a:schemeClr>
                </a:solidFill>
              </a:rPr>
              <a:t>Image-Kommunikation</a:t>
            </a:r>
            <a:r>
              <a:rPr lang="de-AT" sz="26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>
              <a:solidFill>
                <a:schemeClr val="accent3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2600" dirty="0">
                <a:solidFill>
                  <a:srgbClr val="FF0000"/>
                </a:solidFill>
              </a:rPr>
              <a:t>Interkulturelle</a:t>
            </a:r>
            <a:r>
              <a:rPr lang="de-AT" sz="2600" dirty="0">
                <a:solidFill>
                  <a:schemeClr val="accent3">
                    <a:lumMod val="50000"/>
                  </a:schemeClr>
                </a:solidFill>
              </a:rPr>
              <a:t> Kommunikation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e-AT" sz="26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AT" sz="2600" dirty="0">
                <a:solidFill>
                  <a:srgbClr val="FF0000"/>
                </a:solidFill>
              </a:rPr>
              <a:t>Anschauungs</a:t>
            </a:r>
            <a:r>
              <a:rPr lang="de-AT" sz="2600" dirty="0"/>
              <a:t>kommunikation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AT" sz="2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AT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1734A1-58DE-4E8A-9097-E35493C0B040}"/>
              </a:ext>
            </a:extLst>
          </p:cNvPr>
          <p:cNvSpPr/>
          <p:nvPr/>
        </p:nvSpPr>
        <p:spPr>
          <a:xfrm>
            <a:off x="755576" y="3394868"/>
            <a:ext cx="7777162" cy="9366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AT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52CB7EF-F5D6-46BD-AC39-FBC549C7418E}"/>
              </a:ext>
            </a:extLst>
          </p:cNvPr>
          <p:cNvCxnSpPr/>
          <p:nvPr/>
        </p:nvCxnSpPr>
        <p:spPr>
          <a:xfrm flipH="1">
            <a:off x="5220072" y="1196752"/>
            <a:ext cx="2808312" cy="1656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0E2C11EC-ACE0-44D0-8020-A9EA32D8C1B8}"/>
              </a:ext>
            </a:extLst>
          </p:cNvPr>
          <p:cNvCxnSpPr/>
          <p:nvPr/>
        </p:nvCxnSpPr>
        <p:spPr>
          <a:xfrm flipH="1" flipV="1">
            <a:off x="5292080" y="4869160"/>
            <a:ext cx="3096344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b="1" dirty="0">
                <a:solidFill>
                  <a:schemeClr val="bg2">
                    <a:lumMod val="25000"/>
                  </a:schemeClr>
                </a:solidFill>
              </a:rPr>
              <a:t>Tourismus</a:t>
            </a:r>
            <a:br>
              <a:rPr lang="de-AT" sz="3200" dirty="0"/>
            </a:br>
            <a:r>
              <a:rPr lang="de-AT" sz="3200" dirty="0"/>
              <a:t>das Geschäft mit dem ‚Raum‘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38818"/>
            <a:ext cx="8229600" cy="487050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e-AT" dirty="0"/>
          </a:p>
          <a:p>
            <a:r>
              <a:rPr lang="de-AT" sz="8000" dirty="0"/>
              <a:t>Globaler Wirtschafts- und Industriesektor   </a:t>
            </a:r>
          </a:p>
          <a:p>
            <a:r>
              <a:rPr lang="de-AT" sz="8000" i="1" dirty="0" err="1"/>
              <a:t>promotional</a:t>
            </a:r>
            <a:r>
              <a:rPr lang="de-AT" sz="8000" i="1" dirty="0"/>
              <a:t> </a:t>
            </a:r>
            <a:r>
              <a:rPr lang="de-AT" sz="8000" i="1" dirty="0" err="1"/>
              <a:t>textculture</a:t>
            </a:r>
            <a:r>
              <a:rPr lang="de-AT" sz="8000" i="1" dirty="0"/>
              <a:t>  = </a:t>
            </a:r>
            <a:r>
              <a:rPr lang="de-AT" sz="8000" dirty="0"/>
              <a:t>Riesenfeld von analogen und digitalen Textsorten und Medien</a:t>
            </a:r>
          </a:p>
          <a:p>
            <a:r>
              <a:rPr lang="de-AT" sz="8000" dirty="0"/>
              <a:t>Werbung um </a:t>
            </a:r>
            <a:r>
              <a:rPr lang="de-AT" sz="8000" i="1" dirty="0" err="1"/>
              <a:t>place</a:t>
            </a:r>
            <a:r>
              <a:rPr lang="de-AT" sz="8000" i="1" dirty="0"/>
              <a:t> </a:t>
            </a:r>
            <a:r>
              <a:rPr lang="de-AT" sz="8000" i="1" dirty="0" err="1"/>
              <a:t>consumption</a:t>
            </a:r>
            <a:r>
              <a:rPr lang="de-AT" sz="8000" i="1" dirty="0"/>
              <a:t>  /</a:t>
            </a:r>
            <a:r>
              <a:rPr lang="de-AT" sz="8000" dirty="0"/>
              <a:t>  internationale Werbe-Kampagnen</a:t>
            </a:r>
          </a:p>
          <a:p>
            <a:pPr marL="0" indent="0">
              <a:buNone/>
            </a:pPr>
            <a:endParaRPr lang="de-AT" sz="7200" dirty="0"/>
          </a:p>
          <a:p>
            <a:pPr marL="0" indent="0">
              <a:buNone/>
            </a:pPr>
            <a:r>
              <a:rPr lang="de-AT" sz="7200" dirty="0"/>
              <a:t>Diskursiv erzeugte Verkaufs- bzw. </a:t>
            </a:r>
            <a:r>
              <a:rPr lang="de-AT" sz="7200" dirty="0">
                <a:solidFill>
                  <a:srgbClr val="FF0000"/>
                </a:solidFill>
              </a:rPr>
              <a:t>Konsum-Produkte</a:t>
            </a:r>
            <a:r>
              <a:rPr lang="de-AT" sz="7200" dirty="0"/>
              <a:t>:</a:t>
            </a:r>
          </a:p>
          <a:p>
            <a:pPr marL="0" indent="0">
              <a:buNone/>
            </a:pPr>
            <a:r>
              <a:rPr lang="de-AT" sz="7200" dirty="0"/>
              <a:t>„</a:t>
            </a:r>
            <a:r>
              <a:rPr lang="de-AT" sz="7200" b="1" dirty="0">
                <a:solidFill>
                  <a:srgbClr val="FF0000"/>
                </a:solidFill>
              </a:rPr>
              <a:t>Reise</a:t>
            </a:r>
            <a:r>
              <a:rPr lang="de-AT" sz="7200" dirty="0"/>
              <a:t>“    von Ort 1    zu     Ort 2</a:t>
            </a:r>
          </a:p>
          <a:p>
            <a:pPr marL="0" indent="0">
              <a:buNone/>
            </a:pPr>
            <a:r>
              <a:rPr lang="de-AT" sz="7200" dirty="0"/>
              <a:t>	</a:t>
            </a:r>
            <a:r>
              <a:rPr lang="de-AT" sz="7200" b="1" dirty="0"/>
              <a:t>Mobilität durch </a:t>
            </a:r>
            <a:r>
              <a:rPr lang="de-AT" sz="7200" dirty="0"/>
              <a:t>Ortswechsel - </a:t>
            </a:r>
            <a:r>
              <a:rPr lang="de-AT" sz="7200" b="1" dirty="0"/>
              <a:t>Weg</a:t>
            </a:r>
          </a:p>
          <a:p>
            <a:pPr marL="0" indent="0">
              <a:buNone/>
            </a:pPr>
            <a:endParaRPr lang="de-AT" sz="7200" dirty="0"/>
          </a:p>
          <a:p>
            <a:pPr marL="0" indent="0">
              <a:buNone/>
            </a:pPr>
            <a:r>
              <a:rPr lang="de-AT" sz="7200" dirty="0"/>
              <a:t>„</a:t>
            </a:r>
            <a:r>
              <a:rPr lang="de-AT" sz="7200" b="1" dirty="0">
                <a:solidFill>
                  <a:srgbClr val="FF0000"/>
                </a:solidFill>
              </a:rPr>
              <a:t>Urlaub</a:t>
            </a:r>
            <a:r>
              <a:rPr lang="de-AT" sz="7200" dirty="0"/>
              <a:t>“  in Ort 2 = der </a:t>
            </a:r>
            <a:r>
              <a:rPr lang="de-AT" sz="7200" dirty="0" err="1"/>
              <a:t>touristifizierte</a:t>
            </a:r>
            <a:r>
              <a:rPr lang="de-AT" sz="7200" dirty="0"/>
              <a:t> </a:t>
            </a:r>
            <a:r>
              <a:rPr lang="de-AT" sz="7200" b="1" dirty="0"/>
              <a:t>Erlebnisraum</a:t>
            </a:r>
            <a:r>
              <a:rPr lang="de-AT" sz="7200" dirty="0"/>
              <a:t> - </a:t>
            </a:r>
            <a:r>
              <a:rPr lang="de-AT" sz="7200" b="1" dirty="0"/>
              <a:t>Sein</a:t>
            </a:r>
          </a:p>
          <a:p>
            <a:pPr marL="0" indent="0">
              <a:buNone/>
            </a:pPr>
            <a:r>
              <a:rPr lang="de-AT" sz="7200" dirty="0"/>
              <a:t>                   </a:t>
            </a:r>
          </a:p>
          <a:p>
            <a:pPr marL="0" indent="0">
              <a:buNone/>
            </a:pPr>
            <a:endParaRPr lang="de-AT" sz="8000" dirty="0"/>
          </a:p>
          <a:p>
            <a:pPr marL="0" indent="0">
              <a:buNone/>
            </a:pPr>
            <a:r>
              <a:rPr lang="de-AT" sz="8000" dirty="0"/>
              <a:t>Errichten, Differenzieren, Pflegen, Entwickeln einer  </a:t>
            </a:r>
            <a:r>
              <a:rPr lang="de-AT" sz="8000" b="1" dirty="0"/>
              <a:t>Destination</a:t>
            </a:r>
            <a:r>
              <a:rPr lang="de-AT" sz="8000" dirty="0"/>
              <a:t> (D)         </a:t>
            </a:r>
            <a:endParaRPr lang="de-AT" sz="8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AT" sz="8000" b="1" dirty="0"/>
              <a:t>                              als  Sehenswürdigkeit  (</a:t>
            </a:r>
            <a:r>
              <a:rPr lang="de-AT" sz="8000" b="1" i="1" dirty="0" err="1"/>
              <a:t>sight</a:t>
            </a:r>
            <a:r>
              <a:rPr lang="de-AT" sz="8000" b="1" dirty="0"/>
              <a:t>!)</a:t>
            </a:r>
          </a:p>
          <a:p>
            <a:pPr marL="0" indent="0">
              <a:buNone/>
            </a:pPr>
            <a:r>
              <a:rPr lang="de-AT" sz="8000" b="1" dirty="0"/>
              <a:t>                                      </a:t>
            </a:r>
            <a:r>
              <a:rPr lang="de-AT" sz="8000" dirty="0"/>
              <a:t>gezielte Blickführung  „</a:t>
            </a:r>
            <a:r>
              <a:rPr lang="de-AT" sz="8000" b="1" i="1" dirty="0" err="1">
                <a:solidFill>
                  <a:srgbClr val="FF0000"/>
                </a:solidFill>
              </a:rPr>
              <a:t>tourist</a:t>
            </a:r>
            <a:r>
              <a:rPr lang="de-AT" sz="8000" b="1" i="1" dirty="0">
                <a:solidFill>
                  <a:srgbClr val="FF0000"/>
                </a:solidFill>
              </a:rPr>
              <a:t> </a:t>
            </a:r>
            <a:r>
              <a:rPr lang="de-AT" sz="8000" b="1" i="1" dirty="0" err="1">
                <a:solidFill>
                  <a:srgbClr val="FF0000"/>
                </a:solidFill>
              </a:rPr>
              <a:t>gaze</a:t>
            </a:r>
            <a:r>
              <a:rPr lang="de-AT" sz="8000" dirty="0"/>
              <a:t>“ (</a:t>
            </a:r>
            <a:r>
              <a:rPr lang="de-AT" sz="8000" dirty="0" err="1"/>
              <a:t>Urry</a:t>
            </a:r>
            <a:r>
              <a:rPr lang="de-AT" sz="8000" dirty="0"/>
              <a:t> 1990)</a:t>
            </a:r>
          </a:p>
          <a:p>
            <a:pPr marL="0" indent="0" algn="ctr">
              <a:buNone/>
            </a:pPr>
            <a:endParaRPr lang="de-AT" sz="2600" dirty="0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29D74608-22D2-48C8-9750-7D2EA720AAC4}"/>
              </a:ext>
            </a:extLst>
          </p:cNvPr>
          <p:cNvSpPr/>
          <p:nvPr/>
        </p:nvSpPr>
        <p:spPr>
          <a:xfrm>
            <a:off x="683568" y="5805264"/>
            <a:ext cx="1728192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714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7392C2-7242-477D-B829-04F5C35A7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 err="1">
                <a:solidFill>
                  <a:schemeClr val="accent3">
                    <a:lumMod val="50000"/>
                  </a:schemeClr>
                </a:solidFill>
              </a:rPr>
              <a:t>Destination</a:t>
            </a:r>
            <a:r>
              <a:rPr lang="it-IT" sz="3200" dirty="0"/>
              <a:t> = </a:t>
            </a:r>
            <a:r>
              <a:rPr lang="it-IT" sz="3200" dirty="0" err="1"/>
              <a:t>Verwandlung</a:t>
            </a:r>
            <a:r>
              <a:rPr lang="it-IT" sz="3200" dirty="0"/>
              <a:t> </a:t>
            </a:r>
            <a:r>
              <a:rPr lang="it-IT" sz="3200" dirty="0" err="1"/>
              <a:t>eines</a:t>
            </a:r>
            <a:r>
              <a:rPr lang="it-IT" sz="3200" dirty="0"/>
              <a:t> </a:t>
            </a:r>
            <a:r>
              <a:rPr lang="it-IT" sz="3200" dirty="0" err="1"/>
              <a:t>Raums</a:t>
            </a:r>
            <a:r>
              <a:rPr lang="it-IT" sz="3200" dirty="0"/>
              <a:t> in </a:t>
            </a:r>
            <a:r>
              <a:rPr lang="it-IT" sz="3200" dirty="0" err="1"/>
              <a:t>das</a:t>
            </a:r>
            <a:r>
              <a:rPr lang="it-IT" sz="3200" dirty="0"/>
              <a:t> </a:t>
            </a:r>
            <a:r>
              <a:rPr lang="it-IT" sz="3200" dirty="0" err="1"/>
              <a:t>touristische</a:t>
            </a:r>
            <a:r>
              <a:rPr lang="it-IT" sz="3200" dirty="0"/>
              <a:t> </a:t>
            </a:r>
            <a:r>
              <a:rPr lang="it-IT" sz="3200" dirty="0" err="1"/>
              <a:t>Verkaufsprodukt</a:t>
            </a:r>
            <a:endParaRPr lang="it-IT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F66626-2EB7-4EAA-8F09-4C60953D9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de-AT" dirty="0"/>
              <a:t>Transformation des geo-/topographischen Raums in postmodernen </a:t>
            </a:r>
            <a:r>
              <a:rPr lang="de-AT" dirty="0">
                <a:solidFill>
                  <a:schemeClr val="accent3">
                    <a:lumMod val="50000"/>
                  </a:schemeClr>
                </a:solidFill>
              </a:rPr>
              <a:t>„Erlebnisraum“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dirty="0"/>
              <a:t>durch diskursive Verbindung von objektiven Ingredienzien des Raums mit psychologischen Aspekten der </a:t>
            </a:r>
            <a:r>
              <a:rPr lang="de-AT" dirty="0">
                <a:solidFill>
                  <a:srgbClr val="FF0000"/>
                </a:solidFill>
              </a:rPr>
              <a:t>Freizeitideologie = </a:t>
            </a:r>
            <a:r>
              <a:rPr lang="de-AT" i="1" dirty="0" err="1">
                <a:solidFill>
                  <a:srgbClr val="FF0000"/>
                </a:solidFill>
              </a:rPr>
              <a:t>vacanza</a:t>
            </a:r>
            <a:endParaRPr lang="de-AT" i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de-AT" dirty="0"/>
              <a:t>Neue Rollendefinitionen: Einheimische – Gastgeber – Gast – Tourist…neue Funktionen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dirty="0"/>
              <a:t>Relationen: Nähe – Ferne; Eigenes – Fremdes, Exotik…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de-AT" dirty="0"/>
              <a:t>Zielgruppenspezifische Nutzungs-, Leistungs-, Genussversprechen</a:t>
            </a:r>
          </a:p>
          <a:p>
            <a:pPr marL="0" indent="0">
              <a:buNone/>
            </a:pPr>
            <a:endParaRPr lang="de-AT" sz="3200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5420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41B23-9283-4DB1-B207-5B55634E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«</a:t>
            </a:r>
            <a:r>
              <a:rPr lang="it-IT" dirty="0" err="1">
                <a:solidFill>
                  <a:schemeClr val="accent3">
                    <a:lumMod val="50000"/>
                  </a:schemeClr>
                </a:solidFill>
              </a:rPr>
              <a:t>Produktwerbung</a:t>
            </a:r>
            <a:r>
              <a:rPr lang="it-IT" dirty="0"/>
              <a:t>» - </a:t>
            </a:r>
            <a:r>
              <a:rPr lang="it-IT" dirty="0" err="1"/>
              <a:t>Botschaft</a:t>
            </a:r>
            <a:r>
              <a:rPr lang="it-IT" dirty="0"/>
              <a:t> und </a:t>
            </a:r>
            <a:r>
              <a:rPr lang="it-IT" dirty="0" err="1"/>
              <a:t>Verkaufsargumente</a:t>
            </a:r>
            <a:r>
              <a:rPr lang="it-IT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478563-BB6E-484E-93B3-25E7E0266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AT" sz="3200" dirty="0"/>
              <a:t>Entwicklung einer </a:t>
            </a:r>
          </a:p>
          <a:p>
            <a:pPr marL="0" indent="0">
              <a:buNone/>
            </a:pPr>
            <a:r>
              <a:rPr lang="de-AT" sz="3200" dirty="0">
                <a:solidFill>
                  <a:srgbClr val="FF0000"/>
                </a:solidFill>
              </a:rPr>
              <a:t>USP (</a:t>
            </a:r>
            <a:r>
              <a:rPr lang="de-AT" sz="3200" i="1" dirty="0" err="1">
                <a:solidFill>
                  <a:srgbClr val="FF0000"/>
                </a:solidFill>
              </a:rPr>
              <a:t>unique</a:t>
            </a:r>
            <a:r>
              <a:rPr lang="de-AT" sz="3200" i="1" dirty="0">
                <a:solidFill>
                  <a:srgbClr val="FF0000"/>
                </a:solidFill>
              </a:rPr>
              <a:t> </a:t>
            </a:r>
            <a:r>
              <a:rPr lang="de-AT" sz="3200" i="1" dirty="0" err="1">
                <a:solidFill>
                  <a:srgbClr val="FF0000"/>
                </a:solidFill>
              </a:rPr>
              <a:t>selling</a:t>
            </a:r>
            <a:r>
              <a:rPr lang="de-AT" sz="3200" i="1" dirty="0">
                <a:solidFill>
                  <a:srgbClr val="FF0000"/>
                </a:solidFill>
              </a:rPr>
              <a:t> </a:t>
            </a:r>
            <a:r>
              <a:rPr lang="de-AT" sz="3200" i="1" dirty="0" err="1">
                <a:solidFill>
                  <a:srgbClr val="FF0000"/>
                </a:solidFill>
              </a:rPr>
              <a:t>proposition</a:t>
            </a:r>
            <a:r>
              <a:rPr lang="de-AT" sz="3200" dirty="0"/>
              <a:t>) durch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3200" dirty="0"/>
              <a:t>gezielte </a:t>
            </a:r>
            <a:r>
              <a:rPr lang="de-AT" sz="3200" dirty="0">
                <a:solidFill>
                  <a:srgbClr val="FF0000"/>
                </a:solidFill>
              </a:rPr>
              <a:t>Image-Konstruktion</a:t>
            </a:r>
            <a:r>
              <a:rPr lang="de-AT" sz="3200" dirty="0"/>
              <a:t> (unikales ‚Bild vom Raum‘ auf der Basis von Identitätsträgern)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AT" sz="3200" dirty="0"/>
              <a:t>Raum wird zur Ware = unverwechselbare </a:t>
            </a:r>
            <a:r>
              <a:rPr lang="de-AT" sz="3200" dirty="0">
                <a:solidFill>
                  <a:srgbClr val="FF0000"/>
                </a:solidFill>
              </a:rPr>
              <a:t>Marke</a:t>
            </a:r>
            <a:r>
              <a:rPr lang="de-AT" sz="3200" dirty="0"/>
              <a:t>  (</a:t>
            </a:r>
            <a:r>
              <a:rPr lang="de-AT" sz="3200" i="1" dirty="0" err="1">
                <a:solidFill>
                  <a:schemeClr val="accent3">
                    <a:lumMod val="50000"/>
                  </a:schemeClr>
                </a:solidFill>
              </a:rPr>
              <a:t>destination</a:t>
            </a:r>
            <a:r>
              <a:rPr lang="de-AT" sz="32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sz="3200" i="1" dirty="0" err="1">
                <a:solidFill>
                  <a:schemeClr val="accent3">
                    <a:lumMod val="50000"/>
                  </a:schemeClr>
                </a:solidFill>
              </a:rPr>
              <a:t>branding</a:t>
            </a:r>
            <a:r>
              <a:rPr lang="de-AT" sz="3200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de-AT" dirty="0">
                <a:solidFill>
                  <a:schemeClr val="accent3">
                    <a:lumMod val="50000"/>
                  </a:schemeClr>
                </a:solidFill>
              </a:rPr>
              <a:t>Inszenierung 3As</a:t>
            </a:r>
            <a:r>
              <a:rPr lang="de-AT" i="1" dirty="0">
                <a:solidFill>
                  <a:schemeClr val="accent3">
                    <a:lumMod val="50000"/>
                  </a:schemeClr>
                </a:solidFill>
              </a:rPr>
              <a:t>: </a:t>
            </a:r>
            <a:r>
              <a:rPr lang="de-AT" i="1" dirty="0" err="1">
                <a:solidFill>
                  <a:schemeClr val="accent3">
                    <a:lumMod val="50000"/>
                  </a:schemeClr>
                </a:solidFill>
              </a:rPr>
              <a:t>attrattività</a:t>
            </a:r>
            <a:r>
              <a:rPr lang="de-AT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de-AT" i="1" dirty="0" err="1">
                <a:solidFill>
                  <a:schemeClr val="accent3">
                    <a:lumMod val="50000"/>
                  </a:schemeClr>
                </a:solidFill>
              </a:rPr>
              <a:t>accessibilità</a:t>
            </a:r>
            <a:r>
              <a:rPr lang="de-AT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de-AT" i="1" dirty="0" err="1">
                <a:solidFill>
                  <a:schemeClr val="accent3">
                    <a:lumMod val="50000"/>
                  </a:schemeClr>
                </a:solidFill>
              </a:rPr>
              <a:t>accoglienza</a:t>
            </a:r>
            <a:r>
              <a:rPr lang="de-AT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AT" sz="1800" i="1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de-AT" sz="1800" i="1" dirty="0" err="1">
                <a:solidFill>
                  <a:schemeClr val="accent3">
                    <a:lumMod val="50000"/>
                  </a:schemeClr>
                </a:solidFill>
              </a:rPr>
              <a:t>Giordana</a:t>
            </a:r>
            <a:r>
              <a:rPr lang="de-AT" sz="1800" i="1" dirty="0">
                <a:solidFill>
                  <a:schemeClr val="accent3">
                    <a:lumMod val="50000"/>
                  </a:schemeClr>
                </a:solidFill>
              </a:rPr>
              <a:t> 2004) </a:t>
            </a:r>
          </a:p>
          <a:p>
            <a:pPr marL="0" indent="0">
              <a:buNone/>
            </a:pPr>
            <a:endParaRPr lang="de-AT" sz="3200" i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81493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84DC6-EAD5-4A03-99C5-3987AC7E9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  <a:t>Destinations-Werbung</a:t>
            </a:r>
            <a:br>
              <a:rPr lang="de-AT" sz="3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de-AT" sz="3200" dirty="0">
                <a:solidFill>
                  <a:schemeClr val="accent3">
                    <a:lumMod val="50000"/>
                  </a:schemeClr>
                </a:solidFill>
              </a:rPr>
              <a:t>Basis-Textsorte zur Bewerbung von Destinationen</a:t>
            </a:r>
            <a:endParaRPr lang="de-AT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824258-7130-460C-B135-431221A7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6896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 sz="2000" dirty="0">
              <a:solidFill>
                <a:prstClr val="black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sz="2000" dirty="0" err="1">
                <a:solidFill>
                  <a:prstClr val="black"/>
                </a:solidFill>
              </a:rPr>
              <a:t>Beschaffenheit</a:t>
            </a:r>
            <a:r>
              <a:rPr lang="it-IT" sz="2000" dirty="0">
                <a:solidFill>
                  <a:prstClr val="black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black"/>
                </a:solidFill>
              </a:rPr>
              <a:t>Print-Anzeige</a:t>
            </a:r>
            <a:r>
              <a:rPr lang="it-IT" sz="2000" dirty="0">
                <a:solidFill>
                  <a:prstClr val="black"/>
                </a:solidFill>
              </a:rPr>
              <a:t> – </a:t>
            </a:r>
            <a:r>
              <a:rPr lang="it-IT" sz="2000" dirty="0" err="1">
                <a:solidFill>
                  <a:prstClr val="black"/>
                </a:solidFill>
              </a:rPr>
              <a:t>klassischer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Leittext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der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Werbekommunikation</a:t>
            </a:r>
            <a:r>
              <a:rPr lang="it-IT" sz="2000" dirty="0">
                <a:solidFill>
                  <a:prstClr val="black"/>
                </a:solidFill>
              </a:rPr>
              <a:t> – «</a:t>
            </a:r>
            <a:r>
              <a:rPr lang="it-IT" sz="2000" dirty="0" err="1">
                <a:solidFill>
                  <a:prstClr val="black"/>
                </a:solidFill>
              </a:rPr>
              <a:t>Einschaltung</a:t>
            </a:r>
            <a:r>
              <a:rPr lang="it-IT" sz="2000" dirty="0">
                <a:solidFill>
                  <a:prstClr val="black"/>
                </a:solidFill>
              </a:rPr>
              <a:t>» (</a:t>
            </a:r>
            <a:r>
              <a:rPr lang="it-IT" sz="2000" dirty="0" err="1">
                <a:solidFill>
                  <a:prstClr val="black"/>
                </a:solidFill>
              </a:rPr>
              <a:t>parasitär</a:t>
            </a:r>
            <a:r>
              <a:rPr lang="it-IT" sz="2000" dirty="0">
                <a:solidFill>
                  <a:prstClr val="black"/>
                </a:solidFill>
              </a:rPr>
              <a:t>…)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err="1">
                <a:solidFill>
                  <a:prstClr val="black"/>
                </a:solidFill>
              </a:rPr>
              <a:t>kompakter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Kurztext</a:t>
            </a:r>
            <a:r>
              <a:rPr lang="it-IT" sz="2000" dirty="0">
                <a:solidFill>
                  <a:prstClr val="black"/>
                </a:solidFill>
              </a:rPr>
              <a:t> – «</a:t>
            </a:r>
            <a:r>
              <a:rPr lang="it-IT" sz="2000" dirty="0" err="1">
                <a:solidFill>
                  <a:prstClr val="black"/>
                </a:solidFill>
              </a:rPr>
              <a:t>schlagkräftig</a:t>
            </a:r>
            <a:r>
              <a:rPr lang="it-IT" sz="2000" dirty="0">
                <a:solidFill>
                  <a:prstClr val="black"/>
                </a:solidFill>
              </a:rPr>
              <a:t>» - AIDA!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err="1">
                <a:solidFill>
                  <a:prstClr val="black"/>
                </a:solidFill>
              </a:rPr>
              <a:t>Bestandteile</a:t>
            </a:r>
            <a:r>
              <a:rPr lang="it-IT" sz="2000" dirty="0">
                <a:solidFill>
                  <a:prstClr val="black"/>
                </a:solidFill>
              </a:rPr>
              <a:t>: </a:t>
            </a:r>
            <a:r>
              <a:rPr lang="it-IT" altLang="de-DE" sz="2000" b="1" dirty="0">
                <a:solidFill>
                  <a:srgbClr val="000000"/>
                </a:solidFill>
              </a:rPr>
              <a:t>logo (</a:t>
            </a:r>
            <a:r>
              <a:rPr lang="it-IT" altLang="de-DE" sz="2000" b="1" dirty="0" err="1">
                <a:solidFill>
                  <a:srgbClr val="000000"/>
                </a:solidFill>
              </a:rPr>
              <a:t>Name+Slogan</a:t>
            </a:r>
            <a:r>
              <a:rPr lang="it-IT" altLang="de-DE" sz="2000" b="1" dirty="0">
                <a:solidFill>
                  <a:srgbClr val="000000"/>
                </a:solidFill>
              </a:rPr>
              <a:t>)  – catch visual – headline – copy-text </a:t>
            </a:r>
            <a:r>
              <a:rPr lang="it-IT" altLang="de-DE" sz="2000" dirty="0">
                <a:solidFill>
                  <a:srgbClr val="000000"/>
                </a:solidFill>
              </a:rPr>
              <a:t>in </a:t>
            </a:r>
            <a:r>
              <a:rPr lang="it-IT" altLang="de-DE" sz="2000" dirty="0" err="1">
                <a:solidFill>
                  <a:srgbClr val="000000"/>
                </a:solidFill>
              </a:rPr>
              <a:t>traditioneller</a:t>
            </a:r>
            <a:r>
              <a:rPr lang="it-IT" altLang="de-DE" sz="2000" dirty="0">
                <a:solidFill>
                  <a:srgbClr val="000000"/>
                </a:solidFill>
              </a:rPr>
              <a:t> </a:t>
            </a:r>
            <a:r>
              <a:rPr lang="it-IT" altLang="de-DE" sz="2000" dirty="0" err="1">
                <a:solidFill>
                  <a:srgbClr val="000000"/>
                </a:solidFill>
              </a:rPr>
              <a:t>Positionierung</a:t>
            </a:r>
            <a:r>
              <a:rPr lang="it-IT" altLang="de-DE" sz="2000" dirty="0">
                <a:solidFill>
                  <a:srgbClr val="000000"/>
                </a:solidFill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it-IT" altLang="de-DE" sz="2000" dirty="0">
              <a:solidFill>
                <a:srgbClr val="0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it-IT" altLang="de-DE" sz="2000" dirty="0" err="1">
                <a:solidFill>
                  <a:srgbClr val="000000"/>
                </a:solidFill>
              </a:rPr>
              <a:t>Vermittlung</a:t>
            </a:r>
            <a:r>
              <a:rPr lang="it-IT" altLang="de-DE" sz="2000" dirty="0">
                <a:solidFill>
                  <a:srgbClr val="000000"/>
                </a:solidFill>
              </a:rPr>
              <a:t> </a:t>
            </a:r>
            <a:r>
              <a:rPr lang="it-IT" altLang="de-DE" sz="2000" dirty="0" err="1">
                <a:solidFill>
                  <a:srgbClr val="000000"/>
                </a:solidFill>
              </a:rPr>
              <a:t>der</a:t>
            </a:r>
            <a:r>
              <a:rPr lang="it-IT" altLang="de-DE" sz="2000" dirty="0">
                <a:solidFill>
                  <a:srgbClr val="000000"/>
                </a:solidFill>
              </a:rPr>
              <a:t> </a:t>
            </a:r>
            <a:r>
              <a:rPr lang="it-IT" altLang="de-DE" sz="2000" b="1" dirty="0">
                <a:solidFill>
                  <a:srgbClr val="000000"/>
                </a:solidFill>
              </a:rPr>
              <a:t>USP</a:t>
            </a:r>
            <a:r>
              <a:rPr lang="it-IT" altLang="de-DE" sz="2000" dirty="0">
                <a:solidFill>
                  <a:srgbClr val="000000"/>
                </a:solidFill>
              </a:rPr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dirty="0" err="1">
                <a:solidFill>
                  <a:srgbClr val="000000"/>
                </a:solidFill>
              </a:rPr>
              <a:t>Plakativ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durch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visuell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dominierte</a:t>
            </a:r>
            <a:r>
              <a:rPr lang="it-IT" sz="2000" dirty="0">
                <a:solidFill>
                  <a:prstClr val="black"/>
                </a:solidFill>
              </a:rPr>
              <a:t> </a:t>
            </a:r>
            <a:r>
              <a:rPr lang="it-IT" sz="2000" dirty="0" err="1">
                <a:solidFill>
                  <a:prstClr val="black"/>
                </a:solidFill>
              </a:rPr>
              <a:t>Textkonfiguration</a:t>
            </a:r>
            <a:r>
              <a:rPr lang="it-IT" sz="2000" dirty="0">
                <a:solidFill>
                  <a:prstClr val="black"/>
                </a:solidFill>
              </a:rPr>
              <a:t>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000" b="1" dirty="0">
                <a:solidFill>
                  <a:prstClr val="black"/>
                </a:solidFill>
              </a:rPr>
              <a:t>Text-Design</a:t>
            </a:r>
            <a:r>
              <a:rPr lang="it-IT" sz="2000" dirty="0">
                <a:solidFill>
                  <a:prstClr val="black"/>
                </a:solidFill>
              </a:rPr>
              <a:t> - </a:t>
            </a:r>
            <a:r>
              <a:rPr lang="it-IT" sz="2000" dirty="0" err="1">
                <a:solidFill>
                  <a:prstClr val="black"/>
                </a:solidFill>
              </a:rPr>
              <a:t>anschaulich</a:t>
            </a:r>
            <a:r>
              <a:rPr lang="it-IT" sz="2000" dirty="0">
                <a:solidFill>
                  <a:prstClr val="black"/>
                </a:solidFill>
              </a:rPr>
              <a:t> - </a:t>
            </a:r>
            <a:r>
              <a:rPr lang="de-AT" sz="2000" dirty="0"/>
              <a:t>variierbar / adaptierbar für (internationale/intermediale) </a:t>
            </a:r>
            <a:r>
              <a:rPr lang="de-AT" sz="2000" b="1" dirty="0"/>
              <a:t>Multi-Sujet-Kampagnen</a:t>
            </a:r>
          </a:p>
          <a:p>
            <a:pPr>
              <a:lnSpc>
                <a:spcPct val="80000"/>
              </a:lnSpc>
              <a:buNone/>
              <a:defRPr/>
            </a:pPr>
            <a:endParaRPr lang="de-AT" sz="2000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de-AT" sz="2000" b="1" dirty="0">
                <a:solidFill>
                  <a:srgbClr val="FF0000"/>
                </a:solidFill>
              </a:rPr>
              <a:t>                                          DW ist ein multimodaler Text!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de-AT" sz="2000" dirty="0"/>
              <a:t>	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031394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B686C82-B4A3-45D9-8EEA-207785123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244" y="1543925"/>
            <a:ext cx="3694113" cy="493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Foliennummernplatzhalter 3">
            <a:extLst>
              <a:ext uri="{FF2B5EF4-FFF2-40B4-BE49-F238E27FC236}">
                <a16:creationId xmlns:a16="http://schemas.microsoft.com/office/drawing/2014/main" id="{86522087-2F0B-4609-9D85-47C471199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F58EAE-A2C8-4484-B432-C77AB60ABA6B}" type="slidenum">
              <a:rPr lang="de-AT" altLang="de-DE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de-AT" altLang="de-DE" sz="1200">
              <a:solidFill>
                <a:srgbClr val="898989"/>
              </a:solidFill>
            </a:endParaRPr>
          </a:p>
        </p:txBody>
      </p:sp>
      <p:sp>
        <p:nvSpPr>
          <p:cNvPr id="17413" name="Textfeld 5">
            <a:extLst>
              <a:ext uri="{FF2B5EF4-FFF2-40B4-BE49-F238E27FC236}">
                <a16:creationId xmlns:a16="http://schemas.microsoft.com/office/drawing/2014/main" id="{50252C4B-DFEF-4667-81DC-5CC8021EF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205038"/>
            <a:ext cx="253460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    </a:t>
            </a:r>
            <a:r>
              <a:rPr lang="de-AT" altLang="de-DE" sz="1800" i="1" dirty="0"/>
              <a:t>New Orleans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     jazz </a:t>
            </a:r>
            <a:r>
              <a:rPr lang="de-AT" altLang="de-DE" sz="1800" dirty="0" err="1"/>
              <a:t>saxophon</a:t>
            </a: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i="1" dirty="0" err="1"/>
              <a:t>Entra</a:t>
            </a:r>
            <a:r>
              <a:rPr lang="de-AT" altLang="de-DE" sz="1800" i="1" dirty="0"/>
              <a:t> </a:t>
            </a:r>
            <a:r>
              <a:rPr lang="de-AT" altLang="de-DE" sz="1800" i="1" dirty="0" err="1"/>
              <a:t>nel</a:t>
            </a:r>
            <a:r>
              <a:rPr lang="de-AT" altLang="de-DE" sz="1800" i="1" dirty="0"/>
              <a:t> </a:t>
            </a:r>
            <a:r>
              <a:rPr lang="de-AT" altLang="de-DE" sz="1800" i="1" dirty="0" err="1"/>
              <a:t>nostro</a:t>
            </a:r>
            <a:r>
              <a:rPr lang="de-AT" altLang="de-DE" sz="1800" i="1" dirty="0"/>
              <a:t> </a:t>
            </a:r>
            <a:r>
              <a:rPr lang="de-AT" altLang="de-DE" sz="1800" b="1" i="1" dirty="0" err="1"/>
              <a:t>ritmo</a:t>
            </a:r>
            <a:endParaRPr lang="de-AT" altLang="de-DE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Enge Relation der Modes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dirty="0"/>
              <a:t>Trigger  =  </a:t>
            </a:r>
            <a:r>
              <a:rPr lang="de-AT" altLang="de-DE" sz="1800" b="1" dirty="0" err="1">
                <a:solidFill>
                  <a:srgbClr val="FF0000"/>
                </a:solidFill>
              </a:rPr>
              <a:t>rhythm</a:t>
            </a:r>
            <a:r>
              <a:rPr lang="de-AT" altLang="de-DE" sz="18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b="1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b="1" i="1" dirty="0"/>
              <a:t>Come </a:t>
            </a:r>
            <a:r>
              <a:rPr lang="de-AT" altLang="de-DE" sz="1800" b="1" i="1" dirty="0" err="1"/>
              <a:t>as</a:t>
            </a:r>
            <a:r>
              <a:rPr lang="de-AT" altLang="de-DE" sz="1800" b="1" i="1" dirty="0"/>
              <a:t> </a:t>
            </a:r>
            <a:r>
              <a:rPr lang="de-AT" altLang="de-DE" sz="1800" b="1" i="1" dirty="0" err="1"/>
              <a:t>you</a:t>
            </a:r>
            <a:r>
              <a:rPr lang="de-AT" altLang="de-DE" sz="1800" b="1" i="1" dirty="0"/>
              <a:t> </a:t>
            </a:r>
            <a:r>
              <a:rPr lang="de-AT" altLang="de-DE" sz="1800" b="1" i="1" dirty="0" err="1"/>
              <a:t>are</a:t>
            </a:r>
            <a:r>
              <a:rPr lang="de-AT" altLang="de-DE" sz="1800" b="1" i="1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AT" altLang="de-DE" sz="1800" b="1" i="1" dirty="0" err="1"/>
              <a:t>Leave</a:t>
            </a:r>
            <a:r>
              <a:rPr lang="de-AT" altLang="de-DE" sz="1800" b="1" i="1" dirty="0"/>
              <a:t> different.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AT" altLang="de-DE" sz="1800" dirty="0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728D5AE-425F-4864-8B74-79F500B273D3}"/>
              </a:ext>
            </a:extLst>
          </p:cNvPr>
          <p:cNvCxnSpPr/>
          <p:nvPr/>
        </p:nvCxnSpPr>
        <p:spPr>
          <a:xfrm>
            <a:off x="1625600" y="2636838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9A42659-B2F7-4F54-AD28-597E7FCEC52E}"/>
              </a:ext>
            </a:extLst>
          </p:cNvPr>
          <p:cNvCxnSpPr/>
          <p:nvPr/>
        </p:nvCxnSpPr>
        <p:spPr>
          <a:xfrm>
            <a:off x="1625600" y="3141663"/>
            <a:ext cx="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C0FA59A-D845-4D8C-9607-EEC0B40AE59C}"/>
              </a:ext>
            </a:extLst>
          </p:cNvPr>
          <p:cNvCxnSpPr>
            <a:cxnSpLocks/>
          </p:cNvCxnSpPr>
          <p:nvPr/>
        </p:nvCxnSpPr>
        <p:spPr>
          <a:xfrm>
            <a:off x="2987824" y="3573016"/>
            <a:ext cx="1152972" cy="1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E439E154-4AC0-4C6B-90D0-4F108474C72D}"/>
              </a:ext>
            </a:extLst>
          </p:cNvPr>
          <p:cNvSpPr txBox="1"/>
          <p:nvPr/>
        </p:nvSpPr>
        <p:spPr>
          <a:xfrm>
            <a:off x="611560" y="136525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chemeClr val="accent3">
                    <a:lumMod val="50000"/>
                  </a:schemeClr>
                </a:solidFill>
                <a:latin typeface="+mj-lt"/>
              </a:rPr>
              <a:t>Destinationswerbung</a:t>
            </a:r>
            <a:r>
              <a:rPr lang="it-IT" b="1" dirty="0">
                <a:latin typeface="+mj-lt"/>
              </a:rPr>
              <a:t> </a:t>
            </a:r>
            <a:r>
              <a:rPr lang="it-IT" dirty="0">
                <a:latin typeface="+mj-lt"/>
              </a:rPr>
              <a:t> </a:t>
            </a:r>
          </a:p>
          <a:p>
            <a:r>
              <a:rPr lang="it-IT" dirty="0" err="1">
                <a:latin typeface="+mj-lt"/>
              </a:rPr>
              <a:t>klassische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Printanzeige</a:t>
            </a:r>
            <a:r>
              <a:rPr lang="it-IT" dirty="0">
                <a:latin typeface="+mj-lt"/>
              </a:rPr>
              <a:t> – </a:t>
            </a:r>
            <a:r>
              <a:rPr lang="it-IT" dirty="0" err="1">
                <a:latin typeface="+mj-lt"/>
              </a:rPr>
              <a:t>traditionelle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Bausteine</a:t>
            </a:r>
            <a:r>
              <a:rPr lang="it-IT" dirty="0">
                <a:latin typeface="+mj-lt"/>
              </a:rPr>
              <a:t>  und:</a:t>
            </a:r>
          </a:p>
          <a:p>
            <a:r>
              <a:rPr lang="it-IT" dirty="0">
                <a:latin typeface="+mj-lt"/>
              </a:rPr>
              <a:t>                          </a:t>
            </a:r>
            <a:r>
              <a:rPr lang="it-IT" dirty="0" err="1">
                <a:latin typeface="+mj-lt"/>
              </a:rPr>
              <a:t>multimodaler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Einsatz</a:t>
            </a:r>
            <a:r>
              <a:rPr lang="it-IT" dirty="0">
                <a:latin typeface="+mj-lt"/>
              </a:rPr>
              <a:t> von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Identitätsmarkern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zur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Imagekonstruktion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563BFC4-B494-4E7E-80D0-F46A510D62A5}"/>
              </a:ext>
            </a:extLst>
          </p:cNvPr>
          <p:cNvSpPr txBox="1"/>
          <p:nvPr/>
        </p:nvSpPr>
        <p:spPr>
          <a:xfrm>
            <a:off x="7620000" y="2492896"/>
            <a:ext cx="12724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Visual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Headline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Copy-text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Logo </a:t>
            </a:r>
          </a:p>
          <a:p>
            <a:r>
              <a:rPr lang="it-IT" dirty="0"/>
              <a:t>(Name + Slogan)</a:t>
            </a:r>
          </a:p>
        </p:txBody>
      </p:sp>
    </p:spTree>
    <p:extLst>
      <p:ext uri="{BB962C8B-B14F-4D97-AF65-F5344CB8AC3E}">
        <p14:creationId xmlns:p14="http://schemas.microsoft.com/office/powerpoint/2010/main" val="347832998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2446</Words>
  <Application>Microsoft Office PowerPoint</Application>
  <PresentationFormat>Bildschirmpräsentation (4:3)</PresentationFormat>
  <Paragraphs>423</Paragraphs>
  <Slides>35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8" baseType="lpstr">
      <vt:lpstr>Batang</vt:lpstr>
      <vt:lpstr>Albertus</vt:lpstr>
      <vt:lpstr>Arial</vt:lpstr>
      <vt:lpstr>Bauhaus 93</vt:lpstr>
      <vt:lpstr>Berlin Sans FB Demi</vt:lpstr>
      <vt:lpstr>Bodoni MT</vt:lpstr>
      <vt:lpstr>Bradley Hand ITC</vt:lpstr>
      <vt:lpstr>Calibri</vt:lpstr>
      <vt:lpstr>Courier New</vt:lpstr>
      <vt:lpstr>Symbol</vt:lpstr>
      <vt:lpstr>Times New Roman</vt:lpstr>
      <vt:lpstr>Wingdings</vt:lpstr>
      <vt:lpstr>Larissa</vt:lpstr>
      <vt:lpstr>Gudrun Held (Salzburg)  Servus Austria und Grüezi Schweiz  Formen multimodaler Imagekonstruktion in der Tourismuswerbung  Università di Trieste, 05.04.2022 </vt:lpstr>
      <vt:lpstr>PowerPoint-Präsentation</vt:lpstr>
      <vt:lpstr>Struktur des Vortrags:</vt:lpstr>
      <vt:lpstr>Tourismuskommunikation </vt:lpstr>
      <vt:lpstr>Tourismus das Geschäft mit dem ‚Raum‘</vt:lpstr>
      <vt:lpstr>Destination = Verwandlung eines Raums in das touristische Verkaufsprodukt</vt:lpstr>
      <vt:lpstr>«Produktwerbung» - Botschaft und Verkaufsargumente </vt:lpstr>
      <vt:lpstr>Destinations-Werbung Basis-Textsorte zur Bewerbung von Destinationen</vt:lpstr>
      <vt:lpstr>PowerPoint-Präsentation</vt:lpstr>
      <vt:lpstr>Destinations-Werbung  als multimodaler Text </vt:lpstr>
      <vt:lpstr>Image-Konstruktion</vt:lpstr>
      <vt:lpstr>Vom Image zur Marke destination branding</vt:lpstr>
      <vt:lpstr>PowerPoint-Präsentation</vt:lpstr>
      <vt:lpstr>Die Sprache als Identitätsmarker oder: Destinations-languaging </vt:lpstr>
      <vt:lpstr>Beispiele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Argumentieren im dichten multimodalen Textnetz  Slogan führt alle Textebenen zusammen</vt:lpstr>
      <vt:lpstr>PowerPoint-Präsentation</vt:lpstr>
      <vt:lpstr>PowerPoint-Präsentation</vt:lpstr>
      <vt:lpstr>PowerPoint-Präsentation</vt:lpstr>
      <vt:lpstr>PowerPoint-Präsentation</vt:lpstr>
      <vt:lpstr>Framing  „Energie“ –                           transkulturelle Übersetzung</vt:lpstr>
      <vt:lpstr>Frame-blending  „Energie“ und Übersetzung</vt:lpstr>
      <vt:lpstr>PowerPoint-Präsentation</vt:lpstr>
      <vt:lpstr>Framing – «Sport»</vt:lpstr>
      <vt:lpstr>Konzeptuelle Adaptation</vt:lpstr>
      <vt:lpstr>Linguistische Konklusion: Zeichenkapazitäten im multimodalen Text</vt:lpstr>
      <vt:lpstr>Soziologische Konklusion: Diskursive Steuerung des tourist gaze (Urry 2002) </vt:lpstr>
      <vt:lpstr>Sprache… Katalysator des tourist gaze ?</vt:lpstr>
      <vt:lpstr>PowerPoint-Präsentation</vt:lpstr>
      <vt:lpstr>Verwendete Literatur  (Auswahl):</vt:lpstr>
    </vt:vector>
  </TitlesOfParts>
  <Company>Universität Salzburg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Bachleitner-Held Gudrun</dc:creator>
  <cp:lastModifiedBy>Gudrun Held</cp:lastModifiedBy>
  <cp:revision>76</cp:revision>
  <dcterms:created xsi:type="dcterms:W3CDTF">2016-04-30T15:12:59Z</dcterms:created>
  <dcterms:modified xsi:type="dcterms:W3CDTF">2022-03-30T11:12:30Z</dcterms:modified>
</cp:coreProperties>
</file>