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sldIdLst>
    <p:sldId id="256" r:id="rId2"/>
    <p:sldId id="321" r:id="rId3"/>
    <p:sldId id="320" r:id="rId4"/>
    <p:sldId id="322" r:id="rId5"/>
    <p:sldId id="257" r:id="rId6"/>
    <p:sldId id="31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 snapToObjects="1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25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6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447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59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6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4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12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05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53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8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0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15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p.org/" TargetMode="External"/><Relationship Id="rId2" Type="http://schemas.openxmlformats.org/officeDocument/2006/relationships/hyperlink" Target="https://public.wmo.int/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pcc.ch/site/assets/uploads/2019/02/UNGA43-53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_lFSIj8g4A" TargetMode="External"/><Relationship Id="rId2" Type="http://schemas.openxmlformats.org/officeDocument/2006/relationships/hyperlink" Target="https://peertube.uno/w/7b569074-9d25-488c-aef2-15d71eb7f5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2021-2022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5AC0A7-B5B1-C141-AB54-DACC9886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F596CF58-70BB-A64E-9A2B-60524A8DE4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69212" y="196937"/>
            <a:ext cx="4905632" cy="6601275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B228094-2606-C243-B2AC-FAB2855983C1}"/>
              </a:ext>
            </a:extLst>
          </p:cNvPr>
          <p:cNvSpPr txBox="1"/>
          <p:nvPr/>
        </p:nvSpPr>
        <p:spPr>
          <a:xfrm>
            <a:off x="617837" y="2063578"/>
            <a:ext cx="58694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Il terzo volume (WGIII) del Sesto Rapporto di Valutazione dell'IPCC sulla mitigazione dei cambiamenti climatici.</a:t>
            </a:r>
            <a:br>
              <a:rPr lang="it-IT" b="1" dirty="0"/>
            </a:br>
            <a:r>
              <a:rPr lang="it-IT" b="1" dirty="0"/>
              <a:t>La mitigazione comprende tutte quelle attività volte a limitare o prevenire le emissioni di gas serra nell'atmosfera. </a:t>
            </a:r>
          </a:p>
          <a:p>
            <a:r>
              <a:rPr lang="it-IT" b="1" dirty="0"/>
              <a:t>Il contributo del Gruppo di lavoro III al Sesto Rapporto di Valutazione dell'IPCC affronta tutti gli aspetti della mitigazione, da quelli più strettamente economici a quelli politici e sociali, includendo per la prima volta un capitolo dedicato all'innovazione e al progresso tecnologico verso la </a:t>
            </a:r>
            <a:r>
              <a:rPr lang="it-IT" b="1" dirty="0" err="1"/>
              <a:t>decarbonizzazione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91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FE9EC5-4EC6-354E-B422-58FEEFD0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ipccitalia.cmcc.it</a:t>
            </a:r>
            <a:r>
              <a:rPr lang="it-IT" dirty="0"/>
              <a:t>/cose-</a:t>
            </a:r>
            <a:r>
              <a:rPr lang="it-IT" dirty="0" err="1"/>
              <a:t>lipcc</a:t>
            </a:r>
            <a:r>
              <a:rPr lang="it-IT" dirty="0"/>
              <a:t>/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9A102-5CB3-5C40-88A1-BCB08C36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59" y="2222287"/>
            <a:ext cx="11318790" cy="4635713"/>
          </a:xfrm>
        </p:spPr>
        <p:txBody>
          <a:bodyPr>
            <a:normAutofit/>
          </a:bodyPr>
          <a:lstStyle/>
          <a:p>
            <a:r>
              <a:rPr lang="it-IT" dirty="0"/>
              <a:t>L’ </a:t>
            </a:r>
            <a:r>
              <a:rPr lang="it-IT" b="1" dirty="0" err="1"/>
              <a:t>Intergovernmental</a:t>
            </a:r>
            <a:r>
              <a:rPr lang="it-IT" b="1" dirty="0"/>
              <a:t> Panel on </a:t>
            </a:r>
            <a:r>
              <a:rPr lang="it-IT" b="1" dirty="0" err="1"/>
              <a:t>Climate</a:t>
            </a:r>
            <a:r>
              <a:rPr lang="it-IT" b="1" dirty="0"/>
              <a:t> </a:t>
            </a:r>
            <a:r>
              <a:rPr lang="it-IT" b="1" dirty="0" err="1"/>
              <a:t>Change</a:t>
            </a:r>
            <a:r>
              <a:rPr lang="it-IT" b="1" dirty="0"/>
              <a:t> (IPCC)</a:t>
            </a:r>
            <a:r>
              <a:rPr lang="it-IT" dirty="0"/>
              <a:t> è il principale organismo internazionale per la valutazione dei cambiamenti climatici.</a:t>
            </a:r>
            <a:br>
              <a:rPr lang="it-IT" dirty="0"/>
            </a:br>
            <a:r>
              <a:rPr lang="it-IT" dirty="0"/>
              <a:t>L’</a:t>
            </a:r>
            <a:r>
              <a:rPr lang="it-IT" b="1" dirty="0"/>
              <a:t>IPCC</a:t>
            </a:r>
            <a:r>
              <a:rPr lang="it-IT" dirty="0"/>
              <a:t> è stato istituito nel 1988 dalla </a:t>
            </a:r>
            <a:r>
              <a:rPr lang="it-IT" b="1" dirty="0">
                <a:hlinkClick r:id="rId2"/>
              </a:rPr>
              <a:t>World Meteorological Organization (WMO)</a:t>
            </a:r>
            <a:r>
              <a:rPr lang="it-IT" dirty="0"/>
              <a:t>e dallo </a:t>
            </a:r>
            <a:r>
              <a:rPr lang="it-IT" b="1" dirty="0">
                <a:hlinkClick r:id="rId3"/>
              </a:rPr>
              <a:t>United Nations Environment Programme (UNEP)</a:t>
            </a:r>
            <a:r>
              <a:rPr lang="it-IT" b="1" dirty="0"/>
              <a:t> </a:t>
            </a:r>
            <a:r>
              <a:rPr lang="it-IT" dirty="0"/>
              <a:t>allo scopo di fornire al mondo una visione chiara e scientificamente fondata dello stato attuale delle conoscenze sui cambiamenti climatici e sui loro potenziali impatti ambientali e socio-economici. Nello stesso anno, </a:t>
            </a:r>
            <a:r>
              <a:rPr lang="it-IT" b="1" dirty="0">
                <a:hlinkClick r:id="rId4"/>
              </a:rPr>
              <a:t>l’Assemblea Generale delle Nazioni Unite ha avallato l’azione di WMO e UNEP, istituendo l’IPCC.</a:t>
            </a:r>
            <a:endParaRPr lang="it-IT" dirty="0"/>
          </a:p>
          <a:p>
            <a:r>
              <a:rPr lang="it-IT" dirty="0"/>
              <a:t>L’IPCC esamina e valuta le più recenti informazioni scientifiche, tecniche e socio-economiche prodotte in tutto il mondo, e importanti per la comprensione dei cambiamenti climatici. Non fa ricerca né realizza il monitoraggio di dati e parametri correlati al clima.</a:t>
            </a:r>
          </a:p>
          <a:p>
            <a:r>
              <a:rPr lang="it-IT" dirty="0"/>
              <a:t>Migliaia di ricercatori provenienti da tutto il mondo contribuiscono al lavoro dell’IPCC su base volontaria. Il processo di revisione è un elemento fondamentale delle procedure IPCC per assicurare una valutazione completa e obiettiva delle informazioni attualmente disponibili. L’IPCC aspira a riflettere una varietà di punti di vista e competenze diverse.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624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C57BC3-0C9F-F149-8B80-BBB9E384B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7187"/>
            <a:ext cx="12192000" cy="1480467"/>
          </a:xfrm>
        </p:spPr>
        <p:txBody>
          <a:bodyPr/>
          <a:lstStyle/>
          <a:p>
            <a:r>
              <a:rPr lang="it-IT" sz="3600" i="1" dirty="0"/>
              <a:t>L’</a:t>
            </a:r>
            <a:r>
              <a:rPr lang="it-IT" sz="3600" i="1" dirty="0" err="1"/>
              <a:t>Ipcc</a:t>
            </a:r>
            <a:r>
              <a:rPr lang="it-IT" sz="3600" i="1" dirty="0"/>
              <a:t>: «Emissioni di CO2 ai livelli </a:t>
            </a:r>
            <a:r>
              <a:rPr lang="it-IT" sz="3600" i="1" dirty="0" err="1"/>
              <a:t>piu</a:t>
            </a:r>
            <a:r>
              <a:rPr lang="it-IT" sz="3600" i="1" dirty="0"/>
              <a:t>̀ alti della storia umana, occorre un cambio di rotta immediato» 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4AC920-646D-0F42-B0AB-BC5002BA6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67" y="2222287"/>
            <a:ext cx="11775989" cy="46357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sz="2600" dirty="0"/>
              <a:t>Le emissioni di gas serra nel decennio 2010-2019 hanno raggiunto il livello </a:t>
            </a:r>
            <a:r>
              <a:rPr lang="it-IT" sz="2600" dirty="0" err="1"/>
              <a:t>piu</a:t>
            </a:r>
            <a:r>
              <a:rPr lang="it-IT" sz="2600" dirty="0"/>
              <a:t>̀ elevato nella storia umana, tuttavia il tasso di crescita è rallentato, «chiara evidenza dell’azione climatica» Il tasso medio annuale di crescita dei gas serra di 2,1% nel periodo 2000-2010 è diminuito all’1,3% nel 2010-2019. </a:t>
            </a:r>
          </a:p>
          <a:p>
            <a:r>
              <a:rPr lang="it-IT" sz="2600" dirty="0"/>
              <a:t>con gli attuali impegni climatici promessi dagli stati (i cosiddetti </a:t>
            </a:r>
            <a:r>
              <a:rPr lang="it-IT" sz="2600" dirty="0" err="1"/>
              <a:t>NDCs</a:t>
            </a:r>
            <a:r>
              <a:rPr lang="it-IT" sz="2600" dirty="0"/>
              <a:t>, </a:t>
            </a:r>
            <a:r>
              <a:rPr lang="it-IT" sz="2600" dirty="0" err="1"/>
              <a:t>Nationally</a:t>
            </a:r>
            <a:r>
              <a:rPr lang="it-IT" sz="2600" dirty="0"/>
              <a:t> </a:t>
            </a:r>
            <a:r>
              <a:rPr lang="it-IT" sz="2600" dirty="0" err="1"/>
              <a:t>Determined</a:t>
            </a:r>
            <a:r>
              <a:rPr lang="it-IT" sz="2600" dirty="0"/>
              <a:t> </a:t>
            </a:r>
            <a:r>
              <a:rPr lang="it-IT" sz="2600" dirty="0" err="1"/>
              <a:t>Contributions</a:t>
            </a:r>
            <a:r>
              <a:rPr lang="it-IT" sz="2600" dirty="0"/>
              <a:t>) entro il 2100 il riscaldamento globale </a:t>
            </a:r>
            <a:r>
              <a:rPr lang="it-IT" sz="2600" dirty="0" err="1"/>
              <a:t>sara</a:t>
            </a:r>
            <a:r>
              <a:rPr lang="it-IT" sz="2600" dirty="0"/>
              <a:t>̀ di 2,8°C. </a:t>
            </a:r>
          </a:p>
          <a:p>
            <a:r>
              <a:rPr lang="it-IT" sz="2600" dirty="0"/>
              <a:t>PER NON SUPERARE IL LIMITE fissato dall’Accordo di Parigi di 1,5°C entro il 2100, è necessario che le emissioni raggiungano il picco prima del 2025 e si riducano del 43% entro il 2030 per raggiungere lo zero netto entro il 2050. </a:t>
            </a:r>
          </a:p>
          <a:p>
            <a:r>
              <a:rPr lang="it-IT" sz="2600" dirty="0"/>
              <a:t>Ogni scenario di contenimento del global </a:t>
            </a:r>
            <a:r>
              <a:rPr lang="it-IT" sz="2600" dirty="0" err="1"/>
              <a:t>warming</a:t>
            </a:r>
            <a:r>
              <a:rPr lang="it-IT" sz="2600" dirty="0"/>
              <a:t> entro 1,5°C si basa su qualche inevitabile misura di cattura e stoccaggio della CO2 </a:t>
            </a:r>
          </a:p>
          <a:p>
            <a:r>
              <a:rPr lang="it-IT" sz="2600" dirty="0"/>
              <a:t>«SE I FLUSSI FINANZIARI sono ancora 3/6 volte inferiori ai livelli che saranno necessari nel 2030, nel mondo ci sono sufficienti capitali e liquidità per colmare il diva- rio degli investimenti necessari alla transizione 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43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6AB22F-D16B-BE42-9342-EFC30D60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Sensibilizzazione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9B0B6B-F5D9-5D43-AEFA-D149C6E0F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054" y="2222287"/>
            <a:ext cx="10817232" cy="4635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i="1" dirty="0"/>
              <a:t>Una scomoda </a:t>
            </a:r>
            <a:r>
              <a:rPr lang="it-IT" sz="2000" b="1" i="1" dirty="0" err="1"/>
              <a:t>verita</a:t>
            </a:r>
            <a:r>
              <a:rPr lang="it-IT" sz="2000" b="1" i="1" dirty="0"/>
              <a:t>̀ </a:t>
            </a:r>
            <a:r>
              <a:rPr lang="it-IT" sz="2000" dirty="0"/>
              <a:t>(</a:t>
            </a:r>
            <a:r>
              <a:rPr lang="it-IT" sz="2000" i="1" dirty="0"/>
              <a:t>An </a:t>
            </a:r>
            <a:r>
              <a:rPr lang="it-IT" sz="2000" i="1" dirty="0" err="1"/>
              <a:t>Inconvenient</a:t>
            </a:r>
            <a:r>
              <a:rPr lang="it-IT" sz="2000" i="1" dirty="0"/>
              <a:t> </a:t>
            </a:r>
            <a:r>
              <a:rPr lang="it-IT" sz="2000" i="1" dirty="0" err="1"/>
              <a:t>Truth</a:t>
            </a:r>
            <a:r>
              <a:rPr lang="it-IT" sz="2000" dirty="0"/>
              <a:t>) è un film-documentario diretto da Davis Guggenheim del 2006 </a:t>
            </a:r>
          </a:p>
          <a:p>
            <a:pPr marL="0" indent="0">
              <a:buNone/>
            </a:pPr>
            <a:r>
              <a:rPr lang="it-IT" sz="2000" dirty="0"/>
              <a:t>Discute sul problema mondiale del riscaldamento globale con protagonista l'ex vicepresidente degli Stati Uniti d'America, Al Gore. Riprende una presentazione multimediale </a:t>
            </a:r>
            <a:r>
              <a:rPr lang="it-IT" sz="2000" dirty="0" err="1"/>
              <a:t>Keynote</a:t>
            </a:r>
            <a:r>
              <a:rPr lang="it-IT" sz="2000" dirty="0"/>
              <a:t> creata da Gore e da lui utilizzata nella sua campagna di informazione sui cambiamenti climatici (dopo aver perso la corsa per la presidenza USA)</a:t>
            </a:r>
          </a:p>
          <a:p>
            <a:pPr marL="0" indent="0">
              <a:buNone/>
            </a:pPr>
            <a:r>
              <a:rPr lang="it-IT" sz="2000" dirty="0"/>
              <a:t>Il film ha vinto il premio Oscar 2007 come miglior documentario e per la migliore canzone originale. </a:t>
            </a:r>
          </a:p>
          <a:p>
            <a:pPr marL="0" indent="0">
              <a:buNone/>
            </a:pPr>
            <a:r>
              <a:rPr lang="it-IT" sz="2000" dirty="0"/>
              <a:t>Film-documentario, passa in rassegna i dati e le previsioni degli scienziati sui cambiamenti climatici, inframmezzato da eventi della vita personale di Gore. </a:t>
            </a:r>
          </a:p>
        </p:txBody>
      </p:sp>
    </p:spTree>
    <p:extLst>
      <p:ext uri="{BB962C8B-B14F-4D97-AF65-F5344CB8AC3E}">
        <p14:creationId xmlns:p14="http://schemas.microsoft.com/office/powerpoint/2010/main" val="267456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2E278B-43A9-0446-A73C-1FD59F45F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scomoda verità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DF8416-191B-D74C-8430-F31CB2007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Una scomoda verità   2006</a:t>
            </a:r>
          </a:p>
          <a:p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https://peertube.uno/w/7b569074-9d25-488c-aef2-15d71eb7f509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Una scomoda verità 2 (2017)</a:t>
            </a:r>
          </a:p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peertube.uno</a:t>
            </a:r>
            <a:r>
              <a:rPr lang="it-IT" dirty="0"/>
              <a:t>/</a:t>
            </a:r>
            <a:r>
              <a:rPr lang="it-IT" dirty="0" err="1"/>
              <a:t>w</a:t>
            </a:r>
            <a:r>
              <a:rPr lang="it-IT" dirty="0"/>
              <a:t>/5a99458c-e0b8-47ea-8767-2ebdbfe6f79a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 err="1"/>
              <a:t>Before</a:t>
            </a:r>
            <a:r>
              <a:rPr lang="it-IT" b="1" dirty="0"/>
              <a:t> the </a:t>
            </a:r>
            <a:r>
              <a:rPr lang="it-IT" b="1" dirty="0" err="1"/>
              <a:t>Flood</a:t>
            </a:r>
            <a:r>
              <a:rPr lang="it-IT" b="1" dirty="0"/>
              <a:t> - Punto di non ritorno. 2016</a:t>
            </a:r>
          </a:p>
          <a:p>
            <a:r>
              <a:rPr lang="it-IT" dirty="0">
                <a:hlinkClick r:id="rId3"/>
              </a:rPr>
              <a:t>https://www.youtube.com/watch?v=A_lFSIj8g4A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home</a:t>
            </a:r>
          </a:p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www.youtube.com</a:t>
            </a:r>
            <a:r>
              <a:rPr lang="it-IT" dirty="0"/>
              <a:t>/</a:t>
            </a:r>
            <a:r>
              <a:rPr lang="it-IT" dirty="0" err="1"/>
              <a:t>watch?v</a:t>
            </a:r>
            <a:r>
              <a:rPr lang="it-IT" dirty="0"/>
              <a:t>=I1fQ-3-CEFg</a:t>
            </a:r>
          </a:p>
        </p:txBody>
      </p:sp>
    </p:spTree>
    <p:extLst>
      <p:ext uri="{BB962C8B-B14F-4D97-AF65-F5344CB8AC3E}">
        <p14:creationId xmlns:p14="http://schemas.microsoft.com/office/powerpoint/2010/main" val="2859949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azi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zion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{3AAEA5FB-6210-BD4C-9C0E-30A1FC5D1463}tf10001121</Template>
  <TotalTime>3563</TotalTime>
  <Words>705</Words>
  <Application>Microsoft Macintosh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2</vt:lpstr>
      <vt:lpstr>Citazione</vt:lpstr>
      <vt:lpstr>Geografia (LE006)   Corso di Studio  LE01 - DISCIPLINE STORICHE E FILOSOFICHE </vt:lpstr>
      <vt:lpstr>Presentazione standard di PowerPoint</vt:lpstr>
      <vt:lpstr>https://ipccitalia.cmcc.it/cose-lipcc/</vt:lpstr>
      <vt:lpstr>L’Ipcc: «Emissioni di CO2 ai livelli più alti della storia umana, occorre un cambio di rotta immediato» </vt:lpstr>
      <vt:lpstr>Sensibilizzazione</vt:lpstr>
      <vt:lpstr>Una scomoda verità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53</cp:revision>
  <dcterms:created xsi:type="dcterms:W3CDTF">2022-03-01T08:25:09Z</dcterms:created>
  <dcterms:modified xsi:type="dcterms:W3CDTF">2022-04-05T13:58:37Z</dcterms:modified>
</cp:coreProperties>
</file>