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6"/>
  </p:notesMasterIdLst>
  <p:sldIdLst>
    <p:sldId id="256" r:id="rId2"/>
    <p:sldId id="295" r:id="rId3"/>
    <p:sldId id="294" r:id="rId4"/>
    <p:sldId id="296" r:id="rId5"/>
    <p:sldId id="263" r:id="rId6"/>
    <p:sldId id="264" r:id="rId7"/>
    <p:sldId id="287" r:id="rId8"/>
    <p:sldId id="257" r:id="rId9"/>
    <p:sldId id="286" r:id="rId10"/>
    <p:sldId id="288" r:id="rId11"/>
    <p:sldId id="289" r:id="rId12"/>
    <p:sldId id="273" r:id="rId13"/>
    <p:sldId id="274" r:id="rId14"/>
    <p:sldId id="265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21"/>
  </p:normalViewPr>
  <p:slideViewPr>
    <p:cSldViewPr snapToGrid="0" snapToObjects="1">
      <p:cViewPr varScale="1">
        <p:scale>
          <a:sx n="104" d="100"/>
          <a:sy n="104" d="100"/>
        </p:scale>
        <p:origin x="8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02876-4B35-5542-887D-D524159F491A}" type="datetimeFigureOut">
              <a:rPr lang="it-IT" smtClean="0"/>
              <a:t>06/04/22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B286B-E391-F14E-B58F-295232AADC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243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06/04/22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25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06/04/22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552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06/04/22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3662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06/04/22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5447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06/04/22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0591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06/04/22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8069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06/04/22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8439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06/04/22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2122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06/04/22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4055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06/04/22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0534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06/04/22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67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06/04/22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8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06/04/22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082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837D0E34-1ECB-5444-BD3E-69484C495800}" type="datetimeFigureOut">
              <a:rPr lang="it-IT" smtClean="0"/>
              <a:t>06/04/22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120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37D0E34-1ECB-5444-BD3E-69484C495800}" type="datetimeFigureOut">
              <a:rPr lang="it-IT" smtClean="0"/>
              <a:t>06/04/22</a:t>
            </a:fld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44151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xJLeZce3b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mattiva.it/uri-res/N2Ls?urn:nir:stato:decreto.legislativo:2011-03-03;28!vig=2020-09-29" TargetMode="External"/><Relationship Id="rId2" Type="http://schemas.openxmlformats.org/officeDocument/2006/relationships/hyperlink" Target="https://eur-lex.europa.eu/legal-content/IT/ALL/?uri=celex%3A32009L002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ise.gov.it/images/stories/documenti/PNIEC_finale_17012020.pdf" TargetMode="External"/><Relationship Id="rId4" Type="http://schemas.openxmlformats.org/officeDocument/2006/relationships/hyperlink" Target="https://eur-lex.europa.eu/legal-content/EN/TXT/?uri=CELEX%3A32018L200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F72A09-70BD-4F44-B969-2EBBF678D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552668"/>
          </a:xfrm>
        </p:spPr>
        <p:txBody>
          <a:bodyPr>
            <a:normAutofit fontScale="90000"/>
          </a:bodyPr>
          <a:lstStyle/>
          <a:p>
            <a:r>
              <a:rPr lang="it-IT" b="1" cap="small" dirty="0"/>
              <a:t>Geografia</a:t>
            </a:r>
            <a:r>
              <a:rPr lang="it-IT" dirty="0"/>
              <a:t> (LE006) </a:t>
            </a:r>
            <a:br>
              <a:rPr lang="it-IT" dirty="0"/>
            </a:br>
            <a:br>
              <a:rPr lang="it-IT" dirty="0"/>
            </a:br>
            <a:r>
              <a:rPr lang="it-IT" sz="4000" dirty="0"/>
              <a:t>Corso di Studio </a:t>
            </a:r>
            <a:br>
              <a:rPr lang="it-IT" sz="4000" dirty="0"/>
            </a:br>
            <a:r>
              <a:rPr lang="it-IT" sz="4000" b="1" dirty="0"/>
              <a:t>LE01 - DISCIPLINE STORICHE E FILOSOFICHE </a:t>
            </a:r>
            <a:endParaRPr lang="it-IT" sz="40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8CD909-0C5A-6A42-A155-018BFBEE2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3848" y="5118995"/>
            <a:ext cx="9144000" cy="1655762"/>
          </a:xfrm>
        </p:spPr>
        <p:txBody>
          <a:bodyPr/>
          <a:lstStyle/>
          <a:p>
            <a:r>
              <a:rPr lang="it-IT" dirty="0" err="1"/>
              <a:t>a.a</a:t>
            </a:r>
            <a:r>
              <a:rPr lang="it-IT" dirty="0"/>
              <a:t>. 2021-2022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AB6D40-5966-5446-85EB-0E1430A47B86}"/>
              </a:ext>
            </a:extLst>
          </p:cNvPr>
          <p:cNvSpPr txBox="1"/>
          <p:nvPr/>
        </p:nvSpPr>
        <p:spPr>
          <a:xfrm>
            <a:off x="10873946" y="4490365"/>
            <a:ext cx="1157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Ppt</a:t>
            </a:r>
            <a:r>
              <a:rPr lang="it-IT"/>
              <a:t> 10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7403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35E9AE-95E9-FA47-95FA-FF92142CF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76" y="397761"/>
            <a:ext cx="3601362" cy="970450"/>
          </a:xfrm>
        </p:spPr>
        <p:txBody>
          <a:bodyPr/>
          <a:lstStyle/>
          <a:p>
            <a:r>
              <a:rPr lang="it-IT" dirty="0"/>
              <a:t>Italia (2018)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96FCEB9-DC07-1746-921B-5E0F6294B8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5564" y="788372"/>
            <a:ext cx="8699627" cy="5711282"/>
          </a:xfrm>
        </p:spPr>
      </p:pic>
    </p:spTree>
    <p:extLst>
      <p:ext uri="{BB962C8B-B14F-4D97-AF65-F5344CB8AC3E}">
        <p14:creationId xmlns:p14="http://schemas.microsoft.com/office/powerpoint/2010/main" val="376513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559D81-06EF-B047-81CF-30702AE94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Petrolio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D0C3A1-501C-1640-9C60-85B332165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124" y="1717745"/>
            <a:ext cx="11300334" cy="4880763"/>
          </a:xfrm>
        </p:spPr>
        <p:txBody>
          <a:bodyPr>
            <a:normAutofit/>
          </a:bodyPr>
          <a:lstStyle/>
          <a:p>
            <a:r>
              <a:rPr lang="it-IT" sz="2400" dirty="0"/>
              <a:t>Necessità di infrastrutture per estrarlo, raffinarlo e distribuirlo (controllo)</a:t>
            </a:r>
          </a:p>
          <a:p>
            <a:r>
              <a:rPr lang="it-IT" sz="2400" dirty="0"/>
              <a:t>Riserve certe, ovvero quantità </a:t>
            </a:r>
            <a:r>
              <a:rPr lang="it-IT" sz="2400" u="sng" dirty="0"/>
              <a:t>stimata</a:t>
            </a:r>
            <a:r>
              <a:rPr lang="it-IT" sz="2400" dirty="0"/>
              <a:t> di disponibilità futura (dipende…)</a:t>
            </a:r>
          </a:p>
          <a:p>
            <a:r>
              <a:rPr lang="it-IT" sz="2400" dirty="0"/>
              <a:t>Stima dipende dall’uso nel mondo (rapporto riserve/produzione), modificabile da nuove scoperte (giacimenti) e nuove metodologie (</a:t>
            </a:r>
            <a:r>
              <a:rPr lang="it-IT" sz="2400" dirty="0" err="1"/>
              <a:t>fracking</a:t>
            </a:r>
            <a:r>
              <a:rPr lang="it-IT" sz="2400" dirty="0"/>
              <a:t>)</a:t>
            </a:r>
          </a:p>
          <a:p>
            <a:r>
              <a:rPr lang="it-IT" sz="2400" dirty="0"/>
              <a:t>Anni ‘50 teoria del picco di produzione del petrolio (Marion King </a:t>
            </a:r>
            <a:r>
              <a:rPr lang="it-IT" sz="2400" dirty="0" err="1"/>
              <a:t>Hubbert</a:t>
            </a:r>
            <a:r>
              <a:rPr lang="it-IT" sz="2400" dirty="0"/>
              <a:t>): «scoperta» dei limiti della disponibilità</a:t>
            </a:r>
            <a:r>
              <a:rPr lang="it-IT" sz="2400" dirty="0">
                <a:sym typeface="Wingdings" panose="05000000000000000000" pitchFamily="2" charset="2"/>
              </a:rPr>
              <a:t> esigenza di una transizione energetica (prepararsi per tempo al passaggio a altre fonti di energia)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99809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8588"/>
    </mc:Choice>
    <mc:Fallback xmlns="">
      <p:transition spd="slow" advTm="70858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Petrolio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5481" y="2224216"/>
            <a:ext cx="11325108" cy="2391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Maggior produttore mondiale Arabia Saudita </a:t>
            </a:r>
          </a:p>
          <a:p>
            <a:pPr marL="0" indent="0">
              <a:buNone/>
            </a:pPr>
            <a:r>
              <a:rPr lang="it-IT" sz="2000" dirty="0"/>
              <a:t>Dal 1960 OPEC (Organizzazione paesi esportatori di petrolio)</a:t>
            </a:r>
          </a:p>
          <a:p>
            <a:pPr marL="0" indent="0">
              <a:buNone/>
            </a:pPr>
            <a:r>
              <a:rPr lang="it-IT" sz="2000" i="1" dirty="0"/>
              <a:t>			Il caso Mattei</a:t>
            </a:r>
            <a:r>
              <a:rPr lang="it-IT" sz="2000" dirty="0"/>
              <a:t>, di Francesco Rosi 1972 </a:t>
            </a:r>
          </a:p>
          <a:p>
            <a:pPr marL="2778125" indent="0">
              <a:buNone/>
            </a:pPr>
            <a:r>
              <a:rPr lang="it-IT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https://www.youtube.com/watch?v=sxJLeZce3bg</a:t>
            </a:r>
            <a:endParaRPr lang="it-IT" sz="2000" dirty="0"/>
          </a:p>
          <a:p>
            <a:pPr marL="0" indent="0">
              <a:buNone/>
            </a:pPr>
            <a:endParaRPr lang="it-IT" sz="800" dirty="0"/>
          </a:p>
          <a:p>
            <a:pPr marL="0" indent="0">
              <a:buNone/>
            </a:pPr>
            <a:r>
              <a:rPr lang="it-IT" sz="2000" b="1" dirty="0"/>
              <a:t>Medio oriente: ½ riserve mondiali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071791"/>
              </p:ext>
            </p:extLst>
          </p:nvPr>
        </p:nvGraphicFramePr>
        <p:xfrm>
          <a:off x="3878467" y="4615248"/>
          <a:ext cx="8313533" cy="2242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8370">
                  <a:extLst>
                    <a:ext uri="{9D8B030D-6E8A-4147-A177-3AD203B41FA5}">
                      <a16:colId xmlns:a16="http://schemas.microsoft.com/office/drawing/2014/main" val="3670341335"/>
                    </a:ext>
                  </a:extLst>
                </a:gridCol>
                <a:gridCol w="2963985">
                  <a:extLst>
                    <a:ext uri="{9D8B030D-6E8A-4147-A177-3AD203B41FA5}">
                      <a16:colId xmlns:a16="http://schemas.microsoft.com/office/drawing/2014/main" val="2416587629"/>
                    </a:ext>
                  </a:extLst>
                </a:gridCol>
                <a:gridCol w="2771178">
                  <a:extLst>
                    <a:ext uri="{9D8B030D-6E8A-4147-A177-3AD203B41FA5}">
                      <a16:colId xmlns:a16="http://schemas.microsoft.com/office/drawing/2014/main" val="3320756841"/>
                    </a:ext>
                  </a:extLst>
                </a:gridCol>
              </a:tblGrid>
              <a:tr h="831594">
                <a:tc>
                  <a:txBody>
                    <a:bodyPr/>
                    <a:lstStyle/>
                    <a:p>
                      <a:r>
                        <a:rPr lang="it-IT" sz="1600" dirty="0"/>
                        <a:t>Graduatoria</a:t>
                      </a:r>
                      <a:r>
                        <a:rPr lang="it-IT" sz="1600" baseline="0" dirty="0"/>
                        <a:t> riserve mondiali 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(in percentuale sul totale)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i="1" dirty="0"/>
                        <a:t>Assieme 65,5%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543712"/>
                  </a:ext>
                </a:extLst>
              </a:tr>
              <a:tr h="470386">
                <a:tc>
                  <a:txBody>
                    <a:bodyPr/>
                    <a:lstStyle/>
                    <a:p>
                      <a:r>
                        <a:rPr lang="it-IT" sz="1600" dirty="0"/>
                        <a:t>Arabia Saudita 21,3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Iran 11,2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Iraq 8,2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659171"/>
                  </a:ext>
                </a:extLst>
              </a:tr>
              <a:tr h="470386">
                <a:tc>
                  <a:txBody>
                    <a:bodyPr/>
                    <a:lstStyle/>
                    <a:p>
                      <a:r>
                        <a:rPr lang="it-IT" sz="1600" dirty="0"/>
                        <a:t>Emirati Arabi Uniti 7,9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Venezuela 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Russia</a:t>
                      </a:r>
                      <a:r>
                        <a:rPr lang="it-IT" sz="1600" baseline="0" dirty="0"/>
                        <a:t> 6,4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009602"/>
                  </a:ext>
                </a:extLst>
              </a:tr>
              <a:tr h="470386">
                <a:tc>
                  <a:txBody>
                    <a:bodyPr/>
                    <a:lstStyle/>
                    <a:p>
                      <a:r>
                        <a:rPr lang="it-IT" sz="1600" dirty="0"/>
                        <a:t>Libia 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i="1" dirty="0"/>
                        <a:t>USA 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i="1" dirty="0"/>
                        <a:t>Cina 1,3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694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242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6336"/>
    </mc:Choice>
    <mc:Fallback xmlns="">
      <p:transition spd="slow" advTm="56633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Petrolio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5351" y="2286000"/>
            <a:ext cx="11442357" cy="45720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2400" dirty="0"/>
              <a:t>Disparità geografiche nella produzione e nel consumo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/>
              <a:t>USA, Cina, Giappone e India primi quattro consumatori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/>
              <a:t>Cina e India dal 2007 hanno aumentato consumo dell’88% e 50% (tutto il mondo, nello stesso periodo 16%)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/>
              <a:t>Paesi consumatori e non produttori (India, Giappone…Italia</a:t>
            </a:r>
            <a:r>
              <a:rPr lang="it-IT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it-IT" dirty="0"/>
          </a:p>
          <a:p>
            <a:pPr marL="0" indent="0">
              <a:buNone/>
            </a:pPr>
            <a:r>
              <a:rPr lang="it-IT" sz="2300" i="1" dirty="0"/>
              <a:t>Globalizzazione, stessi strumenti metodologie e richieste in tutto il mondo</a:t>
            </a:r>
          </a:p>
        </p:txBody>
      </p:sp>
    </p:spTree>
    <p:extLst>
      <p:ext uri="{BB962C8B-B14F-4D97-AF65-F5344CB8AC3E}">
        <p14:creationId xmlns:p14="http://schemas.microsoft.com/office/powerpoint/2010/main" val="97006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767"/>
    </mc:Choice>
    <mc:Fallback xmlns="">
      <p:transition spd="slow" advTm="36976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7468" y="476141"/>
            <a:ext cx="3645829" cy="718553"/>
          </a:xfrm>
        </p:spPr>
        <p:txBody>
          <a:bodyPr/>
          <a:lstStyle/>
          <a:p>
            <a:r>
              <a:rPr lang="it-IT" dirty="0"/>
              <a:t>Carbone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2422" y="1865870"/>
            <a:ext cx="11664777" cy="499213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2400" dirty="0">
                <a:sym typeface="Wingdings" pitchFamily="2" charset="2"/>
              </a:rPr>
              <a:t>Deriva da depositi legnosi di alberi e piante parzialmente decomposte accumulatisi in ambienti paludosi 300/400 milioni di anni fa, e in seguito compattate dalla pressione (diverso dal carbone «fatto»)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>
                <a:sym typeface="Wingdings" pitchFamily="2" charset="2"/>
              </a:rPr>
              <a:t>Combustibile più abbondante e diffuso e con maggiori riserve (+anni)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>
                <a:sym typeface="Wingdings" pitchFamily="2" charset="2"/>
              </a:rPr>
              <a:t>Usato per riscaldare,  acqua  energia a vapore  rivoluzione Industriale (acciaio)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>
                <a:sym typeface="Wingdings" pitchFamily="2" charset="2"/>
              </a:rPr>
              <a:t>Cina maggior produttore e consumatore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>
                <a:sym typeface="Wingdings" pitchFamily="2" charset="2"/>
              </a:rPr>
              <a:t>Problemi di estrazione (da miniere/cave a </a:t>
            </a:r>
            <a:r>
              <a:rPr lang="it-IT" sz="2400" i="1" dirty="0" err="1">
                <a:sym typeface="Wingdings" pitchFamily="2" charset="2"/>
              </a:rPr>
              <a:t>mountaintop</a:t>
            </a:r>
            <a:r>
              <a:rPr lang="it-IT" sz="2400" i="1" dirty="0">
                <a:sym typeface="Wingdings" pitchFamily="2" charset="2"/>
              </a:rPr>
              <a:t> </a:t>
            </a:r>
            <a:r>
              <a:rPr lang="it-IT" sz="2400" i="1" dirty="0" err="1">
                <a:sym typeface="Wingdings" pitchFamily="2" charset="2"/>
              </a:rPr>
              <a:t>removal</a:t>
            </a:r>
            <a:r>
              <a:rPr lang="it-IT" sz="2400" i="1" dirty="0">
                <a:sym typeface="Wingdings" pitchFamily="2" charset="2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>
                <a:sym typeface="Wingdings" pitchFamily="2" charset="2"/>
              </a:rPr>
              <a:t>Problemi di inquinamento </a:t>
            </a:r>
            <a:r>
              <a:rPr lang="it-IT" sz="2400" i="1" dirty="0">
                <a:sym typeface="Wingdings" pitchFamily="2" charset="2"/>
              </a:rPr>
              <a:t>(anidride solforosa+ ossido azoto  + elementi atmosfera= piogge acide)</a:t>
            </a:r>
          </a:p>
        </p:txBody>
      </p:sp>
    </p:spTree>
    <p:extLst>
      <p:ext uri="{BB962C8B-B14F-4D97-AF65-F5344CB8AC3E}">
        <p14:creationId xmlns:p14="http://schemas.microsoft.com/office/powerpoint/2010/main" val="127807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5183"/>
    </mc:Choice>
    <mc:Fallback xmlns="">
      <p:transition spd="slow" advTm="52518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C436B0-6E44-564E-9B27-86726E293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C126FC3-9C7F-CC40-AD02-DE850380A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2432" y="2601"/>
            <a:ext cx="6478347" cy="1901122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7F01E92-9DB9-CF4B-AB5F-B45323F8C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17" y="1903723"/>
            <a:ext cx="10985988" cy="495427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4C8EBFD-6702-A347-9853-584A46CE1FFB}"/>
              </a:ext>
            </a:extLst>
          </p:cNvPr>
          <p:cNvSpPr txBox="1"/>
          <p:nvPr/>
        </p:nvSpPr>
        <p:spPr>
          <a:xfrm>
            <a:off x="9564130" y="123568"/>
            <a:ext cx="215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Corriere 5/4.022</a:t>
            </a:r>
          </a:p>
        </p:txBody>
      </p:sp>
    </p:spTree>
    <p:extLst>
      <p:ext uri="{BB962C8B-B14F-4D97-AF65-F5344CB8AC3E}">
        <p14:creationId xmlns:p14="http://schemas.microsoft.com/office/powerpoint/2010/main" val="3045790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328043-6B2B-094A-936F-661C82B34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42C99734-5FB8-E54C-9482-E2724D6F27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000" y="556516"/>
            <a:ext cx="6833286" cy="5478267"/>
          </a:xfr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696CE71-C511-064E-B593-F0DF147F9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1900" y="0"/>
            <a:ext cx="334010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17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1D2497-AC6F-AA4D-877E-0EC0C0146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AB9CAE51-52A3-BA4A-9774-8E9053171C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591682" cy="2106124"/>
          </a:xfr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7C36EB8-B96A-F944-A8B3-0AA66FE78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323" y="7064"/>
            <a:ext cx="1253359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F8CF9232-7C4E-5442-AFB1-650D5310F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1682" y="0"/>
            <a:ext cx="3904132" cy="6865064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0CC98E3A-84B1-A14A-BE65-B29852835D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4521" y="2553312"/>
            <a:ext cx="3723834" cy="4304688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AC72302-ACDA-5D48-B254-4DE28A49ED79}"/>
              </a:ext>
            </a:extLst>
          </p:cNvPr>
          <p:cNvSpPr txBox="1"/>
          <p:nvPr/>
        </p:nvSpPr>
        <p:spPr>
          <a:xfrm>
            <a:off x="-1546" y="6211669"/>
            <a:ext cx="1285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Domani 20 01 022</a:t>
            </a:r>
          </a:p>
        </p:txBody>
      </p:sp>
    </p:spTree>
    <p:extLst>
      <p:ext uri="{BB962C8B-B14F-4D97-AF65-F5344CB8AC3E}">
        <p14:creationId xmlns:p14="http://schemas.microsoft.com/office/powerpoint/2010/main" val="2273182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Risorse energetiche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9558" y="1741991"/>
            <a:ext cx="11925522" cy="5116009"/>
          </a:xfrm>
        </p:spPr>
        <p:txBody>
          <a:bodyPr>
            <a:noAutofit/>
          </a:bodyPr>
          <a:lstStyle/>
          <a:p>
            <a:r>
              <a:rPr lang="it-IT" sz="2400" dirty="0"/>
              <a:t>Si distinguono fra </a:t>
            </a:r>
            <a:r>
              <a:rPr lang="it-IT" sz="2400" b="1" dirty="0"/>
              <a:t>non rinnovabili </a:t>
            </a:r>
            <a:r>
              <a:rPr lang="it-IT" sz="2400" dirty="0"/>
              <a:t>e</a:t>
            </a:r>
            <a:r>
              <a:rPr lang="it-IT" sz="2400" b="1" dirty="0"/>
              <a:t> rinnovabili</a:t>
            </a:r>
          </a:p>
          <a:p>
            <a:r>
              <a:rPr lang="it-IT" sz="2400" dirty="0"/>
              <a:t>Energie </a:t>
            </a:r>
            <a:r>
              <a:rPr lang="it-IT" sz="2400" b="1" dirty="0"/>
              <a:t>non rinnovabili</a:t>
            </a:r>
          </a:p>
          <a:p>
            <a:pPr marL="2894013" indent="-331788"/>
            <a:r>
              <a:rPr lang="it-IT" sz="2400" dirty="0"/>
              <a:t>Combustibili fossili</a:t>
            </a:r>
          </a:p>
          <a:p>
            <a:pPr marL="400050" indent="-285750"/>
            <a:r>
              <a:rPr lang="it-IT" sz="2400" dirty="0"/>
              <a:t>Energie </a:t>
            </a:r>
            <a:r>
              <a:rPr lang="it-IT" sz="2400" b="1" dirty="0"/>
              <a:t>rinnovabi</a:t>
            </a:r>
            <a:r>
              <a:rPr lang="it-IT" sz="2400" dirty="0"/>
              <a:t>li: </a:t>
            </a:r>
          </a:p>
          <a:p>
            <a:pPr marL="2894013" lvl="1" indent="-355600"/>
            <a:r>
              <a:rPr lang="it-IT" sz="2400" dirty="0"/>
              <a:t>Solare</a:t>
            </a:r>
          </a:p>
          <a:p>
            <a:pPr marL="2894013" lvl="1" indent="-355600"/>
            <a:r>
              <a:rPr lang="it-IT" sz="2400" dirty="0"/>
              <a:t>Eolica</a:t>
            </a:r>
          </a:p>
          <a:p>
            <a:pPr marL="2894013" lvl="1" indent="-355600"/>
            <a:r>
              <a:rPr lang="it-IT" sz="2400" dirty="0"/>
              <a:t>Idroelettrica</a:t>
            </a:r>
          </a:p>
          <a:p>
            <a:pPr marL="2894013" lvl="1" indent="-355600"/>
            <a:r>
              <a:rPr lang="it-IT" sz="2400" dirty="0"/>
              <a:t>Geotermica</a:t>
            </a:r>
          </a:p>
          <a:p>
            <a:pPr marL="2894013" lvl="1" indent="-355600"/>
            <a:r>
              <a:rPr lang="it-IT" sz="2400" dirty="0"/>
              <a:t>da Biomasse</a:t>
            </a:r>
          </a:p>
        </p:txBody>
      </p:sp>
    </p:spTree>
    <p:extLst>
      <p:ext uri="{BB962C8B-B14F-4D97-AF65-F5344CB8AC3E}">
        <p14:creationId xmlns:p14="http://schemas.microsoft.com/office/powerpoint/2010/main" val="104660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892"/>
    </mc:Choice>
    <mc:Fallback xmlns="">
      <p:transition spd="slow" advTm="39689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Risorse energetiche non rinnovabili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6627" y="1497913"/>
            <a:ext cx="11034584" cy="5360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dirty="0"/>
              <a:t>Energie non rinnovabili </a:t>
            </a:r>
            <a:r>
              <a:rPr lang="it-IT" sz="2400" dirty="0"/>
              <a:t>ovvero </a:t>
            </a:r>
            <a:r>
              <a:rPr lang="it-IT" sz="2400" b="1" dirty="0"/>
              <a:t>Combustibili fossili</a:t>
            </a:r>
            <a:r>
              <a:rPr lang="it-IT" sz="2400" dirty="0"/>
              <a:t>: </a:t>
            </a:r>
          </a:p>
          <a:p>
            <a:pPr marL="0" indent="0">
              <a:buNone/>
            </a:pPr>
            <a:r>
              <a:rPr lang="it-IT" sz="2400" dirty="0"/>
              <a:t>risultato della modifica di residui di elementi biotici sepolti migliaia di anni fa («fermentati») e trasformati, con pressione e calore in </a:t>
            </a:r>
          </a:p>
          <a:p>
            <a:pPr marL="0" indent="0">
              <a:buNone/>
            </a:pPr>
            <a:endParaRPr lang="it-IT" sz="1000" dirty="0"/>
          </a:p>
          <a:p>
            <a:pPr marL="2690813" indent="-382588">
              <a:buFont typeface="Arial" panose="020B0604020202020204" pitchFamily="34" charset="0"/>
              <a:buChar char="•"/>
              <a:tabLst>
                <a:tab pos="1346200" algn="l"/>
              </a:tabLst>
            </a:pPr>
            <a:r>
              <a:rPr lang="it-IT" sz="2400" dirty="0"/>
              <a:t>Carbone</a:t>
            </a:r>
          </a:p>
          <a:p>
            <a:pPr marL="2690813" indent="-382588">
              <a:buFont typeface="Arial" panose="020B0604020202020204" pitchFamily="34" charset="0"/>
              <a:buChar char="•"/>
              <a:tabLst>
                <a:tab pos="1346200" algn="l"/>
              </a:tabLst>
            </a:pPr>
            <a:r>
              <a:rPr lang="it-IT" sz="2400" dirty="0"/>
              <a:t>Petrolio</a:t>
            </a:r>
          </a:p>
          <a:p>
            <a:pPr marL="2690813" indent="-382588">
              <a:buFont typeface="Arial" panose="020B0604020202020204" pitchFamily="34" charset="0"/>
              <a:buChar char="•"/>
              <a:tabLst>
                <a:tab pos="1346200" algn="l"/>
              </a:tabLst>
            </a:pPr>
            <a:r>
              <a:rPr lang="it-IT" sz="2400" dirty="0"/>
              <a:t>Gas naturale</a:t>
            </a:r>
          </a:p>
        </p:txBody>
      </p:sp>
    </p:spTree>
    <p:extLst>
      <p:ext uri="{BB962C8B-B14F-4D97-AF65-F5344CB8AC3E}">
        <p14:creationId xmlns:p14="http://schemas.microsoft.com/office/powerpoint/2010/main" val="1294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881"/>
    </mc:Choice>
    <mc:Fallback xmlns="">
      <p:transition spd="slow" advTm="10388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0F2A4F-E6C0-014A-BB0F-EFAFD64A4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Uomo e risorse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89F0D7-E408-5343-863A-D99C55483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sz="2400" dirty="0"/>
              <a:t>Risorse utilizzate</a:t>
            </a:r>
          </a:p>
          <a:p>
            <a:pPr marL="457200" lvl="1" indent="0">
              <a:buNone/>
            </a:pPr>
            <a:r>
              <a:rPr lang="it-IT" sz="2400" dirty="0">
                <a:sym typeface="Wingdings" pitchFamily="2" charset="2"/>
              </a:rPr>
              <a:t> funzione d’uso vs. disponibilità</a:t>
            </a:r>
          </a:p>
          <a:p>
            <a:pPr lvl="1"/>
            <a:endParaRPr lang="it-IT" sz="2400" dirty="0">
              <a:sym typeface="Wingdings" pitchFamily="2" charset="2"/>
            </a:endParaRPr>
          </a:p>
          <a:p>
            <a:pPr marL="330200" lvl="1"/>
            <a:r>
              <a:rPr lang="it-IT" sz="2400" dirty="0"/>
              <a:t>Disparità distribuzione consumo</a:t>
            </a:r>
          </a:p>
          <a:p>
            <a:pPr marL="501650" lvl="2" indent="0">
              <a:buNone/>
            </a:pPr>
            <a:r>
              <a:rPr lang="it-IT" sz="2400" dirty="0"/>
              <a:t>Massima nei Paesi del nord del mondo</a:t>
            </a:r>
          </a:p>
          <a:p>
            <a:pPr marL="501650" lvl="2" indent="0">
              <a:buNone/>
            </a:pPr>
            <a:r>
              <a:rPr lang="it-IT" sz="2400" dirty="0"/>
              <a:t>Minima negli altri, quelli a maggior popolazione</a:t>
            </a:r>
          </a:p>
          <a:p>
            <a:pPr marL="501650" lvl="2" indent="0">
              <a:buNone/>
            </a:pPr>
            <a:endParaRPr lang="it-IT" sz="2400" dirty="0"/>
          </a:p>
          <a:p>
            <a:pPr marL="44450" lvl="2" indent="0">
              <a:buNone/>
            </a:pPr>
            <a:r>
              <a:rPr lang="it-IT" sz="2400" b="1" dirty="0"/>
              <a:t>Necessità di ridiscussione delle modalità di uso delle risorse</a:t>
            </a:r>
          </a:p>
        </p:txBody>
      </p:sp>
    </p:spTree>
    <p:extLst>
      <p:ext uri="{BB962C8B-B14F-4D97-AF65-F5344CB8AC3E}">
        <p14:creationId xmlns:p14="http://schemas.microsoft.com/office/powerpoint/2010/main" val="293271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9FFB88-5868-4346-AB6A-1CDCC2388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49" y="185351"/>
            <a:ext cx="11479427" cy="1210963"/>
          </a:xfrm>
        </p:spPr>
        <p:txBody>
          <a:bodyPr>
            <a:normAutofit fontScale="90000"/>
          </a:bodyPr>
          <a:lstStyle/>
          <a:p>
            <a:r>
              <a:rPr lang="it-IT" dirty="0"/>
              <a:t>Consumo globale di Risorse energetiche (2017)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F04C4F49-C9E6-9543-A681-32BB5CDA9B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1616684"/>
              </p:ext>
            </p:extLst>
          </p:nvPr>
        </p:nvGraphicFramePr>
        <p:xfrm>
          <a:off x="867736" y="2116009"/>
          <a:ext cx="10287652" cy="4593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8653">
                  <a:extLst>
                    <a:ext uri="{9D8B030D-6E8A-4147-A177-3AD203B41FA5}">
                      <a16:colId xmlns:a16="http://schemas.microsoft.com/office/drawing/2014/main" val="4083911941"/>
                    </a:ext>
                  </a:extLst>
                </a:gridCol>
                <a:gridCol w="4585601">
                  <a:extLst>
                    <a:ext uri="{9D8B030D-6E8A-4147-A177-3AD203B41FA5}">
                      <a16:colId xmlns:a16="http://schemas.microsoft.com/office/drawing/2014/main" val="2943298075"/>
                    </a:ext>
                  </a:extLst>
                </a:gridCol>
                <a:gridCol w="1580216">
                  <a:extLst>
                    <a:ext uri="{9D8B030D-6E8A-4147-A177-3AD203B41FA5}">
                      <a16:colId xmlns:a16="http://schemas.microsoft.com/office/drawing/2014/main" val="2313942785"/>
                    </a:ext>
                  </a:extLst>
                </a:gridCol>
                <a:gridCol w="1343182">
                  <a:extLst>
                    <a:ext uri="{9D8B030D-6E8A-4147-A177-3AD203B41FA5}">
                      <a16:colId xmlns:a16="http://schemas.microsoft.com/office/drawing/2014/main" val="1638509540"/>
                    </a:ext>
                  </a:extLst>
                </a:gridCol>
              </a:tblGrid>
              <a:tr h="459371">
                <a:tc>
                  <a:txBody>
                    <a:bodyPr/>
                    <a:lstStyle/>
                    <a:p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/>
                        <a:t>risorsa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402035"/>
                  </a:ext>
                </a:extLst>
              </a:tr>
              <a:tr h="459371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petrolio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771561"/>
                  </a:ext>
                </a:extLst>
              </a:tr>
              <a:tr h="459371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carbone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47903"/>
                  </a:ext>
                </a:extLst>
              </a:tr>
              <a:tr h="459371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gas naturale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776468"/>
                  </a:ext>
                </a:extLst>
              </a:tr>
              <a:tr h="459371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nucleare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991823"/>
                  </a:ext>
                </a:extLst>
              </a:tr>
              <a:tr h="459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i="1" dirty="0"/>
                        <a:t>Non rinnovabili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i="1" dirty="0"/>
                        <a:t>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901605"/>
                  </a:ext>
                </a:extLst>
              </a:tr>
              <a:tr h="459371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biomasse/biocombustibili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958684"/>
                  </a:ext>
                </a:extLst>
              </a:tr>
              <a:tr h="459371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idroelettrico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455386"/>
                  </a:ext>
                </a:extLst>
              </a:tr>
              <a:tr h="459371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geotermica, solare, eolica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504607"/>
                  </a:ext>
                </a:extLst>
              </a:tr>
              <a:tr h="459371">
                <a:tc>
                  <a:txBody>
                    <a:bodyPr/>
                    <a:lstStyle/>
                    <a:p>
                      <a:r>
                        <a:rPr lang="it-IT" sz="2400" i="1" dirty="0"/>
                        <a:t>rinnovabili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i="1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250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79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5943"/>
    </mc:Choice>
    <mc:Fallback xmlns="">
      <p:transition spd="slow" advTm="86594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6B9CB7-AB03-2C4B-AC17-09BD508AD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897" y="33019"/>
            <a:ext cx="11206952" cy="1474505"/>
          </a:xfrm>
        </p:spPr>
        <p:txBody>
          <a:bodyPr>
            <a:normAutofit/>
          </a:bodyPr>
          <a:lstStyle/>
          <a:p>
            <a:r>
              <a:rPr lang="it-IT" dirty="0"/>
              <a:t>Obiettivi europei nell’uso di fonti rinnovabili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396B0F-6E12-A54E-85D1-CD578DE15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897" y="1874176"/>
            <a:ext cx="11831519" cy="5173883"/>
          </a:xfrm>
        </p:spPr>
        <p:txBody>
          <a:bodyPr/>
          <a:lstStyle/>
          <a:p>
            <a:r>
              <a:rPr lang="it-IT" sz="2400" dirty="0"/>
              <a:t>2009  </a:t>
            </a:r>
            <a:r>
              <a:rPr lang="it-IT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direttiva europea 2009/28/CE</a:t>
            </a:r>
            <a:r>
              <a:rPr lang="it-IT" sz="2400" dirty="0"/>
              <a:t>: </a:t>
            </a:r>
          </a:p>
          <a:p>
            <a:pPr marL="1028700" lvl="1" indent="0">
              <a:buNone/>
            </a:pPr>
            <a:r>
              <a:rPr lang="it-IT" sz="2400" dirty="0"/>
              <a:t> entro il 2020 il 20% del consumo energetico dell’Ue deve provenire da fonti rinnovabili. Una quota che per l’Italia viene fissata al 17% dal </a:t>
            </a:r>
            <a:r>
              <a:rPr lang="it-IT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decreto legislativo 28/2011</a:t>
            </a:r>
            <a:r>
              <a:rPr lang="it-IT" sz="2400" dirty="0"/>
              <a:t>;</a:t>
            </a:r>
          </a:p>
          <a:p>
            <a:r>
              <a:rPr lang="it-IT" sz="2400" dirty="0"/>
              <a:t>2018 nuova direttiva europea (</a:t>
            </a:r>
            <a:r>
              <a:rPr lang="it-IT" sz="2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2018/2001/EU</a:t>
            </a:r>
            <a:r>
              <a:rPr lang="it-IT" sz="2400" dirty="0"/>
              <a:t>):</a:t>
            </a:r>
          </a:p>
          <a:p>
            <a:pPr marL="936625" lvl="1" indent="0">
              <a:buNone/>
            </a:pPr>
            <a:r>
              <a:rPr lang="it-IT" sz="2400" dirty="0"/>
              <a:t>raggiungere entro il 2030 il 32% di energia rinnovabile. Un target che in Italia è del 30%, come stabilito dal </a:t>
            </a:r>
            <a:r>
              <a:rPr lang="it-IT" sz="24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Piano nazionale integrato per l’energia e il clima 2030</a:t>
            </a:r>
            <a:r>
              <a:rPr lang="it-IT" sz="2400" dirty="0"/>
              <a:t>, pubblicato a gennaio 2020.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875375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zione">
  <a:themeElements>
    <a:clrScheme name="Gradazioni di grigi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tazion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azion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{3AAEA5FB-6210-BD4C-9C0E-30A1FC5D1463}tf10001121</Template>
  <TotalTime>3647</TotalTime>
  <Words>596</Words>
  <Application>Microsoft Macintosh PowerPoint</Application>
  <PresentationFormat>Widescreen</PresentationFormat>
  <Paragraphs>97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Wingdings</vt:lpstr>
      <vt:lpstr>Wingdings 2</vt:lpstr>
      <vt:lpstr>Citazione</vt:lpstr>
      <vt:lpstr>Geografia (LE006)   Corso di Studio  LE01 - DISCIPLINE STORICHE E FILOSOFICHE </vt:lpstr>
      <vt:lpstr>Presentazione standard di PowerPoint</vt:lpstr>
      <vt:lpstr>Presentazione standard di PowerPoint</vt:lpstr>
      <vt:lpstr>Presentazione standard di PowerPoint</vt:lpstr>
      <vt:lpstr>Risorse energetiche</vt:lpstr>
      <vt:lpstr>Risorse energetiche non rinnovabili</vt:lpstr>
      <vt:lpstr>Uomo e risorse</vt:lpstr>
      <vt:lpstr>Consumo globale di Risorse energetiche (2017)</vt:lpstr>
      <vt:lpstr>Obiettivi europei nell’uso di fonti rinnovabili</vt:lpstr>
      <vt:lpstr>Italia (2018)</vt:lpstr>
      <vt:lpstr>Petrolio</vt:lpstr>
      <vt:lpstr>Petrolio</vt:lpstr>
      <vt:lpstr>Petrolio </vt:lpstr>
      <vt:lpstr>Carbone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(LE006)   Corso di Studio  LE01 - DISCIPLINE STORICHE E FILOSOFICHE </dc:title>
  <dc:creator>sergio zilli</dc:creator>
  <cp:lastModifiedBy>sergio zilli</cp:lastModifiedBy>
  <cp:revision>59</cp:revision>
  <dcterms:created xsi:type="dcterms:W3CDTF">2022-03-01T08:25:09Z</dcterms:created>
  <dcterms:modified xsi:type="dcterms:W3CDTF">2022-04-06T15:48:41Z</dcterms:modified>
</cp:coreProperties>
</file>