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318" r:id="rId2"/>
    <p:sldId id="321" r:id="rId3"/>
    <p:sldId id="320" r:id="rId4"/>
    <p:sldId id="322" r:id="rId5"/>
    <p:sldId id="295" r:id="rId6"/>
    <p:sldId id="294" r:id="rId7"/>
    <p:sldId id="296" r:id="rId8"/>
    <p:sldId id="307" r:id="rId9"/>
    <p:sldId id="308" r:id="rId10"/>
    <p:sldId id="271" r:id="rId11"/>
    <p:sldId id="266" r:id="rId12"/>
    <p:sldId id="267" r:id="rId13"/>
    <p:sldId id="268" r:id="rId14"/>
    <p:sldId id="258" r:id="rId15"/>
    <p:sldId id="269" r:id="rId16"/>
    <p:sldId id="270" r:id="rId17"/>
    <p:sldId id="272" r:id="rId18"/>
    <p:sldId id="263" r:id="rId19"/>
    <p:sldId id="264" r:id="rId20"/>
    <p:sldId id="287" r:id="rId21"/>
    <p:sldId id="257" r:id="rId22"/>
    <p:sldId id="286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0" d="100"/>
          <a:sy n="11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CCA756-E8CF-B742-93FC-267589786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341E00-E4A1-E542-B0CA-F25639C13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3B4184-8750-7D45-AB2C-B63FB26D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13B7F2-5F50-3940-B94E-DA21E49E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D68759-5CB1-9440-A98F-7D6C94F1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0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E483C-D2E5-514F-BA03-918A7660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961E85-D2F7-704F-987C-68C43A04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0CC7B6-D949-1D4E-BCF5-AE5A58E6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A421A1-85E2-9743-8750-9554E154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82BC3F-C842-524A-958C-74D59E08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349961D-FEAB-0947-984F-7B92BEF75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DB0CFD-C500-8F42-90BF-8EFA3DC0D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3E1814-8800-B849-8A9B-13B0EBBF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74A9A6-3E30-0B4A-B9C4-E9E4F6CF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DF77F4-1B4B-EC4D-BAC4-D58184CB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965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8CF25-6207-4943-80D4-C2FE47A3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086333-A7A7-934C-A018-2BB3CF1E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F7141-D07A-6B42-98A1-EA671F0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B4D565-0260-BE43-91AE-9E3AAFBA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866620-C52C-B144-BA38-C5EBA093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2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EA11D-E4CA-3A49-8AFD-778C0F32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932402-47A5-3447-81AE-5C65EEA97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025260-AC92-7D4F-8E2F-5C827591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35C728-618A-D441-8381-B5B1C94A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7D5C2D-D5B4-A548-A583-2B650148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7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C3769-AA6B-C74B-BB06-5950F1EF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69B68A-8D16-F449-91C9-82E91E56D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862E3F-5BC8-5A4B-92AA-151266C95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13E30D-B20C-CE42-85E0-DB3751B0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BDC029-8A6B-9E44-9BB8-AA91108A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54FBA6-2A07-6B43-A188-BD6B04BC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7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3FF80-67B1-834A-BCDA-A57EBC92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DFF472-2C36-2448-BF9B-A6BECD5AC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C2E238-A4F3-D548-8965-AF0B5913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B2E10E-E527-9041-92CF-01B30707A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42E254-5A4C-F749-8C07-726B248DB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0CE3AE7-E7F1-8B4F-8AE6-487A5F24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BE46D8-08AD-D240-94AB-3B1E1507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9FAF63-07D2-6249-A378-66F90737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6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78ED01-2939-4C4A-A026-2EBF33BE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89900F-4482-5746-8663-5EB3EA00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214A8A5-E4D1-7149-B14B-218CBC1D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297519-B30B-7549-8332-13291766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9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FE25DC5-E82F-7B45-ABE6-EF79192B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DC6B66-2725-F44B-933C-33BC3D6A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030FF6-8AA5-DA40-B7F0-EC3D9FB1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8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496C9-3319-A04B-B4D3-D64D0127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03FA3F-6357-B54C-9AA2-DB64C2CA9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90EAC9-22F6-324A-8DB2-1A16B5347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E0A72F-D69F-2A4B-8F1E-56F4EC1B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046F2F-C496-C045-B179-BFFEB81F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69FE9D-BAF5-594B-90B6-4A76FDFC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6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A4227-F4CB-EB4E-905D-247A7E1B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0AC44F7-7A6F-B248-8FD8-2447DD942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B3D25A-EA40-6C40-A0AD-8686DA879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6954C8-EA9A-2E4C-98AB-CDAC3E0A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B82EFF-5B6B-B145-9897-52F80026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C03C28-FF55-BB4D-B537-8E926947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86F2992-71DA-7349-B8D5-1A1866BD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96768A-1067-9542-AF23-E58B6F583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F0A1A9-DE99-5243-B7E3-8F396A819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B1C9B5-2D0C-4B46-BBCF-FB9C2DFB1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775353-6F3A-C648-9701-55DDC586B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6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ttiva.it/uri-res/N2Ls?urn:nir:stato:decreto.legislativo:2011-03-03;28!vig=2020-09-29" TargetMode="External"/><Relationship Id="rId2" Type="http://schemas.openxmlformats.org/officeDocument/2006/relationships/hyperlink" Target="https://eur-lex.europa.eu/legal-content/IT/ALL/?uri=celex%3A32009L002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se.gov.it/images/stories/documenti/PNIEC_finale_17012020.pdf" TargetMode="External"/><Relationship Id="rId4" Type="http://schemas.openxmlformats.org/officeDocument/2006/relationships/hyperlink" Target="https://eur-lex.europa.eu/legal-content/EN/TXT/?uri=CELEX%3A32018L200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p.org/" TargetMode="External"/><Relationship Id="rId2" Type="http://schemas.openxmlformats.org/officeDocument/2006/relationships/hyperlink" Target="https://public.wmo.int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pcc.ch/site/assets/uploads/2019/02/UNGA43-53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/>
          </a:bodyPr>
          <a:lstStyle/>
          <a:p>
            <a:r>
              <a:rPr lang="it-IT" b="1" cap="small" dirty="0"/>
              <a:t>Territorio e Società</a:t>
            </a:r>
            <a:r>
              <a:rPr lang="it-IT" dirty="0">
                <a:effectLst/>
              </a:rPr>
              <a:t> (LE225) </a:t>
            </a:r>
            <a:br>
              <a:rPr lang="it-IT" dirty="0"/>
            </a:br>
            <a:br>
              <a:rPr lang="it-IT" dirty="0"/>
            </a:br>
            <a:r>
              <a:rPr lang="it-IT" sz="3200" dirty="0"/>
              <a:t>Corso di Studio </a:t>
            </a:r>
            <a:br>
              <a:rPr lang="it-IT" sz="4000" dirty="0"/>
            </a:br>
            <a:r>
              <a:rPr lang="it-IT" sz="3200" b="1" dirty="0"/>
              <a:t>LE07 – Lettere antiche e moderne, arti, comunicazione</a:t>
            </a:r>
            <a:r>
              <a:rPr lang="it-IT" sz="3200" dirty="0">
                <a:effectLst/>
              </a:rPr>
              <a:t> </a:t>
            </a: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2021-2022</a:t>
            </a:r>
          </a:p>
        </p:txBody>
      </p:sp>
    </p:spTree>
    <p:extLst>
      <p:ext uri="{BB962C8B-B14F-4D97-AF65-F5344CB8AC3E}">
        <p14:creationId xmlns:p14="http://schemas.microsoft.com/office/powerpoint/2010/main" val="191409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42207-5789-3E4A-906A-F47EB56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D783C-2832-5843-950B-6155EC7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endParaRPr lang="it-IT" sz="2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7135" y="2286000"/>
            <a:ext cx="11417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</a:rPr>
              <a:t>Ambiente,  territorio e società</a:t>
            </a:r>
          </a:p>
        </p:txBody>
      </p:sp>
    </p:spTree>
    <p:extLst>
      <p:ext uri="{BB962C8B-B14F-4D97-AF65-F5344CB8AC3E}">
        <p14:creationId xmlns:p14="http://schemas.microsoft.com/office/powerpoint/2010/main" val="18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08"/>
    </mc:Choice>
    <mc:Fallback xmlns="">
      <p:transition spd="slow" advTm="44340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Relazioni uomo ambiente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26341"/>
            <a:ext cx="10515600" cy="3850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Ragionare sulla complessità e l’interconnessione di temi come </a:t>
            </a:r>
          </a:p>
          <a:p>
            <a:pPr marL="990600" indent="-382588"/>
            <a:r>
              <a:rPr lang="it-IT" sz="3200" b="1" dirty="0"/>
              <a:t>i cambiamenti ambientali </a:t>
            </a:r>
            <a:r>
              <a:rPr lang="it-IT" sz="3200" dirty="0"/>
              <a:t> </a:t>
            </a:r>
          </a:p>
          <a:p>
            <a:pPr marL="990600" indent="-382588"/>
            <a:r>
              <a:rPr lang="it-IT" sz="3200" b="1" dirty="0"/>
              <a:t>le relazioni fra le popolazioni umane </a:t>
            </a:r>
          </a:p>
          <a:p>
            <a:pPr marL="990600" indent="-382588"/>
            <a:r>
              <a:rPr lang="it-IT" sz="3200" b="1" dirty="0"/>
              <a:t> l’ambiente naturale</a:t>
            </a:r>
          </a:p>
        </p:txBody>
      </p:sp>
    </p:spTree>
    <p:extLst>
      <p:ext uri="{BB962C8B-B14F-4D97-AF65-F5344CB8AC3E}">
        <p14:creationId xmlns:p14="http://schemas.microsoft.com/office/powerpoint/2010/main" val="18360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67"/>
    </mc:Choice>
    <mc:Fallback xmlns="">
      <p:transition spd="slow" advTm="323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Ambiente  (non  soltanto </a:t>
            </a:r>
            <a:r>
              <a:rPr lang="it-IT" i="1" dirty="0"/>
              <a:t>naturale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474259"/>
            <a:ext cx="10515600" cy="3702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La parola </a:t>
            </a:r>
            <a:r>
              <a:rPr lang="it-IT" sz="2800" b="1" dirty="0"/>
              <a:t>Ambiente</a:t>
            </a:r>
            <a:r>
              <a:rPr lang="it-IT" sz="2800" dirty="0"/>
              <a:t> viene di solito adoperata per riferirsi al solo contesto naturale</a:t>
            </a:r>
          </a:p>
          <a:p>
            <a:pPr marL="0" indent="0">
              <a:buNone/>
            </a:pPr>
            <a:r>
              <a:rPr lang="it-IT" sz="2800" dirty="0"/>
              <a:t>Nel caso di questa discussione, il riferimento è più vasto e comprende tutti i fattori viventi (</a:t>
            </a:r>
            <a:r>
              <a:rPr lang="it-IT" sz="2800" i="1" dirty="0"/>
              <a:t>biotici</a:t>
            </a:r>
            <a:r>
              <a:rPr lang="it-IT" sz="2800" dirty="0"/>
              <a:t>) e non viventi (</a:t>
            </a:r>
            <a:r>
              <a:rPr lang="it-IT" sz="2800" i="1" dirty="0"/>
              <a:t>abiotici</a:t>
            </a:r>
            <a:r>
              <a:rPr lang="it-IT" sz="2800" dirty="0"/>
              <a:t>) con i quali persone, animali e altri organismi coesistono e interagiscono</a:t>
            </a:r>
          </a:p>
          <a:p>
            <a:pPr marL="723900" indent="0">
              <a:buNone/>
            </a:pPr>
            <a:r>
              <a:rPr lang="it-IT" sz="2800" dirty="0">
                <a:sym typeface="Wingdings" panose="05000000000000000000" pitchFamily="2" charset="2"/>
              </a:rPr>
              <a:t> </a:t>
            </a:r>
            <a:r>
              <a:rPr lang="it-IT" sz="2800" b="1" dirty="0">
                <a:sym typeface="Wingdings" panose="05000000000000000000" pitchFamily="2" charset="2"/>
              </a:rPr>
              <a:t>ecosistema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7114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23"/>
    </mc:Choice>
    <mc:Fallback xmlns="">
      <p:transition spd="slow" advTm="7362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BE246-6F03-DC41-9B91-6361D3AD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76" y="379164"/>
            <a:ext cx="3992756" cy="1280890"/>
          </a:xfrm>
        </p:spPr>
        <p:txBody>
          <a:bodyPr/>
          <a:lstStyle/>
          <a:p>
            <a:r>
              <a:rPr lang="it-IT" dirty="0"/>
              <a:t>Ecosistema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84E252-BBF6-E447-9458-DFBF8667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76" y="2084294"/>
            <a:ext cx="11272490" cy="4625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/>
              <a:t>Definizione: </a:t>
            </a:r>
            <a:r>
              <a:rPr lang="it-IT" sz="2800" b="1" dirty="0"/>
              <a:t>Ecosistema è un insieme di organismi viventi, delle interazioni fra di essi e con l’ambiente fisico in cui vivono, dei flussi di energia che li attraversano. </a:t>
            </a:r>
          </a:p>
          <a:p>
            <a:pPr marL="0" indent="0">
              <a:buNone/>
            </a:pPr>
            <a:endParaRPr lang="it-IT" sz="800" b="1" dirty="0"/>
          </a:p>
          <a:p>
            <a:pPr marL="723900" indent="0">
              <a:buNone/>
            </a:pPr>
            <a:r>
              <a:rPr lang="it-IT" sz="2400" i="1" dirty="0"/>
              <a:t>E’ il «paesaggio» delle interazioni, la cui complessità deriva dalla sua stessa </a:t>
            </a:r>
            <a:r>
              <a:rPr lang="it-IT" sz="2400" b="1" dirty="0"/>
              <a:t>biodiversità</a:t>
            </a:r>
            <a:r>
              <a:rPr lang="it-IT" sz="2400" i="1" dirty="0"/>
              <a:t>, ovvero dalla quantità e dalla varietà delle specie in esso presenti.</a:t>
            </a:r>
          </a:p>
          <a:p>
            <a:pPr marL="723900" indent="0">
              <a:buNone/>
            </a:pPr>
            <a:endParaRPr lang="it-IT" sz="800" i="1" dirty="0"/>
          </a:p>
          <a:p>
            <a:pPr marL="0" indent="0">
              <a:buNone/>
            </a:pPr>
            <a:r>
              <a:rPr lang="it-IT" sz="2800" dirty="0"/>
              <a:t>L’insieme degli ecosistemi sulla Terra, fra loro interagenti, costituisce la </a:t>
            </a:r>
            <a:r>
              <a:rPr lang="it-IT" sz="2800" b="1" dirty="0"/>
              <a:t>Biosfera</a:t>
            </a:r>
          </a:p>
        </p:txBody>
      </p:sp>
    </p:spTree>
    <p:extLst>
      <p:ext uri="{BB962C8B-B14F-4D97-AF65-F5344CB8AC3E}">
        <p14:creationId xmlns:p14="http://schemas.microsoft.com/office/powerpoint/2010/main" val="24147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33"/>
    </mc:Choice>
    <mc:Fallback xmlns="">
      <p:transition spd="slow" advTm="11793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3AFA90-DE5A-004C-BA46-D84459C0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24" y="395426"/>
            <a:ext cx="5810022" cy="1143000"/>
          </a:xfrm>
        </p:spPr>
        <p:txBody>
          <a:bodyPr/>
          <a:lstStyle/>
          <a:p>
            <a:r>
              <a:rPr lang="it-IT" dirty="0"/>
              <a:t>Capitale naturale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192BFA-6EF8-1646-BADB-7BFBD0FC0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1804085"/>
            <a:ext cx="11726562" cy="5053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/>
              <a:t>Per evidenziare i rapporti tra ambiente naturale e società umana si parla di </a:t>
            </a:r>
          </a:p>
          <a:p>
            <a:pPr marL="0" indent="0">
              <a:buNone/>
            </a:pPr>
            <a:r>
              <a:rPr lang="it-IT" sz="2600" b="1" dirty="0"/>
              <a:t>Capitale naturale</a:t>
            </a:r>
          </a:p>
          <a:p>
            <a:pPr marL="3943350" indent="-2857500">
              <a:buNone/>
            </a:pPr>
            <a:r>
              <a:rPr lang="it-IT" sz="2600" i="1" dirty="0"/>
              <a:t>capitale «semplice» </a:t>
            </a:r>
            <a:r>
              <a:rPr lang="it-IT" sz="2600" i="1" dirty="0">
                <a:sym typeface="Wingdings" pitchFamily="2" charset="2"/>
              </a:rPr>
              <a:t> soltanto beni posseduti o prodotti e trasformabili in denaro (merci)</a:t>
            </a:r>
          </a:p>
          <a:p>
            <a:pPr marL="1085850" indent="-1085850">
              <a:buNone/>
              <a:tabLst>
                <a:tab pos="533400" algn="l"/>
              </a:tabLst>
            </a:pPr>
            <a:r>
              <a:rPr lang="it-IT" sz="2600" dirty="0">
                <a:sym typeface="Wingdings" pitchFamily="2" charset="2"/>
              </a:rPr>
              <a:t>Capitale naturale comprende beni e servizi offerti dalla natura ed è composto da quattro elementi</a:t>
            </a:r>
          </a:p>
          <a:p>
            <a:pPr marL="1238250" indent="-514350">
              <a:buFont typeface="+mj-lt"/>
              <a:buAutoNum type="arabicPeriod"/>
              <a:tabLst>
                <a:tab pos="533400" algn="l"/>
              </a:tabLst>
            </a:pPr>
            <a:r>
              <a:rPr lang="it-IT" sz="2600" dirty="0">
                <a:sym typeface="Wingdings" pitchFamily="2" charset="2"/>
              </a:rPr>
              <a:t>Risorse rinnovabili</a:t>
            </a:r>
          </a:p>
          <a:p>
            <a:pPr marL="1238250" indent="-514350">
              <a:buFont typeface="+mj-lt"/>
              <a:buAutoNum type="arabicPeriod"/>
              <a:tabLst>
                <a:tab pos="533400" algn="l"/>
              </a:tabLst>
            </a:pPr>
            <a:r>
              <a:rPr lang="it-IT" sz="2600" dirty="0">
                <a:sym typeface="Wingdings" pitchFamily="2" charset="2"/>
              </a:rPr>
              <a:t>Risorse non rinnovabili</a:t>
            </a:r>
          </a:p>
          <a:p>
            <a:pPr marL="1238250" indent="-514350">
              <a:buFont typeface="+mj-lt"/>
              <a:buAutoNum type="arabicPeriod"/>
              <a:tabLst>
                <a:tab pos="533400" algn="l"/>
              </a:tabLst>
            </a:pPr>
            <a:r>
              <a:rPr lang="it-IT" sz="2600" dirty="0">
                <a:sym typeface="Wingdings" pitchFamily="2" charset="2"/>
              </a:rPr>
              <a:t>Biodiversità terrestre</a:t>
            </a:r>
          </a:p>
          <a:p>
            <a:pPr marL="1238250" indent="-514350">
              <a:buFont typeface="+mj-lt"/>
              <a:buAutoNum type="arabicPeriod"/>
              <a:tabLst>
                <a:tab pos="533400" algn="l"/>
              </a:tabLst>
            </a:pPr>
            <a:r>
              <a:rPr lang="it-IT" sz="2600" dirty="0">
                <a:sym typeface="Wingdings" pitchFamily="2" charset="2"/>
              </a:rPr>
              <a:t>«Servizi» forniti dagli ecosistemi</a:t>
            </a:r>
          </a:p>
        </p:txBody>
      </p:sp>
    </p:spTree>
    <p:extLst>
      <p:ext uri="{BB962C8B-B14F-4D97-AF65-F5344CB8AC3E}">
        <p14:creationId xmlns:p14="http://schemas.microsoft.com/office/powerpoint/2010/main" val="32849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13"/>
    </mc:Choice>
    <mc:Fallback xmlns="">
      <p:transition spd="slow" advTm="15111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3" y="148280"/>
            <a:ext cx="7927679" cy="1334531"/>
          </a:xfrm>
        </p:spPr>
        <p:txBody>
          <a:bodyPr/>
          <a:lstStyle/>
          <a:p>
            <a:r>
              <a:rPr lang="it-IT" dirty="0"/>
              <a:t>Capitale naturale e ecologia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4059" y="2245659"/>
            <a:ext cx="11317941" cy="452521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 sz="2800" i="0" dirty="0">
                <a:sym typeface="Wingdings" pitchFamily="2" charset="2"/>
              </a:rPr>
              <a:t>Risorse rinnovabili e non rinnovabili e biodiversità sono </a:t>
            </a:r>
          </a:p>
          <a:p>
            <a:pPr marL="723900" lvl="1" indent="0">
              <a:buNone/>
            </a:pPr>
            <a:r>
              <a:rPr lang="it-IT" sz="2800" b="1" i="0" dirty="0">
                <a:sym typeface="Wingdings" pitchFamily="2" charset="2"/>
              </a:rPr>
              <a:t>beni e risorse naturali</a:t>
            </a:r>
          </a:p>
          <a:p>
            <a:pPr marL="723900" lvl="1" indent="0">
              <a:buNone/>
            </a:pPr>
            <a:endParaRPr lang="it-IT" sz="800" b="1" i="0" dirty="0">
              <a:sym typeface="Wingdings" pitchFamily="2" charset="2"/>
            </a:endParaRPr>
          </a:p>
          <a:p>
            <a:pPr marL="0" lvl="1" indent="0">
              <a:buNone/>
            </a:pPr>
            <a:r>
              <a:rPr lang="it-IT" sz="2800" i="0" dirty="0">
                <a:sym typeface="Wingdings" pitchFamily="2" charset="2"/>
              </a:rPr>
              <a:t>I «servizi» costituiscono l’«opera attiva dei processi naturali nell’offrire servizi come ciclo nutritivo per gli ecosistemi, fotosintesi clorofilliana, impollinazione…»</a:t>
            </a:r>
          </a:p>
          <a:p>
            <a:pPr marL="0" lvl="1" indent="0">
              <a:buNone/>
            </a:pPr>
            <a:endParaRPr lang="it-IT" sz="800" i="0" dirty="0">
              <a:sym typeface="Wingdings" pitchFamily="2" charset="2"/>
            </a:endParaRPr>
          </a:p>
          <a:p>
            <a:pPr marL="0" lvl="1" indent="0">
              <a:buNone/>
            </a:pPr>
            <a:r>
              <a:rPr lang="it-IT" sz="2800" i="0" dirty="0">
                <a:sym typeface="Wingdings" pitchFamily="2" charset="2"/>
              </a:rPr>
              <a:t>Senza capitale naturale non ci sarebbe vita sulla Terra, né il funzionamento dell’economia, che si basa sull’uso di risorse e servizi naturali</a:t>
            </a:r>
          </a:p>
        </p:txBody>
      </p:sp>
    </p:spTree>
    <p:extLst>
      <p:ext uri="{BB962C8B-B14F-4D97-AF65-F5344CB8AC3E}">
        <p14:creationId xmlns:p14="http://schemas.microsoft.com/office/powerpoint/2010/main" val="498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40"/>
    </mc:Choice>
    <mc:Fallback xmlns="">
      <p:transition spd="slow" advTm="25744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715" y="146634"/>
            <a:ext cx="3800366" cy="1280890"/>
          </a:xfrm>
        </p:spPr>
        <p:txBody>
          <a:bodyPr/>
          <a:lstStyle/>
          <a:p>
            <a:r>
              <a:rPr lang="it-IT" dirty="0"/>
              <a:t>Sostenibilità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0918" y="2164976"/>
            <a:ext cx="10341482" cy="453019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 sz="2600" b="1" i="0" dirty="0">
                <a:sym typeface="Wingdings" pitchFamily="2" charset="2"/>
              </a:rPr>
              <a:t>Tutte</a:t>
            </a:r>
            <a:r>
              <a:rPr lang="it-IT" sz="2600" i="0" dirty="0">
                <a:sym typeface="Wingdings" pitchFamily="2" charset="2"/>
              </a:rPr>
              <a:t> le risorse sono ad esaurimento</a:t>
            </a:r>
          </a:p>
          <a:p>
            <a:pPr marL="723900" lvl="1" indent="-723900">
              <a:buNone/>
            </a:pPr>
            <a:r>
              <a:rPr lang="it-IT" sz="2600" b="1" i="0" dirty="0">
                <a:sym typeface="Wingdings" pitchFamily="2" charset="2"/>
              </a:rPr>
              <a:t>Non rinnovabili </a:t>
            </a:r>
            <a:r>
              <a:rPr lang="it-IT" sz="2600" i="0" dirty="0">
                <a:sym typeface="Wingdings" pitchFamily="2" charset="2"/>
              </a:rPr>
              <a:t>considerate tali quando non sono più adoperabili perché non si sono rigenerate o i tempi necessari sono troppo lunghi</a:t>
            </a:r>
          </a:p>
          <a:p>
            <a:pPr marL="723900" lvl="1" indent="-723900">
              <a:buNone/>
            </a:pPr>
            <a:r>
              <a:rPr lang="it-IT" sz="2600" b="1" i="0" dirty="0">
                <a:sym typeface="Wingdings" pitchFamily="2" charset="2"/>
              </a:rPr>
              <a:t>Rinnovabili</a:t>
            </a:r>
            <a:r>
              <a:rPr lang="it-IT" sz="2600" i="0" dirty="0">
                <a:sym typeface="Wingdings" pitchFamily="2" charset="2"/>
              </a:rPr>
              <a:t> quando recuperano la consistenza adeguata o naturalmente o con l’intervento umano</a:t>
            </a:r>
          </a:p>
          <a:p>
            <a:pPr marL="95250" lvl="1" indent="0">
              <a:buNone/>
            </a:pPr>
            <a:r>
              <a:rPr lang="it-IT" sz="2600" i="0" dirty="0">
                <a:sym typeface="Wingdings" pitchFamily="2" charset="2"/>
              </a:rPr>
              <a:t>Priorità nel loro uso, non nella loro presenza: </a:t>
            </a:r>
          </a:p>
          <a:p>
            <a:pPr marL="1619250" lvl="1" indent="0">
              <a:buFont typeface="Wingdings" panose="05000000000000000000" pitchFamily="2" charset="2"/>
              <a:buChar char="à"/>
            </a:pPr>
            <a:r>
              <a:rPr lang="it-IT" sz="2600" dirty="0">
                <a:sym typeface="Wingdings" pitchFamily="2" charset="2"/>
              </a:rPr>
              <a:t>Esaurimento economico</a:t>
            </a:r>
            <a:r>
              <a:rPr lang="it-IT" sz="2600" i="0" dirty="0">
                <a:sym typeface="Wingdings" pitchFamily="2" charset="2"/>
              </a:rPr>
              <a:t> o </a:t>
            </a:r>
            <a:r>
              <a:rPr lang="it-IT" sz="2600" dirty="0">
                <a:sym typeface="Wingdings" pitchFamily="2" charset="2"/>
              </a:rPr>
              <a:t>Rendimento Sostenibile</a:t>
            </a:r>
          </a:p>
          <a:p>
            <a:pPr marL="95250" lvl="1" indent="0">
              <a:buNone/>
            </a:pPr>
            <a:r>
              <a:rPr lang="it-IT" sz="2600" i="0" dirty="0">
                <a:sym typeface="Wingdings" pitchFamily="2" charset="2"/>
              </a:rPr>
              <a:t>Necessario ragionare in termini di ecosistema</a:t>
            </a:r>
          </a:p>
          <a:p>
            <a:pPr marL="1619250" lvl="1" indent="0">
              <a:buFont typeface="Wingdings" panose="05000000000000000000" pitchFamily="2" charset="2"/>
              <a:buChar char="à"/>
            </a:pPr>
            <a:r>
              <a:rPr lang="it-IT" sz="2600" dirty="0">
                <a:sym typeface="Wingdings" pitchFamily="2" charset="2"/>
              </a:rPr>
              <a:t>Rendimento ecologicamente sostenibile </a:t>
            </a:r>
          </a:p>
        </p:txBody>
      </p:sp>
    </p:spTree>
    <p:extLst>
      <p:ext uri="{BB962C8B-B14F-4D97-AF65-F5344CB8AC3E}">
        <p14:creationId xmlns:p14="http://schemas.microsoft.com/office/powerpoint/2010/main" val="24323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543"/>
    </mc:Choice>
    <mc:Fallback xmlns="">
      <p:transition spd="slow" advTm="41954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466" y="552915"/>
            <a:ext cx="5817842" cy="933650"/>
          </a:xfrm>
        </p:spPr>
        <p:txBody>
          <a:bodyPr>
            <a:normAutofit/>
          </a:bodyPr>
          <a:lstStyle/>
          <a:p>
            <a:r>
              <a:rPr lang="it-IT" dirty="0"/>
              <a:t>Degrado ambientale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1976" y="1902941"/>
            <a:ext cx="10795202" cy="4806778"/>
          </a:xfrm>
        </p:spPr>
        <p:txBody>
          <a:bodyPr>
            <a:normAutofit/>
          </a:bodyPr>
          <a:lstStyle/>
          <a:p>
            <a:pPr marL="95250" lvl="1" indent="0">
              <a:buNone/>
            </a:pPr>
            <a:r>
              <a:rPr lang="it-IT" sz="2400" i="0" dirty="0">
                <a:sym typeface="Wingdings" pitchFamily="2" charset="2"/>
              </a:rPr>
              <a:t>Definizione di degrado</a:t>
            </a:r>
            <a:r>
              <a:rPr lang="it-IT" sz="2400" b="1" i="0" dirty="0">
                <a:sym typeface="Wingdings" pitchFamily="2" charset="2"/>
              </a:rPr>
              <a:t>: passare da un livello di condizione fisica superiore a uno inferiore</a:t>
            </a:r>
          </a:p>
          <a:p>
            <a:pPr marL="95250" lvl="1" indent="0" algn="ctr">
              <a:buNone/>
            </a:pPr>
            <a:r>
              <a:rPr lang="it-IT" sz="2400" i="1" dirty="0">
                <a:sym typeface="Wingdings" pitchFamily="2" charset="2"/>
              </a:rPr>
              <a:t>Degrado naturale </a:t>
            </a:r>
            <a:r>
              <a:rPr lang="it-IT" sz="2400" i="0" dirty="0">
                <a:sym typeface="Wingdings" pitchFamily="2" charset="2"/>
              </a:rPr>
              <a:t>(piogge, scioglimento suolo) </a:t>
            </a:r>
          </a:p>
          <a:p>
            <a:pPr marL="95250" lvl="1" indent="0" algn="ctr">
              <a:buNone/>
            </a:pPr>
            <a:r>
              <a:rPr lang="it-IT" sz="2400" b="1" dirty="0">
                <a:sym typeface="Wingdings" pitchFamily="2" charset="2"/>
              </a:rPr>
              <a:t>vs. </a:t>
            </a:r>
          </a:p>
          <a:p>
            <a:pPr marL="95250" lvl="1" indent="0" algn="ctr">
              <a:buNone/>
            </a:pPr>
            <a:r>
              <a:rPr lang="it-IT" sz="2400" i="1" dirty="0">
                <a:sym typeface="Wingdings" pitchFamily="2" charset="2"/>
              </a:rPr>
              <a:t>Degrado ambientale </a:t>
            </a:r>
            <a:r>
              <a:rPr lang="it-IT" sz="2400" i="0" dirty="0">
                <a:sym typeface="Wingdings" pitchFamily="2" charset="2"/>
              </a:rPr>
              <a:t>(causato </a:t>
            </a:r>
            <a:r>
              <a:rPr lang="it-IT" sz="2400" dirty="0">
                <a:sym typeface="Wingdings" pitchFamily="2" charset="2"/>
              </a:rPr>
              <a:t>dall’uomo, </a:t>
            </a:r>
            <a:r>
              <a:rPr lang="it-IT" sz="2400" i="1" dirty="0">
                <a:sym typeface="Wingdings" pitchFamily="2" charset="2"/>
              </a:rPr>
              <a:t>antropogenico</a:t>
            </a:r>
            <a:r>
              <a:rPr lang="it-IT" sz="2400" dirty="0">
                <a:sym typeface="Wingdings" pitchFamily="2" charset="2"/>
              </a:rPr>
              <a:t>)</a:t>
            </a:r>
          </a:p>
          <a:p>
            <a:pPr marL="95250" lvl="1" indent="0" algn="ctr">
              <a:buNone/>
            </a:pPr>
            <a:r>
              <a:rPr lang="it-IT" sz="1900" b="1" i="0" dirty="0">
                <a:sym typeface="Wingdings" pitchFamily="2" charset="2"/>
              </a:rPr>
              <a:t>Diretto </a:t>
            </a:r>
            <a:r>
              <a:rPr lang="it-IT" sz="1900" i="0" dirty="0">
                <a:sym typeface="Wingdings" pitchFamily="2" charset="2"/>
              </a:rPr>
              <a:t>o </a:t>
            </a:r>
            <a:r>
              <a:rPr lang="it-IT" sz="1900" b="1" i="0" dirty="0">
                <a:sym typeface="Wingdings" pitchFamily="2" charset="2"/>
              </a:rPr>
              <a:t>Indiretto</a:t>
            </a:r>
          </a:p>
          <a:p>
            <a:pPr marL="95250" lvl="1" indent="0">
              <a:buNone/>
            </a:pPr>
            <a:endParaRPr lang="it-IT" sz="900" i="0" dirty="0">
              <a:sym typeface="Wingdings" pitchFamily="2" charset="2"/>
            </a:endParaRPr>
          </a:p>
          <a:p>
            <a:pPr marL="95250" lvl="1" indent="0">
              <a:buNone/>
            </a:pPr>
            <a:r>
              <a:rPr lang="it-IT" sz="2400" b="1" i="0" dirty="0">
                <a:sym typeface="Wingdings" pitchFamily="2" charset="2"/>
              </a:rPr>
              <a:t>Degrado ambientale </a:t>
            </a:r>
            <a:r>
              <a:rPr lang="it-IT" sz="2400" i="0" dirty="0">
                <a:sym typeface="Wingdings" pitchFamily="2" charset="2"/>
              </a:rPr>
              <a:t>se:</a:t>
            </a:r>
          </a:p>
          <a:p>
            <a:pPr marL="438150" lvl="1" indent="-342900"/>
            <a:r>
              <a:rPr lang="it-IT" sz="2400" i="0" dirty="0">
                <a:sym typeface="Wingdings" pitchFamily="2" charset="2"/>
              </a:rPr>
              <a:t>Sfruttamento di una risorsa più veloce della sua rigenerazione</a:t>
            </a:r>
          </a:p>
          <a:p>
            <a:pPr marL="438150" lvl="1" indent="-342900"/>
            <a:r>
              <a:rPr lang="it-IT" sz="2400" i="0" dirty="0">
                <a:sym typeface="Wingdings" pitchFamily="2" charset="2"/>
              </a:rPr>
              <a:t>Attività umane danneggiano la biodiversità di un luogo o la sua produttività a lungo termine</a:t>
            </a:r>
          </a:p>
          <a:p>
            <a:pPr marL="438150" lvl="1" indent="-342900"/>
            <a:r>
              <a:rPr lang="it-IT" sz="2400" i="0" dirty="0">
                <a:sym typeface="Wingdings" pitchFamily="2" charset="2"/>
              </a:rPr>
              <a:t>L’inquinamento supera i livelli previsti dalla normativa vigente</a:t>
            </a:r>
          </a:p>
        </p:txBody>
      </p:sp>
    </p:spTree>
    <p:extLst>
      <p:ext uri="{BB962C8B-B14F-4D97-AF65-F5344CB8AC3E}">
        <p14:creationId xmlns:p14="http://schemas.microsoft.com/office/powerpoint/2010/main" val="36365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695"/>
    </mc:Choice>
    <mc:Fallback xmlns="">
      <p:transition spd="slow" advTm="94769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Risorse energetiche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558" y="1741991"/>
            <a:ext cx="11925522" cy="5116009"/>
          </a:xfrm>
        </p:spPr>
        <p:txBody>
          <a:bodyPr>
            <a:noAutofit/>
          </a:bodyPr>
          <a:lstStyle/>
          <a:p>
            <a:r>
              <a:rPr lang="it-IT" sz="2400" dirty="0"/>
              <a:t>Si distinguono fra </a:t>
            </a:r>
            <a:r>
              <a:rPr lang="it-IT" sz="2400" b="1" dirty="0"/>
              <a:t>non rinnovabili </a:t>
            </a:r>
            <a:r>
              <a:rPr lang="it-IT" sz="2400" dirty="0"/>
              <a:t>e</a:t>
            </a:r>
            <a:r>
              <a:rPr lang="it-IT" sz="2400" b="1" dirty="0"/>
              <a:t> rinnovabili</a:t>
            </a:r>
          </a:p>
          <a:p>
            <a:r>
              <a:rPr lang="it-IT" sz="2400" dirty="0"/>
              <a:t>Energie </a:t>
            </a:r>
            <a:r>
              <a:rPr lang="it-IT" sz="2400" b="1" dirty="0"/>
              <a:t>non rinnovabili</a:t>
            </a:r>
          </a:p>
          <a:p>
            <a:pPr marL="2894013" indent="-331788"/>
            <a:r>
              <a:rPr lang="it-IT" sz="2400" dirty="0"/>
              <a:t>Combustibili fossili</a:t>
            </a:r>
          </a:p>
          <a:p>
            <a:pPr marL="400050" indent="-285750"/>
            <a:r>
              <a:rPr lang="it-IT" sz="2400" dirty="0"/>
              <a:t>Energie </a:t>
            </a:r>
            <a:r>
              <a:rPr lang="it-IT" sz="2400" b="1" dirty="0"/>
              <a:t>rinnovabi</a:t>
            </a:r>
            <a:r>
              <a:rPr lang="it-IT" sz="2400" dirty="0"/>
              <a:t>li: </a:t>
            </a:r>
          </a:p>
          <a:p>
            <a:pPr marL="2894013" lvl="1" indent="-355600"/>
            <a:r>
              <a:rPr lang="it-IT" sz="2400" dirty="0"/>
              <a:t>Solare</a:t>
            </a:r>
          </a:p>
          <a:p>
            <a:pPr marL="2894013" lvl="1" indent="-355600"/>
            <a:r>
              <a:rPr lang="it-IT" sz="2400" dirty="0"/>
              <a:t>Eolica</a:t>
            </a:r>
          </a:p>
          <a:p>
            <a:pPr marL="2894013" lvl="1" indent="-355600"/>
            <a:r>
              <a:rPr lang="it-IT" sz="2400" dirty="0"/>
              <a:t>Idroelettrica</a:t>
            </a:r>
          </a:p>
          <a:p>
            <a:pPr marL="2894013" lvl="1" indent="-355600"/>
            <a:r>
              <a:rPr lang="it-IT" sz="2400" dirty="0"/>
              <a:t>Geotermica</a:t>
            </a:r>
          </a:p>
          <a:p>
            <a:pPr marL="2894013" lvl="1" indent="-355600"/>
            <a:r>
              <a:rPr lang="it-IT" sz="2400" dirty="0"/>
              <a:t>da Biomasse</a:t>
            </a:r>
          </a:p>
        </p:txBody>
      </p:sp>
    </p:spTree>
    <p:extLst>
      <p:ext uri="{BB962C8B-B14F-4D97-AF65-F5344CB8AC3E}">
        <p14:creationId xmlns:p14="http://schemas.microsoft.com/office/powerpoint/2010/main" val="5353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892"/>
    </mc:Choice>
    <mc:Fallback xmlns="">
      <p:transition spd="slow" advTm="39689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Risorse energetiche non rinnovabili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6627" y="1497913"/>
            <a:ext cx="11034584" cy="5360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Energie non rinnovabili </a:t>
            </a:r>
            <a:r>
              <a:rPr lang="it-IT" sz="2400" dirty="0"/>
              <a:t>ovvero </a:t>
            </a:r>
            <a:r>
              <a:rPr lang="it-IT" sz="2400" b="1" dirty="0"/>
              <a:t>Combustibili fossili</a:t>
            </a:r>
            <a:r>
              <a:rPr lang="it-IT" sz="2400" dirty="0"/>
              <a:t>: </a:t>
            </a:r>
          </a:p>
          <a:p>
            <a:pPr marL="0" indent="0">
              <a:buNone/>
            </a:pPr>
            <a:r>
              <a:rPr lang="it-IT" sz="2400" dirty="0"/>
              <a:t>risultato della modifica di residui di elementi biotici sepolti migliaia di anni fa («fermentati») e trasformati, con pressione e calore in </a:t>
            </a:r>
          </a:p>
          <a:p>
            <a:pPr marL="0" indent="0">
              <a:buNone/>
            </a:pPr>
            <a:endParaRPr lang="it-IT" sz="1000" dirty="0"/>
          </a:p>
          <a:p>
            <a:pPr marL="2690813" indent="-382588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it-IT" sz="2400" dirty="0"/>
              <a:t>Carbone</a:t>
            </a:r>
          </a:p>
          <a:p>
            <a:pPr marL="2690813" indent="-382588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it-IT" sz="2400" dirty="0"/>
              <a:t>Petrolio</a:t>
            </a:r>
          </a:p>
          <a:p>
            <a:pPr marL="2690813" indent="-382588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it-IT" sz="2400" dirty="0"/>
              <a:t>Gas naturale</a:t>
            </a:r>
          </a:p>
        </p:txBody>
      </p:sp>
    </p:spTree>
    <p:extLst>
      <p:ext uri="{BB962C8B-B14F-4D97-AF65-F5344CB8AC3E}">
        <p14:creationId xmlns:p14="http://schemas.microsoft.com/office/powerpoint/2010/main" val="4134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81"/>
    </mc:Choice>
    <mc:Fallback xmlns="">
      <p:transition spd="slow" advTm="1038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5AC0A7-B5B1-C141-AB54-DACC9886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596CF58-70BB-A64E-9A2B-60524A8DE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9212" y="196937"/>
            <a:ext cx="4905632" cy="660127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228094-2606-C243-B2AC-FAB2855983C1}"/>
              </a:ext>
            </a:extLst>
          </p:cNvPr>
          <p:cNvSpPr txBox="1"/>
          <p:nvPr/>
        </p:nvSpPr>
        <p:spPr>
          <a:xfrm>
            <a:off x="617837" y="2063578"/>
            <a:ext cx="58694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terzo volume (WGIII) del Sesto Rapporto di Valutazione dell'IPCC sulla mitigazione dei cambiamenti climatici.</a:t>
            </a:r>
            <a:br>
              <a:rPr lang="it-IT" b="1" dirty="0"/>
            </a:br>
            <a:r>
              <a:rPr lang="it-IT" b="1" dirty="0"/>
              <a:t>La mitigazione comprende tutte quelle attività volte a limitare o prevenire le emissioni di gas serra nell'atmosfera. </a:t>
            </a:r>
          </a:p>
          <a:p>
            <a:r>
              <a:rPr lang="it-IT" b="1" dirty="0"/>
              <a:t>Il contributo del Gruppo di lavoro III al Sesto Rapporto di Valutazione dell'IPCC affronta tutti gli aspetti della mitigazione, da quelli più strettamente economici a quelli politici e sociali, includendo per la prima volta un capitolo dedicato all'innovazione e al progresso tecnologico verso la </a:t>
            </a:r>
            <a:r>
              <a:rPr lang="it-IT" b="1" dirty="0" err="1"/>
              <a:t>decarbonizzazione</a:t>
            </a:r>
            <a:r>
              <a:rPr lang="it-IT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56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0F2A4F-E6C0-014A-BB0F-EFAFD64A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Uomo e risorse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89F0D7-E408-5343-863A-D99C55483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Risorse utilizzate</a:t>
            </a:r>
          </a:p>
          <a:p>
            <a:pPr marL="457200" lvl="1" indent="0">
              <a:buNone/>
            </a:pPr>
            <a:r>
              <a:rPr lang="it-IT" sz="2400" dirty="0">
                <a:sym typeface="Wingdings" pitchFamily="2" charset="2"/>
              </a:rPr>
              <a:t> funzione d’uso vs. disponibilità</a:t>
            </a:r>
          </a:p>
          <a:p>
            <a:pPr lvl="1"/>
            <a:endParaRPr lang="it-IT" sz="2400" dirty="0">
              <a:sym typeface="Wingdings" pitchFamily="2" charset="2"/>
            </a:endParaRPr>
          </a:p>
          <a:p>
            <a:pPr marL="330200" lvl="1"/>
            <a:r>
              <a:rPr lang="it-IT" sz="2400" dirty="0"/>
              <a:t>Disparità distribuzione consumo</a:t>
            </a:r>
          </a:p>
          <a:p>
            <a:pPr marL="501650" lvl="2" indent="0">
              <a:buNone/>
            </a:pPr>
            <a:r>
              <a:rPr lang="it-IT" sz="2400" dirty="0"/>
              <a:t>Massima nei Paesi del nord del mondo</a:t>
            </a:r>
          </a:p>
          <a:p>
            <a:pPr marL="501650" lvl="2" indent="0">
              <a:buNone/>
            </a:pPr>
            <a:r>
              <a:rPr lang="it-IT" sz="2400" dirty="0"/>
              <a:t>Minima negli altri, quelli a maggior popolazione</a:t>
            </a:r>
          </a:p>
          <a:p>
            <a:pPr marL="501650" lvl="2" indent="0">
              <a:buNone/>
            </a:pPr>
            <a:endParaRPr lang="it-IT" sz="2400" dirty="0"/>
          </a:p>
          <a:p>
            <a:pPr marL="44450" lvl="2" indent="0">
              <a:buNone/>
            </a:pPr>
            <a:r>
              <a:rPr lang="it-IT" sz="2400" b="1" dirty="0"/>
              <a:t>Necessità di ridiscussione delle modalità di uso delle risorse</a:t>
            </a:r>
          </a:p>
        </p:txBody>
      </p:sp>
    </p:spTree>
    <p:extLst>
      <p:ext uri="{BB962C8B-B14F-4D97-AF65-F5344CB8AC3E}">
        <p14:creationId xmlns:p14="http://schemas.microsoft.com/office/powerpoint/2010/main" val="3529001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9FFB88-5868-4346-AB6A-1CDCC238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185351"/>
            <a:ext cx="11479427" cy="1210963"/>
          </a:xfrm>
        </p:spPr>
        <p:txBody>
          <a:bodyPr>
            <a:normAutofit/>
          </a:bodyPr>
          <a:lstStyle/>
          <a:p>
            <a:r>
              <a:rPr lang="it-IT" dirty="0"/>
              <a:t>Consumo globale di Risorse energetiche (2017)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04C4F49-C9E6-9543-A681-32BB5CDA9BA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67736" y="2116009"/>
          <a:ext cx="10287652" cy="459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653">
                  <a:extLst>
                    <a:ext uri="{9D8B030D-6E8A-4147-A177-3AD203B41FA5}">
                      <a16:colId xmlns:a16="http://schemas.microsoft.com/office/drawing/2014/main" val="4083911941"/>
                    </a:ext>
                  </a:extLst>
                </a:gridCol>
                <a:gridCol w="4585601">
                  <a:extLst>
                    <a:ext uri="{9D8B030D-6E8A-4147-A177-3AD203B41FA5}">
                      <a16:colId xmlns:a16="http://schemas.microsoft.com/office/drawing/2014/main" val="2943298075"/>
                    </a:ext>
                  </a:extLst>
                </a:gridCol>
                <a:gridCol w="1580216">
                  <a:extLst>
                    <a:ext uri="{9D8B030D-6E8A-4147-A177-3AD203B41FA5}">
                      <a16:colId xmlns:a16="http://schemas.microsoft.com/office/drawing/2014/main" val="2313942785"/>
                    </a:ext>
                  </a:extLst>
                </a:gridCol>
                <a:gridCol w="1343182">
                  <a:extLst>
                    <a:ext uri="{9D8B030D-6E8A-4147-A177-3AD203B41FA5}">
                      <a16:colId xmlns:a16="http://schemas.microsoft.com/office/drawing/2014/main" val="1638509540"/>
                    </a:ext>
                  </a:extLst>
                </a:gridCol>
              </a:tblGrid>
              <a:tr h="459371"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risorsa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402035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petrolio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771561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carbone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7903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gas naturale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76468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nucleare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91823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/>
                        <a:t>Non rinnovabili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01605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biomasse/biocombustibili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958684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idroelettrico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55386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geotermica, solare, eolica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504607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r>
                        <a:rPr lang="it-IT" sz="2400" i="1" dirty="0"/>
                        <a:t>rinnovabili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5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9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943"/>
    </mc:Choice>
    <mc:Fallback xmlns="">
      <p:transition spd="slow" advTm="86594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B9CB7-AB03-2C4B-AC17-09BD508A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97" y="33019"/>
            <a:ext cx="11206952" cy="1474505"/>
          </a:xfrm>
        </p:spPr>
        <p:txBody>
          <a:bodyPr>
            <a:normAutofit/>
          </a:bodyPr>
          <a:lstStyle/>
          <a:p>
            <a:r>
              <a:rPr lang="it-IT" dirty="0"/>
              <a:t>Obiettivi europei nell’uso di fonti rinnovabili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396B0F-6E12-A54E-85D1-CD578DE1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97" y="1874176"/>
            <a:ext cx="11831519" cy="5173883"/>
          </a:xfrm>
        </p:spPr>
        <p:txBody>
          <a:bodyPr/>
          <a:lstStyle/>
          <a:p>
            <a:r>
              <a:rPr lang="it-IT" sz="2400" dirty="0"/>
              <a:t>2009  </a:t>
            </a:r>
            <a:r>
              <a:rPr lang="it-IT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direttiva europea 2009/28/CE</a:t>
            </a:r>
            <a:r>
              <a:rPr lang="it-IT" sz="2400" dirty="0"/>
              <a:t>: </a:t>
            </a:r>
          </a:p>
          <a:p>
            <a:pPr marL="1028700" lvl="1" indent="0">
              <a:buNone/>
            </a:pPr>
            <a:r>
              <a:rPr lang="it-IT" sz="2400" dirty="0"/>
              <a:t> entro il 2020 il 20% del consumo energetico dell’Ue deve provenire da fonti rinnovabili. Una quota che per l’Italia viene fissata al 17% dal </a:t>
            </a:r>
            <a:r>
              <a:rPr lang="it-IT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legislativo 28/2011</a:t>
            </a:r>
            <a:r>
              <a:rPr lang="it-IT" sz="2400" dirty="0"/>
              <a:t>;</a:t>
            </a:r>
          </a:p>
          <a:p>
            <a:r>
              <a:rPr lang="it-IT" sz="2400" dirty="0"/>
              <a:t>2018 nuova direttiva europea (</a:t>
            </a:r>
            <a:r>
              <a:rPr lang="it-IT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2018/2001/EU</a:t>
            </a:r>
            <a:r>
              <a:rPr lang="it-IT" sz="2400" dirty="0"/>
              <a:t>):</a:t>
            </a:r>
          </a:p>
          <a:p>
            <a:pPr marL="936625" lvl="1" indent="0">
              <a:buNone/>
            </a:pPr>
            <a:r>
              <a:rPr lang="it-IT" sz="2400" dirty="0"/>
              <a:t>raggiungere entro il 2030 il 32% di energia rinnovabile. Un target che in Italia è del 30%, come stabilito dal </a:t>
            </a:r>
            <a:r>
              <a:rPr lang="it-IT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Piano nazionale integrato per l’energia e il clima 2030</a:t>
            </a:r>
            <a:r>
              <a:rPr lang="it-IT" sz="2400" dirty="0"/>
              <a:t>, pubblicato a gennaio 2020.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14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35E9AE-95E9-FA47-95FA-FF92142C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6" y="397761"/>
            <a:ext cx="3601362" cy="970450"/>
          </a:xfrm>
        </p:spPr>
        <p:txBody>
          <a:bodyPr/>
          <a:lstStyle/>
          <a:p>
            <a:r>
              <a:rPr lang="it-IT" dirty="0"/>
              <a:t>Italia (2018)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6FCEB9-DC07-1746-921B-5E0F6294B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5564" y="788372"/>
            <a:ext cx="8699627" cy="5711282"/>
          </a:xfrm>
        </p:spPr>
      </p:pic>
    </p:spTree>
    <p:extLst>
      <p:ext uri="{BB962C8B-B14F-4D97-AF65-F5344CB8AC3E}">
        <p14:creationId xmlns:p14="http://schemas.microsoft.com/office/powerpoint/2010/main" val="199607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E9EC5-4EC6-354E-B422-58FEEFD0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ipccitalia.cmcc.it</a:t>
            </a:r>
            <a:r>
              <a:rPr lang="it-IT" dirty="0"/>
              <a:t>/cose-</a:t>
            </a:r>
            <a:r>
              <a:rPr lang="it-IT" dirty="0" err="1"/>
              <a:t>lipcc</a:t>
            </a:r>
            <a:r>
              <a:rPr lang="it-IT" dirty="0"/>
              <a:t>/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9A102-5CB3-5C40-88A1-BCB08C36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2222287"/>
            <a:ext cx="11318790" cy="4635713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L’ </a:t>
            </a:r>
            <a:r>
              <a:rPr lang="it-IT" b="1" dirty="0" err="1"/>
              <a:t>Intergovernmental</a:t>
            </a:r>
            <a:r>
              <a:rPr lang="it-IT" b="1" dirty="0"/>
              <a:t> Panel on </a:t>
            </a:r>
            <a:r>
              <a:rPr lang="it-IT" b="1" dirty="0" err="1"/>
              <a:t>Climate</a:t>
            </a:r>
            <a:r>
              <a:rPr lang="it-IT" b="1" dirty="0"/>
              <a:t> </a:t>
            </a:r>
            <a:r>
              <a:rPr lang="it-IT" b="1" dirty="0" err="1"/>
              <a:t>Change</a:t>
            </a:r>
            <a:r>
              <a:rPr lang="it-IT" b="1" dirty="0"/>
              <a:t> (IPCC)</a:t>
            </a:r>
            <a:r>
              <a:rPr lang="it-IT" dirty="0"/>
              <a:t> è il principale organismo internazionale per la valutazione dei cambiamenti climatici.</a:t>
            </a:r>
            <a:br>
              <a:rPr lang="it-IT" dirty="0"/>
            </a:br>
            <a:r>
              <a:rPr lang="it-IT" dirty="0"/>
              <a:t>L’</a:t>
            </a:r>
            <a:r>
              <a:rPr lang="it-IT" b="1" dirty="0"/>
              <a:t>IPCC</a:t>
            </a:r>
            <a:r>
              <a:rPr lang="it-IT" dirty="0"/>
              <a:t> è stato istituito nel 1988 dalla </a:t>
            </a:r>
            <a:r>
              <a:rPr lang="it-IT" b="1" dirty="0">
                <a:hlinkClick r:id="rId2"/>
              </a:rPr>
              <a:t>World Meteorological Organization (WMO)</a:t>
            </a:r>
            <a:r>
              <a:rPr lang="it-IT" dirty="0"/>
              <a:t>e dallo </a:t>
            </a:r>
            <a:r>
              <a:rPr lang="it-IT" b="1" dirty="0">
                <a:hlinkClick r:id="rId3"/>
              </a:rPr>
              <a:t>United Nations Environment Programme (UNEP)</a:t>
            </a:r>
            <a:r>
              <a:rPr lang="it-IT" b="1" dirty="0"/>
              <a:t> </a:t>
            </a:r>
            <a:r>
              <a:rPr lang="it-IT" dirty="0"/>
              <a:t>allo scopo di fornire al mondo una visione chiara e scientificamente fondata dello stato attuale delle conoscenze sui cambiamenti climatici e sui loro potenziali impatti ambientali e socio-economici. Nello stesso anno, </a:t>
            </a:r>
            <a:r>
              <a:rPr lang="it-IT" b="1" dirty="0">
                <a:hlinkClick r:id="rId4"/>
              </a:rPr>
              <a:t>l’Assemblea Generale delle Nazioni Unite ha avallato l’azione di WMO e UNEP, istituendo l’IPCC.</a:t>
            </a:r>
            <a:endParaRPr lang="it-IT" dirty="0"/>
          </a:p>
          <a:p>
            <a:r>
              <a:rPr lang="it-IT" dirty="0"/>
              <a:t>L’IPCC esamina e valuta le più recenti informazioni scientifiche, tecniche e socio-economiche prodotte in tutto il mondo, e importanti per la comprensione dei cambiamenti climatici. Non fa ricerca né realizza il monitoraggio di dati e parametri correlati al clima.</a:t>
            </a:r>
          </a:p>
          <a:p>
            <a:r>
              <a:rPr lang="it-IT" dirty="0"/>
              <a:t>Migliaia di ricercatori provenienti da tutto il mondo contribuiscono al lavoro dell’IPCC su base volontaria. Il processo di revisione è un elemento fondamentale delle procedure IPCC per assicurare una valutazione completa e obiettiva delle informazioni attualmente disponibili. L’IPCC aspira a riflettere una varietà di punti di vista e competenze diverse.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27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C57BC3-0C9F-F149-8B80-BBB9E384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0" y="447187"/>
            <a:ext cx="11671139" cy="1480467"/>
          </a:xfrm>
        </p:spPr>
        <p:txBody>
          <a:bodyPr/>
          <a:lstStyle/>
          <a:p>
            <a:r>
              <a:rPr lang="it-IT" sz="3600" i="1" dirty="0"/>
              <a:t>L’</a:t>
            </a:r>
            <a:r>
              <a:rPr lang="it-IT" sz="3600" i="1" dirty="0" err="1"/>
              <a:t>Ipcc</a:t>
            </a:r>
            <a:r>
              <a:rPr lang="it-IT" sz="3600" i="1" dirty="0"/>
              <a:t>: «Emissioni di CO2 ai livelli </a:t>
            </a:r>
            <a:r>
              <a:rPr lang="it-IT" sz="3600" i="1" dirty="0" err="1"/>
              <a:t>piu</a:t>
            </a:r>
            <a:r>
              <a:rPr lang="it-IT" sz="3600" i="1" dirty="0"/>
              <a:t>̀ alti della storia umana, occorre un cambio di rotta immediato» 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4AC920-646D-0F42-B0AB-BC5002BA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7" y="2222287"/>
            <a:ext cx="11775989" cy="46357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sz="2600" dirty="0"/>
              <a:t>Le emissioni di gas serra nel decennio 2010-2019 hanno raggiunto il livello </a:t>
            </a:r>
            <a:r>
              <a:rPr lang="it-IT" sz="2600" dirty="0" err="1"/>
              <a:t>piu</a:t>
            </a:r>
            <a:r>
              <a:rPr lang="it-IT" sz="2600" dirty="0"/>
              <a:t>̀ elevato nella storia umana, tuttavia il tasso di crescita è rallentato, «chiara evidenza dell’azione climatica» Il tasso medio annuale di crescita dei gas serra di 2,1% nel periodo 2000-2010 è diminuito all’1,3% nel 2010-2019. </a:t>
            </a:r>
          </a:p>
          <a:p>
            <a:r>
              <a:rPr lang="it-IT" sz="2600" dirty="0"/>
              <a:t>con gli attuali impegni climatici promessi dagli stati (i cosiddetti </a:t>
            </a:r>
            <a:r>
              <a:rPr lang="it-IT" sz="2600" dirty="0" err="1"/>
              <a:t>NDCs</a:t>
            </a:r>
            <a:r>
              <a:rPr lang="it-IT" sz="2600" dirty="0"/>
              <a:t>, </a:t>
            </a:r>
            <a:r>
              <a:rPr lang="it-IT" sz="2600" dirty="0" err="1"/>
              <a:t>Nationally</a:t>
            </a:r>
            <a:r>
              <a:rPr lang="it-IT" sz="2600" dirty="0"/>
              <a:t> </a:t>
            </a:r>
            <a:r>
              <a:rPr lang="it-IT" sz="2600" dirty="0" err="1"/>
              <a:t>Determined</a:t>
            </a:r>
            <a:r>
              <a:rPr lang="it-IT" sz="2600" dirty="0"/>
              <a:t> </a:t>
            </a:r>
            <a:r>
              <a:rPr lang="it-IT" sz="2600" dirty="0" err="1"/>
              <a:t>Contributions</a:t>
            </a:r>
            <a:r>
              <a:rPr lang="it-IT" sz="2600" dirty="0"/>
              <a:t>) entro il 2100 il riscaldamento globale </a:t>
            </a:r>
            <a:r>
              <a:rPr lang="it-IT" sz="2600" dirty="0" err="1"/>
              <a:t>sara</a:t>
            </a:r>
            <a:r>
              <a:rPr lang="it-IT" sz="2600" dirty="0"/>
              <a:t>̀ di 2,8°C. </a:t>
            </a:r>
          </a:p>
          <a:p>
            <a:r>
              <a:rPr lang="it-IT" sz="2600" dirty="0"/>
              <a:t>PER NON SUPERARE IL LIMITE fissato dall’Accordo di Parigi di 1,5°C entro il 2100, è necessario che le emissioni raggiungano il picco prima del 2025 e si riducano del 43% entro il 2030 per raggiungere lo zero netto entro il 2050. </a:t>
            </a:r>
          </a:p>
          <a:p>
            <a:r>
              <a:rPr lang="it-IT" sz="2600" dirty="0"/>
              <a:t>Ogni scenario di contenimento del global </a:t>
            </a:r>
            <a:r>
              <a:rPr lang="it-IT" sz="2600" dirty="0" err="1"/>
              <a:t>warming</a:t>
            </a:r>
            <a:r>
              <a:rPr lang="it-IT" sz="2600" dirty="0"/>
              <a:t> entro 1,5°C si basa su qualche inevitabile misura di cattura e stoccaggio della CO2 </a:t>
            </a:r>
          </a:p>
          <a:p>
            <a:r>
              <a:rPr lang="it-IT" sz="2600" dirty="0"/>
              <a:t>«SE I FLUSSI FINANZIARI sono ancora 3/6 volte inferiori ai livelli che saranno necessari nel 2030, nel mondo ci sono sufficienti capitali e liquidità per colmare il diva- rio degli investimenti necessari alla transizione 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714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436B0-6E44-564E-9B27-86726E29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C126FC3-9C7F-CC40-AD02-DE850380A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432" y="2601"/>
            <a:ext cx="6478347" cy="190112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F01E92-9DB9-CF4B-AB5F-B45323F8C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17" y="1903723"/>
            <a:ext cx="10985988" cy="495427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4C8EBFD-6702-A347-9853-584A46CE1FFB}"/>
              </a:ext>
            </a:extLst>
          </p:cNvPr>
          <p:cNvSpPr txBox="1"/>
          <p:nvPr/>
        </p:nvSpPr>
        <p:spPr>
          <a:xfrm>
            <a:off x="9564130" y="123568"/>
            <a:ext cx="21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Corriere 5/4.022</a:t>
            </a:r>
          </a:p>
        </p:txBody>
      </p:sp>
    </p:spTree>
    <p:extLst>
      <p:ext uri="{BB962C8B-B14F-4D97-AF65-F5344CB8AC3E}">
        <p14:creationId xmlns:p14="http://schemas.microsoft.com/office/powerpoint/2010/main" val="87434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28043-6B2B-094A-936F-661C82B3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42C99734-5FB8-E54C-9482-E2724D6F2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556516"/>
            <a:ext cx="6833286" cy="5478267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696CE71-C511-064E-B593-F0DF147F9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900" y="0"/>
            <a:ext cx="33401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9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1D2497-AC6F-AA4D-877E-0EC0C014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B9CAE51-52A3-BA4A-9774-8E9053171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591682" cy="2106124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7C36EB8-B96A-F944-A8B3-0AA66FE7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23" y="7064"/>
            <a:ext cx="1253359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8CF9232-7C4E-5442-AFB1-650D5310F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682" y="0"/>
            <a:ext cx="3904132" cy="686506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CC98E3A-84B1-A14A-BE65-B29852835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521" y="2553312"/>
            <a:ext cx="3723834" cy="430468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AC72302-ACDA-5D48-B254-4DE28A49ED79}"/>
              </a:ext>
            </a:extLst>
          </p:cNvPr>
          <p:cNvSpPr txBox="1"/>
          <p:nvPr/>
        </p:nvSpPr>
        <p:spPr>
          <a:xfrm>
            <a:off x="-1546" y="6211669"/>
            <a:ext cx="128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Domani 20 01 022</a:t>
            </a:r>
          </a:p>
        </p:txBody>
      </p:sp>
    </p:spTree>
    <p:extLst>
      <p:ext uri="{BB962C8B-B14F-4D97-AF65-F5344CB8AC3E}">
        <p14:creationId xmlns:p14="http://schemas.microsoft.com/office/powerpoint/2010/main" val="294853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73E812-96BB-DB45-8D53-60174A29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Zona economica esclusiva</a:t>
            </a:r>
            <a:br>
              <a:rPr lang="it-IT" dirty="0"/>
            </a:br>
            <a:r>
              <a:rPr lang="it-IT" dirty="0"/>
              <a:t>Italia</a:t>
            </a:r>
            <a:br>
              <a:rPr lang="it-IT" dirty="0"/>
            </a:br>
            <a:r>
              <a:rPr lang="it-IT" dirty="0"/>
              <a:t>Croazia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D904931-43FD-FA41-AAEE-05DD01F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93994"/>
            <a:ext cx="7315200" cy="44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89B603-0423-3349-B8E0-BF621C60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Golfo di </a:t>
            </a:r>
            <a:r>
              <a:rPr lang="it-IT" dirty="0" err="1"/>
              <a:t>Piran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270C8D9-5590-0949-B212-9E089772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2783" y="45054"/>
            <a:ext cx="5372985" cy="68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1212</Words>
  <Application>Microsoft Macintosh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Tema di Office</vt:lpstr>
      <vt:lpstr>Territorio e Società (LE225)   Corso di Studio  LE07 – Lettere antiche e moderne, arti, comunicazione </vt:lpstr>
      <vt:lpstr>Presentazione standard di PowerPoint</vt:lpstr>
      <vt:lpstr>https://ipccitalia.cmcc.it/cose-lipcc/</vt:lpstr>
      <vt:lpstr>L’Ipcc: «Emissioni di CO2 ai livelli più alti della storia umana, occorre un cambio di rotta immediato» </vt:lpstr>
      <vt:lpstr>Presentazione standard di PowerPoint</vt:lpstr>
      <vt:lpstr>Presentazione standard di PowerPoint</vt:lpstr>
      <vt:lpstr>Presentazione standard di PowerPoint</vt:lpstr>
      <vt:lpstr>Zona economica esclusiva Italia Croazia</vt:lpstr>
      <vt:lpstr>Golfo di Piran</vt:lpstr>
      <vt:lpstr>Presentazione standard di PowerPoint</vt:lpstr>
      <vt:lpstr>Relazioni uomo ambiente</vt:lpstr>
      <vt:lpstr>Ambiente  (non  soltanto naturale)</vt:lpstr>
      <vt:lpstr>Ecosistema</vt:lpstr>
      <vt:lpstr>Capitale naturale</vt:lpstr>
      <vt:lpstr>Capitale naturale e ecologia</vt:lpstr>
      <vt:lpstr>Sostenibilità</vt:lpstr>
      <vt:lpstr>Degrado ambientale</vt:lpstr>
      <vt:lpstr>Risorse energetiche</vt:lpstr>
      <vt:lpstr>Risorse energetiche non rinnovabili</vt:lpstr>
      <vt:lpstr>Uomo e risorse</vt:lpstr>
      <vt:lpstr>Consumo globale di Risorse energetiche (2017)</vt:lpstr>
      <vt:lpstr>Obiettivi europei nell’uso di fonti rinnovabili</vt:lpstr>
      <vt:lpstr>Italia (2018)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Sergio Zilli A.A 2020-2021</dc:title>
  <dc:creator>sergio zilli</dc:creator>
  <cp:lastModifiedBy>sergio zilli</cp:lastModifiedBy>
  <cp:revision>37</cp:revision>
  <dcterms:created xsi:type="dcterms:W3CDTF">2021-03-03T14:31:40Z</dcterms:created>
  <dcterms:modified xsi:type="dcterms:W3CDTF">2022-04-07T10:38:22Z</dcterms:modified>
</cp:coreProperties>
</file>