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318" r:id="rId2"/>
    <p:sldId id="289" r:id="rId3"/>
    <p:sldId id="273" r:id="rId4"/>
    <p:sldId id="274" r:id="rId5"/>
    <p:sldId id="265" r:id="rId6"/>
    <p:sldId id="319" r:id="rId7"/>
    <p:sldId id="276" r:id="rId8"/>
    <p:sldId id="277" r:id="rId9"/>
    <p:sldId id="290" r:id="rId10"/>
    <p:sldId id="291" r:id="rId11"/>
    <p:sldId id="297" r:id="rId12"/>
    <p:sldId id="278" r:id="rId13"/>
    <p:sldId id="292" r:id="rId14"/>
    <p:sldId id="303" r:id="rId15"/>
    <p:sldId id="304" r:id="rId16"/>
    <p:sldId id="309" r:id="rId17"/>
    <p:sldId id="30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110" d="100"/>
          <a:sy n="110" d="100"/>
        </p:scale>
        <p:origin x="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CCA756-E8CF-B742-93FC-267589786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341E00-E4A1-E542-B0CA-F25639C13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3B4184-8750-7D45-AB2C-B63FB26D2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13B7F2-5F50-3940-B94E-DA21E49E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D68759-5CB1-9440-A98F-7D6C94F1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0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5E483C-D2E5-514F-BA03-918A7660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961E85-D2F7-704F-987C-68C43A048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0CC7B6-D949-1D4E-BCF5-AE5A58E6C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A421A1-85E2-9743-8750-9554E154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82BC3F-C842-524A-958C-74D59E08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3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349961D-FEAB-0947-984F-7B92BEF75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7DB0CFD-C500-8F42-90BF-8EFA3DC0D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3E1814-8800-B849-8A9B-13B0EBBF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74A9A6-3E30-0B4A-B9C4-E9E4F6CF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DF77F4-1B4B-EC4D-BAC4-D58184CB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9656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58CF25-6207-4943-80D4-C2FE47A3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86333-A7A7-934C-A018-2BB3CF1EC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9F7141-D07A-6B42-98A1-EA671F0A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B4D565-0260-BE43-91AE-9E3AAFBA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866620-C52C-B144-BA38-C5EBA093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2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6EA11D-E4CA-3A49-8AFD-778C0F32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932402-47A5-3447-81AE-5C65EEA97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025260-AC92-7D4F-8E2F-5C827591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35C728-618A-D441-8381-B5B1C94A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7D5C2D-D5B4-A548-A583-2B650148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7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3C3769-AA6B-C74B-BB06-5950F1EF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9B68A-8D16-F449-91C9-82E91E56D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862E3F-5BC8-5A4B-92AA-151266C95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13E30D-B20C-CE42-85E0-DB3751B0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DC029-8A6B-9E44-9BB8-AA91108A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54FBA6-2A07-6B43-A188-BD6B04BC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7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3FF80-67B1-834A-BCDA-A57EBC92E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DFF472-2C36-2448-BF9B-A6BECD5AC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C2E238-A4F3-D548-8965-AF0B59133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B2E10E-E527-9041-92CF-01B30707A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42E254-5A4C-F749-8C07-726B248DB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0CE3AE7-E7F1-8B4F-8AE6-487A5F24A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EBE46D8-08AD-D240-94AB-3B1E1507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9FAF63-07D2-6249-A378-66F90737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6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78ED01-2939-4C4A-A026-2EBF33BE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89900F-4482-5746-8663-5EB3EA00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14A8A5-E4D1-7149-B14B-218CBC1D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297519-B30B-7549-8332-13291766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9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FE25DC5-E82F-7B45-ABE6-EF79192B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8DC6B66-2725-F44B-933C-33BC3D6A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030FF6-8AA5-DA40-B7F0-EC3D9FB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8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496C9-3319-A04B-B4D3-D64D0127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03FA3F-6357-B54C-9AA2-DB64C2CA9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90EAC9-22F6-324A-8DB2-1A16B5347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E0A72F-D69F-2A4B-8F1E-56F4EC1B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046F2F-C496-C045-B179-BFFEB81F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69FE9D-BAF5-594B-90B6-4A76FDFC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6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4A4227-F4CB-EB4E-905D-247A7E1B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0AC44F7-7A6F-B248-8FD8-2447DD942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B3D25A-EA40-6C40-A0AD-8686DA879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6954C8-EA9A-2E4C-98AB-CDAC3E0A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B82EFF-5B6B-B145-9897-52F80026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C03C28-FF55-BB4D-B537-8E926947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4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86F2992-71DA-7349-B8D5-1A1866BD9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96768A-1067-9542-AF23-E58B6F583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F0A1A9-DE99-5243-B7E3-8F396A819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4/8/22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B1C9B5-2D0C-4B46-BBCF-FB9C2DFB1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775353-6F3A-C648-9701-55DDC586B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6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6lhSe7QK2ypXPs9lKH8lku?si=E379tsjETTSRO5kehZPzNA" TargetMode="External"/><Relationship Id="rId2" Type="http://schemas.openxmlformats.org/officeDocument/2006/relationships/hyperlink" Target="https://en.wikipedia.org/wiki/No_Nukes:_The_Muse_Concerts_for_a_Non-Nuclear_Fu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en.wikipedia.org/wiki/The_China_Syndrom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youtube.com/watch?v=s9APLXM9Ei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fukushima_daiichi_2011.jpg%3fx72029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sq/y6595jj55k762zjy2zh1m4900000gn/T/com.microsoft.Word/WebArchiveCopyPasteTempFiles/fukushima_daiichi_2021.jpg%3fx72029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si.ch/it/dossiers-4/rapporto-ifsn-su-fukushima-iv-effetti-radiologici/" TargetMode="External"/><Relationship Id="rId2" Type="http://schemas.openxmlformats.org/officeDocument/2006/relationships/hyperlink" Target="https://www.ilpost.it/2021/03/11/fukushima-centrale-disastro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xJLeZce3b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/>
          </a:bodyPr>
          <a:lstStyle/>
          <a:p>
            <a:r>
              <a:rPr lang="it-IT" b="1" cap="small" dirty="0"/>
              <a:t>Territorio e Società</a:t>
            </a:r>
            <a:r>
              <a:rPr lang="it-IT" dirty="0">
                <a:effectLst/>
              </a:rPr>
              <a:t> (LE225) 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Corso di Studio </a:t>
            </a:r>
            <a:br>
              <a:rPr lang="it-IT" sz="4000" dirty="0"/>
            </a:br>
            <a:r>
              <a:rPr lang="it-IT" sz="3200" b="1" dirty="0"/>
              <a:t>LE07 – Lettere antiche e moderne, arti, comunicazione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191409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9C500-EB6F-C843-82BE-B9AED734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447188"/>
            <a:ext cx="10838301" cy="970450"/>
          </a:xfrm>
        </p:spPr>
        <p:txBody>
          <a:bodyPr>
            <a:normAutofit fontScale="90000"/>
          </a:bodyPr>
          <a:lstStyle/>
          <a:p>
            <a:r>
              <a:rPr lang="it-IT" dirty="0"/>
              <a:t>Distribuzione delle centrali nucleari in Europa  (2011) 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DF291D6-0FAA-AE4A-B0CA-66B90EF0B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1016" y="1417638"/>
            <a:ext cx="6655443" cy="5279423"/>
          </a:xfrm>
        </p:spPr>
      </p:pic>
    </p:spTree>
    <p:extLst>
      <p:ext uri="{BB962C8B-B14F-4D97-AF65-F5344CB8AC3E}">
        <p14:creationId xmlns:p14="http://schemas.microsoft.com/office/powerpoint/2010/main" val="11817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779D8B-7EF1-AA43-9E33-0D0491B1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2022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BC6608E-4021-EC40-914B-B11D23969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565" y="1892848"/>
            <a:ext cx="3006626" cy="462286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6C0B87-C308-6E41-A248-7B22924B379C}"/>
              </a:ext>
            </a:extLst>
          </p:cNvPr>
          <p:cNvSpPr txBox="1"/>
          <p:nvPr/>
        </p:nvSpPr>
        <p:spPr>
          <a:xfrm>
            <a:off x="6400799" y="1590261"/>
            <a:ext cx="4797287" cy="522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Nuove: </a:t>
            </a:r>
          </a:p>
          <a:p>
            <a:r>
              <a:rPr lang="it-IT" dirty="0"/>
              <a:t>Finlandia</a:t>
            </a:r>
          </a:p>
          <a:p>
            <a:r>
              <a:rPr lang="it-IT" dirty="0"/>
              <a:t>Slovacchia 2</a:t>
            </a:r>
          </a:p>
          <a:p>
            <a:r>
              <a:rPr lang="it-IT" dirty="0"/>
              <a:t>Russia 4</a:t>
            </a:r>
          </a:p>
          <a:p>
            <a:r>
              <a:rPr lang="it-IT" dirty="0"/>
              <a:t>UK 2</a:t>
            </a:r>
          </a:p>
          <a:p>
            <a:r>
              <a:rPr lang="it-IT" dirty="0"/>
              <a:t>Francia 1</a:t>
            </a:r>
          </a:p>
          <a:p>
            <a:endParaRPr lang="it-IT" sz="800" dirty="0"/>
          </a:p>
          <a:p>
            <a:r>
              <a:rPr lang="it-IT" b="1" dirty="0"/>
              <a:t>Progettazione </a:t>
            </a:r>
          </a:p>
          <a:p>
            <a:r>
              <a:rPr lang="it-IT" dirty="0"/>
              <a:t>Polonia</a:t>
            </a:r>
          </a:p>
          <a:p>
            <a:r>
              <a:rPr lang="it-IT" dirty="0"/>
              <a:t>Romania</a:t>
            </a:r>
          </a:p>
          <a:p>
            <a:r>
              <a:rPr lang="it-IT" dirty="0"/>
              <a:t>Bulgaria</a:t>
            </a:r>
          </a:p>
          <a:p>
            <a:endParaRPr lang="it-IT" sz="800" dirty="0"/>
          </a:p>
          <a:p>
            <a:r>
              <a:rPr lang="it-IT" b="1" dirty="0"/>
              <a:t>Incremento potenza</a:t>
            </a:r>
          </a:p>
          <a:p>
            <a:r>
              <a:rPr lang="it-IT" dirty="0"/>
              <a:t>Slovenia</a:t>
            </a:r>
          </a:p>
          <a:p>
            <a:r>
              <a:rPr lang="it-IT" dirty="0"/>
              <a:t>Svizzera</a:t>
            </a:r>
          </a:p>
          <a:p>
            <a:r>
              <a:rPr lang="it-IT" dirty="0"/>
              <a:t>Spagna</a:t>
            </a:r>
          </a:p>
          <a:p>
            <a:endParaRPr lang="it-IT" sz="800" dirty="0"/>
          </a:p>
          <a:p>
            <a:r>
              <a:rPr lang="it-IT" b="1" dirty="0"/>
              <a:t>Uscita</a:t>
            </a:r>
          </a:p>
          <a:p>
            <a:r>
              <a:rPr lang="it-IT" dirty="0"/>
              <a:t>Germania</a:t>
            </a:r>
          </a:p>
          <a:p>
            <a:r>
              <a:rPr lang="it-IT" dirty="0"/>
              <a:t>Belgio</a:t>
            </a:r>
          </a:p>
        </p:txBody>
      </p:sp>
    </p:spTree>
    <p:extLst>
      <p:ext uri="{BB962C8B-B14F-4D97-AF65-F5344CB8AC3E}">
        <p14:creationId xmlns:p14="http://schemas.microsoft.com/office/powerpoint/2010/main" val="117067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33" y="247135"/>
            <a:ext cx="8386898" cy="1458097"/>
          </a:xfrm>
        </p:spPr>
        <p:txBody>
          <a:bodyPr>
            <a:normAutofit/>
          </a:bodyPr>
          <a:lstStyle/>
          <a:p>
            <a:r>
              <a:rPr lang="it-IT" dirty="0"/>
              <a:t>Su Three Miles Island (28 marzo 1979)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6333" y="3165087"/>
            <a:ext cx="8155855" cy="3692913"/>
          </a:xfrm>
        </p:spPr>
        <p:txBody>
          <a:bodyPr>
            <a:normAutofit lnSpcReduction="10000"/>
          </a:bodyPr>
          <a:lstStyle/>
          <a:p>
            <a:endParaRPr lang="it-IT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https://en.wikipedia.org/wiki/No_Nukes:_The_Muse_Concerts</a:t>
            </a:r>
            <a:r>
              <a:rPr lang="it-IT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_for_a_Non-Nuclear_Future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https://open.spotify.com/playlist/6lhSe7QK2ypXPs9lKH8lku?si=E379tsjETTSRO5kehZPzNA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https://en.wikipedia.org/wiki/The_China_Syndrome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693" y="4028302"/>
            <a:ext cx="2902453" cy="27086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494" y="0"/>
            <a:ext cx="2305372" cy="35914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34FA90-05D9-8B43-A306-5C121305DE9E}"/>
              </a:ext>
            </a:extLst>
          </p:cNvPr>
          <p:cNvSpPr txBox="1"/>
          <p:nvPr/>
        </p:nvSpPr>
        <p:spPr>
          <a:xfrm>
            <a:off x="494270" y="2297575"/>
            <a:ext cx="79330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The China </a:t>
            </a:r>
            <a:r>
              <a:rPr lang="it-IT" sz="2000" dirty="0" err="1"/>
              <a:t>Syndrome</a:t>
            </a:r>
            <a:r>
              <a:rPr lang="it-IT" sz="2000" dirty="0"/>
              <a:t>, uscito il 16 marzo 1979</a:t>
            </a:r>
          </a:p>
          <a:p>
            <a:r>
              <a:rPr lang="it-IT" sz="2000" dirty="0"/>
              <a:t>No </a:t>
            </a:r>
            <a:r>
              <a:rPr lang="it-IT" sz="2000" dirty="0" err="1"/>
              <a:t>Nukes</a:t>
            </a:r>
            <a:r>
              <a:rPr lang="it-IT" sz="2000" dirty="0"/>
              <a:t>, concerto, NY, settembre 1979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266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6B7813-F536-B44A-AD57-5F0AC2BC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Chernobyl, 26 aprile 1986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3B4EA4-4806-4E48-BBDB-01E00CD0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727" y="5262620"/>
            <a:ext cx="6724696" cy="1203769"/>
          </a:xfrm>
        </p:spPr>
        <p:txBody>
          <a:bodyPr>
            <a:normAutofit lnSpcReduction="10000"/>
          </a:bodyPr>
          <a:lstStyle/>
          <a:p>
            <a:r>
              <a:rPr lang="it-IT" dirty="0"/>
              <a:t>Serie tv </a:t>
            </a:r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https://www.youtube.com/watch?v=s9APLXM9Ei8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B873B1-02A7-6844-BE7E-A78C59144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075" y="1870109"/>
            <a:ext cx="3367609" cy="3098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92708D-C107-2A41-9FFD-ED82F966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64" y="1934670"/>
            <a:ext cx="3551600" cy="3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9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D0169-C925-C541-B3CD-B60BEDC5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Fukushima Dai-</a:t>
            </a:r>
            <a:r>
              <a:rPr lang="it-IT" dirty="0" err="1"/>
              <a:t>Ichi</a:t>
            </a:r>
            <a:r>
              <a:rPr lang="it-IT" dirty="0"/>
              <a:t> 11 marzo 2011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ED33126-83AE-884A-A887-CAB311EF1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5840" y="2684338"/>
            <a:ext cx="3810000" cy="30607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C9D1C3-D3A5-744C-8251-EAF757FB2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863" y="2546719"/>
            <a:ext cx="3118775" cy="3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623E6-AF83-0B4B-AB14-5FE6D885F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40618DA-4F70-3542-AC8B-F776E08EF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92" y="1892048"/>
            <a:ext cx="7315200" cy="35042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6EA05B-9548-AD41-9D65-7AAFD7ED8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868" y="522478"/>
            <a:ext cx="3810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8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8D4E34-5580-584D-A499-AE47D24F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163E6F-3937-7A4F-88CA-A0A668492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527" y="3541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Immagine 2" descr="/var/folders/sq/y6595jj55k762zjy2zh1m4900000gn/T/com.microsoft.Word/WebArchiveCopyPasteTempFiles/fukushima_daiichi_2011.jpg?x72029">
            <a:extLst>
              <a:ext uri="{FF2B5EF4-FFF2-40B4-BE49-F238E27FC236}">
                <a16:creationId xmlns:a16="http://schemas.microsoft.com/office/drawing/2014/main" id="{97253520-4074-7B41-9420-DEA01C05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5" y="2367932"/>
            <a:ext cx="5404688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10641B-BAFA-644F-83BE-5455C5F61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975" y="1296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7" name="Immagine 1" descr="/var/folders/sq/y6595jj55k762zjy2zh1m4900000gn/T/com.microsoft.Word/WebArchiveCopyPasteTempFiles/fukushima_daiichi_2021.jpg?x72029">
            <a:extLst>
              <a:ext uri="{FF2B5EF4-FFF2-40B4-BE49-F238E27FC236}">
                <a16:creationId xmlns:a16="http://schemas.microsoft.com/office/drawing/2014/main" id="{3189E461-FA73-3143-8793-64B3EDE9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62" y="2367932"/>
            <a:ext cx="4699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96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5BDBB-6268-CE46-BE84-EA93CABF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C969E9-A334-F94F-8C0D-45B1F72E3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>
                <a:hlinkClick r:id="rId2"/>
              </a:rPr>
              <a:t>https://www.ilpost.it/2021/03/11/fukushima-centrale-disastro/</a:t>
            </a:r>
            <a:endParaRPr lang="it-IT" sz="2400" dirty="0"/>
          </a:p>
          <a:p>
            <a:r>
              <a:rPr lang="it-IT" sz="2400" dirty="0">
                <a:hlinkClick r:id="rId3"/>
              </a:rPr>
              <a:t>https://www.ensi.ch/it/dossiers-4/rapporto-ifsn-su-fukushima-iv-effetti-radiologici/</a:t>
            </a: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38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559D81-06EF-B047-81CF-30702AE9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Petrolio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D0C3A1-501C-1640-9C60-85B332165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24" y="1717745"/>
            <a:ext cx="11300334" cy="4880763"/>
          </a:xfrm>
        </p:spPr>
        <p:txBody>
          <a:bodyPr>
            <a:normAutofit/>
          </a:bodyPr>
          <a:lstStyle/>
          <a:p>
            <a:r>
              <a:rPr lang="it-IT" sz="2400" dirty="0"/>
              <a:t>Necessità di infrastrutture per estrarlo, raffinarlo e distribuirlo (controllo)</a:t>
            </a:r>
          </a:p>
          <a:p>
            <a:r>
              <a:rPr lang="it-IT" sz="2400" dirty="0"/>
              <a:t>Riserve certe, ovvero quantità </a:t>
            </a:r>
            <a:r>
              <a:rPr lang="it-IT" sz="2400" u="sng" dirty="0"/>
              <a:t>stimata</a:t>
            </a:r>
            <a:r>
              <a:rPr lang="it-IT" sz="2400" dirty="0"/>
              <a:t> di disponibilità futura (dipende…)</a:t>
            </a:r>
          </a:p>
          <a:p>
            <a:r>
              <a:rPr lang="it-IT" sz="2400" dirty="0"/>
              <a:t>Stima dipende dall’uso nel mondo (rapporto riserve/produzione), modificabile da nuove scoperte (giacimenti) e nuove metodologie (</a:t>
            </a:r>
            <a:r>
              <a:rPr lang="it-IT" sz="2400" dirty="0" err="1"/>
              <a:t>fracking</a:t>
            </a:r>
            <a:r>
              <a:rPr lang="it-IT" sz="2400" dirty="0"/>
              <a:t>)</a:t>
            </a:r>
          </a:p>
          <a:p>
            <a:r>
              <a:rPr lang="it-IT" sz="2400" dirty="0"/>
              <a:t>Anni ‘50 teoria del picco di produzione del petrolio (Marion King </a:t>
            </a:r>
            <a:r>
              <a:rPr lang="it-IT" sz="2400" dirty="0" err="1"/>
              <a:t>Hubbert</a:t>
            </a:r>
            <a:r>
              <a:rPr lang="it-IT" sz="2400" dirty="0"/>
              <a:t>): «scoperta» dei limiti della disponibilità</a:t>
            </a:r>
            <a:r>
              <a:rPr lang="it-IT" sz="2400" dirty="0">
                <a:sym typeface="Wingdings" panose="05000000000000000000" pitchFamily="2" charset="2"/>
              </a:rPr>
              <a:t> esigenza di una transizione energetica (prepararsi per tempo al passaggio a altre fonti di energia)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972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88"/>
    </mc:Choice>
    <mc:Fallback xmlns="">
      <p:transition spd="slow" advTm="7085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Petrolio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5481" y="2224216"/>
            <a:ext cx="11325108" cy="2391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Maggior produttore mondiale Arabia Saudita </a:t>
            </a:r>
          </a:p>
          <a:p>
            <a:pPr marL="0" indent="0">
              <a:buNone/>
            </a:pPr>
            <a:r>
              <a:rPr lang="it-IT" sz="2000" dirty="0"/>
              <a:t>Dal 1960 OPEC (Organizzazione paesi esportatori di petrolio)</a:t>
            </a:r>
          </a:p>
          <a:p>
            <a:pPr marL="0" indent="0">
              <a:buNone/>
            </a:pPr>
            <a:r>
              <a:rPr lang="it-IT" sz="2000" i="1" dirty="0"/>
              <a:t>			Il caso Mattei</a:t>
            </a:r>
            <a:r>
              <a:rPr lang="it-IT" sz="2000" dirty="0"/>
              <a:t>, di Francesco Rosi 1972 </a:t>
            </a:r>
          </a:p>
          <a:p>
            <a:pPr marL="2778125" indent="0">
              <a:buNone/>
            </a:pPr>
            <a:r>
              <a:rPr lang="it-IT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https://www.youtube.com/watch?v=sxJLeZce3bg</a:t>
            </a:r>
            <a:endParaRPr lang="it-IT" sz="20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000" b="1" dirty="0"/>
              <a:t>Medio oriente: ½ riserve mondiali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052463"/>
              </p:ext>
            </p:extLst>
          </p:nvPr>
        </p:nvGraphicFramePr>
        <p:xfrm>
          <a:off x="3727996" y="4476352"/>
          <a:ext cx="8313533" cy="2242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370">
                  <a:extLst>
                    <a:ext uri="{9D8B030D-6E8A-4147-A177-3AD203B41FA5}">
                      <a16:colId xmlns:a16="http://schemas.microsoft.com/office/drawing/2014/main" val="3670341335"/>
                    </a:ext>
                  </a:extLst>
                </a:gridCol>
                <a:gridCol w="2963985">
                  <a:extLst>
                    <a:ext uri="{9D8B030D-6E8A-4147-A177-3AD203B41FA5}">
                      <a16:colId xmlns:a16="http://schemas.microsoft.com/office/drawing/2014/main" val="2416587629"/>
                    </a:ext>
                  </a:extLst>
                </a:gridCol>
                <a:gridCol w="2771178">
                  <a:extLst>
                    <a:ext uri="{9D8B030D-6E8A-4147-A177-3AD203B41FA5}">
                      <a16:colId xmlns:a16="http://schemas.microsoft.com/office/drawing/2014/main" val="3320756841"/>
                    </a:ext>
                  </a:extLst>
                </a:gridCol>
              </a:tblGrid>
              <a:tr h="831594">
                <a:tc>
                  <a:txBody>
                    <a:bodyPr/>
                    <a:lstStyle/>
                    <a:p>
                      <a:r>
                        <a:rPr lang="it-IT" sz="1600" dirty="0"/>
                        <a:t>Graduatoria</a:t>
                      </a:r>
                      <a:r>
                        <a:rPr lang="it-IT" sz="1600" baseline="0" dirty="0"/>
                        <a:t> riserve mondiali 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(in percentuale sul totale)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/>
                        <a:t>Assieme 65,5%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3712"/>
                  </a:ext>
                </a:extLst>
              </a:tr>
              <a:tr h="470386">
                <a:tc>
                  <a:txBody>
                    <a:bodyPr/>
                    <a:lstStyle/>
                    <a:p>
                      <a:r>
                        <a:rPr lang="it-IT" sz="1600" dirty="0"/>
                        <a:t>Arabia Saudita 21,3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Iran 11,2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Iraq 8,2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659171"/>
                  </a:ext>
                </a:extLst>
              </a:tr>
              <a:tr h="470386">
                <a:tc>
                  <a:txBody>
                    <a:bodyPr/>
                    <a:lstStyle/>
                    <a:p>
                      <a:r>
                        <a:rPr lang="it-IT" sz="1600" dirty="0"/>
                        <a:t>Emirati Arabi Uniti 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Venezuela 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Russia</a:t>
                      </a:r>
                      <a:r>
                        <a:rPr lang="it-IT" sz="1600" baseline="0" dirty="0"/>
                        <a:t> 6,4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009602"/>
                  </a:ext>
                </a:extLst>
              </a:tr>
              <a:tr h="470386">
                <a:tc>
                  <a:txBody>
                    <a:bodyPr/>
                    <a:lstStyle/>
                    <a:p>
                      <a:r>
                        <a:rPr lang="it-IT" sz="1600" dirty="0"/>
                        <a:t>Libia 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/>
                        <a:t>USA 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/>
                        <a:t>Cina 1,3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94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1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336"/>
    </mc:Choice>
    <mc:Fallback xmlns="">
      <p:transition spd="slow" advTm="5663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Petrolio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5351" y="2286000"/>
            <a:ext cx="11442357" cy="4572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Disparità geografiche nella produzione e nel consumo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USA, Cina, Giappone e India primi quattro consumatori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Cina e India dal 2007 hanno aumentato consumo dell’88% e 50% (tutto il mondo, nello stesso periodo 16%)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Paesi consumatori e non produttori (India, Giappone…Italia</a:t>
            </a:r>
            <a:r>
              <a:rPr lang="it-IT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  <a:p>
            <a:pPr marL="0" indent="0">
              <a:buNone/>
            </a:pPr>
            <a:r>
              <a:rPr lang="it-IT" sz="2300" i="1" dirty="0"/>
              <a:t>Globalizzazione, stessi strumenti metodologie e richieste in tutto il mondo</a:t>
            </a:r>
          </a:p>
        </p:txBody>
      </p:sp>
    </p:spTree>
    <p:extLst>
      <p:ext uri="{BB962C8B-B14F-4D97-AF65-F5344CB8AC3E}">
        <p14:creationId xmlns:p14="http://schemas.microsoft.com/office/powerpoint/2010/main" val="18532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67"/>
    </mc:Choice>
    <mc:Fallback xmlns="">
      <p:transition spd="slow" advTm="36976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7468" y="476141"/>
            <a:ext cx="3645829" cy="718553"/>
          </a:xfrm>
        </p:spPr>
        <p:txBody>
          <a:bodyPr/>
          <a:lstStyle/>
          <a:p>
            <a:r>
              <a:rPr lang="it-IT" dirty="0"/>
              <a:t>Carbone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2422" y="1865870"/>
            <a:ext cx="11664777" cy="499213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Deriva da depositi legnosi di alberi e piante parzialmente decomposte accumulatisi in ambienti paludosi 300/400 milioni di anni fa, e in seguito compattate dalla pressione (diverso dal carbone «fatto»)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Combustibile più abbondante e diffuso e con maggiori riserve (+anni)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Usato per riscaldare,  acqua  energia a vapore  rivoluzione Industriale (acciaio)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Cina maggior produttore e consumatore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Problemi di estrazione (da miniere/cave a </a:t>
            </a:r>
            <a:r>
              <a:rPr lang="it-IT" sz="2400" i="1" dirty="0" err="1">
                <a:sym typeface="Wingdings" pitchFamily="2" charset="2"/>
              </a:rPr>
              <a:t>mountaintop</a:t>
            </a:r>
            <a:r>
              <a:rPr lang="it-IT" sz="2400" i="1" dirty="0">
                <a:sym typeface="Wingdings" pitchFamily="2" charset="2"/>
              </a:rPr>
              <a:t> </a:t>
            </a:r>
            <a:r>
              <a:rPr lang="it-IT" sz="2400" i="1" dirty="0" err="1">
                <a:sym typeface="Wingdings" pitchFamily="2" charset="2"/>
              </a:rPr>
              <a:t>removal</a:t>
            </a:r>
            <a:r>
              <a:rPr lang="it-IT" sz="2400" i="1" dirty="0">
                <a:sym typeface="Wingdings" pitchFamily="2" charset="2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Problemi di inquinamento </a:t>
            </a:r>
            <a:r>
              <a:rPr lang="it-IT" sz="2400" i="1" dirty="0">
                <a:sym typeface="Wingdings" pitchFamily="2" charset="2"/>
              </a:rPr>
              <a:t>(anidride solforosa+ ossido azoto  + elementi atmosfera= piogge acide)</a:t>
            </a:r>
          </a:p>
        </p:txBody>
      </p:sp>
    </p:spTree>
    <p:extLst>
      <p:ext uri="{BB962C8B-B14F-4D97-AF65-F5344CB8AC3E}">
        <p14:creationId xmlns:p14="http://schemas.microsoft.com/office/powerpoint/2010/main" val="12375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83"/>
    </mc:Choice>
    <mc:Fallback xmlns="">
      <p:transition spd="slow" advTm="52518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7468" y="476141"/>
            <a:ext cx="3645829" cy="718553"/>
          </a:xfrm>
        </p:spPr>
        <p:txBody>
          <a:bodyPr/>
          <a:lstStyle/>
          <a:p>
            <a:r>
              <a:rPr lang="it-IT" dirty="0"/>
              <a:t>Carbone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2422" y="1865870"/>
            <a:ext cx="11664777" cy="499213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Deriva da depositi legnosi di alberi e piante parzialmente decomposte accumulatisi in ambienti paludosi 300/400 milioni di anni fa, e in seguito compattate dalla pressione (diverso dal carbone «fatto»)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Combustibile più abbondante e diffuso e con maggiori riserve (+anni)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Usato per riscaldare,  acqua  energia a vapore  rivoluzione Industriale (acciaio)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Cina maggior produttore e consumatore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Problemi di estrazione (da miniere/cave a </a:t>
            </a:r>
            <a:r>
              <a:rPr lang="it-IT" sz="2400" i="1" dirty="0" err="1">
                <a:sym typeface="Wingdings" pitchFamily="2" charset="2"/>
              </a:rPr>
              <a:t>mountaintop</a:t>
            </a:r>
            <a:r>
              <a:rPr lang="it-IT" sz="2400" i="1" dirty="0">
                <a:sym typeface="Wingdings" pitchFamily="2" charset="2"/>
              </a:rPr>
              <a:t> </a:t>
            </a:r>
            <a:r>
              <a:rPr lang="it-IT" sz="2400" i="1" dirty="0" err="1">
                <a:sym typeface="Wingdings" pitchFamily="2" charset="2"/>
              </a:rPr>
              <a:t>removal</a:t>
            </a:r>
            <a:r>
              <a:rPr lang="it-IT" sz="2400" i="1" dirty="0">
                <a:sym typeface="Wingdings" pitchFamily="2" charset="2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Problemi di inquinamento </a:t>
            </a:r>
            <a:r>
              <a:rPr lang="it-IT" sz="2400" i="1" dirty="0">
                <a:sym typeface="Wingdings" pitchFamily="2" charset="2"/>
              </a:rPr>
              <a:t>(anidride solforosa+ ossido azoto  + elementi atmosfera= piogge acide)</a:t>
            </a:r>
          </a:p>
        </p:txBody>
      </p:sp>
    </p:spTree>
    <p:extLst>
      <p:ext uri="{BB962C8B-B14F-4D97-AF65-F5344CB8AC3E}">
        <p14:creationId xmlns:p14="http://schemas.microsoft.com/office/powerpoint/2010/main" val="4275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83"/>
    </mc:Choice>
    <mc:Fallback xmlns="">
      <p:transition spd="slow" advTm="52518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6561" y="787080"/>
            <a:ext cx="7488195" cy="671017"/>
          </a:xfrm>
        </p:spPr>
        <p:txBody>
          <a:bodyPr>
            <a:normAutofit fontScale="90000"/>
          </a:bodyPr>
          <a:lstStyle/>
          <a:p>
            <a:r>
              <a:rPr lang="it-IT" dirty="0"/>
              <a:t>Uranio / energia nucleare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6561" y="2125362"/>
            <a:ext cx="11532142" cy="4732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/>
              <a:t>Uranio</a:t>
            </a:r>
            <a:r>
              <a:rPr lang="it-IT" sz="2400" dirty="0"/>
              <a:t> elemento naturale radioattivo presente in alcuni minerali (non di origine fossile)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	 non rinnovabile (un secolo di riserva)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Prodotto per generare energia atomica </a:t>
            </a:r>
          </a:p>
          <a:p>
            <a:pPr marL="914400" lvl="2" indent="0">
              <a:buNone/>
            </a:pPr>
            <a:r>
              <a:rPr lang="it-IT" sz="2000" dirty="0">
                <a:sym typeface="Wingdings" pitchFamily="2" charset="2"/>
              </a:rPr>
              <a:t>(bomba vs. acqua  turbine).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9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Tre problemi:</a:t>
            </a:r>
          </a:p>
          <a:p>
            <a:pPr lvl="1"/>
            <a:r>
              <a:rPr lang="it-IT" sz="2400" dirty="0">
                <a:sym typeface="Wingdings" pitchFamily="2" charset="2"/>
              </a:rPr>
              <a:t>Necessità di conoscenze e competenze avanzate e per gestirla</a:t>
            </a:r>
          </a:p>
          <a:p>
            <a:pPr lvl="1"/>
            <a:r>
              <a:rPr lang="it-IT" sz="2400" dirty="0">
                <a:sym typeface="Wingdings" pitchFamily="2" charset="2"/>
              </a:rPr>
              <a:t>Costi altissimi di costruzioni per le centrali</a:t>
            </a:r>
          </a:p>
          <a:p>
            <a:pPr lvl="1"/>
            <a:r>
              <a:rPr lang="it-IT" sz="2400" dirty="0">
                <a:sym typeface="Wingdings" pitchFamily="2" charset="2"/>
              </a:rPr>
              <a:t>Ampia serie di infrastrutture di supporto per il controllo e gestione scorie</a:t>
            </a:r>
          </a:p>
        </p:txBody>
      </p:sp>
    </p:spTree>
    <p:extLst>
      <p:ext uri="{BB962C8B-B14F-4D97-AF65-F5344CB8AC3E}">
        <p14:creationId xmlns:p14="http://schemas.microsoft.com/office/powerpoint/2010/main" val="34277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67"/>
    </mc:Choice>
    <mc:Fallback xmlns="">
      <p:transition spd="slow" advTm="4202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0130" y="593125"/>
            <a:ext cx="8625016" cy="827902"/>
          </a:xfrm>
        </p:spPr>
        <p:txBody>
          <a:bodyPr>
            <a:normAutofit/>
          </a:bodyPr>
          <a:lstStyle/>
          <a:p>
            <a:r>
              <a:rPr lang="it-IT" dirty="0"/>
              <a:t>Uranio / energia nucleare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9492" y="1964724"/>
            <a:ext cx="11569834" cy="4806779"/>
          </a:xfrm>
        </p:spPr>
        <p:txBody>
          <a:bodyPr>
            <a:normAutofit/>
          </a:bodyPr>
          <a:lstStyle/>
          <a:p>
            <a:pPr marL="238125" lvl="6" indent="0" algn="ctr">
              <a:buNone/>
            </a:pPr>
            <a:r>
              <a:rPr lang="it-IT" sz="2200" i="1" dirty="0">
                <a:sym typeface="Wingdings" pitchFamily="2" charset="2"/>
              </a:rPr>
              <a:t>Vantaggi vs. svantaggi</a:t>
            </a:r>
          </a:p>
          <a:p>
            <a:pPr marL="238125" lvl="6" indent="0">
              <a:buNone/>
            </a:pPr>
            <a:r>
              <a:rPr lang="it-IT" sz="2200" dirty="0">
                <a:sym typeface="Wingdings" pitchFamily="2" charset="2"/>
              </a:rPr>
              <a:t>Vantaggi: </a:t>
            </a:r>
          </a:p>
          <a:p>
            <a:pPr marL="1495425" lvl="8" indent="-342900"/>
            <a:r>
              <a:rPr lang="it-IT" sz="2000" dirty="0">
                <a:sym typeface="Wingdings" pitchFamily="2" charset="2"/>
              </a:rPr>
              <a:t>quantità energia prodotto in rapporto al combustibile usato di molto superiore a altre forme di produzione</a:t>
            </a:r>
          </a:p>
          <a:p>
            <a:pPr marL="1495425" lvl="8" indent="-342900"/>
            <a:r>
              <a:rPr lang="it-IT" sz="2000" dirty="0">
                <a:sym typeface="Wingdings" pitchFamily="2" charset="2"/>
              </a:rPr>
              <a:t>Minori danni sull’ambiente nell’estrazione</a:t>
            </a:r>
          </a:p>
          <a:p>
            <a:pPr marL="238125" lvl="6" indent="0">
              <a:buNone/>
            </a:pPr>
            <a:r>
              <a:rPr lang="it-IT" sz="2200" dirty="0">
                <a:sym typeface="Wingdings" pitchFamily="2" charset="2"/>
              </a:rPr>
              <a:t>Svantaggi</a:t>
            </a:r>
          </a:p>
          <a:p>
            <a:pPr marL="1535113" lvl="8" indent="-382588"/>
            <a:r>
              <a:rPr lang="it-IT" sz="2000" dirty="0">
                <a:sym typeface="Wingdings" pitchFamily="2" charset="2"/>
              </a:rPr>
              <a:t>Costi altissimi (impianto, produzione, smaltimento)</a:t>
            </a:r>
          </a:p>
          <a:p>
            <a:pPr marL="1535113" lvl="8" indent="-382588"/>
            <a:r>
              <a:rPr lang="it-IT" sz="2000" dirty="0">
                <a:sym typeface="Wingdings" pitchFamily="2" charset="2"/>
              </a:rPr>
              <a:t>Rischio di incidente (Three Miles Island 1979, Chernobyl 1986, Fukushima 2011, …)</a:t>
            </a:r>
            <a:endParaRPr lang="it-IT" sz="2000" dirty="0"/>
          </a:p>
          <a:p>
            <a:endParaRPr lang="it-IT" dirty="0"/>
          </a:p>
          <a:p>
            <a:r>
              <a:rPr lang="it-IT" dirty="0"/>
              <a:t>Italia: referendum 1986 e 2011  </a:t>
            </a:r>
            <a:r>
              <a:rPr lang="it-IT" dirty="0">
                <a:sym typeface="Wingdings" panose="05000000000000000000" pitchFamily="2" charset="2"/>
              </a:rPr>
              <a:t> fine programmi nucleari (ma </a:t>
            </a:r>
            <a:r>
              <a:rPr lang="it-IT" dirty="0" err="1">
                <a:sym typeface="Wingdings" panose="05000000000000000000" pitchFamily="2" charset="2"/>
              </a:rPr>
              <a:t>Krsko</a:t>
            </a:r>
            <a:r>
              <a:rPr lang="it-IT" dirty="0">
                <a:sym typeface="Wingdings" panose="05000000000000000000" pitchFamily="2" charset="2"/>
              </a:rPr>
              <a:t> e Francia e Svizzera…)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177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73"/>
    </mc:Choice>
    <mc:Fallback xmlns="">
      <p:transition spd="slow" advTm="5931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C9ABB6-64CA-2248-9040-872F56E7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Distribuzione delle centrali nucleari nel mondo (1999)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A3ACE0-B679-2742-8EBF-2D0843BCA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588C7B-B632-0C4F-825E-9AE8AD56A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00" y="1594022"/>
            <a:ext cx="8820198" cy="50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62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2081</TotalTime>
  <Words>772</Words>
  <Application>Microsoft Macintosh PowerPoint</Application>
  <PresentationFormat>Widescreen</PresentationFormat>
  <Paragraphs>104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Tema di Office</vt:lpstr>
      <vt:lpstr>Territorio e Società (LE225)   Corso di Studio  LE07 – Lettere antiche e moderne, arti, comunicazione </vt:lpstr>
      <vt:lpstr>Petrolio</vt:lpstr>
      <vt:lpstr>Petrolio</vt:lpstr>
      <vt:lpstr>Petrolio </vt:lpstr>
      <vt:lpstr>Carbone</vt:lpstr>
      <vt:lpstr>Carbone</vt:lpstr>
      <vt:lpstr>Uranio / energia nucleare</vt:lpstr>
      <vt:lpstr>Uranio / energia nucleare</vt:lpstr>
      <vt:lpstr>Distribuzione delle centrali nucleari nel mondo (1999)</vt:lpstr>
      <vt:lpstr>Distribuzione delle centrali nucleari in Europa  (2011) </vt:lpstr>
      <vt:lpstr>2022</vt:lpstr>
      <vt:lpstr>Su Three Miles Island (28 marzo 1979)</vt:lpstr>
      <vt:lpstr>Chernobyl, 26 aprile 1986</vt:lpstr>
      <vt:lpstr>Fukushima Dai-Ichi 11 marzo 2011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Sergio Zilli A.A 2020-2021</dc:title>
  <dc:creator>sergio zilli</dc:creator>
  <cp:lastModifiedBy>sergio zilli</cp:lastModifiedBy>
  <cp:revision>39</cp:revision>
  <dcterms:created xsi:type="dcterms:W3CDTF">2021-03-03T14:31:40Z</dcterms:created>
  <dcterms:modified xsi:type="dcterms:W3CDTF">2022-04-08T10:46:53Z</dcterms:modified>
</cp:coreProperties>
</file>