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2" r:id="rId10"/>
    <p:sldId id="28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80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B9F78-E215-7746-8625-FDEA925D098F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03C2F-9278-B640-86A9-9E90589B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49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EA5E5-C082-4863-899E-963A4A58E26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altLang="it-IT" sz="80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8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F1710-2B97-484D-9C52-0FD21C4807BD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altLang="it-IT" sz="800"/>
          </a:p>
        </p:txBody>
      </p:sp>
    </p:spTree>
    <p:extLst>
      <p:ext uri="{BB962C8B-B14F-4D97-AF65-F5344CB8AC3E}">
        <p14:creationId xmlns:p14="http://schemas.microsoft.com/office/powerpoint/2010/main" val="12830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47E16-F3E3-452A-8023-85AD908D06FE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529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son2x.org/spip.php?article6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1824F7-5B58-3D43-8674-37FA84CE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2283FD2-9ECB-5541-9D4E-FE8C90FE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31" y="1706103"/>
            <a:ext cx="9837683" cy="48733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8000" dirty="0">
                <a:latin typeface="Garamond" panose="02020404030301010803" pitchFamily="18" charset="0"/>
              </a:rPr>
              <a:t>La ricerca documentale</a:t>
            </a:r>
          </a:p>
          <a:p>
            <a:pPr marL="0" indent="0" algn="ctr">
              <a:buNone/>
            </a:pPr>
            <a:r>
              <a:rPr lang="it-IT" sz="3000" dirty="0">
                <a:latin typeface="Garamond" panose="02020404030301010803" pitchFamily="18" charset="0"/>
              </a:rPr>
              <a:t>-</a:t>
            </a:r>
          </a:p>
          <a:p>
            <a:pPr marL="0" indent="0" algn="ctr">
              <a:buNone/>
            </a:pPr>
            <a:r>
              <a:rPr lang="it-IT" sz="5000" dirty="0">
                <a:latin typeface="Garamond" panose="02020404030301010803" pitchFamily="18" charset="0"/>
              </a:rPr>
              <a:t>Mauro Caselli</a:t>
            </a:r>
          </a:p>
          <a:p>
            <a:pPr marL="0" indent="0" algn="ctr">
              <a:buNone/>
            </a:pPr>
            <a:endParaRPr lang="it-IT" sz="50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sz="2500" dirty="0">
                <a:latin typeface="Garamond" panose="02020404030301010803" pitchFamily="18" charset="0"/>
              </a:rPr>
              <a:t>26 aprile – 10 maggio 2022</a:t>
            </a:r>
          </a:p>
          <a:p>
            <a:pPr marL="0" indent="0" algn="ctr">
              <a:buNone/>
            </a:pPr>
            <a:r>
              <a:rPr lang="it-IT" sz="3000" dirty="0">
                <a:latin typeface="Garamond" panose="02020404030301010803" pitchFamily="18" charset="0"/>
              </a:rPr>
              <a:t>- Università degli Studi di Trieste - </a:t>
            </a:r>
          </a:p>
        </p:txBody>
      </p:sp>
    </p:spTree>
    <p:extLst>
      <p:ext uri="{BB962C8B-B14F-4D97-AF65-F5344CB8AC3E}">
        <p14:creationId xmlns:p14="http://schemas.microsoft.com/office/powerpoint/2010/main" val="211318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63" y="1068900"/>
            <a:ext cx="4905375" cy="3270250"/>
          </a:xfr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9FB40A9-57E8-3E43-B4C7-8655AE694376}"/>
              </a:ext>
            </a:extLst>
          </p:cNvPr>
          <p:cNvSpPr txBox="1"/>
          <p:nvPr/>
        </p:nvSpPr>
        <p:spPr>
          <a:xfrm>
            <a:off x="2589701" y="4827854"/>
            <a:ext cx="7012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Garamond" panose="02020404030301010803" pitchFamily="18" charset="0"/>
              </a:rPr>
              <a:t>Donatello, </a:t>
            </a:r>
            <a:r>
              <a:rPr lang="it-IT" sz="3000" i="1" dirty="0">
                <a:latin typeface="Garamond" panose="02020404030301010803" pitchFamily="18" charset="0"/>
              </a:rPr>
              <a:t>Maddalena</a:t>
            </a:r>
            <a:r>
              <a:rPr lang="it-IT" sz="3000" dirty="0">
                <a:latin typeface="Garamond" panose="02020404030301010803" pitchFamily="18" charset="0"/>
              </a:rPr>
              <a:t>, 1454-1455, legno policromo, altezza 188 cm, Firenze, Museo dell’opera del Duomo.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79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87">
        <p:fade/>
      </p:transition>
    </mc:Choice>
    <mc:Fallback xmlns="">
      <p:transition spd="med" advTm="8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690ED27-23C8-F54C-B68A-D1E34200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FB38A3E-840B-4A45-BB5D-D143B9BCE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904" y="2010903"/>
            <a:ext cx="10405241" cy="5062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aramond" panose="02020404030301010803" pitchFamily="18" charset="0"/>
              </a:rPr>
              <a:t>Ton </a:t>
            </a:r>
            <a:r>
              <a:rPr lang="en-US" sz="4000" dirty="0" err="1">
                <a:latin typeface="Garamond" panose="02020404030301010803" pitchFamily="18" charset="0"/>
              </a:rPr>
              <a:t>acte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toujours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s’applique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à</a:t>
            </a:r>
            <a:r>
              <a:rPr lang="en-US" sz="4000" dirty="0">
                <a:latin typeface="Garamond" panose="02020404030301010803" pitchFamily="18" charset="0"/>
              </a:rPr>
              <a:t> du</a:t>
            </a:r>
            <a:endParaRPr lang="it-IT" sz="4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Garamond" panose="02020404030301010803" pitchFamily="18" charset="0"/>
              </a:rPr>
              <a:t>papier; car </a:t>
            </a:r>
            <a:r>
              <a:rPr lang="en-US" sz="4000" dirty="0" err="1">
                <a:latin typeface="Garamond" panose="02020404030301010803" pitchFamily="18" charset="0"/>
              </a:rPr>
              <a:t>méditer</a:t>
            </a:r>
            <a:r>
              <a:rPr lang="en-US" sz="4000" dirty="0">
                <a:latin typeface="Garamond" panose="02020404030301010803" pitchFamily="18" charset="0"/>
              </a:rPr>
              <a:t>, sans traces,</a:t>
            </a:r>
            <a:endParaRPr lang="it-IT" sz="4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Garamond" panose="02020404030301010803" pitchFamily="18" charset="0"/>
              </a:rPr>
              <a:t>devient</a:t>
            </a:r>
            <a:r>
              <a:rPr lang="en-US" sz="4000" dirty="0">
                <a:latin typeface="Garamond" panose="02020404030301010803" pitchFamily="18" charset="0"/>
              </a:rPr>
              <a:t> evanescent.</a:t>
            </a:r>
            <a:endParaRPr lang="it-IT" sz="4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(Stéphane </a:t>
            </a:r>
            <a:r>
              <a:rPr lang="en-US" sz="2400" dirty="0" err="1">
                <a:latin typeface="Garamond" panose="02020404030301010803" pitchFamily="18" charset="0"/>
              </a:rPr>
              <a:t>Mallarmé</a:t>
            </a:r>
            <a:r>
              <a:rPr lang="en-US" sz="2400" dirty="0">
                <a:latin typeface="Garamond" panose="02020404030301010803" pitchFamily="18" charset="0"/>
              </a:rPr>
              <a:t>, </a:t>
            </a:r>
            <a:r>
              <a:rPr lang="en-US" sz="2400" i="1" dirty="0" err="1">
                <a:latin typeface="Garamond" panose="02020404030301010803" pitchFamily="18" charset="0"/>
              </a:rPr>
              <a:t>L’action</a:t>
            </a:r>
            <a:r>
              <a:rPr lang="en-US" sz="2400" i="1" dirty="0">
                <a:latin typeface="Garamond" panose="02020404030301010803" pitchFamily="18" charset="0"/>
              </a:rPr>
              <a:t> </a:t>
            </a:r>
            <a:r>
              <a:rPr lang="en-US" sz="2400" i="1" dirty="0" err="1">
                <a:latin typeface="Garamond" panose="02020404030301010803" pitchFamily="18" charset="0"/>
              </a:rPr>
              <a:t>restreinte</a:t>
            </a:r>
            <a:r>
              <a:rPr lang="en-US" sz="2400" dirty="0">
                <a:latin typeface="Garamond" panose="02020404030301010803" pitchFamily="18" charset="0"/>
              </a:rPr>
              <a:t>)</a:t>
            </a:r>
            <a:endParaRPr lang="it-IT" sz="2400" dirty="0">
              <a:latin typeface="Garamond" panose="02020404030301010803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16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6FBF8B0-C8C6-314B-A83F-9488FEED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E6CF0F3-C1AF-5047-9A87-51B9FFA5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01" y="133125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6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6000" dirty="0">
                <a:latin typeface="Garamond" panose="02020404030301010803" pitchFamily="18" charset="0"/>
              </a:rPr>
              <a:t>Il </a:t>
            </a:r>
            <a:r>
              <a:rPr lang="it-IT" sz="6000" dirty="0" err="1">
                <a:latin typeface="Garamond" panose="02020404030301010803" pitchFamily="18" charset="0"/>
              </a:rPr>
              <a:t>n'y</a:t>
            </a:r>
            <a:r>
              <a:rPr lang="it-IT" sz="6000" dirty="0">
                <a:latin typeface="Garamond" panose="02020404030301010803" pitchFamily="18" charset="0"/>
              </a:rPr>
              <a:t> a </a:t>
            </a:r>
            <a:r>
              <a:rPr lang="it-IT" sz="6000" dirty="0" err="1">
                <a:latin typeface="Garamond" panose="02020404030301010803" pitchFamily="18" charset="0"/>
              </a:rPr>
              <a:t>pas</a:t>
            </a:r>
            <a:r>
              <a:rPr lang="it-IT" sz="6000" dirty="0">
                <a:latin typeface="Garamond" panose="02020404030301010803" pitchFamily="18" charset="0"/>
              </a:rPr>
              <a:t> de hors-texte.</a:t>
            </a:r>
          </a:p>
          <a:p>
            <a:pPr marL="0" indent="0">
              <a:buNone/>
            </a:pPr>
            <a:r>
              <a:rPr lang="it-IT" sz="3000" dirty="0">
                <a:latin typeface="Garamond" panose="02020404030301010803" pitchFamily="18" charset="0"/>
              </a:rPr>
              <a:t>(Jacques </a:t>
            </a:r>
            <a:r>
              <a:rPr lang="it-IT" sz="3000" dirty="0" err="1">
                <a:latin typeface="Garamond" panose="02020404030301010803" pitchFamily="18" charset="0"/>
              </a:rPr>
              <a:t>Derrida</a:t>
            </a:r>
            <a:r>
              <a:rPr lang="it-IT" sz="3000" dirty="0">
                <a:latin typeface="Garamond" panose="02020404030301010803" pitchFamily="18" charset="0"/>
              </a:rPr>
              <a:t>, </a:t>
            </a:r>
            <a:r>
              <a:rPr lang="it-IT" sz="3000" i="1" dirty="0">
                <a:latin typeface="Garamond" panose="02020404030301010803" pitchFamily="18" charset="0"/>
              </a:rPr>
              <a:t>Della grammatologia</a:t>
            </a:r>
            <a:r>
              <a:rPr lang="it-IT" sz="3000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139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9349" y="1048555"/>
            <a:ext cx="8825658" cy="3329581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Alcune definizioni della parola «documento»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="" xmlns:a16="http://schemas.microsoft.com/office/drawing/2014/main" id="{10756EAC-902B-0D42-9200-C7A262A67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30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8946" y="1405755"/>
            <a:ext cx="9162192" cy="3179124"/>
          </a:xfrm>
        </p:spPr>
        <p:txBody>
          <a:bodyPr/>
          <a:lstStyle/>
          <a:p>
            <a:pPr algn="ctr"/>
            <a:r>
              <a:rPr lang="it-IT" sz="5000" dirty="0">
                <a:latin typeface="Garamond" panose="02020404030301010803" pitchFamily="18" charset="0"/>
              </a:rPr>
              <a:t>“Scrittura atta a fornire una prova o convalida in ambito burocratico, amministrativo, giuridico.”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8642" y="4881093"/>
            <a:ext cx="9161211" cy="1367306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(</a:t>
            </a:r>
            <a:r>
              <a:rPr lang="it-IT" i="1" dirty="0">
                <a:latin typeface="Garamond" panose="02020404030301010803" pitchFamily="18" charset="0"/>
              </a:rPr>
              <a:t>Il Devoto-Oli 2012 : vocabolario della lingua italiana </a:t>
            </a:r>
            <a:r>
              <a:rPr lang="it-IT" dirty="0">
                <a:latin typeface="Garamond" panose="02020404030301010803" pitchFamily="18" charset="0"/>
              </a:rPr>
              <a:t>/ Giacomo Devoto, Gian Carlo Oli ; a cura di Luca </a:t>
            </a:r>
            <a:r>
              <a:rPr lang="it-IT" dirty="0" err="1">
                <a:latin typeface="Garamond" panose="02020404030301010803" pitchFamily="18" charset="0"/>
              </a:rPr>
              <a:t>Serianni</a:t>
            </a:r>
            <a:r>
              <a:rPr lang="it-IT" dirty="0">
                <a:latin typeface="Garamond" panose="02020404030301010803" pitchFamily="18" charset="0"/>
              </a:rPr>
              <a:t> e Maurizio Trifone).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141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8946" y="1405755"/>
            <a:ext cx="9162192" cy="3179124"/>
          </a:xfrm>
        </p:spPr>
        <p:txBody>
          <a:bodyPr/>
          <a:lstStyle/>
          <a:p>
            <a:pPr algn="ctr"/>
            <a:r>
              <a:rPr lang="it-IT" sz="5400" dirty="0">
                <a:latin typeface="Garamond" panose="02020404030301010803" pitchFamily="18" charset="0"/>
              </a:rPr>
              <a:t>“Scritto che convalida o certifica la realtà di un fatto, di una condizione.”</a:t>
            </a:r>
            <a:r>
              <a:rPr lang="it-IT" sz="5400" dirty="0"/>
              <a:t/>
            </a:r>
            <a:br>
              <a:rPr lang="it-IT" sz="5400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8642" y="4881093"/>
            <a:ext cx="9161211" cy="1367306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(</a:t>
            </a:r>
            <a:r>
              <a:rPr lang="it-IT" i="1" dirty="0">
                <a:latin typeface="Garamond" panose="02020404030301010803" pitchFamily="18" charset="0"/>
              </a:rPr>
              <a:t>Grande dizionario italiano dell'uso </a:t>
            </a:r>
            <a:r>
              <a:rPr lang="it-IT" dirty="0">
                <a:latin typeface="Garamond" panose="02020404030301010803" pitchFamily="18" charset="0"/>
              </a:rPr>
              <a:t>/ ideato e diretto da Tullio De Mauro</a:t>
            </a:r>
            <a:br>
              <a:rPr lang="it-IT" dirty="0">
                <a:latin typeface="Garamond" panose="02020404030301010803" pitchFamily="18" charset="0"/>
              </a:rPr>
            </a:br>
            <a:r>
              <a:rPr lang="it-IT" dirty="0">
                <a:latin typeface="Garamond" panose="02020404030301010803" pitchFamily="18" charset="0"/>
              </a:rPr>
              <a:t>Torino : UTET; idem in Garzanti italiano. - Milano : Garzanti Linguistica, 2020).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546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8946" y="1405755"/>
            <a:ext cx="9162192" cy="3179124"/>
          </a:xfrm>
        </p:spPr>
        <p:txBody>
          <a:bodyPr/>
          <a:lstStyle/>
          <a:p>
            <a:pPr algn="ctr"/>
            <a:r>
              <a:rPr lang="it-IT" sz="5400" dirty="0">
                <a:latin typeface="Garamond" panose="02020404030301010803" pitchFamily="18" charset="0"/>
              </a:rPr>
              <a:t>“Ogni rappresentazione, comunque formata, di atti, fatti e dati giuridicamente rilevanti.”</a:t>
            </a:r>
            <a:r>
              <a:rPr lang="it-IT" sz="5400" dirty="0"/>
              <a:t/>
            </a:r>
            <a:br>
              <a:rPr lang="it-IT" sz="5400" dirty="0"/>
            </a:br>
            <a:r>
              <a:rPr lang="it-IT" sz="5400" dirty="0"/>
              <a:t/>
            </a:r>
            <a:br>
              <a:rPr lang="it-IT" sz="5400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8642" y="4881093"/>
            <a:ext cx="9161211" cy="1367306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(</a:t>
            </a:r>
            <a:r>
              <a:rPr lang="it-IT" i="1" dirty="0">
                <a:latin typeface="Garamond" panose="02020404030301010803" pitchFamily="18" charset="0"/>
              </a:rPr>
              <a:t>Lo Zingarelli : vocabolario della lingua italiana </a:t>
            </a:r>
            <a:r>
              <a:rPr lang="it-IT" dirty="0">
                <a:latin typeface="Garamond" panose="02020404030301010803" pitchFamily="18" charset="0"/>
              </a:rPr>
              <a:t>/ di Nicola Zingarelli. - 12. ed., </a:t>
            </a:r>
            <a:r>
              <a:rPr lang="it-IT" dirty="0" err="1">
                <a:latin typeface="Garamond" panose="02020404030301010803" pitchFamily="18" charset="0"/>
              </a:rPr>
              <a:t>rist</a:t>
            </a:r>
            <a:r>
              <a:rPr lang="it-IT" dirty="0">
                <a:latin typeface="Garamond" panose="02020404030301010803" pitchFamily="18" charset="0"/>
              </a:rPr>
              <a:t/>
            </a:r>
            <a:br>
              <a:rPr lang="it-IT" dirty="0">
                <a:latin typeface="Garamond" panose="02020404030301010803" pitchFamily="18" charset="0"/>
              </a:rPr>
            </a:br>
            <a:r>
              <a:rPr lang="it-IT" dirty="0">
                <a:latin typeface="Garamond" panose="02020404030301010803" pitchFamily="18" charset="0"/>
              </a:rPr>
              <a:t>Bologna : Zanichelli, 2012).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854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8946" y="1405755"/>
            <a:ext cx="9162192" cy="3179124"/>
          </a:xfrm>
        </p:spPr>
        <p:txBody>
          <a:bodyPr/>
          <a:lstStyle/>
          <a:p>
            <a:pPr algn="ctr"/>
            <a:r>
              <a:rPr lang="it-IT" sz="5000" dirty="0">
                <a:latin typeface="Garamond" panose="02020404030301010803" pitchFamily="18" charset="0"/>
              </a:rPr>
              <a:t>“Ciò che, con la sua stessa esistenza, o grazie a quanto reca impresso, scritto, fa conoscere qualcosa, o la fa conoscere meglio.”</a:t>
            </a:r>
            <a:br>
              <a:rPr lang="it-IT" sz="5000" dirty="0">
                <a:latin typeface="Garamond" panose="02020404030301010803" pitchFamily="18" charset="0"/>
              </a:rPr>
            </a:br>
            <a:r>
              <a:rPr lang="it-IT" sz="5000" dirty="0">
                <a:latin typeface="Garamond" panose="02020404030301010803" pitchFamily="18" charset="0"/>
              </a:rPr>
              <a:t/>
            </a:r>
            <a:br>
              <a:rPr lang="it-IT" sz="5000" dirty="0">
                <a:latin typeface="Garamond" panose="02020404030301010803" pitchFamily="18" charset="0"/>
              </a:rPr>
            </a:br>
            <a:r>
              <a:rPr lang="it-IT" sz="5400" dirty="0"/>
              <a:t/>
            </a:r>
            <a:br>
              <a:rPr lang="it-IT" sz="5400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8642" y="4881093"/>
            <a:ext cx="9161211" cy="1367306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(</a:t>
            </a:r>
            <a:r>
              <a:rPr lang="it-IT" i="1" dirty="0">
                <a:latin typeface="Garamond" panose="02020404030301010803" pitchFamily="18" charset="0"/>
              </a:rPr>
              <a:t>DISC : Dizionario italiano Sabatini Coletti</a:t>
            </a:r>
            <a:r>
              <a:rPr lang="it-IT" dirty="0">
                <a:latin typeface="Garamond" panose="02020404030301010803" pitchFamily="18" charset="0"/>
              </a:rPr>
              <a:t>. - Firenze : Giunti, 1997).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027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8946" y="1328481"/>
            <a:ext cx="9162192" cy="3179124"/>
          </a:xfrm>
        </p:spPr>
        <p:txBody>
          <a:bodyPr/>
          <a:lstStyle/>
          <a:p>
            <a:pPr algn="ctr"/>
            <a:r>
              <a:rPr lang="it-IT" sz="5400" dirty="0">
                <a:latin typeface="Garamond" panose="02020404030301010803" pitchFamily="18" charset="0"/>
              </a:rPr>
              <a:t>“Tutto ciò che serve a documentare qualcosa, a fornire informazioni su un determinato argomento”</a:t>
            </a:r>
            <a:r>
              <a:rPr lang="it-IT" sz="5400" dirty="0"/>
              <a:t/>
            </a:r>
            <a:br>
              <a:rPr lang="it-IT" sz="5400" dirty="0"/>
            </a:br>
            <a:r>
              <a:rPr lang="it-IT" sz="5000" dirty="0">
                <a:latin typeface="Garamond" panose="02020404030301010803" pitchFamily="18" charset="0"/>
              </a:rPr>
              <a:t/>
            </a:r>
            <a:br>
              <a:rPr lang="it-IT" sz="5000" dirty="0">
                <a:latin typeface="Garamond" panose="02020404030301010803" pitchFamily="18" charset="0"/>
              </a:rPr>
            </a:br>
            <a:r>
              <a:rPr lang="it-IT" sz="5000" dirty="0">
                <a:latin typeface="Garamond" panose="02020404030301010803" pitchFamily="18" charset="0"/>
              </a:rPr>
              <a:t/>
            </a:r>
            <a:br>
              <a:rPr lang="it-IT" sz="5000" dirty="0">
                <a:latin typeface="Garamond" panose="02020404030301010803" pitchFamily="18" charset="0"/>
              </a:rPr>
            </a:br>
            <a:r>
              <a:rPr lang="it-IT" sz="5400" dirty="0"/>
              <a:t/>
            </a:r>
            <a:br>
              <a:rPr lang="it-IT" sz="5400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8946" y="5164429"/>
            <a:ext cx="9161211" cy="1367306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(</a:t>
            </a:r>
            <a:r>
              <a:rPr lang="it-IT" i="1" dirty="0">
                <a:latin typeface="Garamond" panose="02020404030301010803" pitchFamily="18" charset="0"/>
              </a:rPr>
              <a:t>Grande dizionario italiano </a:t>
            </a:r>
            <a:r>
              <a:rPr lang="it-IT" dirty="0">
                <a:latin typeface="Garamond" panose="02020404030301010803" pitchFamily="18" charset="0"/>
              </a:rPr>
              <a:t>/ Aldo Gabrielli ; a cura di Massimo Pivetti e Grazia Gabrielli. - 4. ed</a:t>
            </a:r>
            <a:br>
              <a:rPr lang="it-IT" dirty="0">
                <a:latin typeface="Garamond" panose="02020404030301010803" pitchFamily="18" charset="0"/>
              </a:rPr>
            </a:br>
            <a:r>
              <a:rPr lang="it-IT" dirty="0">
                <a:latin typeface="Garamond" panose="02020404030301010803" pitchFamily="18" charset="0"/>
              </a:rPr>
              <a:t>Milano : Hoepli, 2020).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9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8946" y="1405755"/>
            <a:ext cx="9162192" cy="3179124"/>
          </a:xfrm>
        </p:spPr>
        <p:txBody>
          <a:bodyPr/>
          <a:lstStyle/>
          <a:p>
            <a:pPr algn="ctr"/>
            <a:r>
              <a:rPr lang="it-IT" sz="5400" dirty="0"/>
              <a:t> </a:t>
            </a:r>
            <a:br>
              <a:rPr lang="it-IT" sz="5400" dirty="0"/>
            </a:br>
            <a:r>
              <a:rPr lang="it-IT" sz="5400" dirty="0">
                <a:latin typeface="Garamond" panose="02020404030301010803" pitchFamily="18" charset="0"/>
              </a:rPr>
              <a:t>“Scritto che provi la verità di checchessia”.</a:t>
            </a:r>
            <a:r>
              <a:rPr lang="it-IT" sz="5400" dirty="0"/>
              <a:t/>
            </a:r>
            <a:br>
              <a:rPr lang="it-IT" sz="5400" dirty="0"/>
            </a:br>
            <a:r>
              <a:rPr lang="it-IT" sz="5000" dirty="0">
                <a:latin typeface="Garamond" panose="02020404030301010803" pitchFamily="18" charset="0"/>
              </a:rPr>
              <a:t/>
            </a:r>
            <a:br>
              <a:rPr lang="it-IT" sz="5000" dirty="0">
                <a:latin typeface="Garamond" panose="02020404030301010803" pitchFamily="18" charset="0"/>
              </a:rPr>
            </a:br>
            <a:r>
              <a:rPr lang="it-IT" sz="5000" dirty="0">
                <a:latin typeface="Garamond" panose="02020404030301010803" pitchFamily="18" charset="0"/>
              </a:rPr>
              <a:t/>
            </a:r>
            <a:br>
              <a:rPr lang="it-IT" sz="5000" dirty="0">
                <a:latin typeface="Garamond" panose="02020404030301010803" pitchFamily="18" charset="0"/>
              </a:rPr>
            </a:br>
            <a:r>
              <a:rPr lang="it-IT" sz="5400" dirty="0"/>
              <a:t/>
            </a:r>
            <a:br>
              <a:rPr lang="it-IT" sz="5400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8642" y="4881093"/>
            <a:ext cx="9161211" cy="1367306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(</a:t>
            </a:r>
            <a:r>
              <a:rPr lang="it-IT" i="1" dirty="0">
                <a:latin typeface="Garamond" panose="02020404030301010803" pitchFamily="18" charset="0"/>
              </a:rPr>
              <a:t>Il dizionario della lingua italiana </a:t>
            </a:r>
            <a:r>
              <a:rPr lang="it-IT" dirty="0">
                <a:latin typeface="Garamond" panose="02020404030301010803" pitchFamily="18" charset="0"/>
              </a:rPr>
              <a:t>di Nicolò </a:t>
            </a:r>
            <a:r>
              <a:rPr lang="it-IT" dirty="0" err="1">
                <a:latin typeface="Garamond" panose="02020404030301010803" pitchFamily="18" charset="0"/>
              </a:rPr>
              <a:t>Tommaseo</a:t>
            </a:r>
            <a:r>
              <a:rPr lang="it-IT" dirty="0">
                <a:latin typeface="Garamond" panose="02020404030301010803" pitchFamily="18" charset="0"/>
              </a:rPr>
              <a:t> e Bernardo Bellini, 1861)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63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42" y="1337733"/>
            <a:ext cx="6451601" cy="4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3"/>
    </mc:Choice>
    <mc:Fallback xmlns="">
      <p:transition spd="slow" advTm="751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 smtClean="0">
                <a:latin typeface="Garamond" panose="02020404030301010803" pitchFamily="18" charset="0"/>
              </a:rPr>
              <a:t>«Qualsiasi tipo di dato, informazione e conoscenza, codificata e attuata in qualsiasi formato semiotico».</a:t>
            </a:r>
          </a:p>
          <a:p>
            <a:pPr marL="0" indent="0" algn="ctr">
              <a:buNone/>
            </a:pPr>
            <a:r>
              <a:rPr lang="it-IT" sz="2400" dirty="0" smtClean="0">
                <a:latin typeface="Garamond" panose="02020404030301010803" pitchFamily="18" charset="0"/>
              </a:rPr>
              <a:t>(Luciano Floridi, </a:t>
            </a:r>
            <a:r>
              <a:rPr lang="it-IT" sz="2400" i="1" dirty="0" err="1" smtClean="0">
                <a:latin typeface="Garamond" panose="02020404030301010803" pitchFamily="18" charset="0"/>
                <a:hlinkClick r:id="rId2"/>
              </a:rPr>
              <a:t>Infosphère</a:t>
            </a:r>
            <a:r>
              <a:rPr lang="it-IT" sz="2400" i="1" dirty="0" smtClean="0">
                <a:latin typeface="Garamond" panose="02020404030301010803" pitchFamily="18" charset="0"/>
                <a:hlinkClick r:id="rId2"/>
              </a:rPr>
              <a:t>, une </a:t>
            </a:r>
            <a:r>
              <a:rPr lang="it-IT" sz="2400" i="1" dirty="0" err="1" smtClean="0">
                <a:latin typeface="Garamond" panose="02020404030301010803" pitchFamily="18" charset="0"/>
                <a:hlinkClick r:id="rId2"/>
              </a:rPr>
              <a:t>définition</a:t>
            </a:r>
            <a:r>
              <a:rPr lang="it-IT" sz="2400" dirty="0" smtClean="0">
                <a:latin typeface="Garamond" panose="02020404030301010803" pitchFamily="18" charset="0"/>
              </a:rPr>
              <a:t>, in </a:t>
            </a:r>
            <a:r>
              <a:rPr lang="it-IT" sz="2400" i="1" dirty="0" smtClean="0">
                <a:latin typeface="Garamond" panose="02020404030301010803" pitchFamily="18" charset="0"/>
              </a:rPr>
              <a:t>Boson2x</a:t>
            </a:r>
            <a:r>
              <a:rPr lang="it-IT" sz="2400" dirty="0" smtClean="0">
                <a:latin typeface="Garamond" panose="02020404030301010803" pitchFamily="18" charset="0"/>
              </a:rPr>
              <a:t>, 20 dicembre 2002)</a:t>
            </a:r>
          </a:p>
          <a:p>
            <a:pPr marL="0" indent="0">
              <a:buNone/>
            </a:pP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7440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083050" y="379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 sz="2400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3071814" y="1412875"/>
            <a:ext cx="64087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2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44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669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241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13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385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957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it-IT" altLang="it-IT" sz="1600">
              <a:solidFill>
                <a:srgbClr val="3E5466"/>
              </a:solidFill>
            </a:endParaRPr>
          </a:p>
        </p:txBody>
      </p:sp>
      <p:sp>
        <p:nvSpPr>
          <p:cNvPr id="139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7642" y="1018999"/>
            <a:ext cx="9404723" cy="1400530"/>
          </a:xfrm>
        </p:spPr>
        <p:txBody>
          <a:bodyPr/>
          <a:lstStyle/>
          <a:p>
            <a:r>
              <a:rPr lang="it-IT" altLang="it-IT" sz="4400" dirty="0">
                <a:latin typeface="Garamond" panose="02020404030301010803" pitchFamily="18" charset="0"/>
              </a:rPr>
              <a:t>Cosa sono i metadati?</a:t>
            </a:r>
          </a:p>
        </p:txBody>
      </p:sp>
      <p:sp>
        <p:nvSpPr>
          <p:cNvPr id="139277" name="Rectangle 13"/>
          <p:cNvSpPr>
            <a:spLocks noGrp="1" noChangeArrowheads="1"/>
          </p:cNvSpPr>
          <p:nvPr>
            <p:ph idx="1"/>
          </p:nvPr>
        </p:nvSpPr>
        <p:spPr>
          <a:xfrm>
            <a:off x="1413642" y="2457138"/>
            <a:ext cx="8435975" cy="5138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Il termine “metadati” significa “dati intorno ad altri dati”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800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Definizione fornita dal progetto  DESIRE (Development of a </a:t>
            </a:r>
            <a:r>
              <a:rPr lang="it-IT" altLang="it-IT" sz="2400" dirty="0" err="1">
                <a:latin typeface="Garamond" panose="02020404030301010803" pitchFamily="18" charset="0"/>
              </a:rPr>
              <a:t>European</a:t>
            </a:r>
            <a:r>
              <a:rPr lang="it-IT" altLang="it-IT" sz="2400" dirty="0">
                <a:latin typeface="Garamond" panose="02020404030301010803" pitchFamily="18" charset="0"/>
              </a:rPr>
              <a:t> Service for Information on </a:t>
            </a:r>
            <a:r>
              <a:rPr lang="it-IT" altLang="it-IT" sz="2400" dirty="0" err="1">
                <a:latin typeface="Garamond" panose="02020404030301010803" pitchFamily="18" charset="0"/>
              </a:rPr>
              <a:t>Research</a:t>
            </a:r>
            <a:r>
              <a:rPr lang="it-IT" altLang="it-IT" sz="2400" dirty="0">
                <a:latin typeface="Garamond" panose="02020404030301010803" pitchFamily="18" charset="0"/>
              </a:rPr>
              <a:t> and </a:t>
            </a:r>
            <a:r>
              <a:rPr lang="it-IT" altLang="it-IT" sz="2400" dirty="0" err="1">
                <a:latin typeface="Garamond" panose="02020404030301010803" pitchFamily="18" charset="0"/>
              </a:rPr>
              <a:t>Education</a:t>
            </a:r>
            <a:r>
              <a:rPr lang="it-IT" altLang="it-IT" sz="2400" dirty="0">
                <a:latin typeface="Garamond" panose="02020404030301010803" pitchFamily="18" charset="0"/>
              </a:rPr>
              <a:t>): </a:t>
            </a:r>
          </a:p>
          <a:p>
            <a:pPr lvl="1">
              <a:lnSpc>
                <a:spcPct val="8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“Sono dati relativi ad oggetti che consentono agli utenti di conoscere l’esistenza di una fonte informativa e le sue caratteristiche.”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800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Di un documento elettronico i metadati descrivono:</a:t>
            </a:r>
          </a:p>
          <a:p>
            <a:pPr lvl="1">
              <a:lnSpc>
                <a:spcPct val="8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 gli attributi</a:t>
            </a:r>
          </a:p>
          <a:p>
            <a:pPr lvl="1">
              <a:lnSpc>
                <a:spcPct val="8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 il contenuto</a:t>
            </a:r>
          </a:p>
        </p:txBody>
      </p:sp>
    </p:spTree>
    <p:extLst>
      <p:ext uri="{BB962C8B-B14F-4D97-AF65-F5344CB8AC3E}">
        <p14:creationId xmlns:p14="http://schemas.microsoft.com/office/powerpoint/2010/main" val="16192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4083050" y="379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 sz="2400"/>
          </a:p>
        </p:txBody>
      </p:sp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3000376" y="1484314"/>
            <a:ext cx="62642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347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81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0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52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7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4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1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it-IT" altLang="it-IT" sz="1600">
              <a:solidFill>
                <a:srgbClr val="3E5466"/>
              </a:solidFill>
            </a:endParaRPr>
          </a:p>
        </p:txBody>
      </p:sp>
      <p:sp>
        <p:nvSpPr>
          <p:cNvPr id="622602" name="Rectangle 10"/>
          <p:cNvSpPr>
            <a:spLocks noGrp="1" noChangeArrowheads="1"/>
          </p:cNvSpPr>
          <p:nvPr>
            <p:ph type="title"/>
          </p:nvPr>
        </p:nvSpPr>
        <p:spPr>
          <a:xfrm>
            <a:off x="656621" y="1013442"/>
            <a:ext cx="9404723" cy="1400530"/>
          </a:xfrm>
        </p:spPr>
        <p:txBody>
          <a:bodyPr/>
          <a:lstStyle/>
          <a:p>
            <a:r>
              <a:rPr lang="it-IT" altLang="it-IT" sz="4400" dirty="0">
                <a:latin typeface="Garamond" panose="02020404030301010803" pitchFamily="18" charset="0"/>
              </a:rPr>
              <a:t>Finalità dei metadati</a:t>
            </a:r>
          </a:p>
        </p:txBody>
      </p:sp>
      <p:sp>
        <p:nvSpPr>
          <p:cNvPr id="622603" name="Rectangle 11"/>
          <p:cNvSpPr>
            <a:spLocks noGrp="1" noChangeArrowheads="1"/>
          </p:cNvSpPr>
          <p:nvPr>
            <p:ph idx="1"/>
          </p:nvPr>
        </p:nvSpPr>
        <p:spPr>
          <a:xfrm>
            <a:off x="1479331" y="2590801"/>
            <a:ext cx="8686800" cy="4805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I metadati hanno l’obiettivo di rendere possibile la catalogazione del documento.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9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I metadati hanno lo scopo di rendere accessibile l’informazione connotando il contenuto secondo un criterio.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8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In questo modo, per recuperare l’informazione, il ricercatore dispone di un «invito», ciò che gli permette di non perdersi nel «rumore» delle risorse elettroniche.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800" dirty="0"/>
          </a:p>
        </p:txBody>
      </p:sp>
    </p:spTree>
    <p:extLst>
      <p:ext uri="{BB962C8B-B14F-4D97-AF65-F5344CB8AC3E}">
        <p14:creationId xmlns:p14="http://schemas.microsoft.com/office/powerpoint/2010/main" val="32300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083050" y="379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 sz="2400"/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3071814" y="1701800"/>
            <a:ext cx="6264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81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0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52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7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4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1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it-IT" altLang="it-IT" sz="1600">
              <a:solidFill>
                <a:srgbClr val="3E5466"/>
              </a:solidFill>
            </a:endParaRPr>
          </a:p>
        </p:txBody>
      </p:sp>
      <p:sp>
        <p:nvSpPr>
          <p:cNvPr id="624650" name="Rectangle 10"/>
          <p:cNvSpPr>
            <a:spLocks noGrp="1" noChangeArrowheads="1"/>
          </p:cNvSpPr>
          <p:nvPr>
            <p:ph type="title"/>
          </p:nvPr>
        </p:nvSpPr>
        <p:spPr>
          <a:xfrm>
            <a:off x="806076" y="1093849"/>
            <a:ext cx="9404723" cy="1400530"/>
          </a:xfrm>
        </p:spPr>
        <p:txBody>
          <a:bodyPr/>
          <a:lstStyle/>
          <a:p>
            <a:r>
              <a:rPr lang="it-IT" altLang="it-IT" sz="4400" dirty="0">
                <a:latin typeface="Garamond" panose="02020404030301010803" pitchFamily="18" charset="0"/>
              </a:rPr>
              <a:t>Metadati e risorse referenziali</a:t>
            </a:r>
          </a:p>
        </p:txBody>
      </p:sp>
      <p:sp>
        <p:nvSpPr>
          <p:cNvPr id="624651" name="Rectangle 11"/>
          <p:cNvSpPr>
            <a:spLocks noGrp="1" noChangeArrowheads="1"/>
          </p:cNvSpPr>
          <p:nvPr>
            <p:ph idx="1"/>
          </p:nvPr>
        </p:nvSpPr>
        <p:spPr>
          <a:xfrm>
            <a:off x="1592319" y="2494379"/>
            <a:ext cx="8435975" cy="4805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Sebbene il termine venga applicato alle risorse elettroniche, sono metadati anche altre risorse di tipo referenziale:</a:t>
            </a:r>
          </a:p>
          <a:p>
            <a:pPr lvl="1"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 cataloghi</a:t>
            </a:r>
          </a:p>
          <a:p>
            <a:pPr lvl="1"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 sommari</a:t>
            </a:r>
          </a:p>
          <a:p>
            <a:pPr lvl="1"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 indici</a:t>
            </a:r>
          </a:p>
          <a:p>
            <a:pPr lvl="1"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 </a:t>
            </a:r>
            <a:r>
              <a:rPr lang="it-IT" altLang="it-IT" dirty="0" err="1">
                <a:latin typeface="Garamond" panose="02020404030301010803" pitchFamily="18" charset="0"/>
              </a:rPr>
              <a:t>abstract</a:t>
            </a:r>
            <a:r>
              <a:rPr lang="it-IT" altLang="it-IT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8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Tutte fonti informative condividono lo scopo di rappresentare il documento originale attraverso insiemi organizzati. Il loro obiettivo è quello di permettere l’individuazione, la selezione, la localizzazione e il recupero della fonte primaria.</a:t>
            </a:r>
          </a:p>
        </p:txBody>
      </p:sp>
    </p:spTree>
    <p:extLst>
      <p:ext uri="{BB962C8B-B14F-4D97-AF65-F5344CB8AC3E}">
        <p14:creationId xmlns:p14="http://schemas.microsoft.com/office/powerpoint/2010/main" val="5041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74220" y="1093850"/>
            <a:ext cx="9404723" cy="1400530"/>
          </a:xfrm>
        </p:spPr>
        <p:txBody>
          <a:bodyPr/>
          <a:lstStyle/>
          <a:p>
            <a:r>
              <a:rPr lang="it-IT" altLang="it-IT" sz="4400" dirty="0">
                <a:latin typeface="Garamond" panose="02020404030301010803" pitchFamily="18" charset="0"/>
              </a:rPr>
              <a:t>Metadati e risorse elettroniche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>
          <a:xfrm>
            <a:off x="874220" y="2662519"/>
            <a:ext cx="8946541" cy="4195481"/>
          </a:xfrm>
        </p:spPr>
        <p:txBody>
          <a:bodyPr/>
          <a:lstStyle/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sz="2600" dirty="0">
                <a:latin typeface="Garamond" panose="02020404030301010803" pitchFamily="18" charset="0"/>
              </a:rPr>
              <a:t>I metadati – nel caso delle risorse elettroniche - fanno riferimento a “dati” intesi in un’accezione molto ampia: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it-IT" altLang="it-IT" sz="2600" dirty="0">
              <a:latin typeface="Garamond" panose="02020404030301010803" pitchFamily="18" charset="0"/>
            </a:endParaRP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informazioni testuali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grafica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musica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video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ogni documento che </a:t>
            </a:r>
            <a:r>
              <a:rPr lang="it-IT" altLang="it-IT" dirty="0" err="1">
                <a:latin typeface="Garamond" panose="02020404030301010803" pitchFamily="18" charset="0"/>
              </a:rPr>
              <a:t>puà</a:t>
            </a:r>
            <a:r>
              <a:rPr lang="it-IT" altLang="it-IT" dirty="0">
                <a:latin typeface="Garamond" panose="02020404030301010803" pitchFamily="18" charset="0"/>
              </a:rPr>
              <a:t> essere prodotto in forma elettronica</a:t>
            </a:r>
          </a:p>
        </p:txBody>
      </p:sp>
    </p:spTree>
    <p:extLst>
      <p:ext uri="{BB962C8B-B14F-4D97-AF65-F5344CB8AC3E}">
        <p14:creationId xmlns:p14="http://schemas.microsoft.com/office/powerpoint/2010/main" val="35958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4220" y="1030787"/>
            <a:ext cx="9404723" cy="1400530"/>
          </a:xfrm>
        </p:spPr>
        <p:txBody>
          <a:bodyPr/>
          <a:lstStyle/>
          <a:p>
            <a:r>
              <a:rPr lang="it-IT" altLang="it-IT" sz="4400" dirty="0">
                <a:latin typeface="Garamond" panose="02020404030301010803" pitchFamily="18" charset="0"/>
              </a:rPr>
              <a:t>Metadati e banche dati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874220" y="2462847"/>
            <a:ext cx="8946541" cy="4195481"/>
          </a:xfrm>
        </p:spPr>
        <p:txBody>
          <a:bodyPr/>
          <a:lstStyle/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sz="2600" dirty="0">
                <a:latin typeface="Garamond" panose="02020404030301010803" pitchFamily="18" charset="0"/>
              </a:rPr>
              <a:t>Poiché la maggior parte delle banche dati è di tipo testuale, occorre aggiungere informazioni di tipo testuale ai documenti che non hanno forma testuale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endParaRPr lang="it-IT" altLang="it-IT" sz="800" dirty="0"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sz="2600" dirty="0">
                <a:latin typeface="Garamond" panose="02020404030301010803" pitchFamily="18" charset="0"/>
              </a:rPr>
              <a:t>Ad esempio, per documenti di tipo cartografico: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nomi di entità geografiche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nomi di entità politiche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coordinate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altitudine / profondità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tecnica di rilevamento</a:t>
            </a:r>
          </a:p>
        </p:txBody>
      </p:sp>
    </p:spTree>
    <p:extLst>
      <p:ext uri="{BB962C8B-B14F-4D97-AF65-F5344CB8AC3E}">
        <p14:creationId xmlns:p14="http://schemas.microsoft.com/office/powerpoint/2010/main" val="41853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2785" y="1135863"/>
            <a:ext cx="9404723" cy="1400530"/>
          </a:xfrm>
        </p:spPr>
        <p:txBody>
          <a:bodyPr/>
          <a:lstStyle/>
          <a:p>
            <a:r>
              <a:rPr lang="it-IT" altLang="it-IT" sz="4400" dirty="0">
                <a:latin typeface="Garamond" panose="02020404030301010803" pitchFamily="18" charset="0"/>
              </a:rPr>
              <a:t>Le informazioni dei metadati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>
          <a:xfrm>
            <a:off x="1397601" y="2536393"/>
            <a:ext cx="8946541" cy="4195481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600" dirty="0">
                <a:latin typeface="Garamond" panose="02020404030301010803" pitchFamily="18" charset="0"/>
              </a:rPr>
              <a:t>I metadati forniscono informazioni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di tipo catalografico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endParaRPr lang="it-IT" altLang="it-IT" sz="1100" dirty="0"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it-IT" altLang="it-IT" sz="2600" dirty="0">
                <a:latin typeface="Garamond" panose="02020404030301010803" pitchFamily="18" charset="0"/>
              </a:rPr>
              <a:t>ma anche riguardanti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l’autenticità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la disponibilità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l’accesso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la proprietà intellettuale</a:t>
            </a:r>
          </a:p>
          <a:p>
            <a:pPr lvl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it-IT" altLang="it-IT" dirty="0">
                <a:latin typeface="Garamond" panose="02020404030301010803" pitchFamily="18" charset="0"/>
              </a:rPr>
              <a:t>la storia del documento elettronico</a:t>
            </a:r>
          </a:p>
        </p:txBody>
      </p:sp>
    </p:spTree>
    <p:extLst>
      <p:ext uri="{BB962C8B-B14F-4D97-AF65-F5344CB8AC3E}">
        <p14:creationId xmlns:p14="http://schemas.microsoft.com/office/powerpoint/2010/main" val="18339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59" y="1049867"/>
            <a:ext cx="6546674" cy="4910005"/>
          </a:xfrm>
        </p:spPr>
      </p:pic>
    </p:spTree>
    <p:extLst>
      <p:ext uri="{BB962C8B-B14F-4D97-AF65-F5344CB8AC3E}">
        <p14:creationId xmlns:p14="http://schemas.microsoft.com/office/powerpoint/2010/main" val="14908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"/>
    </mc:Choice>
    <mc:Fallback xmlns="">
      <p:transition spd="slow" advTm="76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33" y="989218"/>
            <a:ext cx="2961883" cy="5039049"/>
          </a:xfrm>
        </p:spPr>
      </p:pic>
    </p:spTree>
    <p:extLst>
      <p:ext uri="{BB962C8B-B14F-4D97-AF65-F5344CB8AC3E}">
        <p14:creationId xmlns:p14="http://schemas.microsoft.com/office/powerpoint/2010/main" val="6055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9"/>
    </mc:Choice>
    <mc:Fallback xmlns="">
      <p:transition spd="slow" advTm="82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77" y="1272760"/>
            <a:ext cx="5816836" cy="4001559"/>
          </a:xfrm>
        </p:spPr>
      </p:pic>
    </p:spTree>
    <p:extLst>
      <p:ext uri="{BB962C8B-B14F-4D97-AF65-F5344CB8AC3E}">
        <p14:creationId xmlns:p14="http://schemas.microsoft.com/office/powerpoint/2010/main" val="15876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1"/>
    </mc:Choice>
    <mc:Fallback xmlns="">
      <p:transition spd="slow" advTm="79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9" y="1240512"/>
            <a:ext cx="3345924" cy="4944533"/>
          </a:xfrm>
        </p:spPr>
      </p:pic>
    </p:spTree>
    <p:extLst>
      <p:ext uri="{BB962C8B-B14F-4D97-AF65-F5344CB8AC3E}">
        <p14:creationId xmlns:p14="http://schemas.microsoft.com/office/powerpoint/2010/main" val="38549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2"/>
    </mc:Choice>
    <mc:Fallback xmlns="">
      <p:transition spd="slow" advTm="79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44" y="770467"/>
            <a:ext cx="3022889" cy="5390467"/>
          </a:xfrm>
        </p:spPr>
      </p:pic>
    </p:spTree>
    <p:extLst>
      <p:ext uri="{BB962C8B-B14F-4D97-AF65-F5344CB8AC3E}">
        <p14:creationId xmlns:p14="http://schemas.microsoft.com/office/powerpoint/2010/main" val="14015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4"/>
    </mc:Choice>
    <mc:Fallback xmlns="">
      <p:transition spd="slow" advTm="79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63" y="1068900"/>
            <a:ext cx="4905375" cy="3270250"/>
          </a:xfr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9FB40A9-57E8-3E43-B4C7-8655AE694376}"/>
              </a:ext>
            </a:extLst>
          </p:cNvPr>
          <p:cNvSpPr txBox="1"/>
          <p:nvPr/>
        </p:nvSpPr>
        <p:spPr>
          <a:xfrm>
            <a:off x="2589701" y="4827854"/>
            <a:ext cx="7012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Garamond" panose="02020404030301010803" pitchFamily="18" charset="0"/>
              </a:rPr>
              <a:t>Benedetto da Majano, </a:t>
            </a:r>
            <a:r>
              <a:rPr lang="it-IT" sz="3000" i="1" dirty="0" smtClean="0">
                <a:latin typeface="Garamond" panose="02020404030301010803" pitchFamily="18" charset="0"/>
              </a:rPr>
              <a:t>La poverella</a:t>
            </a:r>
            <a:r>
              <a:rPr lang="it-IT" sz="3000" dirty="0" smtClean="0">
                <a:latin typeface="Garamond" panose="02020404030301010803" pitchFamily="18" charset="0"/>
              </a:rPr>
              <a:t>, 1475</a:t>
            </a:r>
            <a:r>
              <a:rPr lang="it-IT" sz="3000" dirty="0">
                <a:latin typeface="Garamond" panose="02020404030301010803" pitchFamily="18" charset="0"/>
              </a:rPr>
              <a:t>, legno policromo, altezza </a:t>
            </a:r>
            <a:r>
              <a:rPr lang="it-IT" sz="3000" dirty="0" smtClean="0">
                <a:latin typeface="Garamond" panose="02020404030301010803" pitchFamily="18" charset="0"/>
              </a:rPr>
              <a:t>150 </a:t>
            </a:r>
            <a:r>
              <a:rPr lang="it-IT" sz="3000" dirty="0">
                <a:latin typeface="Garamond" panose="02020404030301010803" pitchFamily="18" charset="0"/>
              </a:rPr>
              <a:t>cm, </a:t>
            </a:r>
            <a:r>
              <a:rPr lang="it-IT" sz="3000" dirty="0" smtClean="0">
                <a:latin typeface="Garamond" panose="02020404030301010803" pitchFamily="18" charset="0"/>
              </a:rPr>
              <a:t>Milano, Accademia di Brera.</a:t>
            </a:r>
            <a:endParaRPr lang="it-IT" sz="3000" dirty="0">
              <a:latin typeface="Garamond" panose="02020404030301010803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90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87">
        <p:fade/>
      </p:transition>
    </mc:Choice>
    <mc:Fallback xmlns="">
      <p:transition spd="med" advTm="8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63" y="1068900"/>
            <a:ext cx="4905375" cy="3270250"/>
          </a:xfr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9FB40A9-57E8-3E43-B4C7-8655AE694376}"/>
              </a:ext>
            </a:extLst>
          </p:cNvPr>
          <p:cNvSpPr txBox="1"/>
          <p:nvPr/>
        </p:nvSpPr>
        <p:spPr>
          <a:xfrm>
            <a:off x="2589701" y="4827854"/>
            <a:ext cx="7012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Garamond" panose="02020404030301010803" pitchFamily="18" charset="0"/>
              </a:rPr>
              <a:t>Benedetto da Majano, </a:t>
            </a:r>
            <a:r>
              <a:rPr lang="it-IT" sz="3000" i="1" dirty="0" smtClean="0">
                <a:latin typeface="Garamond" panose="02020404030301010803" pitchFamily="18" charset="0"/>
              </a:rPr>
              <a:t>La poverella</a:t>
            </a:r>
            <a:r>
              <a:rPr lang="it-IT" sz="3000" dirty="0" smtClean="0">
                <a:latin typeface="Garamond" panose="02020404030301010803" pitchFamily="18" charset="0"/>
              </a:rPr>
              <a:t>, 1475</a:t>
            </a:r>
            <a:r>
              <a:rPr lang="it-IT" sz="3000" dirty="0">
                <a:latin typeface="Garamond" panose="02020404030301010803" pitchFamily="18" charset="0"/>
              </a:rPr>
              <a:t>, legno policromo, altezza </a:t>
            </a:r>
            <a:r>
              <a:rPr lang="it-IT" sz="3000" dirty="0" smtClean="0">
                <a:latin typeface="Garamond" panose="02020404030301010803" pitchFamily="18" charset="0"/>
              </a:rPr>
              <a:t>150 </a:t>
            </a:r>
            <a:r>
              <a:rPr lang="it-IT" sz="3000" dirty="0">
                <a:latin typeface="Garamond" panose="02020404030301010803" pitchFamily="18" charset="0"/>
              </a:rPr>
              <a:t>cm, </a:t>
            </a:r>
            <a:r>
              <a:rPr lang="it-IT" sz="3000" dirty="0" smtClean="0">
                <a:latin typeface="Garamond" panose="02020404030301010803" pitchFamily="18" charset="0"/>
              </a:rPr>
              <a:t>Milano, Accademia di Brera.</a:t>
            </a:r>
            <a:endParaRPr lang="it-IT" sz="3000" dirty="0">
              <a:latin typeface="Garamond" panose="02020404030301010803" pitchFamily="18" charset="0"/>
            </a:endParaRP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556172" y="2409275"/>
            <a:ext cx="10330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Falso</a:t>
            </a:r>
            <a:endParaRPr lang="it-IT" sz="1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87">
        <p:fade/>
      </p:transition>
    </mc:Choice>
    <mc:Fallback xmlns="">
      <p:transition spd="med" advTm="8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689</Words>
  <Application>Microsoft Office PowerPoint</Application>
  <PresentationFormat>Widescreen</PresentationFormat>
  <Paragraphs>85</Paragraphs>
  <Slides>26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Garamond</vt:lpstr>
      <vt:lpstr>Times New Roman</vt:lpstr>
      <vt:lpstr>Verdana</vt:lpstr>
      <vt:lpstr>Wingdings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Alcune definizioni della parola «documento»</vt:lpstr>
      <vt:lpstr>“Scrittura atta a fornire una prova o convalida in ambito burocratico, amministrativo, giuridico.” </vt:lpstr>
      <vt:lpstr>“Scritto che convalida o certifica la realtà di un fatto, di una condizione.”  </vt:lpstr>
      <vt:lpstr>“Ogni rappresentazione, comunque formata, di atti, fatti e dati giuridicamente rilevanti.”   </vt:lpstr>
      <vt:lpstr>“Ciò che, con la sua stessa esistenza, o grazie a quanto reca impresso, scritto, fa conoscere qualcosa, o la fa conoscere meglio.”    </vt:lpstr>
      <vt:lpstr>“Tutto ciò che serve a documentare qualcosa, a fornire informazioni su un determinato argomento”     </vt:lpstr>
      <vt:lpstr>  “Scritto che provi la verità di checchessia”.     </vt:lpstr>
      <vt:lpstr>Presentazione standard di PowerPoint</vt:lpstr>
      <vt:lpstr>Cosa sono i metadati?</vt:lpstr>
      <vt:lpstr>Finalità dei metadati</vt:lpstr>
      <vt:lpstr>Metadati e risorse referenziali</vt:lpstr>
      <vt:lpstr>Metadati e risorse elettroniche</vt:lpstr>
      <vt:lpstr>Metadati e banche dati</vt:lpstr>
      <vt:lpstr>Le informazioni dei metadati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Alcune definizioni della parola «documento»</dc:title>
  <dc:creator>CASELLI MAURO</dc:creator>
  <cp:lastModifiedBy>CASELLI MAURO</cp:lastModifiedBy>
  <cp:revision>19</cp:revision>
  <dcterms:created xsi:type="dcterms:W3CDTF">2021-05-03T06:56:11Z</dcterms:created>
  <dcterms:modified xsi:type="dcterms:W3CDTF">2022-04-21T07:52:11Z</dcterms:modified>
</cp:coreProperties>
</file>